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8" r:id="rId3"/>
    <p:sldId id="274" r:id="rId4"/>
    <p:sldId id="276" r:id="rId5"/>
    <p:sldId id="277" r:id="rId6"/>
    <p:sldId id="278" r:id="rId7"/>
    <p:sldId id="279" r:id="rId8"/>
    <p:sldId id="275" r:id="rId9"/>
    <p:sldId id="281" r:id="rId10"/>
    <p:sldId id="280" r:id="rId11"/>
    <p:sldId id="282" r:id="rId12"/>
    <p:sldId id="273" r:id="rId13"/>
  </p:sldIdLst>
  <p:sldSz cx="9144000" cy="6858000" type="screen4x3"/>
  <p:notesSz cx="6797675" cy="9926638"/>
  <p:photoAlbum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B11DA-4DF2-4904-8837-EB15A9F65FBE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53B6D-0756-4C72-B45A-7E85A295A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76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681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344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696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92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911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198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794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52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933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68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191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09D3-F91F-4CC1-9A9D-A586C32A0736}" type="datetimeFigureOut">
              <a:rPr lang="et-EE" smtClean="0"/>
              <a:t>15.05.2023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91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ie@viimsilasteaiad.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723" y="5717974"/>
            <a:ext cx="2952328" cy="7678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3429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latin typeface="Comic Sans MS" panose="030F0702030302020204" pitchFamily="66" charset="0"/>
              </a:rPr>
              <a:t>MLA Viimsi Lasteaiad</a:t>
            </a:r>
            <a:br>
              <a:rPr lang="et-EE" dirty="0" smtClean="0">
                <a:latin typeface="Comic Sans MS" panose="030F0702030302020204" pitchFamily="66" charset="0"/>
              </a:rPr>
            </a:br>
            <a:r>
              <a:rPr lang="et-EE" dirty="0" err="1" smtClean="0">
                <a:latin typeface="Comic Sans MS" panose="030F0702030302020204" pitchFamily="66" charset="0"/>
              </a:rPr>
              <a:t>üldhoolekogu</a:t>
            </a:r>
            <a:r>
              <a:rPr lang="et-EE" dirty="0" smtClean="0">
                <a:latin typeface="Comic Sans MS" panose="030F0702030302020204" pitchFamily="66" charset="0"/>
              </a:rPr>
              <a:t/>
            </a:r>
            <a:br>
              <a:rPr lang="et-EE" dirty="0" smtClean="0">
                <a:latin typeface="Comic Sans MS" panose="030F0702030302020204" pitchFamily="66" charset="0"/>
              </a:rPr>
            </a:br>
            <a:r>
              <a:rPr lang="et-EE" dirty="0" smtClean="0">
                <a:latin typeface="Comic Sans MS" panose="030F0702030302020204" pitchFamily="66" charset="0"/>
              </a:rPr>
              <a:t>26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r>
              <a:rPr lang="et-EE" dirty="0" smtClean="0">
                <a:latin typeface="Comic Sans MS" panose="030F0702030302020204" pitchFamily="66" charset="0"/>
              </a:rPr>
              <a:t>aprill 20</a:t>
            </a:r>
            <a:r>
              <a:rPr lang="en-GB" dirty="0" smtClean="0">
                <a:latin typeface="Comic Sans MS" panose="030F0702030302020204" pitchFamily="66" charset="0"/>
              </a:rPr>
              <a:t>2</a:t>
            </a:r>
            <a:r>
              <a:rPr lang="et-EE" dirty="0">
                <a:latin typeface="Comic Sans MS" panose="030F070203030202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724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Heade kogemuste jagaja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91706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t-EE" sz="2400" dirty="0" smtClean="0"/>
              <a:t>MLA Viimsi Lasteaiad töökorraldus Elva valla lasteaedade aruteluseminaril</a:t>
            </a:r>
          </a:p>
          <a:p>
            <a:r>
              <a:rPr lang="et-EE" sz="2400" dirty="0" smtClean="0"/>
              <a:t>Lapsest lähtuva töökorralduse kogemuslik ettekanne </a:t>
            </a:r>
            <a:r>
              <a:rPr lang="et-EE" sz="2400" dirty="0" err="1" smtClean="0"/>
              <a:t>HOL-i</a:t>
            </a:r>
            <a:r>
              <a:rPr lang="et-EE" sz="2400" dirty="0" smtClean="0"/>
              <a:t>  infopäeval – </a:t>
            </a:r>
            <a:r>
              <a:rPr lang="et-EE" sz="2400" i="1" dirty="0" smtClean="0"/>
              <a:t>ühe õpetaja süsteem, abiõpetajad, valverühma töökorraldus</a:t>
            </a:r>
          </a:p>
          <a:p>
            <a:r>
              <a:rPr lang="et-EE" sz="2400" dirty="0" smtClean="0"/>
              <a:t>Ukraina delegatsioon – </a:t>
            </a:r>
            <a:r>
              <a:rPr lang="et-EE" sz="2400" i="1" dirty="0" smtClean="0"/>
              <a:t>praktiline õppepäev Päikeseratta  ja Karulaugu majades </a:t>
            </a:r>
          </a:p>
          <a:p>
            <a:pPr marL="0" indent="0">
              <a:buNone/>
            </a:pPr>
            <a:r>
              <a:rPr lang="et-EE" sz="2400" dirty="0" smtClean="0"/>
              <a:t>Suur tänu õpetajatele </a:t>
            </a:r>
            <a:r>
              <a:rPr lang="et-EE" sz="24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et-EE" sz="2400" dirty="0" smtClean="0"/>
              <a:t>Kärt </a:t>
            </a:r>
            <a:r>
              <a:rPr lang="et-EE" sz="2400" dirty="0" err="1" smtClean="0"/>
              <a:t>Laaser</a:t>
            </a:r>
            <a:endParaRPr lang="et-EE" sz="2400" dirty="0" smtClean="0"/>
          </a:p>
          <a:p>
            <a:pPr marL="0" indent="0">
              <a:buNone/>
            </a:pPr>
            <a:r>
              <a:rPr lang="et-EE" sz="2400" dirty="0" err="1" smtClean="0"/>
              <a:t>Irena</a:t>
            </a:r>
            <a:r>
              <a:rPr lang="et-EE" sz="2400" dirty="0" smtClean="0"/>
              <a:t> Hamburg</a:t>
            </a:r>
          </a:p>
          <a:p>
            <a:pPr marL="0" indent="0">
              <a:buNone/>
            </a:pPr>
            <a:r>
              <a:rPr lang="et-EE" sz="2400" dirty="0" smtClean="0"/>
              <a:t>Kristi </a:t>
            </a:r>
            <a:r>
              <a:rPr lang="et-EE" sz="2400" dirty="0" err="1" smtClean="0"/>
              <a:t>Lasn</a:t>
            </a:r>
            <a:endParaRPr lang="et-EE" sz="2400" dirty="0" smtClean="0"/>
          </a:p>
          <a:p>
            <a:pPr marL="0" indent="0">
              <a:buNone/>
            </a:pPr>
            <a:r>
              <a:rPr lang="et-EE" sz="2400" dirty="0" smtClean="0"/>
              <a:t>Kai </a:t>
            </a:r>
            <a:r>
              <a:rPr lang="et-EE" sz="2400" dirty="0" err="1" smtClean="0"/>
              <a:t>Soonberg</a:t>
            </a:r>
            <a:endParaRPr lang="et-EE" sz="2400" dirty="0" smtClean="0"/>
          </a:p>
          <a:p>
            <a:pPr marL="0" indent="0">
              <a:buNone/>
            </a:pPr>
            <a:r>
              <a:rPr lang="et-EE" sz="2400" dirty="0" err="1" smtClean="0"/>
              <a:t>Marili</a:t>
            </a:r>
            <a:r>
              <a:rPr lang="et-EE" sz="2400" dirty="0" smtClean="0"/>
              <a:t> </a:t>
            </a:r>
            <a:r>
              <a:rPr lang="et-EE" sz="2400" dirty="0" err="1" smtClean="0"/>
              <a:t>Kuimet</a:t>
            </a:r>
            <a:endParaRPr lang="et-EE" sz="24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356992"/>
            <a:ext cx="4427984" cy="332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 smtClean="0"/>
              <a:t>Kogemuste vahetamine – uued teadmised ja oskused õpetajalt õpetajale. Animatsiooni töötuba Laanelinnu majas.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2" name="Pil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09" y="1268760"/>
            <a:ext cx="3803915" cy="2852936"/>
          </a:xfrm>
          <a:prstGeom prst="rect">
            <a:avLst/>
          </a:prstGeom>
        </p:spPr>
      </p:pic>
      <p:pic>
        <p:nvPicPr>
          <p:cNvPr id="4" name="Pil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114" y="1268760"/>
            <a:ext cx="4067944" cy="2852936"/>
          </a:xfrm>
          <a:prstGeom prst="rect">
            <a:avLst/>
          </a:prstGeom>
        </p:spPr>
      </p:pic>
      <p:pic>
        <p:nvPicPr>
          <p:cNvPr id="5" name="Pil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47" y="3306777"/>
            <a:ext cx="4477372" cy="335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 algn="ctr">
              <a:buNone/>
            </a:pPr>
            <a:r>
              <a:rPr lang="et-EE" sz="3600" dirty="0" smtClean="0"/>
              <a:t>HEAD  KOOSTÖÖD </a:t>
            </a:r>
            <a:r>
              <a:rPr lang="et-EE" sz="3600" dirty="0" smtClean="0">
                <a:sym typeface="Wingdings" panose="05000000000000000000" pitchFamily="2" charset="2"/>
              </a:rPr>
              <a:t>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14010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õhi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675"/>
            <a:ext cx="9144000" cy="6470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sz="2700" u="sng" dirty="0" smtClean="0"/>
              <a:t>Päevakord:</a:t>
            </a:r>
            <a:r>
              <a:rPr lang="et-EE" sz="2700" dirty="0" smtClean="0"/>
              <a:t/>
            </a:r>
            <a:br>
              <a:rPr lang="et-EE" sz="2700" dirty="0" smtClean="0"/>
            </a:br>
            <a:r>
              <a:rPr lang="et-EE" sz="2700" dirty="0" smtClean="0"/>
              <a:t/>
            </a:r>
            <a:br>
              <a:rPr lang="et-EE" sz="2700" dirty="0" smtClean="0"/>
            </a:br>
            <a:r>
              <a:rPr lang="en-GB" sz="2700" dirty="0" smtClean="0"/>
              <a:t>1</a:t>
            </a:r>
            <a:r>
              <a:rPr lang="et-EE" sz="2700" dirty="0" smtClean="0"/>
              <a:t>)</a:t>
            </a:r>
            <a:r>
              <a:rPr lang="et-EE" sz="2400" dirty="0"/>
              <a:t> </a:t>
            </a:r>
            <a:r>
              <a:rPr lang="et-EE" sz="2400" dirty="0" smtClean="0"/>
              <a:t>Rühmade liigid 2032/2024 </a:t>
            </a:r>
            <a:r>
              <a:rPr lang="et-EE" sz="2400" dirty="0"/>
              <a:t>õppeaastaks.</a:t>
            </a:r>
            <a:br>
              <a:rPr lang="et-EE" sz="2400" dirty="0"/>
            </a:br>
            <a:r>
              <a:rPr lang="et-EE" sz="2400" dirty="0"/>
              <a:t>2) </a:t>
            </a:r>
            <a:r>
              <a:rPr lang="et-EE" sz="2400" dirty="0" smtClean="0"/>
              <a:t>MLA Viimsi Lasteaiad arengukava 2024-2027 sisend.</a:t>
            </a:r>
            <a:br>
              <a:rPr lang="et-EE" sz="2400" dirty="0" smtClean="0"/>
            </a:br>
            <a:r>
              <a:rPr lang="et-EE" sz="2400" dirty="0" smtClean="0"/>
              <a:t>3) </a:t>
            </a:r>
            <a:r>
              <a:rPr lang="et-EE" sz="2400" dirty="0"/>
              <a:t>Tagasiside </a:t>
            </a:r>
            <a:r>
              <a:rPr lang="et-EE" sz="2400" dirty="0" smtClean="0"/>
              <a:t>majadest.</a:t>
            </a:r>
            <a:br>
              <a:rPr lang="et-EE" sz="2400" dirty="0" smtClean="0"/>
            </a:br>
            <a:r>
              <a:rPr lang="et-EE" sz="2400" dirty="0" smtClean="0"/>
              <a:t>4) Ettepanekud, küsimused</a:t>
            </a:r>
            <a:r>
              <a:rPr lang="et-EE" sz="2400" dirty="0"/>
              <a:t>, </a:t>
            </a:r>
            <a:r>
              <a:rPr lang="et-EE" sz="2400" dirty="0" smtClean="0"/>
              <a:t>arvamused.</a:t>
            </a:r>
            <a:r>
              <a:rPr lang="et-EE" sz="2400" dirty="0"/>
              <a:t/>
            </a:r>
            <a:br>
              <a:rPr lang="et-EE" sz="2400" dirty="0"/>
            </a:br>
            <a:r>
              <a:rPr lang="et-EE" sz="2800" dirty="0"/>
              <a:t/>
            </a:r>
            <a:br>
              <a:rPr lang="et-EE" sz="2800" dirty="0"/>
            </a:br>
            <a:endParaRPr lang="et-EE" sz="2700" dirty="0"/>
          </a:p>
        </p:txBody>
      </p:sp>
    </p:spTree>
    <p:extLst>
      <p:ext uri="{BB962C8B-B14F-4D97-AF65-F5344CB8AC3E}">
        <p14:creationId xmlns:p14="http://schemas.microsoft.com/office/powerpoint/2010/main" val="139684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800" dirty="0"/>
              <a:t>2023/2024 </a:t>
            </a:r>
            <a:r>
              <a:rPr lang="et-EE" sz="2800" dirty="0" err="1" smtClean="0"/>
              <a:t>õ-a</a:t>
            </a:r>
            <a:r>
              <a:rPr lang="et-EE" sz="2800" dirty="0" smtClean="0"/>
              <a:t> rühmade liigid kooskõlastamiseks </a:t>
            </a:r>
            <a:r>
              <a:rPr lang="et-EE" sz="2800" dirty="0" err="1" smtClean="0"/>
              <a:t>üldhoolekogus</a:t>
            </a:r>
            <a:r>
              <a:rPr lang="et-EE" sz="2800" dirty="0" smtClean="0"/>
              <a:t> (1)</a:t>
            </a:r>
            <a:br>
              <a:rPr lang="et-EE" sz="2800" dirty="0" smtClean="0"/>
            </a:br>
            <a:r>
              <a:rPr lang="et-EE" sz="1600" dirty="0" smtClean="0"/>
              <a:t>Lasteaiarühm - kuni 22 last, liitrühm - kuni 20 last, sobitusrühm - kaasatud erivajadusega laps/lapsed</a:t>
            </a:r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800" dirty="0" smtClean="0"/>
              <a:t> </a:t>
            </a:r>
            <a:endParaRPr lang="et-EE" sz="2200" dirty="0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 smtClean="0"/>
              <a:t>Astri maja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r>
              <a:rPr lang="et-EE" sz="2400" dirty="0" smtClean="0"/>
              <a:t>Karulaugu maja</a:t>
            </a:r>
          </a:p>
          <a:p>
            <a:pPr marL="0" indent="0">
              <a:buNone/>
            </a:pPr>
            <a:endParaRPr lang="et-EE" sz="2400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13256"/>
              </p:ext>
            </p:extLst>
          </p:nvPr>
        </p:nvGraphicFramePr>
        <p:xfrm>
          <a:off x="457200" y="2060848"/>
          <a:ext cx="47628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714872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 liik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I 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sobitusrühm/16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II 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sobitusrühm/16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49820"/>
              </p:ext>
            </p:extLst>
          </p:nvPr>
        </p:nvGraphicFramePr>
        <p:xfrm>
          <a:off x="457200" y="3806470"/>
          <a:ext cx="47628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727"/>
                <a:gridCol w="1686145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 liik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Päevakoerad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Mesilased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liitrühm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Ritsikad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Sipelgad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Lepatriinud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lasteaiarühm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Liblikad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1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l"/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800" dirty="0"/>
              <a:t>2023/2024 </a:t>
            </a:r>
            <a:r>
              <a:rPr lang="et-EE" sz="2800" dirty="0" err="1"/>
              <a:t>õ-a</a:t>
            </a:r>
            <a:r>
              <a:rPr lang="et-EE" sz="2800" dirty="0"/>
              <a:t> </a:t>
            </a:r>
            <a:r>
              <a:rPr lang="et-EE" sz="2800" dirty="0" smtClean="0"/>
              <a:t>rühmade liigid kooskõlastamiseks </a:t>
            </a:r>
            <a:r>
              <a:rPr lang="et-EE" sz="2800" dirty="0" err="1" smtClean="0"/>
              <a:t>üldhoolekogus</a:t>
            </a:r>
            <a:r>
              <a:rPr lang="et-EE" sz="2800" dirty="0" smtClean="0"/>
              <a:t> (2)</a:t>
            </a:r>
            <a:br>
              <a:rPr lang="et-EE" sz="2800" dirty="0" smtClean="0"/>
            </a:br>
            <a:r>
              <a:rPr lang="et-EE" sz="2800" dirty="0" smtClean="0"/>
              <a:t/>
            </a:r>
            <a:br>
              <a:rPr lang="et-EE" sz="2800" dirty="0" smtClean="0"/>
            </a:br>
            <a:endParaRPr lang="et-EE" sz="2200" dirty="0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 smtClean="0"/>
              <a:t>Leppneeme maja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r>
              <a:rPr lang="et-EE" sz="2400" dirty="0" smtClean="0"/>
              <a:t>Päikeseratta maja</a:t>
            </a:r>
          </a:p>
          <a:p>
            <a:pPr marL="0" indent="0">
              <a:buNone/>
            </a:pPr>
            <a:endParaRPr lang="et-EE" sz="2400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66872"/>
              </p:ext>
            </p:extLst>
          </p:nvPr>
        </p:nvGraphicFramePr>
        <p:xfrm>
          <a:off x="457200" y="2060848"/>
          <a:ext cx="46908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302"/>
                <a:gridCol w="2301562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 liik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Viidikad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liitrühm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err="1" smtClean="0"/>
                        <a:t>Vigrid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liitrühm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08821"/>
              </p:ext>
            </p:extLst>
          </p:nvPr>
        </p:nvGraphicFramePr>
        <p:xfrm>
          <a:off x="457200" y="3806470"/>
          <a:ext cx="46908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232248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 liik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Päikesepallid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sobitusrühm/20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err="1" smtClean="0"/>
                        <a:t>Täpsikud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Päikesekiired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sobitusrühm/18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Mesimummid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Tibud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sobitusrühm/20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Päikesejänkud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lasteaiarühm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1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l"/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800" dirty="0"/>
              <a:t>2023/2024 </a:t>
            </a:r>
            <a:r>
              <a:rPr lang="et-EE" sz="2800" dirty="0" err="1" smtClean="0"/>
              <a:t>õ-a</a:t>
            </a:r>
            <a:r>
              <a:rPr lang="et-EE" sz="2800" dirty="0" smtClean="0"/>
              <a:t> rühmade liigid kooskõlastamiseks </a:t>
            </a:r>
            <a:r>
              <a:rPr lang="et-EE" sz="2800" dirty="0" err="1" smtClean="0"/>
              <a:t>üldhoolekogus</a:t>
            </a:r>
            <a:r>
              <a:rPr lang="et-EE" sz="2800" dirty="0" smtClean="0"/>
              <a:t> (3)</a:t>
            </a:r>
            <a:br>
              <a:rPr lang="et-EE" sz="2800" dirty="0" smtClean="0"/>
            </a:br>
            <a:r>
              <a:rPr lang="et-EE" sz="2800" dirty="0" smtClean="0"/>
              <a:t/>
            </a:r>
            <a:br>
              <a:rPr lang="et-EE" sz="2800" dirty="0" smtClean="0"/>
            </a:br>
            <a:endParaRPr lang="et-EE" sz="2200" dirty="0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439947" y="1052736"/>
            <a:ext cx="8229600" cy="5125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 smtClean="0"/>
              <a:t>Pargi maja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r>
              <a:rPr lang="et-EE" sz="2400" dirty="0" smtClean="0"/>
              <a:t>Uus-</a:t>
            </a:r>
            <a:r>
              <a:rPr lang="et-EE" sz="2400" dirty="0" err="1" smtClean="0"/>
              <a:t>Pärtle</a:t>
            </a:r>
            <a:r>
              <a:rPr lang="et-EE" sz="2400" dirty="0" smtClean="0"/>
              <a:t> maja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876350"/>
              </p:ext>
            </p:extLst>
          </p:nvPr>
        </p:nvGraphicFramePr>
        <p:xfrm>
          <a:off x="457200" y="1484784"/>
          <a:ext cx="46908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302"/>
                <a:gridCol w="2301562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 liik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Võilill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Saialill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liitrühm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Sinilill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Meelespea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53009"/>
              </p:ext>
            </p:extLst>
          </p:nvPr>
        </p:nvGraphicFramePr>
        <p:xfrm>
          <a:off x="457200" y="4077072"/>
          <a:ext cx="46908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 liik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Pajutibud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liitrühm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Vahtraninad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lasteaiarühm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Männikäbid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Tammetõrud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sobitusrühm/10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Pihlamarjad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Kirsiõied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erirühm/7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4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l"/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800" dirty="0" smtClean="0"/>
              <a:t>2023/2024 </a:t>
            </a:r>
            <a:r>
              <a:rPr lang="et-EE" sz="2800" dirty="0" err="1" smtClean="0"/>
              <a:t>õ-a</a:t>
            </a:r>
            <a:r>
              <a:rPr lang="et-EE" sz="2800" dirty="0" smtClean="0"/>
              <a:t> rühmade liigid kooskõlastamiseks </a:t>
            </a:r>
            <a:r>
              <a:rPr lang="et-EE" sz="2800" dirty="0" err="1" smtClean="0"/>
              <a:t>üldhoolekogus</a:t>
            </a:r>
            <a:r>
              <a:rPr lang="et-EE" sz="2800" dirty="0" smtClean="0"/>
              <a:t> (4)</a:t>
            </a:r>
            <a:br>
              <a:rPr lang="et-EE" sz="2800" dirty="0" smtClean="0"/>
            </a:br>
            <a:r>
              <a:rPr lang="et-EE" sz="2800" dirty="0" smtClean="0"/>
              <a:t/>
            </a:r>
            <a:br>
              <a:rPr lang="et-EE" sz="2800" dirty="0" smtClean="0"/>
            </a:br>
            <a:endParaRPr lang="et-EE" sz="2200" dirty="0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439947" y="1052736"/>
            <a:ext cx="8229600" cy="51255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r>
              <a:rPr lang="et-EE" sz="2400" dirty="0" smtClean="0"/>
              <a:t>Laanelinnu maja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endParaRPr lang="et-EE" sz="2400" dirty="0" smtClean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08593"/>
              </p:ext>
            </p:extLst>
          </p:nvPr>
        </p:nvGraphicFramePr>
        <p:xfrm>
          <a:off x="539552" y="2118866"/>
          <a:ext cx="46085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236592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 liik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Pääsuke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Kuldnokk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Siisike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Kukulind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lasteaiarühm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Tihane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Lepalind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5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l"/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800" dirty="0"/>
              <a:t>2023/2024 </a:t>
            </a:r>
            <a:r>
              <a:rPr lang="et-EE" sz="2800" dirty="0" err="1" smtClean="0"/>
              <a:t>õ-a</a:t>
            </a:r>
            <a:r>
              <a:rPr lang="et-EE" sz="2800" dirty="0" smtClean="0"/>
              <a:t> rühmade liigid kooskõlastamiseks </a:t>
            </a:r>
            <a:r>
              <a:rPr lang="et-EE" sz="2800" dirty="0" err="1" smtClean="0"/>
              <a:t>üldhoolekogus</a:t>
            </a:r>
            <a:r>
              <a:rPr lang="et-EE" sz="2800" dirty="0" smtClean="0"/>
              <a:t> (5)</a:t>
            </a:r>
            <a:br>
              <a:rPr lang="et-EE" sz="2800" dirty="0" smtClean="0"/>
            </a:br>
            <a:r>
              <a:rPr lang="et-EE" sz="2800" dirty="0" smtClean="0"/>
              <a:t/>
            </a:r>
            <a:br>
              <a:rPr lang="et-EE" sz="2800" dirty="0" smtClean="0"/>
            </a:br>
            <a:endParaRPr lang="et-EE" sz="2200" dirty="0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439947" y="1052736"/>
            <a:ext cx="8229600" cy="51255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r>
              <a:rPr lang="et-EE" sz="2400" dirty="0" smtClean="0"/>
              <a:t>Randvere maja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endParaRPr lang="et-EE" sz="2400" dirty="0" smtClean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98258"/>
              </p:ext>
            </p:extLst>
          </p:nvPr>
        </p:nvGraphicFramePr>
        <p:xfrm>
          <a:off x="539552" y="2118866"/>
          <a:ext cx="475252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2509936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Rühm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 liik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Kalamaimud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lasteaiarühm/18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Vesikiilid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Merekarbid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liitrühm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Merekivid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sobitusrühm/16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Liivaterad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lasteaiarühm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Meritähed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0070C0"/>
                          </a:solidFill>
                        </a:rPr>
                        <a:t>lasteaiarühm</a:t>
                      </a:r>
                      <a:endParaRPr lang="et-E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Millimallikad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liitrühm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Arengukava 2024-2027 (1)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400" dirty="0" smtClean="0"/>
              <a:t>Juhtkonna töökoosolekud - </a:t>
            </a:r>
            <a:r>
              <a:rPr lang="et-EE" sz="2400" dirty="0" err="1" smtClean="0"/>
              <a:t>sisehindamise</a:t>
            </a:r>
            <a:r>
              <a:rPr lang="et-EE" sz="2400" dirty="0" smtClean="0"/>
              <a:t> valdkonnad, lõppeva arengukava perioodi analüüs.</a:t>
            </a:r>
          </a:p>
          <a:p>
            <a:r>
              <a:rPr lang="et-EE" sz="2400" dirty="0" smtClean="0"/>
              <a:t>Ülesanne </a:t>
            </a:r>
            <a:r>
              <a:rPr lang="et-EE" sz="2400" dirty="0"/>
              <a:t>arengumeeskonnale: MLA Viimsi Lasteaiad arengukava 2020-2023 analüüs ja parendustegevused järgmiseks kolmeks aastaks. Kehtiva arengukava lk 15 (</a:t>
            </a:r>
            <a:r>
              <a:rPr lang="et-EE" sz="2400" i="1" dirty="0"/>
              <a:t>nö </a:t>
            </a:r>
            <a:r>
              <a:rPr lang="et-EE" sz="2400" i="1" dirty="0" err="1"/>
              <a:t>sisehindamise</a:t>
            </a:r>
            <a:r>
              <a:rPr lang="et-EE" sz="2400" i="1" dirty="0"/>
              <a:t> osa</a:t>
            </a:r>
            <a:r>
              <a:rPr lang="et-EE" sz="2400" dirty="0"/>
              <a:t>) nelja valdkonna hetkeolukord ning järgneva kolme aasta parendustegevused (iga valdkonna kohta 3-4 mõtet</a:t>
            </a:r>
            <a:r>
              <a:rPr lang="et-EE" sz="2400" dirty="0" smtClean="0"/>
              <a:t>).</a:t>
            </a:r>
          </a:p>
          <a:p>
            <a:r>
              <a:rPr lang="et-EE" sz="2400" dirty="0" smtClean="0"/>
              <a:t>Sisendi kogumine õppenõukogus ja abiõpetajate üldkoosolekul: tugevused, võimalused ning muutmist vajavad olukorrad/võimalikud lahendused.</a:t>
            </a:r>
            <a:endParaRPr lang="et-EE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352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Arengukava 2024-2027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/>
              <a:t>E</a:t>
            </a:r>
            <a:r>
              <a:rPr lang="et-EE" sz="2400" dirty="0" smtClean="0"/>
              <a:t>ttepanek MLA Viimsi Lasteaiad </a:t>
            </a:r>
            <a:r>
              <a:rPr lang="et-EE" sz="2400" dirty="0" err="1" smtClean="0"/>
              <a:t>üldhoolekogule</a:t>
            </a:r>
            <a:r>
              <a:rPr lang="et-EE" sz="2400" dirty="0"/>
              <a:t> </a:t>
            </a:r>
            <a:r>
              <a:rPr lang="et-EE" sz="2400" dirty="0" smtClean="0">
                <a:sym typeface="Wingdings" panose="05000000000000000000" pitchFamily="2" charset="2"/>
              </a:rPr>
              <a:t></a:t>
            </a:r>
            <a:endParaRPr lang="et-EE" sz="2400" dirty="0" smtClean="0"/>
          </a:p>
          <a:p>
            <a:pPr marL="514350" indent="-514350">
              <a:buAutoNum type="arabicParenR"/>
            </a:pPr>
            <a:r>
              <a:rPr lang="et-EE" sz="2400" dirty="0" smtClean="0"/>
              <a:t>MLA Viimsi Lasteaiad tugevused</a:t>
            </a:r>
          </a:p>
          <a:p>
            <a:pPr marL="514350" indent="-514350">
              <a:buAutoNum type="arabicParenR"/>
            </a:pPr>
            <a:r>
              <a:rPr lang="et-EE" sz="2400" dirty="0" smtClean="0"/>
              <a:t>Parendustegevused järgmiseks kolmeks aastaks (</a:t>
            </a:r>
            <a:r>
              <a:rPr lang="et-EE" sz="2000" i="1" dirty="0" smtClean="0"/>
              <a:t>missugune võiks olla </a:t>
            </a:r>
            <a:r>
              <a:rPr lang="et-EE" sz="2000" i="1" dirty="0" err="1" smtClean="0"/>
              <a:t>üldhoolekogu</a:t>
            </a:r>
            <a:r>
              <a:rPr lang="et-EE" sz="2000" i="1" dirty="0" smtClean="0"/>
              <a:t>/majade hoolekogude roll lasteaia tegevuses, muutust vajavad olukorrad jne.</a:t>
            </a:r>
            <a:r>
              <a:rPr lang="et-EE" sz="2000" dirty="0" smtClean="0"/>
              <a:t>)</a:t>
            </a:r>
          </a:p>
          <a:p>
            <a:pPr marL="514350" indent="-514350">
              <a:buAutoNum type="arabicParenR"/>
            </a:pPr>
            <a:endParaRPr lang="et-EE" sz="2000" dirty="0"/>
          </a:p>
          <a:p>
            <a:pPr marL="0" indent="0">
              <a:buNone/>
            </a:pPr>
            <a:r>
              <a:rPr lang="et-EE" sz="2000" dirty="0" smtClean="0"/>
              <a:t>Lasteaiamaja hoolekogu esindaja kogutud mõtted on oodatud e-postile </a:t>
            </a:r>
            <a:r>
              <a:rPr lang="et-EE" sz="2000" dirty="0" smtClean="0">
                <a:hlinkClick r:id="rId2"/>
              </a:rPr>
              <a:t>maie@viimsilasteaiad.ee</a:t>
            </a:r>
            <a:r>
              <a:rPr lang="et-EE" sz="2000" dirty="0" smtClean="0"/>
              <a:t>  hiljemalt </a:t>
            </a:r>
            <a:r>
              <a:rPr lang="et-EE" sz="2000" b="1" dirty="0" smtClean="0"/>
              <a:t>26.05.2023</a:t>
            </a:r>
          </a:p>
        </p:txBody>
      </p:sp>
    </p:spTree>
    <p:extLst>
      <p:ext uri="{BB962C8B-B14F-4D97-AF65-F5344CB8AC3E}">
        <p14:creationId xmlns:p14="http://schemas.microsoft.com/office/powerpoint/2010/main" val="40738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13368</TotalTime>
  <Words>309</Words>
  <Application>Microsoft Office PowerPoint</Application>
  <PresentationFormat>On-screen Show (4:3)</PresentationFormat>
  <Paragraphs>153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Wingdings</vt:lpstr>
      <vt:lpstr>Office Theme</vt:lpstr>
      <vt:lpstr>MLA Viimsi Lasteaiad üldhoolekogu 26.aprill 2023</vt:lpstr>
      <vt:lpstr>Päevakord:  1) Rühmade liigid 2032/2024 õppeaastaks. 2) MLA Viimsi Lasteaiad arengukava 2024-2027 sisend. 3) Tagasiside majadest. 4) Ettepanekud, küsimused, arvamused.  </vt:lpstr>
      <vt:lpstr> 2023/2024 õ-a rühmade liigid kooskõlastamiseks üldhoolekogus (1) Lasteaiarühm - kuni 22 last, liitrühm - kuni 20 last, sobitusrühm - kaasatud erivajadusega laps/lapsed  </vt:lpstr>
      <vt:lpstr>  2023/2024 õ-a rühmade liigid kooskõlastamiseks üldhoolekogus (2)  </vt:lpstr>
      <vt:lpstr> 2023/2024 õ-a rühmade liigid kooskõlastamiseks üldhoolekogus (3)  </vt:lpstr>
      <vt:lpstr> 2023/2024 õ-a rühmade liigid kooskõlastamiseks üldhoolekogus (4)  </vt:lpstr>
      <vt:lpstr> 2023/2024 õ-a rühmade liigid kooskõlastamiseks üldhoolekogus (5)  </vt:lpstr>
      <vt:lpstr>Arengukava 2024-2027 (1)</vt:lpstr>
      <vt:lpstr>Arengukava 2024-2027 (2)</vt:lpstr>
      <vt:lpstr>Heade kogemuste jagaja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 … 2013</dc:title>
  <dc:creator>Striida</dc:creator>
  <cp:lastModifiedBy>Windows User</cp:lastModifiedBy>
  <cp:revision>778</cp:revision>
  <cp:lastPrinted>2020-10-08T13:40:54Z</cp:lastPrinted>
  <dcterms:created xsi:type="dcterms:W3CDTF">2013-10-29T16:34:57Z</dcterms:created>
  <dcterms:modified xsi:type="dcterms:W3CDTF">2023-05-15T09:55:04Z</dcterms:modified>
</cp:coreProperties>
</file>