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3" r:id="rId15"/>
  </p:sldIdLst>
  <p:sldSz cx="9144000" cy="6858000" type="screen4x3"/>
  <p:notesSz cx="6797675" cy="9926638"/>
  <p:photoAlbum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B11DA-4DF2-4904-8837-EB15A9F65FBE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3B6D-0756-4C72-B45A-7E85A295A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68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34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69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92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91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198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79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52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93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68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19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09D3-F91F-4CC1-9A9D-A586C32A0736}" type="datetimeFigureOut">
              <a:rPr lang="et-EE" smtClean="0"/>
              <a:t>15.02.2023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9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23" y="5717974"/>
            <a:ext cx="2952328" cy="7678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Comic Sans MS" panose="030F0702030302020204" pitchFamily="66" charset="0"/>
              </a:rPr>
              <a:t>MLA Viimsi Lasteaiad</a:t>
            </a:r>
            <a:br>
              <a:rPr lang="et-EE" dirty="0" smtClean="0">
                <a:latin typeface="Comic Sans MS" panose="030F0702030302020204" pitchFamily="66" charset="0"/>
              </a:rPr>
            </a:br>
            <a:r>
              <a:rPr lang="et-EE" dirty="0" err="1" smtClean="0">
                <a:latin typeface="Comic Sans MS" panose="030F0702030302020204" pitchFamily="66" charset="0"/>
              </a:rPr>
              <a:t>üldhoolekogu</a:t>
            </a:r>
            <a:r>
              <a:rPr lang="et-EE" dirty="0" smtClean="0">
                <a:latin typeface="Comic Sans MS" panose="030F0702030302020204" pitchFamily="66" charset="0"/>
              </a:rPr>
              <a:t/>
            </a:r>
            <a:br>
              <a:rPr lang="et-EE" dirty="0" smtClean="0">
                <a:latin typeface="Comic Sans MS" panose="030F0702030302020204" pitchFamily="66" charset="0"/>
              </a:rPr>
            </a:br>
            <a:r>
              <a:rPr lang="et-EE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r>
              <a:rPr lang="et-EE" dirty="0" smtClean="0">
                <a:latin typeface="Comic Sans MS" panose="030F0702030302020204" pitchFamily="66" charset="0"/>
              </a:rPr>
              <a:t>veebruar 20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r>
              <a:rPr lang="et-EE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2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95536" y="40466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16. Mis valmistab mulle töökohal muret</a:t>
            </a:r>
            <a:endParaRPr lang="et-EE" sz="1600" dirty="0"/>
          </a:p>
        </p:txBody>
      </p:sp>
      <p:sp>
        <p:nvSpPr>
          <p:cNvPr id="3" name="Ristkülik 2"/>
          <p:cNvSpPr/>
          <p:nvPr/>
        </p:nvSpPr>
        <p:spPr>
          <a:xfrm>
            <a:off x="755576" y="69269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Inimeste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vähene motiveeritus, janunetakse tunnustuse järele</a:t>
            </a:r>
            <a:endParaRPr lang="et-EE" sz="1200" i="1" dirty="0"/>
          </a:p>
        </p:txBody>
      </p:sp>
      <p:sp>
        <p:nvSpPr>
          <p:cNvPr id="4" name="Ristkülik 3"/>
          <p:cNvSpPr/>
          <p:nvPr/>
        </p:nvSpPr>
        <p:spPr>
          <a:xfrm>
            <a:off x="755576" y="965332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Koostöö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on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hea</a:t>
            </a:r>
            <a:endParaRPr lang="et-EE" i="1" dirty="0"/>
          </a:p>
        </p:txBody>
      </p:sp>
      <p:sp>
        <p:nvSpPr>
          <p:cNvPr id="5" name="Ristkülik 4"/>
          <p:cNvSpPr/>
          <p:nvPr/>
        </p:nvSpPr>
        <p:spPr>
          <a:xfrm>
            <a:off x="755576" y="118744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Töötajate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haigestumisel pole piisavalt palju asendustöötajaid pakkuda</a:t>
            </a:r>
            <a:endParaRPr lang="et-EE" sz="1200" i="1" dirty="0"/>
          </a:p>
        </p:txBody>
      </p:sp>
      <p:sp>
        <p:nvSpPr>
          <p:cNvPr id="6" name="Ristkülik 5"/>
          <p:cNvSpPr/>
          <p:nvPr/>
        </p:nvSpPr>
        <p:spPr>
          <a:xfrm>
            <a:off x="755576" y="146008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Töötajatel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võiks olla ka vajadusel ette nähtud võimalus kasutada psühholoogi nõustamist</a:t>
            </a:r>
            <a:endParaRPr lang="et-EE" sz="1200" i="1" dirty="0"/>
          </a:p>
        </p:txBody>
      </p:sp>
      <p:sp>
        <p:nvSpPr>
          <p:cNvPr id="7" name="Ristkülik 6"/>
          <p:cNvSpPr/>
          <p:nvPr/>
        </p:nvSpPr>
        <p:spPr>
          <a:xfrm>
            <a:off x="755576" y="170034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Lastevanemate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vähene huvi ja teadmatus laste arenguks vajalike tingimuste loomiseks</a:t>
            </a:r>
            <a:endParaRPr lang="et-EE" sz="1200" i="1" dirty="0"/>
          </a:p>
        </p:txBody>
      </p:sp>
      <p:sp>
        <p:nvSpPr>
          <p:cNvPr id="8" name="Ristkülik 7"/>
          <p:cNvSpPr/>
          <p:nvPr/>
        </p:nvSpPr>
        <p:spPr>
          <a:xfrm>
            <a:off x="755576" y="1885010"/>
            <a:ext cx="1032655" cy="439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Väike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palk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istkülik 8"/>
          <p:cNvSpPr/>
          <p:nvPr/>
        </p:nvSpPr>
        <p:spPr>
          <a:xfrm>
            <a:off x="755576" y="223898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Miks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on nii raske leida uusi pädevaid inimesi? Kust leida sobivaid inimesi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erirühma</a:t>
            </a:r>
            <a:r>
              <a:rPr lang="et-EE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endParaRPr lang="et-EE" i="1" dirty="0"/>
          </a:p>
        </p:txBody>
      </p:sp>
      <p:sp>
        <p:nvSpPr>
          <p:cNvPr id="10" name="Ristkülik 9"/>
          <p:cNvSpPr/>
          <p:nvPr/>
        </p:nvSpPr>
        <p:spPr>
          <a:xfrm>
            <a:off x="755576" y="25154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Kas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oleks võimalik erirühma õpetajatele rakendada lisasoodustusi</a:t>
            </a:r>
            <a:endParaRPr lang="et-EE" sz="1200" i="1" dirty="0"/>
          </a:p>
        </p:txBody>
      </p:sp>
      <p:sp>
        <p:nvSpPr>
          <p:cNvPr id="11" name="Ristkülik 10"/>
          <p:cNvSpPr/>
          <p:nvPr/>
        </p:nvSpPr>
        <p:spPr>
          <a:xfrm>
            <a:off x="755576" y="2791913"/>
            <a:ext cx="7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Ajapuudus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valmistab muret, aga ilmselt on see igipõline mure</a:t>
            </a:r>
            <a:endParaRPr lang="et-EE" sz="1200" i="1" dirty="0"/>
          </a:p>
        </p:txBody>
      </p:sp>
      <p:sp>
        <p:nvSpPr>
          <p:cNvPr id="12" name="Ristkülik 11"/>
          <p:cNvSpPr/>
          <p:nvPr/>
        </p:nvSpPr>
        <p:spPr>
          <a:xfrm>
            <a:off x="755576" y="3161245"/>
            <a:ext cx="8064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Kas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ma annan endast piisavalt, kas lapsed arenevad minu käe all õiges suunas ja </a:t>
            </a:r>
            <a:r>
              <a:rPr lang="et-EE" sz="1200" i="1" dirty="0" err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eakohaselt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- need on muremõtted</a:t>
            </a:r>
            <a:r>
              <a:rPr lang="et-EE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.</a:t>
            </a:r>
            <a:endParaRPr lang="et-E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755024" y="3800215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Organisatsiooni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kommunikatsioon valmistab ka muret</a:t>
            </a:r>
            <a:endParaRPr lang="et-EE" sz="1200" i="1" dirty="0"/>
          </a:p>
        </p:txBody>
      </p:sp>
      <p:sp>
        <p:nvSpPr>
          <p:cNvPr id="14" name="Ristkülik 13"/>
          <p:cNvSpPr/>
          <p:nvPr/>
        </p:nvSpPr>
        <p:spPr>
          <a:xfrm>
            <a:off x="755024" y="4017184"/>
            <a:ext cx="7633400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namasti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mitte midagi, aga mõnikord mõni laps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istkülik 14"/>
          <p:cNvSpPr/>
          <p:nvPr/>
        </p:nvSpPr>
        <p:spPr>
          <a:xfrm>
            <a:off x="754020" y="4386516"/>
            <a:ext cx="777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Võõrkeelsete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laste suurenev osakaal rühmas</a:t>
            </a:r>
            <a:endParaRPr lang="et-EE" sz="1200" i="1" dirty="0"/>
          </a:p>
        </p:txBody>
      </p:sp>
      <p:sp>
        <p:nvSpPr>
          <p:cNvPr id="16" name="Ristkülik 15"/>
          <p:cNvSpPr/>
          <p:nvPr/>
        </p:nvSpPr>
        <p:spPr>
          <a:xfrm>
            <a:off x="754020" y="4588220"/>
            <a:ext cx="3378554" cy="485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Vanuserühmade vähesus, palju lapsi rühmas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Ristkülik 16"/>
          <p:cNvSpPr/>
          <p:nvPr/>
        </p:nvSpPr>
        <p:spPr>
          <a:xfrm>
            <a:off x="754020" y="4957552"/>
            <a:ext cx="497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Õpetaja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kaitse lapsevanema suhtes</a:t>
            </a:r>
            <a:endParaRPr lang="et-EE" sz="1200" i="1" dirty="0"/>
          </a:p>
        </p:txBody>
      </p:sp>
    </p:spTree>
    <p:extLst>
      <p:ext uri="{BB962C8B-B14F-4D97-AF65-F5344CB8AC3E}">
        <p14:creationId xmlns:p14="http://schemas.microsoft.com/office/powerpoint/2010/main" val="190372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11560" y="18864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17. Minu töö pakub mulle piisavalt põnevaid väljakutseid</a:t>
            </a:r>
            <a:endParaRPr lang="et-EE" sz="1600" dirty="0"/>
          </a:p>
        </p:txBody>
      </p:sp>
      <p:sp>
        <p:nvSpPr>
          <p:cNvPr id="3" name="Ristkülik 2"/>
          <p:cNvSpPr/>
          <p:nvPr/>
        </p:nvSpPr>
        <p:spPr>
          <a:xfrm>
            <a:off x="1043608" y="52551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Õnneks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valmistab see töö mulle piisavalt väljakutseid ja olen sellega väga rahul</a:t>
            </a:r>
            <a:endParaRPr lang="et-EE" sz="1200" i="1" dirty="0"/>
          </a:p>
        </p:txBody>
      </p:sp>
      <p:sp>
        <p:nvSpPr>
          <p:cNvPr id="4" name="Ristkülik 3"/>
          <p:cNvSpPr/>
          <p:nvPr/>
        </p:nvSpPr>
        <p:spPr>
          <a:xfrm>
            <a:off x="1043608" y="764704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äljakutseid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väga pole, aga töö on tore</a:t>
            </a:r>
            <a:endParaRPr lang="et-EE" sz="1200" i="1" dirty="0"/>
          </a:p>
        </p:txBody>
      </p:sp>
      <p:sp>
        <p:nvSpPr>
          <p:cNvPr id="5" name="Ristkülik 4"/>
          <p:cNvSpPr/>
          <p:nvPr/>
        </p:nvSpPr>
        <p:spPr>
          <a:xfrm>
            <a:off x="1043608" y="1047054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Väga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põnev töö</a:t>
            </a:r>
            <a:endParaRPr lang="et-EE" sz="1200" i="1" dirty="0"/>
          </a:p>
        </p:txBody>
      </p:sp>
      <p:pic>
        <p:nvPicPr>
          <p:cNvPr id="6" name="image7.png" descr="Teenuse Vormid vastuste diagramm. Küsimuse pealkiri: 18. Organisatsioonis toetatakse töötajate arengut&#10;. Vastuste arv: 66 vastust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43479" y="1580806"/>
            <a:ext cx="5730875" cy="2413000"/>
          </a:xfrm>
          <a:prstGeom prst="rect">
            <a:avLst/>
          </a:prstGeom>
          <a:ln/>
        </p:spPr>
      </p:pic>
      <p:pic>
        <p:nvPicPr>
          <p:cNvPr id="7" name="image9.png" descr="Teenuse Vormid vastuste diagramm. Küsimuse pealkiri: 19. Tunnen, et juhtkond väärtustab töötajaid ja on avatud uutele ideedele&#10;. Vastuste arv: 66 vastust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1015" y="3993806"/>
            <a:ext cx="5730875" cy="2413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588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971600" y="116632"/>
            <a:ext cx="7344816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t-EE" sz="16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20. Milliseid soodustusi või lisahüvesid ootad tööandjalt</a:t>
            </a:r>
            <a:endParaRPr lang="et-EE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1187624" y="486579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Palgakõrgendus</a:t>
            </a:r>
            <a:endParaRPr lang="et-EE" sz="1200" i="1" dirty="0"/>
          </a:p>
        </p:txBody>
      </p:sp>
      <p:sp>
        <p:nvSpPr>
          <p:cNvPr id="4" name="Ristkülik 3"/>
          <p:cNvSpPr/>
          <p:nvPr/>
        </p:nvSpPr>
        <p:spPr>
          <a:xfrm>
            <a:off x="1187624" y="76470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Sportimise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soodustusi</a:t>
            </a:r>
            <a:endParaRPr lang="et-EE" sz="1200" i="1" dirty="0"/>
          </a:p>
        </p:txBody>
      </p:sp>
      <p:sp>
        <p:nvSpPr>
          <p:cNvPr id="5" name="Ristkülik 4"/>
          <p:cNvSpPr/>
          <p:nvPr/>
        </p:nvSpPr>
        <p:spPr>
          <a:xfrm>
            <a:off x="1184803" y="1052736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Talvejoped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võiks saada asutuse poolt, kuna õues on lastega väga palju olemist ja soojad joped on väga vajalikud</a:t>
            </a:r>
            <a:endParaRPr lang="et-EE" sz="1200" i="1" dirty="0"/>
          </a:p>
        </p:txBody>
      </p:sp>
      <p:sp>
        <p:nvSpPr>
          <p:cNvPr id="6" name="Ristkülik 5"/>
          <p:cNvSpPr/>
          <p:nvPr/>
        </p:nvSpPr>
        <p:spPr>
          <a:xfrm>
            <a:off x="1184803" y="1525434"/>
            <a:ext cx="3891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Veelgi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rohkem ühisüritusi</a:t>
            </a:r>
            <a:endParaRPr lang="et-EE" sz="1200" i="1" dirty="0"/>
          </a:p>
        </p:txBody>
      </p:sp>
      <p:sp>
        <p:nvSpPr>
          <p:cNvPr id="7" name="Ristkülik 6"/>
          <p:cNvSpPr/>
          <p:nvPr/>
        </p:nvSpPr>
        <p:spPr>
          <a:xfrm>
            <a:off x="1184803" y="1838207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Leian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et tööandjalt toetab töötajaid piisvalt, arvestades praegust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majanduslikku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olukorda nii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organisatsioonis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kui riigis tervikuna</a:t>
            </a:r>
            <a:endParaRPr lang="et-EE" sz="1200" i="1" dirty="0"/>
          </a:p>
        </p:txBody>
      </p:sp>
      <p:sp>
        <p:nvSpPr>
          <p:cNvPr id="8" name="Ristkülik 7"/>
          <p:cNvSpPr/>
          <p:nvPr/>
        </p:nvSpPr>
        <p:spPr>
          <a:xfrm>
            <a:off x="1184803" y="2264220"/>
            <a:ext cx="200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Tervisekontroll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1x aastas</a:t>
            </a:r>
            <a:endParaRPr lang="et-EE" sz="1200" i="1" dirty="0"/>
          </a:p>
        </p:txBody>
      </p:sp>
      <p:sp>
        <p:nvSpPr>
          <p:cNvPr id="9" name="Ristkülik 8"/>
          <p:cNvSpPr/>
          <p:nvPr/>
        </p:nvSpPr>
        <p:spPr>
          <a:xfrm>
            <a:off x="1184803" y="2576993"/>
            <a:ext cx="5547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Puhkuse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pikendamist</a:t>
            </a:r>
            <a:endParaRPr lang="et-EE" sz="1200" i="1" dirty="0"/>
          </a:p>
        </p:txBody>
      </p:sp>
      <p:sp>
        <p:nvSpPr>
          <p:cNvPr id="10" name="Ristkülik 9"/>
          <p:cNvSpPr/>
          <p:nvPr/>
        </p:nvSpPr>
        <p:spPr>
          <a:xfrm>
            <a:off x="1184803" y="2845536"/>
            <a:ext cx="6699565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Abiõpetajate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puhkus võiks olla 42 päeva</a:t>
            </a:r>
            <a:r>
              <a:rPr lang="et-EE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.</a:t>
            </a:r>
            <a:endParaRPr lang="et-E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stkülik 10"/>
          <p:cNvSpPr/>
          <p:nvPr/>
        </p:nvSpPr>
        <p:spPr>
          <a:xfrm>
            <a:off x="1184803" y="3214868"/>
            <a:ext cx="7563661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Laske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lihtsalt rahus lastega tööd teha, ilma et peaks kogu aeg mingeid projekte ellu viima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istkülik 11"/>
          <p:cNvSpPr/>
          <p:nvPr/>
        </p:nvSpPr>
        <p:spPr>
          <a:xfrm>
            <a:off x="1184803" y="3622382"/>
            <a:ext cx="453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Hetkel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olemasolevatega rahul</a:t>
            </a:r>
            <a:endParaRPr lang="et-EE" sz="1200" i="1" dirty="0"/>
          </a:p>
        </p:txBody>
      </p:sp>
      <p:sp>
        <p:nvSpPr>
          <p:cNvPr id="13" name="Ristkülik 12"/>
          <p:cNvSpPr/>
          <p:nvPr/>
        </p:nvSpPr>
        <p:spPr>
          <a:xfrm>
            <a:off x="1184803" y="3948945"/>
            <a:ext cx="6195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Võiks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olla koolitus või infotund tööpsühholoogiga</a:t>
            </a:r>
            <a:endParaRPr lang="et-EE" sz="1200" i="1" dirty="0"/>
          </a:p>
        </p:txBody>
      </p:sp>
      <p:sp>
        <p:nvSpPr>
          <p:cNvPr id="14" name="Ristkülik 13"/>
          <p:cNvSpPr/>
          <p:nvPr/>
        </p:nvSpPr>
        <p:spPr>
          <a:xfrm>
            <a:off x="1184803" y="4282914"/>
            <a:ext cx="2667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Ühised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reisid </a:t>
            </a:r>
            <a:endParaRPr lang="et-EE" sz="1200" i="1" dirty="0"/>
          </a:p>
        </p:txBody>
      </p:sp>
      <p:sp>
        <p:nvSpPr>
          <p:cNvPr id="15" name="Ristkülik 14"/>
          <p:cNvSpPr/>
          <p:nvPr/>
        </p:nvSpPr>
        <p:spPr>
          <a:xfrm>
            <a:off x="1184802" y="4554459"/>
            <a:ext cx="720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Sporditoetus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transporditoetus (bensiini hüvitamine mingi %)</a:t>
            </a:r>
            <a:endParaRPr lang="et-EE" sz="1200" i="1" dirty="0"/>
          </a:p>
        </p:txBody>
      </p:sp>
      <p:sp>
        <p:nvSpPr>
          <p:cNvPr id="16" name="Ristkülik 15"/>
          <p:cNvSpPr/>
          <p:nvPr/>
        </p:nvSpPr>
        <p:spPr>
          <a:xfrm>
            <a:off x="1192424" y="4732398"/>
            <a:ext cx="7409203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Füüsilise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ja vaimse tervise eest võiks rohkem võimalusi olla hoolt kanda...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Ristkülik 16"/>
          <p:cNvSpPr/>
          <p:nvPr/>
        </p:nvSpPr>
        <p:spPr>
          <a:xfrm>
            <a:off x="1184802" y="5044207"/>
            <a:ext cx="6907969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Väga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meeldiv on, et toetatakse eraldi muukeelsete õpet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istkülik 17"/>
          <p:cNvSpPr/>
          <p:nvPr/>
        </p:nvSpPr>
        <p:spPr>
          <a:xfrm>
            <a:off x="1184802" y="5348179"/>
            <a:ext cx="2651688" cy="485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Olen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seniste hüvedega väga rahul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Ristkülik 18"/>
          <p:cNvSpPr/>
          <p:nvPr/>
        </p:nvSpPr>
        <p:spPr>
          <a:xfrm>
            <a:off x="1192424" y="5629088"/>
            <a:ext cx="755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Loodame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et ka edaspidi on puhkus suvel ja veidi pikem ning jõuluks üllatab juhtkond preemiaga</a:t>
            </a:r>
            <a:endParaRPr lang="et-EE" sz="1200" i="1" dirty="0"/>
          </a:p>
        </p:txBody>
      </p:sp>
    </p:spTree>
    <p:extLst>
      <p:ext uri="{BB962C8B-B14F-4D97-AF65-F5344CB8AC3E}">
        <p14:creationId xmlns:p14="http://schemas.microsoft.com/office/powerpoint/2010/main" val="1864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 descr="Teenuse Vormid vastuste diagramm. Küsimuse pealkiri: 22. MLAs töötatud aastad&#10;. Vastuste arv: 66 vastust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19672" y="1124744"/>
            <a:ext cx="5730875" cy="2413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972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3600" dirty="0" smtClean="0">
                <a:sym typeface="Wingdings" panose="05000000000000000000" pitchFamily="2" charset="2"/>
              </a:rPr>
              <a:t>„</a:t>
            </a:r>
            <a:r>
              <a:rPr lang="et-EE" sz="3600" i="1" dirty="0" smtClean="0"/>
              <a:t>Meie </a:t>
            </a:r>
            <a:r>
              <a:rPr lang="et-EE" sz="3600" i="1" dirty="0"/>
              <a:t>missiooniks on olla lasteaed, kuhu iga laps on oodatud ja iga lapse eripära on märgatud ja </a:t>
            </a:r>
            <a:r>
              <a:rPr lang="et-EE" sz="3600" i="1" dirty="0" smtClean="0"/>
              <a:t>tunnustatud“</a:t>
            </a:r>
            <a:endParaRPr lang="et-EE" sz="3600" i="1" dirty="0"/>
          </a:p>
          <a:p>
            <a:pPr marL="0" indent="0">
              <a:buNone/>
            </a:pPr>
            <a:endParaRPr lang="et-EE" dirty="0" smtClean="0"/>
          </a:p>
          <a:p>
            <a:pPr marL="0" indent="0" algn="r">
              <a:buNone/>
            </a:pPr>
            <a:r>
              <a:rPr lang="et-EE" sz="2000" i="1" dirty="0" smtClean="0"/>
              <a:t>Viide: MLA Viimsi Lasteaiad arengukava 2020-2023</a:t>
            </a:r>
            <a:endParaRPr lang="et-EE" sz="2000" i="1" dirty="0"/>
          </a:p>
        </p:txBody>
      </p:sp>
    </p:spTree>
    <p:extLst>
      <p:ext uri="{BB962C8B-B14F-4D97-AF65-F5344CB8AC3E}">
        <p14:creationId xmlns:p14="http://schemas.microsoft.com/office/powerpoint/2010/main" val="14010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õh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t-EE" sz="2700" u="sng" dirty="0" smtClean="0"/>
              <a:t>Päevakord: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n-GB" sz="2700" dirty="0" smtClean="0"/>
              <a:t>1</a:t>
            </a:r>
            <a:r>
              <a:rPr lang="et-EE" sz="2700" dirty="0" smtClean="0"/>
              <a:t>)</a:t>
            </a:r>
            <a:r>
              <a:rPr lang="et-EE" sz="2400" dirty="0"/>
              <a:t> Komplekteerimine </a:t>
            </a:r>
            <a:r>
              <a:rPr lang="et-EE" sz="2400" dirty="0" smtClean="0"/>
              <a:t>2032/2024 </a:t>
            </a:r>
            <a:r>
              <a:rPr lang="et-EE" sz="2400" dirty="0"/>
              <a:t>õppeaastaks.</a:t>
            </a:r>
            <a:br>
              <a:rPr lang="et-EE" sz="2400" dirty="0"/>
            </a:br>
            <a:r>
              <a:rPr lang="et-EE" sz="2400" dirty="0"/>
              <a:t>2) </a:t>
            </a:r>
            <a:r>
              <a:rPr lang="et-EE" sz="2400" dirty="0" smtClean="0"/>
              <a:t>MLA Viimsi Lasteaiad rahuloluküsitlus 2023.</a:t>
            </a:r>
            <a:br>
              <a:rPr lang="et-EE" sz="2400" dirty="0" smtClean="0"/>
            </a:br>
            <a:r>
              <a:rPr lang="et-EE" sz="2400" dirty="0" smtClean="0"/>
              <a:t>3) </a:t>
            </a:r>
            <a:r>
              <a:rPr lang="et-EE" sz="2400" dirty="0"/>
              <a:t>Tagasiside majadest, küsimused, ettepanekud.</a:t>
            </a:r>
            <a:br>
              <a:rPr lang="et-EE" sz="2400" dirty="0"/>
            </a:br>
            <a:r>
              <a:rPr lang="et-EE" sz="2800" dirty="0"/>
              <a:t/>
            </a:r>
            <a:br>
              <a:rPr lang="et-EE" sz="2800" dirty="0"/>
            </a:br>
            <a:endParaRPr lang="et-EE" sz="2700" dirty="0"/>
          </a:p>
        </p:txBody>
      </p:sp>
    </p:spTree>
    <p:extLst>
      <p:ext uri="{BB962C8B-B14F-4D97-AF65-F5344CB8AC3E}">
        <p14:creationId xmlns:p14="http://schemas.microsoft.com/office/powerpoint/2010/main" val="13968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2400" u="sng" dirty="0" smtClean="0"/>
              <a:t>MLA Viimsi Lasteaiad töötajate rahuloluküsitlus 2023 kokkuvõte</a:t>
            </a:r>
            <a:endParaRPr lang="et-EE" sz="2400" u="sng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MLA Viimsi Lasteaiad personali koosseisus 152 töötajat, küsitlusele vastas 66 töötajat (43 %)</a:t>
            </a:r>
          </a:p>
          <a:p>
            <a:r>
              <a:rPr lang="et-EE" sz="2000" dirty="0" smtClean="0"/>
              <a:t>27 õpetajat, 31 abiõpetajat, 8 muu personal (tugispetsialistid, administratsioon)</a:t>
            </a:r>
          </a:p>
          <a:p>
            <a:r>
              <a:rPr lang="et-EE" sz="2000" dirty="0" smtClean="0"/>
              <a:t>Esitati 20 küsimust </a:t>
            </a:r>
            <a:r>
              <a:rPr lang="et-EE" sz="2400" dirty="0" smtClean="0"/>
              <a:t>- </a:t>
            </a:r>
            <a:r>
              <a:rPr lang="et-EE" sz="1800" dirty="0" smtClean="0"/>
              <a:t>14 hinnangud väidetele viieastmelisel skaalal (</a:t>
            </a:r>
            <a:r>
              <a:rPr lang="fi-FI" sz="1400" i="1" dirty="0" smtClean="0"/>
              <a:t>1- </a:t>
            </a:r>
            <a:r>
              <a:rPr lang="fi-FI" sz="1400" i="1" dirty="0"/>
              <a:t>ei </a:t>
            </a:r>
            <a:r>
              <a:rPr lang="et-EE" sz="1400" i="1" dirty="0" smtClean="0"/>
              <a:t>nõustu üldse; 2- pigem ei nõustu; 3 - ei oska arvata; 4 - pigem nõustun; 5 - nõustun täielikult</a:t>
            </a:r>
            <a:r>
              <a:rPr lang="et-EE" sz="1800" dirty="0" smtClean="0"/>
              <a:t>) ja 6 avatud vastusega küsimust.</a:t>
            </a:r>
          </a:p>
          <a:p>
            <a:r>
              <a:rPr lang="et-EE" sz="1800" dirty="0" smtClean="0"/>
              <a:t>Eesmärk</a:t>
            </a:r>
            <a:r>
              <a:rPr lang="et-EE" sz="1800" dirty="0"/>
              <a:t>: </a:t>
            </a:r>
            <a:r>
              <a:rPr lang="et-EE" sz="1800" dirty="0" smtClean="0"/>
              <a:t>töötajate </a:t>
            </a:r>
            <a:r>
              <a:rPr lang="et-EE" sz="1800" dirty="0"/>
              <a:t>rahulolu väljaselgitamine tema töö </a:t>
            </a:r>
            <a:r>
              <a:rPr lang="et-EE" sz="1800" dirty="0" smtClean="0"/>
              <a:t>ning </a:t>
            </a:r>
            <a:r>
              <a:rPr lang="et-EE" sz="1800" dirty="0"/>
              <a:t>organisatsiooni suhtes. </a:t>
            </a:r>
            <a:r>
              <a:rPr lang="et-EE" sz="1800" dirty="0" smtClean="0"/>
              <a:t>Koguda tagasisidet oma juhtkonna tööle, arvamusi ja ettepanekuid seoses arengu </a:t>
            </a:r>
            <a:r>
              <a:rPr lang="et-EE" sz="1800" dirty="0"/>
              <a:t>võimalusetega. </a:t>
            </a:r>
            <a:r>
              <a:rPr lang="et-EE" sz="1800" dirty="0" smtClean="0"/>
              <a:t>Kitsaskohade ja </a:t>
            </a:r>
            <a:r>
              <a:rPr lang="et-EE" sz="1800" dirty="0"/>
              <a:t>probleemsete </a:t>
            </a:r>
            <a:r>
              <a:rPr lang="et-EE" sz="1800" dirty="0" smtClean="0"/>
              <a:t>olukordade kaardistamine meeskonnas. Saada infot, kuidas </a:t>
            </a:r>
            <a:r>
              <a:rPr lang="et-EE" sz="1800" dirty="0"/>
              <a:t>parandada </a:t>
            </a:r>
            <a:r>
              <a:rPr lang="et-EE" sz="1800" dirty="0" smtClean="0"/>
              <a:t>asutuse </a:t>
            </a:r>
            <a:r>
              <a:rPr lang="et-EE" sz="1800" dirty="0" err="1"/>
              <a:t>sisekliimat</a:t>
            </a:r>
            <a:r>
              <a:rPr lang="et-EE" sz="1800" dirty="0"/>
              <a:t> ning saada ülevaade sellest, kui motiveeritud </a:t>
            </a:r>
            <a:r>
              <a:rPr lang="et-EE" sz="1800" dirty="0" smtClean="0"/>
              <a:t>on lasteaia töötajad. </a:t>
            </a:r>
            <a:r>
              <a:rPr lang="et-EE" sz="1800" dirty="0"/>
              <a:t>Saadud </a:t>
            </a:r>
            <a:r>
              <a:rPr lang="et-EE" sz="1800" dirty="0" smtClean="0"/>
              <a:t>tulemusi kasutatakse MLA Viimsi Lasteaiad arengukava 2024-2027 koostamisel. 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0178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5.png" descr="Teenuse Vormid vastuste diagramm. Küsimuse pealkiri: 1. Olen rahul, et töötan MLA Viimsi Lasteaedades:           . Vastuste arv: 66 vastust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88476" y="-41876"/>
            <a:ext cx="5730875" cy="2413000"/>
          </a:xfrm>
          <a:prstGeom prst="rect">
            <a:avLst/>
          </a:prstGeom>
          <a:ln/>
        </p:spPr>
      </p:pic>
      <p:pic>
        <p:nvPicPr>
          <p:cNvPr id="3" name="image4.png" descr="Teenuse Vormid vastuste diagramm. Küsimuse pealkiri: 2. Lasteaia töökultuur tugineb lasteaia põhiväärtustel  . Vastuste arv: 66 vastust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88476" y="2132856"/>
            <a:ext cx="5730875" cy="2413000"/>
          </a:xfrm>
          <a:prstGeom prst="rect">
            <a:avLst/>
          </a:prstGeom>
          <a:ln/>
        </p:spPr>
      </p:pic>
      <p:pic>
        <p:nvPicPr>
          <p:cNvPr id="4" name="image2.png" descr="Teenuse Vormid vastuste diagramm. Küsimuse pealkiri: 3. Mõistan enda rolli MLA Viimsi Lasteaiad maine kujundamisel. Vastuste arv: 66 vastust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88476" y="4307588"/>
            <a:ext cx="5730875" cy="2413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3549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 descr="Teenuse Vormid vastuste diagramm. Küsimuse pealkiri: 4. Tunnen, et minu tööl on laiem ühiskondlik eesmärk . Vastuste arv: 66 vastust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7664" y="-99392"/>
            <a:ext cx="5730875" cy="2413000"/>
          </a:xfrm>
          <a:prstGeom prst="rect">
            <a:avLst/>
          </a:prstGeom>
          <a:ln/>
        </p:spPr>
      </p:pic>
      <p:pic>
        <p:nvPicPr>
          <p:cNvPr id="3" name="image1.png" descr="Teenuse Vormid vastuste diagramm. Küsimuse pealkiri: 5. Julgen soovitada oma praegust tööandjat teistele samas valdkonnas töötavatele inimestele  . Vastuste arv: 66 vastust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7105" y="2132856"/>
            <a:ext cx="5730875" cy="2413000"/>
          </a:xfrm>
          <a:prstGeom prst="rect">
            <a:avLst/>
          </a:prstGeom>
          <a:ln/>
        </p:spPr>
      </p:pic>
      <p:pic>
        <p:nvPicPr>
          <p:cNvPr id="4" name="image11.png" descr="Teenuse Vormid vastuste diagramm. Küsimuse pealkiri: 6. Minu tööülesanded on mulle arusaadavad. Vastuste arv: 66 vastust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557105" y="4332278"/>
            <a:ext cx="5730875" cy="2413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525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 descr="Teenuse Vormid vastuste diagramm. Küsimuse pealkiri: 6. Minu tööülesanded on mulle arusaadavad. Vastuste arv: 66 vastust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63688" y="-99392"/>
            <a:ext cx="5730875" cy="2413000"/>
          </a:xfrm>
          <a:prstGeom prst="rect">
            <a:avLst/>
          </a:prstGeom>
          <a:ln/>
        </p:spPr>
      </p:pic>
      <p:pic>
        <p:nvPicPr>
          <p:cNvPr id="3" name="image12.png" descr="Teenuse Vormid vastuste diagramm. Küsimuse pealkiri: 7. Saan oma tööülesannete täitmiseks piisavalt informatsiooni&#10;. Vastuste arv: 66 vastust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63687" y="2132856"/>
            <a:ext cx="5730875" cy="2413000"/>
          </a:xfrm>
          <a:prstGeom prst="rect">
            <a:avLst/>
          </a:prstGeom>
          <a:ln/>
        </p:spPr>
      </p:pic>
      <p:pic>
        <p:nvPicPr>
          <p:cNvPr id="4" name="image13.png" descr="Teenuse Vormid vastuste diagramm. Küsimuse pealkiri: 8. Saan piisavalt tagasisidet (nii positiivset kui negatiivset) oma töö kohta&#10;. Vastuste arv: 66 vastust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63687" y="4445933"/>
            <a:ext cx="5730875" cy="2413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186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png" descr="Teenuse Vormid vastuste diagramm. Küsimuse pealkiri: 9. Organisatsioonis kaardistatakse süsteemselt koolitusvajadusi&#10;. Vastuste arv: 66 vastust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720" y="0"/>
            <a:ext cx="5770984" cy="2348880"/>
          </a:xfrm>
          <a:prstGeom prst="rect">
            <a:avLst/>
          </a:prstGeom>
          <a:ln/>
        </p:spPr>
      </p:pic>
      <p:sp>
        <p:nvSpPr>
          <p:cNvPr id="5" name="Ristkülik 4"/>
          <p:cNvSpPr/>
          <p:nvPr/>
        </p:nvSpPr>
        <p:spPr>
          <a:xfrm>
            <a:off x="196117" y="2325859"/>
            <a:ext cx="8712968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t-EE" sz="1400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10. Missugustest koolitusest oled kõige rohkem tuge saanud oma tööks</a:t>
            </a:r>
            <a:endParaRPr lang="et-E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28794" y="2708920"/>
            <a:ext cx="8585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Ülle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Kuusiku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koolitus „Eripedagoogi nõuanded“ 64 h</a:t>
            </a:r>
            <a:endParaRPr lang="et-EE" sz="1200" i="1" dirty="0"/>
          </a:p>
        </p:txBody>
      </p:sp>
      <p:sp>
        <p:nvSpPr>
          <p:cNvPr id="8" name="Ristkülik 7"/>
          <p:cNvSpPr/>
          <p:nvPr/>
        </p:nvSpPr>
        <p:spPr>
          <a:xfrm>
            <a:off x="328794" y="2913139"/>
            <a:ext cx="8513549" cy="78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Kus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on ka praktilisi ülesandeid (antakse ideid kuidas õppida läbi mängu)</a:t>
            </a:r>
            <a:endParaRPr lang="et-EE" sz="1200" i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 Muukeelse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lapse kõneareng, </a:t>
            </a:r>
            <a:r>
              <a:rPr lang="et-EE" sz="1200" i="1" dirty="0" err="1">
                <a:solidFill>
                  <a:srgbClr val="202124"/>
                </a:solidFill>
                <a:latin typeface="Roboto"/>
                <a:ea typeface="Roboto"/>
                <a:cs typeface="Roboto"/>
              </a:rPr>
              <a:t>digikoolitused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t-EE" sz="1200" i="1" dirty="0" err="1">
                <a:solidFill>
                  <a:srgbClr val="202124"/>
                </a:solidFill>
                <a:latin typeface="Roboto"/>
                <a:ea typeface="Roboto"/>
                <a:cs typeface="Roboto"/>
              </a:rPr>
              <a:t>logopeedilised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 koolitused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istkülik 8"/>
          <p:cNvSpPr/>
          <p:nvPr/>
        </p:nvSpPr>
        <p:spPr>
          <a:xfrm>
            <a:off x="328794" y="3655385"/>
            <a:ext cx="798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Kõikidelt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"pikkadelt" koolitustelt, mis on õpetajatele sisse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tellitud</a:t>
            </a:r>
            <a:endParaRPr lang="et-EE" sz="1200" i="1" dirty="0"/>
          </a:p>
        </p:txBody>
      </p:sp>
      <p:sp>
        <p:nvSpPr>
          <p:cNvPr id="10" name="Ristkülik 9"/>
          <p:cNvSpPr/>
          <p:nvPr/>
        </p:nvSpPr>
        <p:spPr>
          <a:xfrm>
            <a:off x="334423" y="3903727"/>
            <a:ext cx="8275654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Tallinna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Vindi Lasteaia Keelekümblus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koolitus</a:t>
            </a:r>
            <a:endParaRPr lang="et-E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stkülik 10"/>
          <p:cNvSpPr/>
          <p:nvPr/>
        </p:nvSpPr>
        <p:spPr>
          <a:xfrm>
            <a:off x="364797" y="4249984"/>
            <a:ext cx="8513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Iga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koolitus on erinev ja nad aitavadki erineval moel</a:t>
            </a:r>
            <a:endParaRPr lang="et-EE" sz="1200" i="1" dirty="0"/>
          </a:p>
        </p:txBody>
      </p:sp>
      <p:sp>
        <p:nvSpPr>
          <p:cNvPr id="12" name="Ristkülik 11"/>
          <p:cNvSpPr/>
          <p:nvPr/>
        </p:nvSpPr>
        <p:spPr>
          <a:xfrm>
            <a:off x="364797" y="4528967"/>
            <a:ext cx="820364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Oskuste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õpe - </a:t>
            </a:r>
            <a:r>
              <a:rPr lang="et-EE" sz="1200" i="1" dirty="0" err="1">
                <a:solidFill>
                  <a:srgbClr val="202124"/>
                </a:solidFill>
                <a:latin typeface="Roboto"/>
                <a:ea typeface="Roboto"/>
                <a:cs typeface="Roboto"/>
              </a:rPr>
              <a:t>Luwi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 koolitus - Angela Jakobson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374509" y="5561105"/>
            <a:ext cx="8477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- </a:t>
            </a:r>
            <a:r>
              <a:rPr lang="et-EE" sz="1400" i="1" dirty="0" smtClean="0"/>
              <a:t>Palju </a:t>
            </a:r>
            <a:r>
              <a:rPr lang="et-EE" sz="1400" i="1" dirty="0"/>
              <a:t>tuge majasisestest </a:t>
            </a:r>
            <a:r>
              <a:rPr lang="et-EE" sz="1400" i="1" dirty="0" err="1"/>
              <a:t>sisekoolitustest</a:t>
            </a:r>
            <a:endParaRPr lang="et-EE" sz="1400" i="1" dirty="0"/>
          </a:p>
        </p:txBody>
      </p:sp>
      <p:sp>
        <p:nvSpPr>
          <p:cNvPr id="15" name="Ristkülik 14"/>
          <p:cNvSpPr/>
          <p:nvPr/>
        </p:nvSpPr>
        <p:spPr>
          <a:xfrm>
            <a:off x="353720" y="4900042"/>
            <a:ext cx="8199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Kuidas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toime tulla keerukamate lastega</a:t>
            </a:r>
            <a:endParaRPr lang="et-EE" sz="1200" i="1" dirty="0"/>
          </a:p>
        </p:txBody>
      </p:sp>
      <p:sp>
        <p:nvSpPr>
          <p:cNvPr id="16" name="Ristkülik 15"/>
          <p:cNvSpPr/>
          <p:nvPr/>
        </p:nvSpPr>
        <p:spPr>
          <a:xfrm>
            <a:off x="353720" y="5167332"/>
            <a:ext cx="8023627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Kõige </a:t>
            </a:r>
            <a:r>
              <a:rPr lang="et-EE" sz="1200" i="1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enam tuge olen saanud oma </a:t>
            </a:r>
            <a:r>
              <a:rPr lang="et-EE" sz="1200" i="1" dirty="0" smtClean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kolleegidelt</a:t>
            </a:r>
            <a:endParaRPr lang="et-E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8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 descr="Teenuse Vormid vastuste diagramm. Küsimuse pealkiri: 11. Minu rühmameeskonnas ja lasteaia majas on toimiv koostöö (usaldus)&#10;. Vastuste arv: 66 vastust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-6131"/>
            <a:ext cx="5730875" cy="2413000"/>
          </a:xfrm>
          <a:prstGeom prst="rect">
            <a:avLst/>
          </a:prstGeom>
          <a:ln/>
        </p:spPr>
      </p:pic>
      <p:pic>
        <p:nvPicPr>
          <p:cNvPr id="3" name="image3.png" descr="Teenuse Vormid vastuste diagramm. Küsimuse pealkiri: 12. MLA Viimsi Lasteaedades organisatsioonina on toimiv koostöö&#10;. Vastuste arv: 66 vastust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95404" y="2132856"/>
            <a:ext cx="5730875" cy="2413000"/>
          </a:xfrm>
          <a:prstGeom prst="rect">
            <a:avLst/>
          </a:prstGeom>
          <a:ln/>
        </p:spPr>
      </p:pic>
      <p:sp>
        <p:nvSpPr>
          <p:cNvPr id="4" name="Ristkülik 3"/>
          <p:cNvSpPr/>
          <p:nvPr/>
        </p:nvSpPr>
        <p:spPr>
          <a:xfrm>
            <a:off x="179512" y="4725144"/>
            <a:ext cx="3593548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t-EE" sz="14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13. Too näiteid majadevahelisest koostööst</a:t>
            </a:r>
            <a:endParaRPr lang="et-E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755576" y="4926408"/>
            <a:ext cx="2473754" cy="439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Kogemuste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vahetamise päevad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755212" y="5146372"/>
            <a:ext cx="2343911" cy="439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Õppenõukogu, </a:t>
            </a:r>
            <a:r>
              <a:rPr lang="et-EE" sz="1200" i="1" dirty="0" err="1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ühiskoolitused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755212" y="5445125"/>
            <a:ext cx="7993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ahtiste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uste päevad, ühised tegevused väljaspool tööaega</a:t>
            </a:r>
            <a:endParaRPr lang="et-EE" sz="1200" i="1" dirty="0"/>
          </a:p>
        </p:txBody>
      </p:sp>
      <p:sp>
        <p:nvSpPr>
          <p:cNvPr id="8" name="Ristkülik 7"/>
          <p:cNvSpPr/>
          <p:nvPr/>
        </p:nvSpPr>
        <p:spPr>
          <a:xfrm>
            <a:off x="759926" y="5688531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Erinevate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meeskondade koostöö </a:t>
            </a:r>
            <a:endParaRPr lang="et-EE" sz="1200" i="1" dirty="0"/>
          </a:p>
        </p:txBody>
      </p:sp>
      <p:sp>
        <p:nvSpPr>
          <p:cNvPr id="9" name="Ristkülik 8"/>
          <p:cNvSpPr/>
          <p:nvPr/>
        </p:nvSpPr>
        <p:spPr>
          <a:xfrm>
            <a:off x="755212" y="5928544"/>
            <a:ext cx="476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Tervist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edendavad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tegevused. Ühisüritused – laulu- ja tantsupäev</a:t>
            </a:r>
            <a:endParaRPr lang="et-EE" sz="1200" i="1" dirty="0"/>
          </a:p>
        </p:txBody>
      </p:sp>
    </p:spTree>
    <p:extLst>
      <p:ext uri="{BB962C8B-B14F-4D97-AF65-F5344CB8AC3E}">
        <p14:creationId xmlns:p14="http://schemas.microsoft.com/office/powerpoint/2010/main" val="427492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251520" y="18864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14. Soovi korral saan kaasa rääkida otsustusprotsessides ja aruteludes organisatsioonis</a:t>
            </a:r>
            <a:endParaRPr lang="et-EE" sz="1400" dirty="0"/>
          </a:p>
        </p:txBody>
      </p:sp>
      <p:sp>
        <p:nvSpPr>
          <p:cNvPr id="3" name="Ristkülik 2"/>
          <p:cNvSpPr/>
          <p:nvPr/>
        </p:nvSpPr>
        <p:spPr>
          <a:xfrm>
            <a:off x="899592" y="371993"/>
            <a:ext cx="7344816" cy="43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Aruteludes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saan vajadusel kindlasti kaasa rääkida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899592" y="692346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Soovi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korral saan</a:t>
            </a:r>
            <a:endParaRPr lang="et-EE" sz="1200" i="1" dirty="0"/>
          </a:p>
        </p:txBody>
      </p:sp>
      <p:sp>
        <p:nvSpPr>
          <p:cNvPr id="5" name="Ristkülik 4"/>
          <p:cNvSpPr/>
          <p:nvPr/>
        </p:nvSpPr>
        <p:spPr>
          <a:xfrm>
            <a:off x="906124" y="97865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Kõige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rohkem saan kaasa rääkida majasiseses infotunnis</a:t>
            </a:r>
            <a:endParaRPr lang="et-EE" sz="1200" i="1" dirty="0"/>
          </a:p>
        </p:txBody>
      </p:sp>
      <p:sp>
        <p:nvSpPr>
          <p:cNvPr id="6" name="Ristkülik 5"/>
          <p:cNvSpPr/>
          <p:nvPr/>
        </p:nvSpPr>
        <p:spPr>
          <a:xfrm>
            <a:off x="906124" y="1278352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oska vastata</a:t>
            </a:r>
            <a:endParaRPr lang="et-EE" sz="1200" i="1" dirty="0"/>
          </a:p>
        </p:txBody>
      </p:sp>
      <p:sp>
        <p:nvSpPr>
          <p:cNvPr id="7" name="Ristkülik 6"/>
          <p:cNvSpPr/>
          <p:nvPr/>
        </p:nvSpPr>
        <p:spPr>
          <a:xfrm>
            <a:off x="906124" y="1510414"/>
            <a:ext cx="7842340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N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ja naa, läbi tugimeeskondade saab, aga kas ka sellest midagi muutub on iseasi</a:t>
            </a:r>
            <a:r>
              <a:rPr lang="et-EE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.</a:t>
            </a:r>
            <a:endParaRPr lang="et-E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899592" y="1864358"/>
            <a:ext cx="769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Jaa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saan infotundides ja õppenõukogus esitada ettepanekuid</a:t>
            </a:r>
            <a:endParaRPr lang="et-EE" sz="1200" i="1" dirty="0"/>
          </a:p>
        </p:txBody>
      </p:sp>
      <p:sp>
        <p:nvSpPr>
          <p:cNvPr id="9" name="Ristkülik 8"/>
          <p:cNvSpPr/>
          <p:nvPr/>
        </p:nvSpPr>
        <p:spPr>
          <a:xfrm>
            <a:off x="896024" y="2102144"/>
            <a:ext cx="785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Soovi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korral võimalus olemas, seda siis ettepanekute, murede jms korral saan alati pöörduda otse maja õppejuhi või siis vastava töögrupi esindaja poole</a:t>
            </a:r>
            <a:endParaRPr lang="et-EE" sz="1200" i="1" dirty="0"/>
          </a:p>
        </p:txBody>
      </p:sp>
      <p:sp>
        <p:nvSpPr>
          <p:cNvPr id="10" name="Ristkülik 9"/>
          <p:cNvSpPr/>
          <p:nvPr/>
        </p:nvSpPr>
        <p:spPr>
          <a:xfrm>
            <a:off x="186044" y="2931809"/>
            <a:ext cx="8274388" cy="35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>
              <a:lnSpc>
                <a:spcPct val="135000"/>
              </a:lnSpc>
              <a:spcBef>
                <a:spcPts val="600"/>
              </a:spcBef>
              <a:spcAft>
                <a:spcPts val="2700"/>
              </a:spcAft>
            </a:pPr>
            <a:r>
              <a:rPr lang="et-EE" sz="14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15. Millistes küsimustes soovin senisest rohkem kaasa rääkida</a:t>
            </a:r>
            <a:endParaRPr lang="et-E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stkülik 10"/>
          <p:cNvSpPr/>
          <p:nvPr/>
        </p:nvSpPr>
        <p:spPr>
          <a:xfrm>
            <a:off x="896024" y="3337683"/>
            <a:ext cx="1819729" cy="485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oska hetkel vastata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istkülik 11"/>
          <p:cNvSpPr/>
          <p:nvPr/>
        </p:nvSpPr>
        <p:spPr>
          <a:xfrm>
            <a:off x="896024" y="3601787"/>
            <a:ext cx="8068464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Eeldan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, et töö käigus tekivad olukordi, kus saab koostöös üksteist toetada</a:t>
            </a:r>
            <a:r>
              <a:rPr lang="et-EE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.</a:t>
            </a:r>
            <a:endParaRPr lang="et-E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906124" y="3967461"/>
            <a:ext cx="5826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Erivajadusega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laste arengu toetamine</a:t>
            </a:r>
            <a:endParaRPr lang="et-EE" sz="1200" i="1" dirty="0"/>
          </a:p>
        </p:txBody>
      </p:sp>
      <p:sp>
        <p:nvSpPr>
          <p:cNvPr id="14" name="Ristkülik 13"/>
          <p:cNvSpPr/>
          <p:nvPr/>
        </p:nvSpPr>
        <p:spPr>
          <a:xfrm>
            <a:off x="896024" y="4245280"/>
            <a:ext cx="785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Personali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heaolu arendamine (koolitusvajadused, töötervishoid, vaimse tervise eest hoolitsemine)</a:t>
            </a:r>
            <a:endParaRPr lang="et-EE" sz="1200" i="1" dirty="0"/>
          </a:p>
        </p:txBody>
      </p:sp>
      <p:sp>
        <p:nvSpPr>
          <p:cNvPr id="15" name="Ristkülik 14"/>
          <p:cNvSpPr/>
          <p:nvPr/>
        </p:nvSpPr>
        <p:spPr>
          <a:xfrm>
            <a:off x="906124" y="4568388"/>
            <a:ext cx="634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Organisatsioonikultuur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ja sisuline koostöö</a:t>
            </a:r>
            <a:endParaRPr lang="et-EE" sz="1200" i="1" dirty="0"/>
          </a:p>
        </p:txBody>
      </p:sp>
      <p:sp>
        <p:nvSpPr>
          <p:cNvPr id="16" name="Ristkülik 15"/>
          <p:cNvSpPr/>
          <p:nvPr/>
        </p:nvSpPr>
        <p:spPr>
          <a:xfrm>
            <a:off x="906124" y="4775182"/>
            <a:ext cx="8130372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Rühmade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komplekteerimisel võiks olla suurem roll vastavate majade tugipersonalil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Ristkülik 16"/>
          <p:cNvSpPr/>
          <p:nvPr/>
        </p:nvSpPr>
        <p:spPr>
          <a:xfrm>
            <a:off x="906124" y="5168610"/>
            <a:ext cx="683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Arvamusi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saame esitada kõikide teemade kohta</a:t>
            </a:r>
            <a:endParaRPr lang="et-EE" sz="1200" i="1" dirty="0"/>
          </a:p>
        </p:txBody>
      </p:sp>
      <p:sp>
        <p:nvSpPr>
          <p:cNvPr id="18" name="Ristkülik 17"/>
          <p:cNvSpPr/>
          <p:nvPr/>
        </p:nvSpPr>
        <p:spPr>
          <a:xfrm>
            <a:off x="896024" y="5353424"/>
            <a:ext cx="1729961" cy="485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  <a:spcBef>
                <a:spcPts val="300"/>
              </a:spcBef>
              <a:spcAft>
                <a:spcPts val="900"/>
              </a:spcAft>
            </a:pPr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err="1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Õueala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kujundamine</a:t>
            </a:r>
            <a:endParaRPr lang="et-EE" sz="12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Ristkülik 18"/>
          <p:cNvSpPr/>
          <p:nvPr/>
        </p:nvSpPr>
        <p:spPr>
          <a:xfrm>
            <a:off x="906124" y="5708877"/>
            <a:ext cx="292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- </a:t>
            </a:r>
            <a:r>
              <a:rPr lang="et-EE" sz="1200" i="1" dirty="0" smtClean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Rühma </a:t>
            </a:r>
            <a:r>
              <a:rPr lang="et-EE" sz="1200" i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meeskonna komplekteerimisel</a:t>
            </a:r>
            <a:endParaRPr lang="et-EE" sz="1200" i="1" dirty="0"/>
          </a:p>
        </p:txBody>
      </p:sp>
    </p:spTree>
    <p:extLst>
      <p:ext uri="{BB962C8B-B14F-4D97-AF65-F5344CB8AC3E}">
        <p14:creationId xmlns:p14="http://schemas.microsoft.com/office/powerpoint/2010/main" val="233106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13012</TotalTime>
  <Words>803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Roboto</vt:lpstr>
      <vt:lpstr>Wingdings</vt:lpstr>
      <vt:lpstr>Office Theme</vt:lpstr>
      <vt:lpstr>MLA Viimsi Lasteaiad üldhoolekogu 2.veebruar 2023</vt:lpstr>
      <vt:lpstr>Päevakord:  1) Komplekteerimine 2032/2024 õppeaastaks. 2) MLA Viimsi Lasteaiad rahuloluküsitlus 2023. 3) Tagasiside majadest, küsimused, ettepanekud.  </vt:lpstr>
      <vt:lpstr>MLA Viimsi Lasteaiad töötajate rahuloluküsitlus 2023 kokkuvõte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 … 2013</dc:title>
  <dc:creator>Striida</dc:creator>
  <cp:lastModifiedBy>Windows User</cp:lastModifiedBy>
  <cp:revision>750</cp:revision>
  <cp:lastPrinted>2020-10-08T13:40:54Z</cp:lastPrinted>
  <dcterms:created xsi:type="dcterms:W3CDTF">2013-10-29T16:34:57Z</dcterms:created>
  <dcterms:modified xsi:type="dcterms:W3CDTF">2023-02-15T19:18:49Z</dcterms:modified>
</cp:coreProperties>
</file>