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72" r:id="rId4"/>
    <p:sldId id="264" r:id="rId5"/>
    <p:sldId id="259" r:id="rId6"/>
    <p:sldId id="260" r:id="rId7"/>
    <p:sldId id="266" r:id="rId8"/>
    <p:sldId id="267" r:id="rId9"/>
    <p:sldId id="265" r:id="rId10"/>
    <p:sldId id="261" r:id="rId11"/>
    <p:sldId id="262" r:id="rId12"/>
    <p:sldId id="263" r:id="rId13"/>
    <p:sldId id="268" r:id="rId14"/>
    <p:sldId id="257" r:id="rId15"/>
    <p:sldId id="258" r:id="rId16"/>
    <p:sldId id="270" r:id="rId17"/>
    <p:sldId id="269" r:id="rId1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64E10C-EB86-4E75-AA30-4AADDA9D9A4F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t-EE"/>
        </a:p>
      </dgm:t>
    </dgm:pt>
    <dgm:pt modelId="{A3F7C282-665C-43B1-A0F7-39377939E951}">
      <dgm:prSet custT="1"/>
      <dgm:spPr/>
      <dgm:t>
        <a:bodyPr/>
        <a:lstStyle/>
        <a:p>
          <a:pPr rtl="0"/>
          <a:r>
            <a:rPr lang="et-EE" sz="1600" dirty="0"/>
            <a:t>Töötukassa arvel olev klient pöördub oma juhtumikorraldaja  poole kokkulepitud ajal. </a:t>
          </a:r>
        </a:p>
      </dgm:t>
    </dgm:pt>
    <dgm:pt modelId="{D53B950F-DEAD-40FF-84B7-5D4E88763CD9}" type="parTrans" cxnId="{B05CF188-6C87-4183-8396-29305B4D47F5}">
      <dgm:prSet/>
      <dgm:spPr/>
      <dgm:t>
        <a:bodyPr/>
        <a:lstStyle/>
        <a:p>
          <a:endParaRPr lang="et-EE"/>
        </a:p>
      </dgm:t>
    </dgm:pt>
    <dgm:pt modelId="{DE6CECC7-EEE4-4428-8B57-65BB19F48AA4}" type="sibTrans" cxnId="{B05CF188-6C87-4183-8396-29305B4D47F5}">
      <dgm:prSet/>
      <dgm:spPr/>
      <dgm:t>
        <a:bodyPr/>
        <a:lstStyle/>
        <a:p>
          <a:endParaRPr lang="et-EE"/>
        </a:p>
      </dgm:t>
    </dgm:pt>
    <dgm:pt modelId="{3E199417-8CE2-4BBF-AD77-A45AE6C8045A}">
      <dgm:prSet custT="1"/>
      <dgm:spPr/>
      <dgm:t>
        <a:bodyPr/>
        <a:lstStyle/>
        <a:p>
          <a:pPr rtl="0"/>
          <a:r>
            <a:rPr lang="et-EE" sz="1600" dirty="0"/>
            <a:t>Kui klient ei ole arvel, võtab ta ühendust bürooga, et leppida kokku pöördumise aeg. Infospetsialist leiab sobiva aja juhtumikorraldaja juurde.</a:t>
          </a:r>
        </a:p>
      </dgm:t>
    </dgm:pt>
    <dgm:pt modelId="{01E91519-6FA9-49A9-938A-53D971F6B528}" type="parTrans" cxnId="{5393D0B6-8A63-4871-98BC-060F89F23570}">
      <dgm:prSet/>
      <dgm:spPr/>
      <dgm:t>
        <a:bodyPr/>
        <a:lstStyle/>
        <a:p>
          <a:endParaRPr lang="et-EE"/>
        </a:p>
      </dgm:t>
    </dgm:pt>
    <dgm:pt modelId="{A8CD8B87-FAFC-4821-930A-A4C0DB67885C}" type="sibTrans" cxnId="{5393D0B6-8A63-4871-98BC-060F89F23570}">
      <dgm:prSet/>
      <dgm:spPr/>
      <dgm:t>
        <a:bodyPr/>
        <a:lstStyle/>
        <a:p>
          <a:endParaRPr lang="et-EE"/>
        </a:p>
      </dgm:t>
    </dgm:pt>
    <dgm:pt modelId="{8E8EE58F-7570-4DF1-88D3-7B716BFAE675}">
      <dgm:prSet custT="1"/>
      <dgm:spPr/>
      <dgm:t>
        <a:bodyPr/>
        <a:lstStyle/>
        <a:p>
          <a:pPr rtl="0"/>
          <a:r>
            <a:rPr lang="et-EE" sz="1600" dirty="0"/>
            <a:t>Juhtumikorraldaja hindab pöördumisel teenuse vajadust. Põhjendatud vajaduse korral võtavad klient ja juhtumikorraldaja koos ühendust teenuse </a:t>
          </a:r>
          <a:r>
            <a:rPr lang="et-EE" sz="1600" dirty="0" err="1"/>
            <a:t>osutajaga</a:t>
          </a:r>
          <a:r>
            <a:rPr lang="et-EE" sz="1600" dirty="0"/>
            <a:t> ning lepivad kokku sobiva aja.</a:t>
          </a:r>
        </a:p>
      </dgm:t>
    </dgm:pt>
    <dgm:pt modelId="{C09FAD4B-FAAC-42F4-8C94-A706C1C3E47F}" type="parTrans" cxnId="{8EAC7A27-5C92-49B5-92E5-7F79F2927E92}">
      <dgm:prSet/>
      <dgm:spPr/>
      <dgm:t>
        <a:bodyPr/>
        <a:lstStyle/>
        <a:p>
          <a:endParaRPr lang="et-EE"/>
        </a:p>
      </dgm:t>
    </dgm:pt>
    <dgm:pt modelId="{4C44F273-0F2B-493B-8A72-30D75FD03A26}" type="sibTrans" cxnId="{8EAC7A27-5C92-49B5-92E5-7F79F2927E92}">
      <dgm:prSet/>
      <dgm:spPr/>
      <dgm:t>
        <a:bodyPr/>
        <a:lstStyle/>
        <a:p>
          <a:endParaRPr lang="et-EE"/>
        </a:p>
      </dgm:t>
    </dgm:pt>
    <dgm:pt modelId="{56859687-4BE4-462B-A7DF-7255E6DDA034}">
      <dgm:prSet custT="1"/>
      <dgm:spPr/>
      <dgm:t>
        <a:bodyPr/>
        <a:lstStyle/>
        <a:p>
          <a:pPr rtl="0"/>
          <a:r>
            <a:rPr lang="et-EE" sz="1600"/>
            <a:t>Klient </a:t>
          </a:r>
          <a:r>
            <a:rPr lang="et-EE" sz="1600" dirty="0"/>
            <a:t>osaleb teenusel (tavaliselt kuni 10 akadeemilist tundi).</a:t>
          </a:r>
        </a:p>
      </dgm:t>
    </dgm:pt>
    <dgm:pt modelId="{82EAA1FC-9818-44C0-96F9-0549C349F477}" type="parTrans" cxnId="{C86CFD7F-3C80-43CB-B55E-0DF190C42FD5}">
      <dgm:prSet/>
      <dgm:spPr/>
      <dgm:t>
        <a:bodyPr/>
        <a:lstStyle/>
        <a:p>
          <a:endParaRPr lang="et-EE"/>
        </a:p>
      </dgm:t>
    </dgm:pt>
    <dgm:pt modelId="{2B746285-9642-4312-AAE3-0C6314CDA7DF}" type="sibTrans" cxnId="{C86CFD7F-3C80-43CB-B55E-0DF190C42FD5}">
      <dgm:prSet/>
      <dgm:spPr/>
      <dgm:t>
        <a:bodyPr/>
        <a:lstStyle/>
        <a:p>
          <a:endParaRPr lang="et-EE"/>
        </a:p>
      </dgm:t>
    </dgm:pt>
    <dgm:pt modelId="{EBF0D11E-6FAF-44F1-9A37-2EA828E8F8E1}" type="pres">
      <dgm:prSet presAssocID="{B764E10C-EB86-4E75-AA30-4AADDA9D9A4F}" presName="CompostProcess" presStyleCnt="0">
        <dgm:presLayoutVars>
          <dgm:dir/>
          <dgm:resizeHandles val="exact"/>
        </dgm:presLayoutVars>
      </dgm:prSet>
      <dgm:spPr/>
    </dgm:pt>
    <dgm:pt modelId="{F9000E57-0F44-4811-81BE-EF764CC1D10B}" type="pres">
      <dgm:prSet presAssocID="{B764E10C-EB86-4E75-AA30-4AADDA9D9A4F}" presName="arrow" presStyleLbl="bgShp" presStyleIdx="0" presStyleCnt="1"/>
      <dgm:spPr/>
    </dgm:pt>
    <dgm:pt modelId="{EE764E44-EA80-4F98-95E6-0C4E1E4B77A8}" type="pres">
      <dgm:prSet presAssocID="{B764E10C-EB86-4E75-AA30-4AADDA9D9A4F}" presName="linearProcess" presStyleCnt="0"/>
      <dgm:spPr/>
    </dgm:pt>
    <dgm:pt modelId="{8BAA5D31-97D6-409D-8645-35EE528500A7}" type="pres">
      <dgm:prSet presAssocID="{A3F7C282-665C-43B1-A0F7-39377939E951}" presName="textNode" presStyleLbl="node1" presStyleIdx="0" presStyleCnt="4" custScaleX="124524" custScaleY="106410" custLinFactNeighborX="6286" custLinFactNeighborY="-1282">
        <dgm:presLayoutVars>
          <dgm:bulletEnabled val="1"/>
        </dgm:presLayoutVars>
      </dgm:prSet>
      <dgm:spPr/>
    </dgm:pt>
    <dgm:pt modelId="{B8B64A50-FD46-4C3D-A6F8-5D0DFA17C79A}" type="pres">
      <dgm:prSet presAssocID="{DE6CECC7-EEE4-4428-8B57-65BB19F48AA4}" presName="sibTrans" presStyleCnt="0"/>
      <dgm:spPr/>
    </dgm:pt>
    <dgm:pt modelId="{6AB467EC-686B-46CE-B882-563393B3E32E}" type="pres">
      <dgm:prSet presAssocID="{3E199417-8CE2-4BBF-AD77-A45AE6C8045A}" presName="textNode" presStyleLbl="node1" presStyleIdx="1" presStyleCnt="4" custScaleX="124370" custScaleY="108974">
        <dgm:presLayoutVars>
          <dgm:bulletEnabled val="1"/>
        </dgm:presLayoutVars>
      </dgm:prSet>
      <dgm:spPr/>
    </dgm:pt>
    <dgm:pt modelId="{D5B32598-6987-42FC-B744-2F91EF6C3B20}" type="pres">
      <dgm:prSet presAssocID="{A8CD8B87-FAFC-4821-930A-A4C0DB67885C}" presName="sibTrans" presStyleCnt="0"/>
      <dgm:spPr/>
    </dgm:pt>
    <dgm:pt modelId="{25FBCEA1-2314-4070-BD96-4D4CE354D72C}" type="pres">
      <dgm:prSet presAssocID="{8E8EE58F-7570-4DF1-88D3-7B716BFAE675}" presName="textNode" presStyleLbl="node1" presStyleIdx="2" presStyleCnt="4" custScaleX="157067" custScaleY="108974">
        <dgm:presLayoutVars>
          <dgm:bulletEnabled val="1"/>
        </dgm:presLayoutVars>
      </dgm:prSet>
      <dgm:spPr/>
    </dgm:pt>
    <dgm:pt modelId="{69AB985D-2CB7-4CC0-8298-D183EF45FC0F}" type="pres">
      <dgm:prSet presAssocID="{4C44F273-0F2B-493B-8A72-30D75FD03A26}" presName="sibTrans" presStyleCnt="0"/>
      <dgm:spPr/>
    </dgm:pt>
    <dgm:pt modelId="{83E53B3C-D255-430B-A897-B2C4F2D53083}" type="pres">
      <dgm:prSet presAssocID="{56859687-4BE4-462B-A7DF-7255E6DDA034}" presName="textNode" presStyleLbl="node1" presStyleIdx="3" presStyleCnt="4" custScaleX="150947" custScaleY="108974">
        <dgm:presLayoutVars>
          <dgm:bulletEnabled val="1"/>
        </dgm:presLayoutVars>
      </dgm:prSet>
      <dgm:spPr/>
    </dgm:pt>
  </dgm:ptLst>
  <dgm:cxnLst>
    <dgm:cxn modelId="{219B3606-71A0-4C2F-9B95-3166CBFAE93D}" type="presOf" srcId="{3E199417-8CE2-4BBF-AD77-A45AE6C8045A}" destId="{6AB467EC-686B-46CE-B882-563393B3E32E}" srcOrd="0" destOrd="0" presId="urn:microsoft.com/office/officeart/2005/8/layout/hProcess9"/>
    <dgm:cxn modelId="{10B93A20-2A8F-4931-B34F-157BE7808BD4}" type="presOf" srcId="{B764E10C-EB86-4E75-AA30-4AADDA9D9A4F}" destId="{EBF0D11E-6FAF-44F1-9A37-2EA828E8F8E1}" srcOrd="0" destOrd="0" presId="urn:microsoft.com/office/officeart/2005/8/layout/hProcess9"/>
    <dgm:cxn modelId="{8EAC7A27-5C92-49B5-92E5-7F79F2927E92}" srcId="{B764E10C-EB86-4E75-AA30-4AADDA9D9A4F}" destId="{8E8EE58F-7570-4DF1-88D3-7B716BFAE675}" srcOrd="2" destOrd="0" parTransId="{C09FAD4B-FAAC-42F4-8C94-A706C1C3E47F}" sibTransId="{4C44F273-0F2B-493B-8A72-30D75FD03A26}"/>
    <dgm:cxn modelId="{9D079764-9059-49E5-AEFB-2D7DB3BFC65B}" type="presOf" srcId="{56859687-4BE4-462B-A7DF-7255E6DDA034}" destId="{83E53B3C-D255-430B-A897-B2C4F2D53083}" srcOrd="0" destOrd="0" presId="urn:microsoft.com/office/officeart/2005/8/layout/hProcess9"/>
    <dgm:cxn modelId="{C86CFD7F-3C80-43CB-B55E-0DF190C42FD5}" srcId="{B764E10C-EB86-4E75-AA30-4AADDA9D9A4F}" destId="{56859687-4BE4-462B-A7DF-7255E6DDA034}" srcOrd="3" destOrd="0" parTransId="{82EAA1FC-9818-44C0-96F9-0549C349F477}" sibTransId="{2B746285-9642-4312-AAE3-0C6314CDA7DF}"/>
    <dgm:cxn modelId="{B05CF188-6C87-4183-8396-29305B4D47F5}" srcId="{B764E10C-EB86-4E75-AA30-4AADDA9D9A4F}" destId="{A3F7C282-665C-43B1-A0F7-39377939E951}" srcOrd="0" destOrd="0" parTransId="{D53B950F-DEAD-40FF-84B7-5D4E88763CD9}" sibTransId="{DE6CECC7-EEE4-4428-8B57-65BB19F48AA4}"/>
    <dgm:cxn modelId="{0C01C28C-9537-49AB-A19F-56AC9C43817F}" type="presOf" srcId="{A3F7C282-665C-43B1-A0F7-39377939E951}" destId="{8BAA5D31-97D6-409D-8645-35EE528500A7}" srcOrd="0" destOrd="0" presId="urn:microsoft.com/office/officeart/2005/8/layout/hProcess9"/>
    <dgm:cxn modelId="{090C459E-41C6-4424-98C3-A37A572C4B0C}" type="presOf" srcId="{8E8EE58F-7570-4DF1-88D3-7B716BFAE675}" destId="{25FBCEA1-2314-4070-BD96-4D4CE354D72C}" srcOrd="0" destOrd="0" presId="urn:microsoft.com/office/officeart/2005/8/layout/hProcess9"/>
    <dgm:cxn modelId="{5393D0B6-8A63-4871-98BC-060F89F23570}" srcId="{B764E10C-EB86-4E75-AA30-4AADDA9D9A4F}" destId="{3E199417-8CE2-4BBF-AD77-A45AE6C8045A}" srcOrd="1" destOrd="0" parTransId="{01E91519-6FA9-49A9-938A-53D971F6B528}" sibTransId="{A8CD8B87-FAFC-4821-930A-A4C0DB67885C}"/>
    <dgm:cxn modelId="{437DFFF9-46D2-4AD5-A28B-D9891F30205B}" type="presParOf" srcId="{EBF0D11E-6FAF-44F1-9A37-2EA828E8F8E1}" destId="{F9000E57-0F44-4811-81BE-EF764CC1D10B}" srcOrd="0" destOrd="0" presId="urn:microsoft.com/office/officeart/2005/8/layout/hProcess9"/>
    <dgm:cxn modelId="{A0D0762F-5341-4964-A8C1-6B74498F39DF}" type="presParOf" srcId="{EBF0D11E-6FAF-44F1-9A37-2EA828E8F8E1}" destId="{EE764E44-EA80-4F98-95E6-0C4E1E4B77A8}" srcOrd="1" destOrd="0" presId="urn:microsoft.com/office/officeart/2005/8/layout/hProcess9"/>
    <dgm:cxn modelId="{EEFC9E83-3B3E-4309-82B9-A55312BD1DB8}" type="presParOf" srcId="{EE764E44-EA80-4F98-95E6-0C4E1E4B77A8}" destId="{8BAA5D31-97D6-409D-8645-35EE528500A7}" srcOrd="0" destOrd="0" presId="urn:microsoft.com/office/officeart/2005/8/layout/hProcess9"/>
    <dgm:cxn modelId="{3FC07A95-3218-4528-8424-00186C117390}" type="presParOf" srcId="{EE764E44-EA80-4F98-95E6-0C4E1E4B77A8}" destId="{B8B64A50-FD46-4C3D-A6F8-5D0DFA17C79A}" srcOrd="1" destOrd="0" presId="urn:microsoft.com/office/officeart/2005/8/layout/hProcess9"/>
    <dgm:cxn modelId="{7B199F43-7EF5-43BE-B9D0-E324E99A48CF}" type="presParOf" srcId="{EE764E44-EA80-4F98-95E6-0C4E1E4B77A8}" destId="{6AB467EC-686B-46CE-B882-563393B3E32E}" srcOrd="2" destOrd="0" presId="urn:microsoft.com/office/officeart/2005/8/layout/hProcess9"/>
    <dgm:cxn modelId="{4B8C4691-F88E-4B48-9410-3F5369D960F1}" type="presParOf" srcId="{EE764E44-EA80-4F98-95E6-0C4E1E4B77A8}" destId="{D5B32598-6987-42FC-B744-2F91EF6C3B20}" srcOrd="3" destOrd="0" presId="urn:microsoft.com/office/officeart/2005/8/layout/hProcess9"/>
    <dgm:cxn modelId="{1B4E1FA7-05BB-4D54-B906-9BADF6D5E4C1}" type="presParOf" srcId="{EE764E44-EA80-4F98-95E6-0C4E1E4B77A8}" destId="{25FBCEA1-2314-4070-BD96-4D4CE354D72C}" srcOrd="4" destOrd="0" presId="urn:microsoft.com/office/officeart/2005/8/layout/hProcess9"/>
    <dgm:cxn modelId="{3CE1ADF2-2F1B-4B0D-A7CA-731E062207FF}" type="presParOf" srcId="{EE764E44-EA80-4F98-95E6-0C4E1E4B77A8}" destId="{69AB985D-2CB7-4CC0-8298-D183EF45FC0F}" srcOrd="5" destOrd="0" presId="urn:microsoft.com/office/officeart/2005/8/layout/hProcess9"/>
    <dgm:cxn modelId="{71D43BAC-78E5-4C9F-B8D2-ED5E4683755B}" type="presParOf" srcId="{EE764E44-EA80-4F98-95E6-0C4E1E4B77A8}" destId="{83E53B3C-D255-430B-A897-B2C4F2D5308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00E57-0F44-4811-81BE-EF764CC1D10B}">
      <dsp:nvSpPr>
        <dsp:cNvPr id="0" name=""/>
        <dsp:cNvSpPr/>
      </dsp:nvSpPr>
      <dsp:spPr>
        <a:xfrm>
          <a:off x="822959" y="0"/>
          <a:ext cx="9326880" cy="4422775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A5D31-97D6-409D-8645-35EE528500A7}">
      <dsp:nvSpPr>
        <dsp:cNvPr id="0" name=""/>
        <dsp:cNvSpPr/>
      </dsp:nvSpPr>
      <dsp:spPr>
        <a:xfrm>
          <a:off x="22962" y="1247452"/>
          <a:ext cx="2249718" cy="18825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Töötukassa arvel olev klient pöördub oma juhtumikorraldaja  poole kokkulepitud ajal. </a:t>
          </a:r>
        </a:p>
      </dsp:txBody>
      <dsp:txXfrm>
        <a:off x="114859" y="1339349"/>
        <a:ext cx="2065924" cy="1698715"/>
      </dsp:txXfrm>
    </dsp:sp>
    <dsp:sp modelId="{6AB467EC-686B-46CE-B882-563393B3E32E}">
      <dsp:nvSpPr>
        <dsp:cNvPr id="0" name=""/>
        <dsp:cNvSpPr/>
      </dsp:nvSpPr>
      <dsp:spPr>
        <a:xfrm>
          <a:off x="2554862" y="1247452"/>
          <a:ext cx="2246936" cy="19278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Kui klient ei ole arvel, võtab ta ühendust bürooga, et leppida kokku pöördumise aeg. Infospetsialist leiab sobiva aja juhtumikorraldaja juurde.</a:t>
          </a:r>
        </a:p>
      </dsp:txBody>
      <dsp:txXfrm>
        <a:off x="2648973" y="1341563"/>
        <a:ext cx="2058714" cy="1739647"/>
      </dsp:txXfrm>
    </dsp:sp>
    <dsp:sp modelId="{25FBCEA1-2314-4070-BD96-4D4CE354D72C}">
      <dsp:nvSpPr>
        <dsp:cNvPr id="0" name=""/>
        <dsp:cNvSpPr/>
      </dsp:nvSpPr>
      <dsp:spPr>
        <a:xfrm>
          <a:off x="5102907" y="1247452"/>
          <a:ext cx="2837657" cy="19278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 dirty="0"/>
            <a:t>Juhtumikorraldaja hindab pöördumisel teenuse vajadust. Põhjendatud vajaduse korral võtavad klient ja juhtumikorraldaja koos ühendust teenuse </a:t>
          </a:r>
          <a:r>
            <a:rPr lang="et-EE" sz="1600" kern="1200" dirty="0" err="1"/>
            <a:t>osutajaga</a:t>
          </a:r>
          <a:r>
            <a:rPr lang="et-EE" sz="1600" kern="1200" dirty="0"/>
            <a:t> ning lepivad kokku sobiva aja.</a:t>
          </a:r>
        </a:p>
      </dsp:txBody>
      <dsp:txXfrm>
        <a:off x="5197018" y="1341563"/>
        <a:ext cx="2649435" cy="1739647"/>
      </dsp:txXfrm>
    </dsp:sp>
    <dsp:sp modelId="{83E53B3C-D255-430B-A897-B2C4F2D53083}">
      <dsp:nvSpPr>
        <dsp:cNvPr id="0" name=""/>
        <dsp:cNvSpPr/>
      </dsp:nvSpPr>
      <dsp:spPr>
        <a:xfrm>
          <a:off x="8241674" y="1247452"/>
          <a:ext cx="2727090" cy="19278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600" kern="1200"/>
            <a:t>Klient </a:t>
          </a:r>
          <a:r>
            <a:rPr lang="et-EE" sz="1600" kern="1200" dirty="0"/>
            <a:t>osaleb teenusel (tavaliselt kuni 10 akadeemilist tundi).</a:t>
          </a:r>
        </a:p>
      </dsp:txBody>
      <dsp:txXfrm>
        <a:off x="8335785" y="1341563"/>
        <a:ext cx="2538868" cy="1739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EA40-399C-43B0-9A44-68CFEDAB2EFE}" type="datetimeFigureOut">
              <a:rPr lang="et-EE" smtClean="0"/>
              <a:t>23.05.2018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002A0-7D75-4397-8413-1F02DC4490B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0715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200" dirty="0"/>
              <a:t>Kogemusnõustajalt eeldatakse, et ta on heade suhtlemisoskustega, positiivne, empaatiavõimeline ning suudab taluda emotsionaalset pinget ennast ja teisi kahjustamata.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05C7-204E-44B9-B9B5-4DE6F044A503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6508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C2F81-0723-404B-9172-56E25D2D1237}" type="slidenum">
              <a:rPr lang="et-EE" smtClean="0"/>
              <a:t>9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1985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17.05.2018 seisuga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05C7-204E-44B9-B9B5-4DE6F044A503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3987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05C7-204E-44B9-B9B5-4DE6F044A503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lt 8">
            <a:extLst>
              <a:ext uri="{FF2B5EF4-FFF2-40B4-BE49-F238E27FC236}">
                <a16:creationId xmlns:a16="http://schemas.microsoft.com/office/drawing/2014/main" id="{AE57DE62-5F1F-43F6-B69F-2FA87B7DE4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42" y="0"/>
            <a:ext cx="10795915" cy="6858000"/>
          </a:xfrm>
          <a:prstGeom prst="rect">
            <a:avLst/>
          </a:prstGeom>
        </p:spPr>
      </p:pic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t-EE" noProof="0"/>
              <a:t>Muutke pealkirja laadi</a:t>
            </a:r>
            <a:endParaRPr lang="en-US" noProof="0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t-EE" noProof="0"/>
              <a:t>Klõpsake juhtslaidi alapealkirja laadi redigeerimiseks</a:t>
            </a:r>
            <a:endParaRPr lang="en-US" noProof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graphicFrame>
        <p:nvGraphicFramePr>
          <p:cNvPr id="21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423084"/>
              </p:ext>
            </p:extLst>
          </p:nvPr>
        </p:nvGraphicFramePr>
        <p:xfrm>
          <a:off x="9439275" y="190258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orelDRAW" r:id="rId4" imgW="6872400" imgH="1553040" progId="">
                  <p:embed/>
                </p:oleObj>
              </mc:Choice>
              <mc:Fallback>
                <p:oleObj name="CorelDRAW" r:id="rId4" imgW="6872400" imgH="1553040" progId="">
                  <p:embed/>
                  <p:pic>
                    <p:nvPicPr>
                      <p:cNvPr id="21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9275" y="190258"/>
                        <a:ext cx="21431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91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225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7392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0574"/>
            <a:ext cx="10295467" cy="921026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550504"/>
            <a:ext cx="10905067" cy="4507396"/>
          </a:xfrm>
        </p:spPr>
        <p:txBody>
          <a:bodyPr/>
          <a:lstStyle/>
          <a:p>
            <a:pPr lvl="0"/>
            <a:r>
              <a:rPr lang="et-EE" noProof="0"/>
              <a:t>Tabeli lisamiseks klõpsake ikooni</a:t>
            </a:r>
            <a:endParaRPr lang="en-US" noProof="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5608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Pealkiri ja diagramm või organisatsiooniske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0574"/>
            <a:ext cx="10295467" cy="921026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510748"/>
            <a:ext cx="10905067" cy="4547152"/>
          </a:xfrm>
        </p:spPr>
        <p:txBody>
          <a:bodyPr/>
          <a:lstStyle/>
          <a:p>
            <a:pPr lvl="0"/>
            <a:r>
              <a:rPr lang="et-EE" noProof="0"/>
              <a:t>SmartArt-pildi lisamiseks klõpsake ikooni</a:t>
            </a:r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909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0574"/>
            <a:ext cx="10972800" cy="795130"/>
          </a:xfrm>
        </p:spPr>
        <p:txBody>
          <a:bodyPr/>
          <a:lstStyle>
            <a:lvl1pPr>
              <a:defRPr sz="3600">
                <a:solidFill>
                  <a:srgbClr val="FF9900"/>
                </a:solidFill>
              </a:defRPr>
            </a:lvl1pPr>
          </a:lstStyle>
          <a:p>
            <a:r>
              <a:rPr lang="et-EE"/>
              <a:t>Muutke pealkirja laadi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  <p:graphicFrame>
        <p:nvGraphicFramePr>
          <p:cNvPr id="7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9743"/>
              </p:ext>
            </p:extLst>
          </p:nvPr>
        </p:nvGraphicFramePr>
        <p:xfrm>
          <a:off x="9439275" y="190258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CorelDRAW" r:id="rId3" imgW="6872400" imgH="1553040" progId="">
                  <p:embed/>
                </p:oleObj>
              </mc:Choice>
              <mc:Fallback>
                <p:oleObj name="CorelDRAW" r:id="rId3" imgW="6872400" imgH="1553040" progId="">
                  <p:embed/>
                  <p:pic>
                    <p:nvPicPr>
                      <p:cNvPr id="7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9275" y="190258"/>
                        <a:ext cx="21431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82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411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57739"/>
            <a:ext cx="5384800" cy="44096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57739"/>
            <a:ext cx="5384800" cy="44096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707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3826"/>
            <a:ext cx="10972800" cy="953812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9308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087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217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516834"/>
            <a:ext cx="4011084" cy="9182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516835"/>
            <a:ext cx="6815667" cy="5609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883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/>
              <a:t>Pildi lisamiseks klõpsake ikooni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248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endParaRPr lang="et-E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fld id="{7C60E894-953C-479A-83EE-5E06A7F4B687}" type="slidenum">
              <a:rPr lang="et-EE" smtClean="0"/>
              <a:t>‹#›</a:t>
            </a:fld>
            <a:endParaRPr lang="et-EE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t-EE" altLang="et-EE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CC3300"/>
                </a:solidFill>
                <a:cs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CC3300"/>
                </a:solidFill>
                <a:cs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FBA313"/>
                </a:solidFill>
                <a:cs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CC3300"/>
                </a:solidFill>
                <a:cs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FBA313"/>
                </a:solidFill>
                <a:cs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t-EE" altLang="et-EE" sz="1800">
                <a:solidFill>
                  <a:srgbClr val="FBA313"/>
                </a:solidFill>
                <a:cs typeface="Arial" charset="0"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80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dirty="0"/>
              <a:t>Muutke pealkirja laadi</a:t>
            </a:r>
            <a:endParaRPr lang="en-US" altLang="et-EE" dirty="0"/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4487"/>
            <a:ext cx="10972800" cy="442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dirty="0"/>
              <a:t>Muutke teksti laade</a:t>
            </a:r>
          </a:p>
          <a:p>
            <a:pPr lvl="1"/>
            <a:r>
              <a:rPr lang="et-EE" altLang="et-EE" dirty="0"/>
              <a:t>Teine tase</a:t>
            </a:r>
          </a:p>
          <a:p>
            <a:pPr lvl="2"/>
            <a:r>
              <a:rPr lang="et-EE" altLang="et-EE" dirty="0"/>
              <a:t>Kolmas tase</a:t>
            </a:r>
          </a:p>
          <a:p>
            <a:pPr lvl="3"/>
            <a:r>
              <a:rPr lang="et-EE" altLang="et-EE" dirty="0"/>
              <a:t>Neljas tase</a:t>
            </a:r>
          </a:p>
          <a:p>
            <a:pPr lvl="4"/>
            <a:r>
              <a:rPr lang="et-EE" altLang="et-EE" dirty="0"/>
              <a:t>Viies tase</a:t>
            </a:r>
            <a:endParaRPr lang="en-US" altLang="et-EE" dirty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fld id="{DF01B447-0C10-493A-B974-41D24C57D6E4}" type="datetimeFigureOut">
              <a:rPr lang="et-EE" smtClean="0"/>
              <a:t>23.05.2018</a:t>
            </a:fld>
            <a:endParaRPr lang="et-EE"/>
          </a:p>
        </p:txBody>
      </p:sp>
      <p:graphicFrame>
        <p:nvGraphicFramePr>
          <p:cNvPr id="17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825655"/>
              </p:ext>
            </p:extLst>
          </p:nvPr>
        </p:nvGraphicFramePr>
        <p:xfrm>
          <a:off x="9439275" y="190258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orelDRAW" r:id="rId16" imgW="6872400" imgH="1553040" progId="">
                  <p:embed/>
                </p:oleObj>
              </mc:Choice>
              <mc:Fallback>
                <p:oleObj name="CorelDRAW" r:id="rId16" imgW="6872400" imgH="1553040" progId="">
                  <p:embed/>
                  <p:pic>
                    <p:nvPicPr>
                      <p:cNvPr id="17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9275" y="190258"/>
                        <a:ext cx="21431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448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aseline="0">
          <a:solidFill>
            <a:srgbClr val="FF9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ehabilitatsioon@tootukassa.e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D505E4D-269F-4A31-A5C6-5D5299224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177" y="1828800"/>
            <a:ext cx="11669623" cy="2209800"/>
          </a:xfrm>
        </p:spPr>
        <p:txBody>
          <a:bodyPr/>
          <a:lstStyle/>
          <a:p>
            <a:pPr algn="ctr"/>
            <a:r>
              <a:rPr lang="et-E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Koostööseminar</a:t>
            </a:r>
            <a:r>
              <a:rPr lang="et-E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</a:t>
            </a:r>
            <a:r>
              <a:rPr lang="et-E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Kogemusnõustamise hetkeseis ja tulevikuplaanid“</a:t>
            </a:r>
            <a:endParaRPr lang="et-E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9B3234CD-0E8C-4C8A-9A7E-0F28A6F76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0536" y="4960188"/>
            <a:ext cx="2820838" cy="1319842"/>
          </a:xfrm>
        </p:spPr>
        <p:txBody>
          <a:bodyPr/>
          <a:lstStyle/>
          <a:p>
            <a:pPr algn="r"/>
            <a:r>
              <a:rPr lang="et-EE" dirty="0"/>
              <a:t>24.05.2018</a:t>
            </a:r>
          </a:p>
          <a:p>
            <a:pPr algn="r"/>
            <a:r>
              <a:rPr lang="et-EE" dirty="0"/>
              <a:t>Tallinn</a:t>
            </a:r>
          </a:p>
        </p:txBody>
      </p:sp>
    </p:spTree>
    <p:extLst>
      <p:ext uri="{BB962C8B-B14F-4D97-AF65-F5344CB8AC3E}">
        <p14:creationId xmlns:p14="http://schemas.microsoft.com/office/powerpoint/2010/main" val="350124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CB215B9-2849-41CA-8517-AA4692B81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Suunamiste arv 2016-2018 </a:t>
            </a:r>
            <a:r>
              <a:rPr lang="et-EE" sz="2000" dirty="0"/>
              <a:t>(17.05.2018 seisuga)</a:t>
            </a:r>
            <a:endParaRPr lang="et-EE" dirty="0"/>
          </a:p>
        </p:txBody>
      </p:sp>
      <p:graphicFrame>
        <p:nvGraphicFramePr>
          <p:cNvPr id="7" name="Sisu kohatäide 6">
            <a:extLst>
              <a:ext uri="{FF2B5EF4-FFF2-40B4-BE49-F238E27FC236}">
                <a16:creationId xmlns:a16="http://schemas.microsoft.com/office/drawing/2014/main" id="{7E5972B9-58C9-445B-8FE1-62DCB822CA0E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5909912" y="1463040"/>
          <a:ext cx="5322770" cy="3994484"/>
        </p:xfrm>
        <a:graphic>
          <a:graphicData uri="http://schemas.openxmlformats.org/drawingml/2006/table">
            <a:tbl>
              <a:tblPr/>
              <a:tblGrid>
                <a:gridCol w="2720222">
                  <a:extLst>
                    <a:ext uri="{9D8B030D-6E8A-4147-A177-3AD203B41FA5}">
                      <a16:colId xmlns:a16="http://schemas.microsoft.com/office/drawing/2014/main" val="1860522376"/>
                    </a:ext>
                  </a:extLst>
                </a:gridCol>
                <a:gridCol w="2602548">
                  <a:extLst>
                    <a:ext uri="{9D8B030D-6E8A-4147-A177-3AD203B41FA5}">
                      <a16:colId xmlns:a16="http://schemas.microsoft.com/office/drawing/2014/main" val="871701787"/>
                    </a:ext>
                  </a:extLst>
                </a:gridCol>
              </a:tblGrid>
              <a:tr h="1464644"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Teenuse tulemus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Arv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85831"/>
                  </a:ext>
                </a:extLst>
              </a:tr>
              <a:tr h="843280"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Osaleb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583172"/>
                  </a:ext>
                </a:extLst>
              </a:tr>
              <a:tr h="843280"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Lõpetas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95439"/>
                  </a:ext>
                </a:extLst>
              </a:tr>
              <a:tr h="843280"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Katkestas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145546"/>
                  </a:ext>
                </a:extLst>
              </a:tr>
            </a:tbl>
          </a:graphicData>
        </a:graphic>
      </p:graphicFrame>
      <p:graphicFrame>
        <p:nvGraphicFramePr>
          <p:cNvPr id="5" name="Sisu kohatäide 4">
            <a:extLst>
              <a:ext uri="{FF2B5EF4-FFF2-40B4-BE49-F238E27FC236}">
                <a16:creationId xmlns:a16="http://schemas.microsoft.com/office/drawing/2014/main" id="{CA7BEAD1-D8B0-4293-B80F-83CBCEC3547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0925415"/>
              </p:ext>
            </p:extLst>
          </p:nvPr>
        </p:nvGraphicFramePr>
        <p:xfrm>
          <a:off x="609599" y="1463040"/>
          <a:ext cx="4980317" cy="3994485"/>
        </p:xfrm>
        <a:graphic>
          <a:graphicData uri="http://schemas.openxmlformats.org/drawingml/2006/table">
            <a:tbl>
              <a:tblPr/>
              <a:tblGrid>
                <a:gridCol w="2975008">
                  <a:extLst>
                    <a:ext uri="{9D8B030D-6E8A-4147-A177-3AD203B41FA5}">
                      <a16:colId xmlns:a16="http://schemas.microsoft.com/office/drawing/2014/main" val="2702015360"/>
                    </a:ext>
                  </a:extLst>
                </a:gridCol>
                <a:gridCol w="2005309">
                  <a:extLst>
                    <a:ext uri="{9D8B030D-6E8A-4147-A177-3AD203B41FA5}">
                      <a16:colId xmlns:a16="http://schemas.microsoft.com/office/drawing/2014/main" val="3623683027"/>
                    </a:ext>
                  </a:extLst>
                </a:gridCol>
              </a:tblGrid>
              <a:tr h="7988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Teenuse algus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Arv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61483"/>
                  </a:ext>
                </a:extLst>
              </a:tr>
              <a:tr h="7988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79687"/>
                  </a:ext>
                </a:extLst>
              </a:tr>
              <a:tr h="7988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69360"/>
                  </a:ext>
                </a:extLst>
              </a:tr>
              <a:tr h="7988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464905"/>
                  </a:ext>
                </a:extLst>
              </a:tr>
              <a:tr h="7988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Kokku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82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969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76BB07F0-8E9C-4DF7-8FCD-70B1D1F0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Suunamiste arv puudeliikide kaupa 2016-2018</a:t>
            </a:r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BC654CD8-66D1-471D-BB19-D68EDBAF097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347537"/>
          <a:ext cx="4886425" cy="4889633"/>
        </p:xfrm>
        <a:graphic>
          <a:graphicData uri="http://schemas.openxmlformats.org/drawingml/2006/table">
            <a:tbl>
              <a:tblPr/>
              <a:tblGrid>
                <a:gridCol w="3234348">
                  <a:extLst>
                    <a:ext uri="{9D8B030D-6E8A-4147-A177-3AD203B41FA5}">
                      <a16:colId xmlns:a16="http://schemas.microsoft.com/office/drawing/2014/main" val="1124359289"/>
                    </a:ext>
                  </a:extLst>
                </a:gridCol>
                <a:gridCol w="1652077">
                  <a:extLst>
                    <a:ext uri="{9D8B030D-6E8A-4147-A177-3AD203B41FA5}">
                      <a16:colId xmlns:a16="http://schemas.microsoft.com/office/drawing/2014/main" val="126128733"/>
                    </a:ext>
                  </a:extLst>
                </a:gridCol>
              </a:tblGrid>
              <a:tr h="69851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Puudeliik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Arv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07386"/>
                  </a:ext>
                </a:extLst>
              </a:tr>
              <a:tr h="69851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Krooniline haigus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697035"/>
                  </a:ext>
                </a:extLst>
              </a:tr>
              <a:tr h="69851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Kuulmispuue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760674"/>
                  </a:ext>
                </a:extLst>
              </a:tr>
              <a:tr h="69851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Liikumispuue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004304"/>
                  </a:ext>
                </a:extLst>
              </a:tr>
              <a:tr h="69851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Nägemispuue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23127"/>
                  </a:ext>
                </a:extLst>
              </a:tr>
              <a:tr h="69851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Psüühikahäire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84314"/>
                  </a:ext>
                </a:extLst>
              </a:tr>
              <a:tr h="69851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Kokku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4869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FB3BF7FB-D901-49A3-87DD-5D653C2AA4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25204" y="1347538"/>
          <a:ext cx="4766845" cy="2153313"/>
        </p:xfrm>
        <a:graphic>
          <a:graphicData uri="http://schemas.openxmlformats.org/drawingml/2006/table">
            <a:tbl>
              <a:tblPr/>
              <a:tblGrid>
                <a:gridCol w="3155197">
                  <a:extLst>
                    <a:ext uri="{9D8B030D-6E8A-4147-A177-3AD203B41FA5}">
                      <a16:colId xmlns:a16="http://schemas.microsoft.com/office/drawing/2014/main" val="2878241845"/>
                    </a:ext>
                  </a:extLst>
                </a:gridCol>
                <a:gridCol w="1611648">
                  <a:extLst>
                    <a:ext uri="{9D8B030D-6E8A-4147-A177-3AD203B41FA5}">
                      <a16:colId xmlns:a16="http://schemas.microsoft.com/office/drawing/2014/main" val="1333099477"/>
                    </a:ext>
                  </a:extLst>
                </a:gridCol>
              </a:tblGrid>
              <a:tr h="731519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Krooniline haigus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Arv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074618"/>
                  </a:ext>
                </a:extLst>
              </a:tr>
              <a:tr h="664143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Liigesehaigus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091242"/>
                  </a:ext>
                </a:extLst>
              </a:tr>
              <a:tr h="757651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Diabeet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498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56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47E27B9-48D8-4198-88EE-042A0CF52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Suunamiste arv piirkonniti 2016-2018</a:t>
            </a:r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198A67B7-BA0E-4F0B-8BB7-01C14BA4EEF6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09600" y="1258957"/>
          <a:ext cx="5384884" cy="5260980"/>
        </p:xfrm>
        <a:graphic>
          <a:graphicData uri="http://schemas.openxmlformats.org/drawingml/2006/table">
            <a:tbl>
              <a:tblPr/>
              <a:tblGrid>
                <a:gridCol w="3081711">
                  <a:extLst>
                    <a:ext uri="{9D8B030D-6E8A-4147-A177-3AD203B41FA5}">
                      <a16:colId xmlns:a16="http://schemas.microsoft.com/office/drawing/2014/main" val="415896682"/>
                    </a:ext>
                  </a:extLst>
                </a:gridCol>
                <a:gridCol w="2303173">
                  <a:extLst>
                    <a:ext uri="{9D8B030D-6E8A-4147-A177-3AD203B41FA5}">
                      <a16:colId xmlns:a16="http://schemas.microsoft.com/office/drawing/2014/main" val="3339788844"/>
                    </a:ext>
                  </a:extLst>
                </a:gridCol>
              </a:tblGrid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Piirkond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Arv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981660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Haapsalu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198518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Jõhvi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37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974613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Narva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910656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Paide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53249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Põlva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206619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Pärnu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16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657563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Rakvere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46412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Rapla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344543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Sillamäe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685393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Tallinn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33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17109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Tartu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36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088417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Valga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072155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Viljandi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39039"/>
                  </a:ext>
                </a:extLst>
              </a:tr>
              <a:tr h="350732"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Võru</a:t>
                      </a:r>
                    </a:p>
                  </a:txBody>
                  <a:tcPr marL="12002" marR="12002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</a:t>
                      </a:r>
                    </a:p>
                  </a:txBody>
                  <a:tcPr marL="12002" marR="12002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873680"/>
                  </a:ext>
                </a:extLst>
              </a:tr>
            </a:tbl>
          </a:graphicData>
        </a:graphic>
      </p:graphicFrame>
      <p:sp>
        <p:nvSpPr>
          <p:cNvPr id="5" name="Sisu kohatäide 4">
            <a:extLst>
              <a:ext uri="{FF2B5EF4-FFF2-40B4-BE49-F238E27FC236}">
                <a16:creationId xmlns:a16="http://schemas.microsoft.com/office/drawing/2014/main" id="{80AA7241-BCBC-4911-BDD3-E117316EF8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t-EE" dirty="0"/>
              <a:t>Eesti keeles – 123 </a:t>
            </a:r>
          </a:p>
          <a:p>
            <a:r>
              <a:rPr lang="et-EE" dirty="0"/>
              <a:t>Vene keeles – 47</a:t>
            </a:r>
          </a:p>
          <a:p>
            <a:r>
              <a:rPr lang="et-EE" dirty="0"/>
              <a:t>Töötu – 161 </a:t>
            </a:r>
          </a:p>
          <a:p>
            <a:r>
              <a:rPr lang="et-EE" dirty="0"/>
              <a:t>Töötav – 9 </a:t>
            </a:r>
          </a:p>
        </p:txBody>
      </p:sp>
    </p:spTree>
    <p:extLst>
      <p:ext uri="{BB962C8B-B14F-4D97-AF65-F5344CB8AC3E}">
        <p14:creationId xmlns:p14="http://schemas.microsoft.com/office/powerpoint/2010/main" val="747945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23E07BF1-7A57-4987-A9AC-A7F9DAB1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kogemusnõustamise teenus tööalases rehabilitatsioonis</a:t>
            </a:r>
          </a:p>
        </p:txBody>
      </p:sp>
    </p:spTree>
    <p:extLst>
      <p:ext uri="{BB962C8B-B14F-4D97-AF65-F5344CB8AC3E}">
        <p14:creationId xmlns:p14="http://schemas.microsoft.com/office/powerpoint/2010/main" val="23640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B66E7C5-4923-4FBC-994E-F0E81486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Teenuse osutamise põhimõtted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0DD5D7D-4C2B-4823-8D20-8AC6EBAD9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Teenust osutab registreeritud rehabilitatsioonimeeskond, millel on koostöö kokkulepe Eesti Töötukassaga.</a:t>
            </a:r>
          </a:p>
          <a:p>
            <a:r>
              <a:rPr lang="et-EE" dirty="0"/>
              <a:t>Teenust osutatakse kinnitatud tegevuskava alusel.</a:t>
            </a:r>
          </a:p>
          <a:p>
            <a:r>
              <a:rPr lang="et-EE" dirty="0"/>
              <a:t>Kogemusnõustamist osutav spetsialist peab olema kantud Majandustegevuse registrisse rehabilitatsioonimeeskonna liikmena.</a:t>
            </a:r>
          </a:p>
          <a:p>
            <a:r>
              <a:rPr lang="et-EE" dirty="0"/>
              <a:t>Praegu on </a:t>
            </a:r>
            <a:r>
              <a:rPr lang="fi-FI" dirty="0"/>
              <a:t>41 </a:t>
            </a:r>
            <a:r>
              <a:rPr lang="fi-FI" dirty="0" err="1"/>
              <a:t>asutust</a:t>
            </a:r>
            <a:r>
              <a:rPr lang="fi-FI" dirty="0"/>
              <a:t>, kelle </a:t>
            </a:r>
            <a:r>
              <a:rPr lang="fi-FI" dirty="0" err="1"/>
              <a:t>hinnakirjas</a:t>
            </a:r>
            <a:r>
              <a:rPr lang="fi-FI" dirty="0"/>
              <a:t> on </a:t>
            </a:r>
            <a:r>
              <a:rPr lang="et-EE" dirty="0"/>
              <a:t>kogemusnõustamine. Nendest 24 osutas KN teenust.</a:t>
            </a:r>
          </a:p>
        </p:txBody>
      </p:sp>
    </p:spTree>
    <p:extLst>
      <p:ext uri="{BB962C8B-B14F-4D97-AF65-F5344CB8AC3E}">
        <p14:creationId xmlns:p14="http://schemas.microsoft.com/office/powerpoint/2010/main" val="2612386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6DC3FF5-321C-4AC9-9255-FFD6EE93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0574"/>
            <a:ext cx="8888083" cy="795130"/>
          </a:xfrm>
        </p:spPr>
        <p:txBody>
          <a:bodyPr/>
          <a:lstStyle/>
          <a:p>
            <a:r>
              <a:rPr lang="et-EE" sz="3200" dirty="0"/>
              <a:t>Kogemusnõustamise teenus tööalases rehabilitatsioonis (2016-2018)</a:t>
            </a:r>
          </a:p>
        </p:txBody>
      </p:sp>
      <p:graphicFrame>
        <p:nvGraphicFramePr>
          <p:cNvPr id="5" name="Sisu kohatäide 4">
            <a:extLst>
              <a:ext uri="{FF2B5EF4-FFF2-40B4-BE49-F238E27FC236}">
                <a16:creationId xmlns:a16="http://schemas.microsoft.com/office/drawing/2014/main" id="{9DE1C0C6-8A30-49BA-AAA7-9350C5393F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099635"/>
              </p:ext>
            </p:extLst>
          </p:nvPr>
        </p:nvGraphicFramePr>
        <p:xfrm>
          <a:off x="1030857" y="1500998"/>
          <a:ext cx="10130286" cy="3795620"/>
        </p:xfrm>
        <a:graphic>
          <a:graphicData uri="http://schemas.openxmlformats.org/drawingml/2006/table">
            <a:tbl>
              <a:tblPr/>
              <a:tblGrid>
                <a:gridCol w="3946152">
                  <a:extLst>
                    <a:ext uri="{9D8B030D-6E8A-4147-A177-3AD203B41FA5}">
                      <a16:colId xmlns:a16="http://schemas.microsoft.com/office/drawing/2014/main" val="689928841"/>
                    </a:ext>
                  </a:extLst>
                </a:gridCol>
                <a:gridCol w="2923076">
                  <a:extLst>
                    <a:ext uri="{9D8B030D-6E8A-4147-A177-3AD203B41FA5}">
                      <a16:colId xmlns:a16="http://schemas.microsoft.com/office/drawing/2014/main" val="1554538697"/>
                    </a:ext>
                  </a:extLst>
                </a:gridCol>
                <a:gridCol w="3261058">
                  <a:extLst>
                    <a:ext uri="{9D8B030D-6E8A-4147-A177-3AD203B41FA5}">
                      <a16:colId xmlns:a16="http://schemas.microsoft.com/office/drawing/2014/main" val="1510583458"/>
                    </a:ext>
                  </a:extLst>
                </a:gridCol>
              </a:tblGrid>
              <a:tr h="759124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Kogemusnõustamine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Maht tundides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Klientide arv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30987"/>
                  </a:ext>
                </a:extLst>
              </a:tr>
              <a:tr h="759124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Individuaalnõustamine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1284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834577"/>
                  </a:ext>
                </a:extLst>
              </a:tr>
              <a:tr h="759124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Grupinõustamine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26631"/>
                  </a:ext>
                </a:extLst>
              </a:tr>
              <a:tr h="759124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Perenõustamine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15349"/>
                  </a:ext>
                </a:extLst>
              </a:tr>
              <a:tr h="759124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Kokku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1982 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218**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671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5E03418-41D3-4218-8886-046302161F91}"/>
              </a:ext>
            </a:extLst>
          </p:cNvPr>
          <p:cNvSpPr txBox="1"/>
          <p:nvPr/>
        </p:nvSpPr>
        <p:spPr>
          <a:xfrm>
            <a:off x="1030857" y="5745192"/>
            <a:ext cx="10130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* See on vaid 1% tööalase rehabilitatsiooni mahust.</a:t>
            </a:r>
          </a:p>
          <a:p>
            <a:r>
              <a:rPr lang="et-EE" dirty="0"/>
              <a:t>** Perioodil 2016-2018 on kogemusnõustamist saanud 218 klienti. Mõned kliendid on saanud mitu teenuse liiki (nt </a:t>
            </a:r>
            <a:r>
              <a:rPr lang="et-EE" dirty="0" err="1"/>
              <a:t>individuaal+grupinõustamine</a:t>
            </a:r>
            <a:r>
              <a:rPr lang="et-EE" dirty="0"/>
              <a:t> või </a:t>
            </a:r>
            <a:r>
              <a:rPr lang="et-EE" dirty="0" err="1"/>
              <a:t>grupi+perenõustamine</a:t>
            </a:r>
            <a:r>
              <a:rPr lang="et-E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8187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9013031-F6C5-4772-B0A8-171B71CCE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0574"/>
            <a:ext cx="9146875" cy="795130"/>
          </a:xfrm>
        </p:spPr>
        <p:txBody>
          <a:bodyPr/>
          <a:lstStyle/>
          <a:p>
            <a:r>
              <a:rPr lang="et-EE" sz="3200" dirty="0"/>
              <a:t>Peamised piirkonnad, kus kogemusnõustamist osutatakse tööalases rehabilitatsioonis</a:t>
            </a:r>
          </a:p>
        </p:txBody>
      </p:sp>
      <p:graphicFrame>
        <p:nvGraphicFramePr>
          <p:cNvPr id="4" name="Sisu kohatäide 3">
            <a:extLst>
              <a:ext uri="{FF2B5EF4-FFF2-40B4-BE49-F238E27FC236}">
                <a16:creationId xmlns:a16="http://schemas.microsoft.com/office/drawing/2014/main" id="{C07B5792-FBBA-4394-8179-2DA39AD51C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303249"/>
              </p:ext>
            </p:extLst>
          </p:nvPr>
        </p:nvGraphicFramePr>
        <p:xfrm>
          <a:off x="2501658" y="1639020"/>
          <a:ext cx="6875253" cy="4779033"/>
        </p:xfrm>
        <a:graphic>
          <a:graphicData uri="http://schemas.openxmlformats.org/drawingml/2006/table">
            <a:tbl>
              <a:tblPr/>
              <a:tblGrid>
                <a:gridCol w="3441941">
                  <a:extLst>
                    <a:ext uri="{9D8B030D-6E8A-4147-A177-3AD203B41FA5}">
                      <a16:colId xmlns:a16="http://schemas.microsoft.com/office/drawing/2014/main" val="2298555314"/>
                    </a:ext>
                  </a:extLst>
                </a:gridCol>
                <a:gridCol w="3433312">
                  <a:extLst>
                    <a:ext uri="{9D8B030D-6E8A-4147-A177-3AD203B41FA5}">
                      <a16:colId xmlns:a16="http://schemas.microsoft.com/office/drawing/2014/main" val="1865803540"/>
                    </a:ext>
                  </a:extLst>
                </a:gridCol>
              </a:tblGrid>
              <a:tr h="1037554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Piirkond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Teenust osutavate asutuste arv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71248"/>
                  </a:ext>
                </a:extLst>
              </a:tr>
              <a:tr h="5344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Harjumaa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609695"/>
                  </a:ext>
                </a:extLst>
              </a:tr>
              <a:tr h="5344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Ida-Virumaa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906982"/>
                  </a:ext>
                </a:extLst>
              </a:tr>
              <a:tr h="5344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Põlvamaa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665250"/>
                  </a:ext>
                </a:extLst>
              </a:tr>
              <a:tr h="5344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Pärnumaa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7837"/>
                  </a:ext>
                </a:extLst>
              </a:tr>
              <a:tr h="5344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Saaremaa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543452"/>
                  </a:ext>
                </a:extLst>
              </a:tr>
              <a:tr h="5344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Tartumaa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778445"/>
                  </a:ext>
                </a:extLst>
              </a:tr>
              <a:tr h="534497"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Valgamaa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80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406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C8B968B0-A9B1-4FE9-97B3-56B01F55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Tänan!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0AB55CC6-3901-4A83-8815-A79E346B91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Küsimustega võib pöörduda </a:t>
            </a:r>
            <a:r>
              <a:rPr lang="et-EE" dirty="0">
                <a:hlinkClick r:id="rId2"/>
              </a:rPr>
              <a:t>rehabilitatsioon@tootukassa.ee</a:t>
            </a:r>
            <a:r>
              <a:rPr lang="et-E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20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52AD17B-19EC-45DE-B2E7-1FDE5BDC6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0574"/>
            <a:ext cx="10972800" cy="705366"/>
          </a:xfrm>
        </p:spPr>
        <p:txBody>
          <a:bodyPr/>
          <a:lstStyle/>
          <a:p>
            <a:r>
              <a:rPr lang="fi-FI" sz="2800" dirty="0" err="1"/>
              <a:t>Koostööseminar</a:t>
            </a:r>
            <a:r>
              <a:rPr lang="fi-FI" sz="2800" dirty="0"/>
              <a:t> „</a:t>
            </a:r>
            <a:r>
              <a:rPr lang="fi-FI" sz="2800" dirty="0" err="1"/>
              <a:t>Kogemusnõustamise</a:t>
            </a:r>
            <a:r>
              <a:rPr lang="fi-FI" sz="2800" dirty="0"/>
              <a:t> </a:t>
            </a:r>
            <a:r>
              <a:rPr lang="fi-FI" sz="2800" dirty="0" err="1"/>
              <a:t>hetkeseis</a:t>
            </a:r>
            <a:r>
              <a:rPr lang="fi-FI" sz="2800" dirty="0"/>
              <a:t> ja </a:t>
            </a:r>
            <a:r>
              <a:rPr lang="fi-FI" sz="2800" dirty="0" err="1"/>
              <a:t>tulevikuplaanid</a:t>
            </a:r>
            <a:r>
              <a:rPr lang="fi-FI" sz="2800" dirty="0"/>
              <a:t>“</a:t>
            </a:r>
            <a:endParaRPr lang="et-EE" sz="2800" dirty="0"/>
          </a:p>
        </p:txBody>
      </p:sp>
      <p:graphicFrame>
        <p:nvGraphicFramePr>
          <p:cNvPr id="9" name="Sisu kohatäide 8">
            <a:extLst>
              <a:ext uri="{FF2B5EF4-FFF2-40B4-BE49-F238E27FC236}">
                <a16:creationId xmlns:a16="http://schemas.microsoft.com/office/drawing/2014/main" id="{45334EC5-B068-44A8-99DF-DEF4CEDFB2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893875"/>
              </p:ext>
            </p:extLst>
          </p:nvPr>
        </p:nvGraphicFramePr>
        <p:xfrm>
          <a:off x="609601" y="1155940"/>
          <a:ext cx="10972799" cy="5481306"/>
        </p:xfrm>
        <a:graphic>
          <a:graphicData uri="http://schemas.openxmlformats.org/drawingml/2006/table">
            <a:tbl>
              <a:tblPr/>
              <a:tblGrid>
                <a:gridCol w="1495244">
                  <a:extLst>
                    <a:ext uri="{9D8B030D-6E8A-4147-A177-3AD203B41FA5}">
                      <a16:colId xmlns:a16="http://schemas.microsoft.com/office/drawing/2014/main" val="3877028918"/>
                    </a:ext>
                  </a:extLst>
                </a:gridCol>
                <a:gridCol w="9477555">
                  <a:extLst>
                    <a:ext uri="{9D8B030D-6E8A-4147-A177-3AD203B41FA5}">
                      <a16:colId xmlns:a16="http://schemas.microsoft.com/office/drawing/2014/main" val="688465243"/>
                    </a:ext>
                  </a:extLst>
                </a:gridCol>
              </a:tblGrid>
              <a:tr h="47964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10.30 – 11.00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Saabumiskohv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05852"/>
                  </a:ext>
                </a:extLst>
              </a:tr>
              <a:tr h="54687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11.00 – 11.40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Sissejuhatus ja ülevaade kogemusnõustamise teenuse kasutamisest tööturuteenuste ja tööalase rehabilitatsiooni raames (Eesti Töötukassa)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46107"/>
                  </a:ext>
                </a:extLst>
              </a:tr>
              <a:tr h="54687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11.40 – 12.10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Ülevaade kogemusnõustamise teenuse kasutamisest sotsiaalse rehabilitatsiooni teenuse raames (Sotsiaalkindlustusamet)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548215"/>
                  </a:ext>
                </a:extLst>
              </a:tr>
              <a:tr h="47964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12.10 – 12.40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Kogemusnõustamise õppekava arendamisega seotud küsimused (Kogemusnõustajate Koda)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812025"/>
                  </a:ext>
                </a:extLst>
              </a:tr>
              <a:tr h="54687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12.40 – 13.00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Ülevaade toimunud ja planeeritavatest kogemusnõustamise koolitustest (Astangu KRK)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094647"/>
                  </a:ext>
                </a:extLst>
              </a:tr>
              <a:tr h="47964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13.00 – 14.00 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Lõunapaus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946640"/>
                  </a:ext>
                </a:extLst>
              </a:tr>
              <a:tr h="47964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14.00 – 15.00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Arutelu gruppides teemal „Kogemusnõustamise tulevik ja arendamise võimalused“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590905"/>
                  </a:ext>
                </a:extLst>
              </a:tr>
              <a:tr h="47964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 – 15.15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Supervisiooni võimalused kogemusnõustajatele (Kogemusnõustajate Koda)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347557"/>
                  </a:ext>
                </a:extLst>
              </a:tr>
              <a:tr h="47964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15.15 – 15.30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Kogemusnõustamine ja kriisitöö: vajalikkus ja tulemuslikkus Eestis (MTÜ Kogemuse Jõud)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557603"/>
                  </a:ext>
                </a:extLst>
              </a:tr>
              <a:tr h="47964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15.30 – 15.45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Kogemusnõustajate kaasamine vaimse tervise valdkonnas (Heaolu ja Taastumise Kool)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715369"/>
                  </a:ext>
                </a:extLst>
              </a:tr>
              <a:tr h="479644"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15.45 – 16.00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Seminari kokkuvõtted ja lõpetamine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02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66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D505E4D-269F-4A31-A5C6-5D52992246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Ülevaade kogemusnõustamise teenuse kasutamisest tööturuteenuste ja tööalase rehabilitatsiooni raames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9B3234CD-0E8C-4C8A-9A7E-0F28A6F76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400" y="4960188"/>
            <a:ext cx="8026400" cy="1059611"/>
          </a:xfrm>
        </p:spPr>
        <p:txBody>
          <a:bodyPr/>
          <a:lstStyle/>
          <a:p>
            <a:r>
              <a:rPr lang="et-EE" dirty="0"/>
              <a:t>Jevgeni Bugakin</a:t>
            </a:r>
          </a:p>
        </p:txBody>
      </p:sp>
    </p:spTree>
    <p:extLst>
      <p:ext uri="{BB962C8B-B14F-4D97-AF65-F5344CB8AC3E}">
        <p14:creationId xmlns:p14="http://schemas.microsoft.com/office/powerpoint/2010/main" val="82919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>
            <a:extLst>
              <a:ext uri="{FF2B5EF4-FFF2-40B4-BE49-F238E27FC236}">
                <a16:creationId xmlns:a16="http://schemas.microsoft.com/office/drawing/2014/main" id="{23E07BF1-7A57-4987-A9AC-A7F9DAB1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Hangitav kogemusnõustamise teenus</a:t>
            </a:r>
          </a:p>
        </p:txBody>
      </p:sp>
    </p:spTree>
    <p:extLst>
      <p:ext uri="{BB962C8B-B14F-4D97-AF65-F5344CB8AC3E}">
        <p14:creationId xmlns:p14="http://schemas.microsoft.com/office/powerpoint/2010/main" val="46291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Kogemusnõustamine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609600" y="1444487"/>
            <a:ext cx="10972800" cy="4722849"/>
          </a:xfrm>
        </p:spPr>
        <p:txBody>
          <a:bodyPr/>
          <a:lstStyle/>
          <a:p>
            <a:r>
              <a:rPr lang="et-EE" sz="2800" dirty="0"/>
              <a:t>Kogemusnõustamise teenuse eesmärk on kliendi puude või tervisehäirega toimetuleku toetamine, motivatsiooni ja enesekindluse suurendamine ning ettevalmistamine tööotsinguteks ja tööeluks.</a:t>
            </a:r>
          </a:p>
          <a:p>
            <a:r>
              <a:rPr lang="et-EE" sz="2800" dirty="0"/>
              <a:t>Kogemusnõustamise tulemusel (töötu) klient asub tööle avatud tööturule iseseisvalt või vajadusel koos tugiisikuga. </a:t>
            </a:r>
          </a:p>
          <a:p>
            <a:r>
              <a:rPr lang="et-EE" sz="2800" dirty="0"/>
              <a:t>Hangitavat kogemusnõustamise teenust osutatakse kriisis või </a:t>
            </a:r>
            <a:r>
              <a:rPr lang="et-EE" sz="2800" dirty="0" err="1"/>
              <a:t>psühhosotsiaalselt</a:t>
            </a:r>
            <a:r>
              <a:rPr lang="et-EE" sz="2800" dirty="0"/>
              <a:t> keerulises olukorras olevale inimesele. </a:t>
            </a:r>
          </a:p>
        </p:txBody>
      </p:sp>
    </p:spTree>
    <p:extLst>
      <p:ext uri="{BB962C8B-B14F-4D97-AF65-F5344CB8AC3E}">
        <p14:creationId xmlns:p14="http://schemas.microsoft.com/office/powerpoint/2010/main" val="42654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/>
              <a:t>Sihtrühm</a:t>
            </a:r>
            <a:endParaRPr lang="et-EE" dirty="0"/>
          </a:p>
        </p:txBody>
      </p:sp>
      <p:pic>
        <p:nvPicPr>
          <p:cNvPr id="6" name="Sisu kohatäid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294" y="517525"/>
            <a:ext cx="7810375" cy="5608638"/>
          </a:xfrm>
        </p:spPr>
      </p:pic>
      <p:sp>
        <p:nvSpPr>
          <p:cNvPr id="7" name="TextBox 6"/>
          <p:cNvSpPr txBox="1"/>
          <p:nvPr/>
        </p:nvSpPr>
        <p:spPr>
          <a:xfrm>
            <a:off x="5430071" y="3411300"/>
            <a:ext cx="351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/>
              <a:t>Kogemusnõustamise sihtrühm</a:t>
            </a:r>
          </a:p>
        </p:txBody>
      </p:sp>
    </p:spTree>
    <p:extLst>
      <p:ext uri="{BB962C8B-B14F-4D97-AF65-F5344CB8AC3E}">
        <p14:creationId xmlns:p14="http://schemas.microsoft.com/office/powerpoint/2010/main" val="336552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Teenuse osutamise viis ja maht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444487"/>
            <a:ext cx="10972800" cy="4683939"/>
          </a:xfrm>
        </p:spPr>
        <p:txBody>
          <a:bodyPr/>
          <a:lstStyle/>
          <a:p>
            <a:r>
              <a:rPr lang="et-EE" sz="2800" dirty="0"/>
              <a:t>Teenust ostame hetkel individuaalteenusena. Edaspidi, kui meil on kliente rohkem, kellel on teenuse vajadus ning kellele sobib grupinõustamine, siis saame tellida ka grupinõustamist. </a:t>
            </a:r>
          </a:p>
          <a:p>
            <a:r>
              <a:rPr lang="et-EE" sz="2800" dirty="0"/>
              <a:t>Teenuse tundide maht on individuaalne, tavaliselt maksimaalselt 10 akadeemilist tundi. Tundide mahtu saab vajadusel suurendada. </a:t>
            </a:r>
          </a:p>
          <a:p>
            <a:r>
              <a:rPr lang="et-EE" sz="2800" dirty="0"/>
              <a:t>Alates 2016.aastast on osutatud 933 tundi kogemusnõustamist, keskmiselt 6 tundi kliendi kohta.</a:t>
            </a:r>
          </a:p>
        </p:txBody>
      </p:sp>
    </p:spTree>
    <p:extLst>
      <p:ext uri="{BB962C8B-B14F-4D97-AF65-F5344CB8AC3E}">
        <p14:creationId xmlns:p14="http://schemas.microsoft.com/office/powerpoint/2010/main" val="386847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Teenuse osutaja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444487"/>
            <a:ext cx="10972800" cy="4985496"/>
          </a:xfrm>
        </p:spPr>
        <p:txBody>
          <a:bodyPr/>
          <a:lstStyle/>
          <a:p>
            <a:r>
              <a:rPr lang="et-EE" sz="2800" dirty="0"/>
              <a:t>Teenus ostetakse hanke korras. </a:t>
            </a:r>
          </a:p>
          <a:p>
            <a:r>
              <a:rPr lang="et-EE" sz="2800" dirty="0"/>
              <a:t>Nõuded kogemusnõustajale: </a:t>
            </a:r>
          </a:p>
          <a:p>
            <a:pPr lvl="1"/>
            <a:r>
              <a:rPr lang="et-EE" sz="2400" dirty="0"/>
              <a:t>sihtrühmaga sarnane puue või tervisekahjustuse kogemus, </a:t>
            </a:r>
          </a:p>
          <a:p>
            <a:pPr lvl="1"/>
            <a:r>
              <a:rPr lang="et-EE" sz="2400" dirty="0"/>
              <a:t>tavaliselt vähemalt keskharidus, </a:t>
            </a:r>
          </a:p>
          <a:p>
            <a:pPr lvl="1"/>
            <a:r>
              <a:rPr lang="et-EE" sz="2400" dirty="0"/>
              <a:t>3 aine läbimine:</a:t>
            </a:r>
          </a:p>
          <a:p>
            <a:pPr lvl="2"/>
            <a:r>
              <a:rPr lang="et-EE" sz="1800" b="1" dirty="0"/>
              <a:t>Taastumiskogemuse analüüs </a:t>
            </a:r>
            <a:r>
              <a:rPr lang="et-EE" sz="1800" dirty="0"/>
              <a:t>– kogemusnõustaja tunneb valdkonna taastumisteooriaid ja oskab neid seostada isikliku kogemusega.</a:t>
            </a:r>
          </a:p>
          <a:p>
            <a:pPr lvl="2"/>
            <a:r>
              <a:rPr lang="et-EE" sz="1800" b="1" dirty="0"/>
              <a:t>Esmased nõustamisoskused </a:t>
            </a:r>
            <a:r>
              <a:rPr lang="et-EE" sz="1800" dirty="0"/>
              <a:t>– kogemusnõustaja teab sotsiaalala eetikakoodeksit ja oskab leida lahendusi eetilistele küsimustele oma igapäevatöös. Lisaks tunneb ta esmaseid nõustamistehnikaid ja oskab neid kasutada kogemusnõustaja töös nii individuaalselt kui grupiga.</a:t>
            </a:r>
          </a:p>
          <a:p>
            <a:pPr lvl="2"/>
            <a:r>
              <a:rPr lang="et-EE" sz="1800" b="1" dirty="0"/>
              <a:t>Kriisinõustamise alused </a:t>
            </a:r>
            <a:r>
              <a:rPr lang="et-EE" sz="1800" dirty="0"/>
              <a:t>– kogemusnõustaja teab oma isikliku kogemusega seonduvaid kriisiteooriaid ning oskab vajaduse korral valida sobivad sekkumised kriisitööks, sealhulgas oskab teha koostööd teiste spetsialistidega ja seostada abivajajat asjakohase kriisiabiga.</a:t>
            </a:r>
          </a:p>
        </p:txBody>
      </p:sp>
    </p:spTree>
    <p:extLst>
      <p:ext uri="{BB962C8B-B14F-4D97-AF65-F5344CB8AC3E}">
        <p14:creationId xmlns:p14="http://schemas.microsoft.com/office/powerpoint/2010/main" val="59385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Kogemusnõustamine – teenusele suunamine</a:t>
            </a:r>
          </a:p>
        </p:txBody>
      </p:sp>
      <p:graphicFrame>
        <p:nvGraphicFramePr>
          <p:cNvPr id="5" name="Sisu kohatäid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40437"/>
              </p:ext>
            </p:extLst>
          </p:nvPr>
        </p:nvGraphicFramePr>
        <p:xfrm>
          <a:off x="609600" y="1444625"/>
          <a:ext cx="10972800" cy="4422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lt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3298" y="5343372"/>
            <a:ext cx="7656460" cy="39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087725"/>
      </p:ext>
    </p:extLst>
  </p:cSld>
  <p:clrMapOvr>
    <a:masterClrMapping/>
  </p:clrMapOvr>
</p:sld>
</file>

<file path=ppt/theme/theme1.xml><?xml version="1.0" encoding="utf-8"?>
<a:theme xmlns:a="http://schemas.openxmlformats.org/drawingml/2006/main" name="Kujundus_oranz2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ujundus_oranz2" id="{5503E5F7-3136-4816-ABDD-376B0CFE2D60}" vid="{032B10A8-5F7B-4ED5-8876-246B67929C8B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Kujundus_oranz2</Template>
  <TotalTime>81</TotalTime>
  <Words>730</Words>
  <Application>Microsoft Office PowerPoint</Application>
  <PresentationFormat>Laiekraan</PresentationFormat>
  <Paragraphs>177</Paragraphs>
  <Slides>17</Slides>
  <Notes>4</Notes>
  <HiddenSlides>0</HiddenSlides>
  <MMClips>0</MMClips>
  <ScaleCrop>false</ScaleCrop>
  <HeadingPairs>
    <vt:vector size="8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Segoe UI</vt:lpstr>
      <vt:lpstr>Times New Roman</vt:lpstr>
      <vt:lpstr>Wingdings</vt:lpstr>
      <vt:lpstr>Kujundus_oranz2</vt:lpstr>
      <vt:lpstr>CorelDRAW</vt:lpstr>
      <vt:lpstr>Koostööseminar „Kogemusnõustamise hetkeseis ja tulevikuplaanid“</vt:lpstr>
      <vt:lpstr>Koostööseminar „Kogemusnõustamise hetkeseis ja tulevikuplaanid“</vt:lpstr>
      <vt:lpstr>Ülevaade kogemusnõustamise teenuse kasutamisest tööturuteenuste ja tööalase rehabilitatsiooni raames</vt:lpstr>
      <vt:lpstr>Hangitav kogemusnõustamise teenus</vt:lpstr>
      <vt:lpstr>Kogemusnõustamine</vt:lpstr>
      <vt:lpstr>Sihtrühm</vt:lpstr>
      <vt:lpstr>Teenuse osutamise viis ja maht</vt:lpstr>
      <vt:lpstr>Teenuse osutaja</vt:lpstr>
      <vt:lpstr>Kogemusnõustamine – teenusele suunamine</vt:lpstr>
      <vt:lpstr>Suunamiste arv 2016-2018 (17.05.2018 seisuga)</vt:lpstr>
      <vt:lpstr>Suunamiste arv puudeliikide kaupa 2016-2018</vt:lpstr>
      <vt:lpstr>Suunamiste arv piirkonniti 2016-2018</vt:lpstr>
      <vt:lpstr>kogemusnõustamise teenus tööalases rehabilitatsioonis</vt:lpstr>
      <vt:lpstr>Teenuse osutamise põhimõtted</vt:lpstr>
      <vt:lpstr>Kogemusnõustamise teenus tööalases rehabilitatsioonis (2016-2018)</vt:lpstr>
      <vt:lpstr>Peamised piirkonnad, kus kogemusnõustamist osutatakse tööalases rehabilitatsioonis</vt:lpstr>
      <vt:lpstr>Tänan!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Ülevaade kogemusnõustamise teenuse kasutamisest tööturuteenuste ja tööalase rehabilitatsiooni raames</dc:title>
  <dc:creator>Jevgeni Bugakin</dc:creator>
  <cp:lastModifiedBy>Jevgeni Bugakin</cp:lastModifiedBy>
  <cp:revision>16</cp:revision>
  <dcterms:created xsi:type="dcterms:W3CDTF">2018-05-21T09:18:19Z</dcterms:created>
  <dcterms:modified xsi:type="dcterms:W3CDTF">2018-05-23T07:57:00Z</dcterms:modified>
</cp:coreProperties>
</file>