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72" r:id="rId1"/>
  </p:sldMasterIdLst>
  <p:notesMasterIdLst>
    <p:notesMasterId r:id="rId17"/>
  </p:notesMasterIdLst>
  <p:sldIdLst>
    <p:sldId id="273" r:id="rId2"/>
    <p:sldId id="265" r:id="rId3"/>
    <p:sldId id="277" r:id="rId4"/>
    <p:sldId id="281" r:id="rId5"/>
    <p:sldId id="268" r:id="rId6"/>
    <p:sldId id="280" r:id="rId7"/>
    <p:sldId id="279" r:id="rId8"/>
    <p:sldId id="274" r:id="rId9"/>
    <p:sldId id="278" r:id="rId10"/>
    <p:sldId id="282" r:id="rId11"/>
    <p:sldId id="267" r:id="rId12"/>
    <p:sldId id="266" r:id="rId13"/>
    <p:sldId id="264" r:id="rId14"/>
    <p:sldId id="270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8B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59"/>
  </p:normalViewPr>
  <p:slideViewPr>
    <p:cSldViewPr snapToGrid="0" snapToObjects="1"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61CD6D-182A-934E-A699-FC9F9E22375F}" type="doc">
      <dgm:prSet loTypeId="urn:microsoft.com/office/officeart/2005/8/layout/radial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211111-9E1E-7649-B11C-13D7CBBD7CE8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MTÜ </a:t>
          </a:r>
          <a:r>
            <a:rPr lang="en-US" sz="20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Kogemuse</a:t>
          </a:r>
          <a:r>
            <a: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 </a:t>
          </a:r>
          <a:r>
            <a:rPr lang="en-US" sz="20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Jõud</a:t>
          </a:r>
          <a:endParaRPr lang="en-US" sz="2000" dirty="0" smtClean="0">
            <a:solidFill>
              <a:schemeClr val="tx1">
                <a:lumMod val="65000"/>
                <a:lumOff val="35000"/>
              </a:schemeClr>
            </a:solidFill>
            <a:latin typeface="Calibri"/>
            <a:cs typeface="Calibri"/>
          </a:endParaRPr>
        </a:p>
        <a:p>
          <a:r>
            <a: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KRIISIKOGEMUS</a:t>
          </a:r>
          <a:endParaRPr lang="en-US" sz="2000" dirty="0">
            <a:solidFill>
              <a:schemeClr val="tx1">
                <a:lumMod val="65000"/>
                <a:lumOff val="35000"/>
              </a:schemeClr>
            </a:solidFill>
            <a:latin typeface="Calibri"/>
            <a:cs typeface="Calibri"/>
          </a:endParaRPr>
        </a:p>
      </dgm:t>
    </dgm:pt>
    <dgm:pt modelId="{1BA908BC-88D9-BB4A-9CE5-5ABEB1E5A46D}" type="parTrans" cxnId="{310B5EF1-6AE9-F246-A320-92A54402A17C}">
      <dgm:prSet/>
      <dgm:spPr/>
      <dgm:t>
        <a:bodyPr/>
        <a:lstStyle/>
        <a:p>
          <a:endParaRPr lang="en-US"/>
        </a:p>
      </dgm:t>
    </dgm:pt>
    <dgm:pt modelId="{486A2172-F5EA-844A-A146-15EA9C879101}" type="sibTrans" cxnId="{310B5EF1-6AE9-F246-A320-92A54402A17C}">
      <dgm:prSet/>
      <dgm:spPr/>
      <dgm:t>
        <a:bodyPr/>
        <a:lstStyle/>
        <a:p>
          <a:endParaRPr lang="en-US"/>
        </a:p>
      </dgm:t>
    </dgm:pt>
    <dgm:pt modelId="{0EDDC4A4-E23B-2246-8DD8-81E12E49E001}">
      <dgm:prSet phldrT="[Text]"/>
      <dgm:spPr/>
      <dgm:t>
        <a:bodyPr/>
        <a:lstStyle/>
        <a:p>
          <a:r>
            <a:rPr lang="en-US" dirty="0" err="1" smtClean="0"/>
            <a:t>Enneaegsus</a:t>
          </a:r>
          <a:endParaRPr lang="en-US" dirty="0"/>
        </a:p>
      </dgm:t>
    </dgm:pt>
    <dgm:pt modelId="{8A1ED831-0C5B-8D49-9464-7FF7ECD1B554}" type="parTrans" cxnId="{47A0832E-5224-2B44-A713-1A4F857A2BC9}">
      <dgm:prSet/>
      <dgm:spPr/>
      <dgm:t>
        <a:bodyPr/>
        <a:lstStyle/>
        <a:p>
          <a:endParaRPr lang="en-US"/>
        </a:p>
      </dgm:t>
    </dgm:pt>
    <dgm:pt modelId="{8305BBB3-9FB7-344C-B043-87CCFC8AF643}" type="sibTrans" cxnId="{47A0832E-5224-2B44-A713-1A4F857A2BC9}">
      <dgm:prSet/>
      <dgm:spPr/>
      <dgm:t>
        <a:bodyPr/>
        <a:lstStyle/>
        <a:p>
          <a:endParaRPr lang="en-US"/>
        </a:p>
      </dgm:t>
    </dgm:pt>
    <dgm:pt modelId="{6303A87A-A4A0-634E-B6B1-55BA265241ED}">
      <dgm:prSet phldrT="[Text]"/>
      <dgm:spPr/>
      <dgm:t>
        <a:bodyPr/>
        <a:lstStyle/>
        <a:p>
          <a:r>
            <a:rPr lang="en-US" dirty="0" err="1" smtClean="0"/>
            <a:t>Diabeet</a:t>
          </a:r>
          <a:endParaRPr lang="en-US" dirty="0" smtClean="0"/>
        </a:p>
      </dgm:t>
    </dgm:pt>
    <dgm:pt modelId="{956961B0-2FCE-DB4F-A6E0-882F6FEC3068}" type="parTrans" cxnId="{53D97D36-B0D6-5A49-82DB-4D99E05B580B}">
      <dgm:prSet/>
      <dgm:spPr/>
      <dgm:t>
        <a:bodyPr/>
        <a:lstStyle/>
        <a:p>
          <a:endParaRPr lang="en-US"/>
        </a:p>
      </dgm:t>
    </dgm:pt>
    <dgm:pt modelId="{4629947A-AB39-0A48-9257-DCD3E6C6BF67}" type="sibTrans" cxnId="{53D97D36-B0D6-5A49-82DB-4D99E05B580B}">
      <dgm:prSet/>
      <dgm:spPr/>
      <dgm:t>
        <a:bodyPr/>
        <a:lstStyle/>
        <a:p>
          <a:endParaRPr lang="en-US"/>
        </a:p>
      </dgm:t>
    </dgm:pt>
    <dgm:pt modelId="{ADD39084-786A-B44F-8118-213FE54421AE}">
      <dgm:prSet phldrT="[Text]"/>
      <dgm:spPr/>
      <dgm:t>
        <a:bodyPr/>
        <a:lstStyle/>
        <a:p>
          <a:r>
            <a:rPr lang="en-US" dirty="0" smtClean="0"/>
            <a:t>Autism</a:t>
          </a:r>
          <a:endParaRPr lang="en-US" dirty="0"/>
        </a:p>
      </dgm:t>
    </dgm:pt>
    <dgm:pt modelId="{B81AFB2D-579E-F341-8692-FC25BE1EA97D}" type="parTrans" cxnId="{918418BE-F12C-8E42-9683-909074260532}">
      <dgm:prSet/>
      <dgm:spPr/>
      <dgm:t>
        <a:bodyPr/>
        <a:lstStyle/>
        <a:p>
          <a:endParaRPr lang="en-US"/>
        </a:p>
      </dgm:t>
    </dgm:pt>
    <dgm:pt modelId="{F4C94D5B-3F0C-5A48-B59E-5BD1850E188E}" type="sibTrans" cxnId="{918418BE-F12C-8E42-9683-909074260532}">
      <dgm:prSet/>
      <dgm:spPr/>
      <dgm:t>
        <a:bodyPr/>
        <a:lstStyle/>
        <a:p>
          <a:endParaRPr lang="en-US"/>
        </a:p>
      </dgm:t>
    </dgm:pt>
    <dgm:pt modelId="{D23FEA44-1CE7-BD47-BC78-C3A19EDCA24C}">
      <dgm:prSet phldrT="[Text]"/>
      <dgm:spPr/>
      <dgm:t>
        <a:bodyPr/>
        <a:lstStyle/>
        <a:p>
          <a:r>
            <a:rPr lang="en-US" dirty="0" err="1" smtClean="0"/>
            <a:t>Kaotus</a:t>
          </a:r>
          <a:endParaRPr lang="en-US" dirty="0"/>
        </a:p>
      </dgm:t>
    </dgm:pt>
    <dgm:pt modelId="{A3F38441-12F9-8B49-B872-B3C384B7BFA8}" type="parTrans" cxnId="{F70E5F0C-99C0-9549-AD8A-597A47F644EB}">
      <dgm:prSet/>
      <dgm:spPr/>
      <dgm:t>
        <a:bodyPr/>
        <a:lstStyle/>
        <a:p>
          <a:endParaRPr lang="en-US"/>
        </a:p>
      </dgm:t>
    </dgm:pt>
    <dgm:pt modelId="{75CB95E4-CD95-6B47-9D1D-547D3EF6D9B2}" type="sibTrans" cxnId="{F70E5F0C-99C0-9549-AD8A-597A47F644EB}">
      <dgm:prSet/>
      <dgm:spPr/>
      <dgm:t>
        <a:bodyPr/>
        <a:lstStyle/>
        <a:p>
          <a:endParaRPr lang="en-US"/>
        </a:p>
      </dgm:t>
    </dgm:pt>
    <dgm:pt modelId="{D0FB11A7-7836-0E45-9659-ECBFFF6A52DA}">
      <dgm:prSet phldrT="[Text]"/>
      <dgm:spPr/>
      <dgm:t>
        <a:bodyPr/>
        <a:lstStyle/>
        <a:p>
          <a:r>
            <a:rPr lang="en-US" dirty="0" err="1" smtClean="0"/>
            <a:t>Vähihaigus</a:t>
          </a:r>
          <a:endParaRPr lang="en-US" dirty="0"/>
        </a:p>
      </dgm:t>
    </dgm:pt>
    <dgm:pt modelId="{B58CB0FE-E250-D746-9ECD-13126AB9881C}" type="parTrans" cxnId="{102CE856-EDD9-E642-B1B9-A004F84CF90E}">
      <dgm:prSet/>
      <dgm:spPr/>
      <dgm:t>
        <a:bodyPr/>
        <a:lstStyle/>
        <a:p>
          <a:endParaRPr lang="en-US"/>
        </a:p>
      </dgm:t>
    </dgm:pt>
    <dgm:pt modelId="{E5697697-AFF7-3949-ABFD-C270CE4E5770}" type="sibTrans" cxnId="{102CE856-EDD9-E642-B1B9-A004F84CF90E}">
      <dgm:prSet/>
      <dgm:spPr/>
      <dgm:t>
        <a:bodyPr/>
        <a:lstStyle/>
        <a:p>
          <a:endParaRPr lang="en-US"/>
        </a:p>
      </dgm:t>
    </dgm:pt>
    <dgm:pt modelId="{03BC7E2C-4998-7F46-8D36-472633EB4D06}">
      <dgm:prSet phldrT="[Text]"/>
      <dgm:spPr/>
      <dgm:t>
        <a:bodyPr/>
        <a:lstStyle/>
        <a:p>
          <a:r>
            <a:rPr lang="en-US" dirty="0" err="1" smtClean="0"/>
            <a:t>Epilepsia</a:t>
          </a:r>
          <a:endParaRPr lang="en-US" dirty="0"/>
        </a:p>
      </dgm:t>
    </dgm:pt>
    <dgm:pt modelId="{0F3FEAFA-DE3D-CF45-9E9E-269420283F1F}" type="parTrans" cxnId="{F4AD72FE-9033-BE42-875F-2338B2A45178}">
      <dgm:prSet/>
      <dgm:spPr/>
      <dgm:t>
        <a:bodyPr/>
        <a:lstStyle/>
        <a:p>
          <a:endParaRPr lang="en-US"/>
        </a:p>
      </dgm:t>
    </dgm:pt>
    <dgm:pt modelId="{28A495DA-F0A6-0B45-AE76-B29D5FFB9C28}" type="sibTrans" cxnId="{F4AD72FE-9033-BE42-875F-2338B2A45178}">
      <dgm:prSet/>
      <dgm:spPr/>
      <dgm:t>
        <a:bodyPr/>
        <a:lstStyle/>
        <a:p>
          <a:endParaRPr lang="en-US"/>
        </a:p>
      </dgm:t>
    </dgm:pt>
    <dgm:pt modelId="{60E5806E-9101-9E46-9350-DC76AA4C3E75}">
      <dgm:prSet phldrT="[Text]"/>
      <dgm:spPr/>
      <dgm:t>
        <a:bodyPr/>
        <a:lstStyle/>
        <a:p>
          <a:r>
            <a:rPr lang="en-US" dirty="0" err="1" smtClean="0"/>
            <a:t>Erivajadus</a:t>
          </a:r>
          <a:endParaRPr lang="en-US" dirty="0"/>
        </a:p>
      </dgm:t>
    </dgm:pt>
    <dgm:pt modelId="{6E2E231F-92A2-8E45-98F5-4E8716168207}" type="parTrans" cxnId="{B08BC890-BA51-DF40-A702-70196DA9F5D6}">
      <dgm:prSet/>
      <dgm:spPr/>
      <dgm:t>
        <a:bodyPr/>
        <a:lstStyle/>
        <a:p>
          <a:endParaRPr lang="en-US"/>
        </a:p>
      </dgm:t>
    </dgm:pt>
    <dgm:pt modelId="{735C1DB0-15B0-4542-9566-2ED39D32CD51}" type="sibTrans" cxnId="{B08BC890-BA51-DF40-A702-70196DA9F5D6}">
      <dgm:prSet/>
      <dgm:spPr/>
      <dgm:t>
        <a:bodyPr/>
        <a:lstStyle/>
        <a:p>
          <a:endParaRPr lang="en-US"/>
        </a:p>
      </dgm:t>
    </dgm:pt>
    <dgm:pt modelId="{0E35E3F9-7D09-F24A-8E2C-D5C68262B97C}">
      <dgm:prSet phldrT="[Text]"/>
      <dgm:spPr/>
      <dgm:t>
        <a:bodyPr/>
        <a:lstStyle/>
        <a:p>
          <a:r>
            <a:rPr lang="en-US" dirty="0" err="1" smtClean="0"/>
            <a:t>Viljatus</a:t>
          </a:r>
          <a:endParaRPr lang="en-US" dirty="0"/>
        </a:p>
      </dgm:t>
    </dgm:pt>
    <dgm:pt modelId="{F3889CCF-C3CB-2447-A07E-4998093C6E6F}" type="parTrans" cxnId="{433A9E92-FDDD-3D42-BEA2-5F3320FD0FE3}">
      <dgm:prSet/>
      <dgm:spPr/>
      <dgm:t>
        <a:bodyPr/>
        <a:lstStyle/>
        <a:p>
          <a:endParaRPr lang="en-US"/>
        </a:p>
      </dgm:t>
    </dgm:pt>
    <dgm:pt modelId="{EF0518F7-AF43-3345-983A-783FC4AFACE4}" type="sibTrans" cxnId="{433A9E92-FDDD-3D42-BEA2-5F3320FD0FE3}">
      <dgm:prSet/>
      <dgm:spPr/>
      <dgm:t>
        <a:bodyPr/>
        <a:lstStyle/>
        <a:p>
          <a:endParaRPr lang="en-US"/>
        </a:p>
      </dgm:t>
    </dgm:pt>
    <dgm:pt modelId="{A7433B10-A69C-244E-A2E1-49F58C895BA4}">
      <dgm:prSet phldrT="[Text]"/>
      <dgm:spPr/>
      <dgm:t>
        <a:bodyPr/>
        <a:lstStyle/>
        <a:p>
          <a:r>
            <a:rPr lang="en-US" dirty="0" smtClean="0"/>
            <a:t>Trauma</a:t>
          </a:r>
          <a:endParaRPr lang="en-US" dirty="0"/>
        </a:p>
      </dgm:t>
    </dgm:pt>
    <dgm:pt modelId="{D5454183-10EA-C748-AE48-6EF05D7C8CCA}" type="parTrans" cxnId="{DA0ECA28-AF7E-1940-A129-C1A333D859DC}">
      <dgm:prSet/>
      <dgm:spPr/>
      <dgm:t>
        <a:bodyPr/>
        <a:lstStyle/>
        <a:p>
          <a:endParaRPr lang="en-US"/>
        </a:p>
      </dgm:t>
    </dgm:pt>
    <dgm:pt modelId="{0E62B6E3-CC07-CE4A-8DF5-BBC76228407F}" type="sibTrans" cxnId="{DA0ECA28-AF7E-1940-A129-C1A333D859DC}">
      <dgm:prSet/>
      <dgm:spPr/>
      <dgm:t>
        <a:bodyPr/>
        <a:lstStyle/>
        <a:p>
          <a:endParaRPr lang="en-US"/>
        </a:p>
      </dgm:t>
    </dgm:pt>
    <dgm:pt modelId="{8CA50FB5-D6DA-8640-8EA9-D7228ED70A8C}">
      <dgm:prSet phldrT="[Text]"/>
      <dgm:spPr/>
      <dgm:t>
        <a:bodyPr/>
        <a:lstStyle/>
        <a:p>
          <a:r>
            <a:rPr lang="en-US" dirty="0" err="1" smtClean="0"/>
            <a:t>Riski-rasedus</a:t>
          </a:r>
          <a:endParaRPr lang="en-US" dirty="0"/>
        </a:p>
      </dgm:t>
    </dgm:pt>
    <dgm:pt modelId="{3C2D775B-78A6-8E41-8BD3-CF7D80458BA3}" type="sibTrans" cxnId="{71195ED4-35F5-7B4A-B94C-2E9AD735DC03}">
      <dgm:prSet/>
      <dgm:spPr/>
      <dgm:t>
        <a:bodyPr/>
        <a:lstStyle/>
        <a:p>
          <a:endParaRPr lang="en-US"/>
        </a:p>
      </dgm:t>
    </dgm:pt>
    <dgm:pt modelId="{41E8911A-5AD9-D642-9665-09ECD61329B5}" type="parTrans" cxnId="{71195ED4-35F5-7B4A-B94C-2E9AD735DC03}">
      <dgm:prSet/>
      <dgm:spPr/>
      <dgm:t>
        <a:bodyPr/>
        <a:lstStyle/>
        <a:p>
          <a:endParaRPr lang="en-US"/>
        </a:p>
      </dgm:t>
    </dgm:pt>
    <dgm:pt modelId="{FE990A10-E36C-D244-AE94-25FE1CFFE592}" type="pres">
      <dgm:prSet presAssocID="{6861CD6D-182A-934E-A699-FC9F9E22375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C48106-6F9E-254B-8212-33BAB212DF9C}" type="pres">
      <dgm:prSet presAssocID="{6861CD6D-182A-934E-A699-FC9F9E22375F}" presName="radial" presStyleCnt="0">
        <dgm:presLayoutVars>
          <dgm:animLvl val="ctr"/>
        </dgm:presLayoutVars>
      </dgm:prSet>
      <dgm:spPr/>
    </dgm:pt>
    <dgm:pt modelId="{C1669D03-CC9C-EF49-A660-3260A6ED961A}" type="pres">
      <dgm:prSet presAssocID="{5F211111-9E1E-7649-B11C-13D7CBBD7CE8}" presName="centerShape" presStyleLbl="vennNode1" presStyleIdx="0" presStyleCnt="11"/>
      <dgm:spPr/>
      <dgm:t>
        <a:bodyPr/>
        <a:lstStyle/>
        <a:p>
          <a:endParaRPr lang="en-US"/>
        </a:p>
      </dgm:t>
    </dgm:pt>
    <dgm:pt modelId="{269CA116-3C46-1B4D-98E6-044A30D4F17C}" type="pres">
      <dgm:prSet presAssocID="{0EDDC4A4-E23B-2246-8DD8-81E12E49E001}" presName="node" presStyleLbl="vennNode1" presStyleIdx="1" presStyleCnt="11" custScaleX="121612" custScaleY="1092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7EE734-18DD-1D4B-A1AE-2E609C7DD25C}" type="pres">
      <dgm:prSet presAssocID="{8CA50FB5-D6DA-8640-8EA9-D7228ED70A8C}" presName="node" presStyleLbl="venn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12E606-BA6D-1C48-B6BC-C315838CE388}" type="pres">
      <dgm:prSet presAssocID="{6303A87A-A4A0-634E-B6B1-55BA265241ED}" presName="node" presStyleLbl="venn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9B1357-16E6-3F4A-A0A2-F2DDDA7817B7}" type="pres">
      <dgm:prSet presAssocID="{ADD39084-786A-B44F-8118-213FE54421AE}" presName="node" presStyleLbl="venn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A3853B-FE8B-864D-8144-F1B3604CC32D}" type="pres">
      <dgm:prSet presAssocID="{D23FEA44-1CE7-BD47-BC78-C3A19EDCA24C}" presName="node" presStyleLbl="venn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A3988A-F04A-C04A-8DBC-7B10B6290521}" type="pres">
      <dgm:prSet presAssocID="{D0FB11A7-7836-0E45-9659-ECBFFF6A52DA}" presName="node" presStyleLbl="venn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F7EA2C-AF0C-964D-99D1-926637BE19EF}" type="pres">
      <dgm:prSet presAssocID="{03BC7E2C-4998-7F46-8D36-472633EB4D06}" presName="node" presStyleLbl="venn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1184DB-3F21-0444-B566-267ADB015503}" type="pres">
      <dgm:prSet presAssocID="{60E5806E-9101-9E46-9350-DC76AA4C3E75}" presName="node" presStyleLbl="venn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7CAC12-E172-EC43-B32B-2CDA49DE983D}" type="pres">
      <dgm:prSet presAssocID="{0E35E3F9-7D09-F24A-8E2C-D5C68262B97C}" presName="node" presStyleLbl="venn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0FEA50-86A0-8745-993E-63C53C07FB1D}" type="pres">
      <dgm:prSet presAssocID="{A7433B10-A69C-244E-A2E1-49F58C895BA4}" presName="node" presStyleLbl="venn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EE55BE-753D-4B4A-85ED-C4A0DADF1325}" type="presOf" srcId="{03BC7E2C-4998-7F46-8D36-472633EB4D06}" destId="{D4F7EA2C-AF0C-964D-99D1-926637BE19EF}" srcOrd="0" destOrd="0" presId="urn:microsoft.com/office/officeart/2005/8/layout/radial3"/>
    <dgm:cxn modelId="{D3970745-A300-004E-A80E-849F863800D7}" type="presOf" srcId="{6861CD6D-182A-934E-A699-FC9F9E22375F}" destId="{FE990A10-E36C-D244-AE94-25FE1CFFE592}" srcOrd="0" destOrd="0" presId="urn:microsoft.com/office/officeart/2005/8/layout/radial3"/>
    <dgm:cxn modelId="{881C3ECA-761D-BC4E-9EDD-231144C1C005}" type="presOf" srcId="{6303A87A-A4A0-634E-B6B1-55BA265241ED}" destId="{A512E606-BA6D-1C48-B6BC-C315838CE388}" srcOrd="0" destOrd="0" presId="urn:microsoft.com/office/officeart/2005/8/layout/radial3"/>
    <dgm:cxn modelId="{310B5EF1-6AE9-F246-A320-92A54402A17C}" srcId="{6861CD6D-182A-934E-A699-FC9F9E22375F}" destId="{5F211111-9E1E-7649-B11C-13D7CBBD7CE8}" srcOrd="0" destOrd="0" parTransId="{1BA908BC-88D9-BB4A-9CE5-5ABEB1E5A46D}" sibTransId="{486A2172-F5EA-844A-A146-15EA9C879101}"/>
    <dgm:cxn modelId="{53D97D36-B0D6-5A49-82DB-4D99E05B580B}" srcId="{5F211111-9E1E-7649-B11C-13D7CBBD7CE8}" destId="{6303A87A-A4A0-634E-B6B1-55BA265241ED}" srcOrd="2" destOrd="0" parTransId="{956961B0-2FCE-DB4F-A6E0-882F6FEC3068}" sibTransId="{4629947A-AB39-0A48-9257-DCD3E6C6BF67}"/>
    <dgm:cxn modelId="{F70E5F0C-99C0-9549-AD8A-597A47F644EB}" srcId="{5F211111-9E1E-7649-B11C-13D7CBBD7CE8}" destId="{D23FEA44-1CE7-BD47-BC78-C3A19EDCA24C}" srcOrd="4" destOrd="0" parTransId="{A3F38441-12F9-8B49-B872-B3C384B7BFA8}" sibTransId="{75CB95E4-CD95-6B47-9D1D-547D3EF6D9B2}"/>
    <dgm:cxn modelId="{B08BC890-BA51-DF40-A702-70196DA9F5D6}" srcId="{5F211111-9E1E-7649-B11C-13D7CBBD7CE8}" destId="{60E5806E-9101-9E46-9350-DC76AA4C3E75}" srcOrd="7" destOrd="0" parTransId="{6E2E231F-92A2-8E45-98F5-4E8716168207}" sibTransId="{735C1DB0-15B0-4542-9566-2ED39D32CD51}"/>
    <dgm:cxn modelId="{6F28828B-D321-834B-B253-58C645611EF2}" type="presOf" srcId="{5F211111-9E1E-7649-B11C-13D7CBBD7CE8}" destId="{C1669D03-CC9C-EF49-A660-3260A6ED961A}" srcOrd="0" destOrd="0" presId="urn:microsoft.com/office/officeart/2005/8/layout/radial3"/>
    <dgm:cxn modelId="{DA0ECA28-AF7E-1940-A129-C1A333D859DC}" srcId="{5F211111-9E1E-7649-B11C-13D7CBBD7CE8}" destId="{A7433B10-A69C-244E-A2E1-49F58C895BA4}" srcOrd="9" destOrd="0" parTransId="{D5454183-10EA-C748-AE48-6EF05D7C8CCA}" sibTransId="{0E62B6E3-CC07-CE4A-8DF5-BBC76228407F}"/>
    <dgm:cxn modelId="{F4AD72FE-9033-BE42-875F-2338B2A45178}" srcId="{5F211111-9E1E-7649-B11C-13D7CBBD7CE8}" destId="{03BC7E2C-4998-7F46-8D36-472633EB4D06}" srcOrd="6" destOrd="0" parTransId="{0F3FEAFA-DE3D-CF45-9E9E-269420283F1F}" sibTransId="{28A495DA-F0A6-0B45-AE76-B29D5FFB9C28}"/>
    <dgm:cxn modelId="{102CE856-EDD9-E642-B1B9-A004F84CF90E}" srcId="{5F211111-9E1E-7649-B11C-13D7CBBD7CE8}" destId="{D0FB11A7-7836-0E45-9659-ECBFFF6A52DA}" srcOrd="5" destOrd="0" parTransId="{B58CB0FE-E250-D746-9ECD-13126AB9881C}" sibTransId="{E5697697-AFF7-3949-ABFD-C270CE4E5770}"/>
    <dgm:cxn modelId="{8DFBADB7-A9D8-2841-A401-0F2F152F24DE}" type="presOf" srcId="{0E35E3F9-7D09-F24A-8E2C-D5C68262B97C}" destId="{C47CAC12-E172-EC43-B32B-2CDA49DE983D}" srcOrd="0" destOrd="0" presId="urn:microsoft.com/office/officeart/2005/8/layout/radial3"/>
    <dgm:cxn modelId="{F36B0F8E-E38D-C146-9D14-40681AE56402}" type="presOf" srcId="{8CA50FB5-D6DA-8640-8EA9-D7228ED70A8C}" destId="{C67EE734-18DD-1D4B-A1AE-2E609C7DD25C}" srcOrd="0" destOrd="0" presId="urn:microsoft.com/office/officeart/2005/8/layout/radial3"/>
    <dgm:cxn modelId="{BBB5A836-69EC-EC48-A38C-14F2D7E5A3A1}" type="presOf" srcId="{A7433B10-A69C-244E-A2E1-49F58C895BA4}" destId="{840FEA50-86A0-8745-993E-63C53C07FB1D}" srcOrd="0" destOrd="0" presId="urn:microsoft.com/office/officeart/2005/8/layout/radial3"/>
    <dgm:cxn modelId="{D32085D7-BEA5-C441-B9FD-A2040FFAAC27}" type="presOf" srcId="{D23FEA44-1CE7-BD47-BC78-C3A19EDCA24C}" destId="{DFA3853B-FE8B-864D-8144-F1B3604CC32D}" srcOrd="0" destOrd="0" presId="urn:microsoft.com/office/officeart/2005/8/layout/radial3"/>
    <dgm:cxn modelId="{1CDEE679-B3F8-1445-A2EB-BA33753F4F47}" type="presOf" srcId="{0EDDC4A4-E23B-2246-8DD8-81E12E49E001}" destId="{269CA116-3C46-1B4D-98E6-044A30D4F17C}" srcOrd="0" destOrd="0" presId="urn:microsoft.com/office/officeart/2005/8/layout/radial3"/>
    <dgm:cxn modelId="{960046CB-F100-014F-BBEE-6E625D06BD64}" type="presOf" srcId="{60E5806E-9101-9E46-9350-DC76AA4C3E75}" destId="{A51184DB-3F21-0444-B566-267ADB015503}" srcOrd="0" destOrd="0" presId="urn:microsoft.com/office/officeart/2005/8/layout/radial3"/>
    <dgm:cxn modelId="{918418BE-F12C-8E42-9683-909074260532}" srcId="{5F211111-9E1E-7649-B11C-13D7CBBD7CE8}" destId="{ADD39084-786A-B44F-8118-213FE54421AE}" srcOrd="3" destOrd="0" parTransId="{B81AFB2D-579E-F341-8692-FC25BE1EA97D}" sibTransId="{F4C94D5B-3F0C-5A48-B59E-5BD1850E188E}"/>
    <dgm:cxn modelId="{49CC58E5-B337-6343-AEC8-C46419678839}" type="presOf" srcId="{ADD39084-786A-B44F-8118-213FE54421AE}" destId="{019B1357-16E6-3F4A-A0A2-F2DDDA7817B7}" srcOrd="0" destOrd="0" presId="urn:microsoft.com/office/officeart/2005/8/layout/radial3"/>
    <dgm:cxn modelId="{47A0832E-5224-2B44-A713-1A4F857A2BC9}" srcId="{5F211111-9E1E-7649-B11C-13D7CBBD7CE8}" destId="{0EDDC4A4-E23B-2246-8DD8-81E12E49E001}" srcOrd="0" destOrd="0" parTransId="{8A1ED831-0C5B-8D49-9464-7FF7ECD1B554}" sibTransId="{8305BBB3-9FB7-344C-B043-87CCFC8AF643}"/>
    <dgm:cxn modelId="{D34BCBEF-47E1-DE47-81E3-ECF91071046A}" type="presOf" srcId="{D0FB11A7-7836-0E45-9659-ECBFFF6A52DA}" destId="{BEA3988A-F04A-C04A-8DBC-7B10B6290521}" srcOrd="0" destOrd="0" presId="urn:microsoft.com/office/officeart/2005/8/layout/radial3"/>
    <dgm:cxn modelId="{71195ED4-35F5-7B4A-B94C-2E9AD735DC03}" srcId="{5F211111-9E1E-7649-B11C-13D7CBBD7CE8}" destId="{8CA50FB5-D6DA-8640-8EA9-D7228ED70A8C}" srcOrd="1" destOrd="0" parTransId="{41E8911A-5AD9-D642-9665-09ECD61329B5}" sibTransId="{3C2D775B-78A6-8E41-8BD3-CF7D80458BA3}"/>
    <dgm:cxn modelId="{433A9E92-FDDD-3D42-BEA2-5F3320FD0FE3}" srcId="{5F211111-9E1E-7649-B11C-13D7CBBD7CE8}" destId="{0E35E3F9-7D09-F24A-8E2C-D5C68262B97C}" srcOrd="8" destOrd="0" parTransId="{F3889CCF-C3CB-2447-A07E-4998093C6E6F}" sibTransId="{EF0518F7-AF43-3345-983A-783FC4AFACE4}"/>
    <dgm:cxn modelId="{E7DA2040-DD84-C248-9E32-8AC7A1DE5856}" type="presParOf" srcId="{FE990A10-E36C-D244-AE94-25FE1CFFE592}" destId="{E2C48106-6F9E-254B-8212-33BAB212DF9C}" srcOrd="0" destOrd="0" presId="urn:microsoft.com/office/officeart/2005/8/layout/radial3"/>
    <dgm:cxn modelId="{3826629A-68EB-DB4E-86CC-35830A5D527C}" type="presParOf" srcId="{E2C48106-6F9E-254B-8212-33BAB212DF9C}" destId="{C1669D03-CC9C-EF49-A660-3260A6ED961A}" srcOrd="0" destOrd="0" presId="urn:microsoft.com/office/officeart/2005/8/layout/radial3"/>
    <dgm:cxn modelId="{0FC2B820-F88F-E947-9DF0-456305456F88}" type="presParOf" srcId="{E2C48106-6F9E-254B-8212-33BAB212DF9C}" destId="{269CA116-3C46-1B4D-98E6-044A30D4F17C}" srcOrd="1" destOrd="0" presId="urn:microsoft.com/office/officeart/2005/8/layout/radial3"/>
    <dgm:cxn modelId="{B699870E-0D89-1142-A26B-1A41E003C33F}" type="presParOf" srcId="{E2C48106-6F9E-254B-8212-33BAB212DF9C}" destId="{C67EE734-18DD-1D4B-A1AE-2E609C7DD25C}" srcOrd="2" destOrd="0" presId="urn:microsoft.com/office/officeart/2005/8/layout/radial3"/>
    <dgm:cxn modelId="{6DE7FCE3-986E-A649-ACF5-E7DB9375854A}" type="presParOf" srcId="{E2C48106-6F9E-254B-8212-33BAB212DF9C}" destId="{A512E606-BA6D-1C48-B6BC-C315838CE388}" srcOrd="3" destOrd="0" presId="urn:microsoft.com/office/officeart/2005/8/layout/radial3"/>
    <dgm:cxn modelId="{262FB3A4-54A0-A447-923A-A9ACAF3EBCFA}" type="presParOf" srcId="{E2C48106-6F9E-254B-8212-33BAB212DF9C}" destId="{019B1357-16E6-3F4A-A0A2-F2DDDA7817B7}" srcOrd="4" destOrd="0" presId="urn:microsoft.com/office/officeart/2005/8/layout/radial3"/>
    <dgm:cxn modelId="{72D8226E-1404-ED4C-AC3A-89CBB34DF98A}" type="presParOf" srcId="{E2C48106-6F9E-254B-8212-33BAB212DF9C}" destId="{DFA3853B-FE8B-864D-8144-F1B3604CC32D}" srcOrd="5" destOrd="0" presId="urn:microsoft.com/office/officeart/2005/8/layout/radial3"/>
    <dgm:cxn modelId="{12C5DA24-FB32-944E-9DFF-3B784F5B9A27}" type="presParOf" srcId="{E2C48106-6F9E-254B-8212-33BAB212DF9C}" destId="{BEA3988A-F04A-C04A-8DBC-7B10B6290521}" srcOrd="6" destOrd="0" presId="urn:microsoft.com/office/officeart/2005/8/layout/radial3"/>
    <dgm:cxn modelId="{AD9F6320-F835-954F-A92F-0D88559F3F43}" type="presParOf" srcId="{E2C48106-6F9E-254B-8212-33BAB212DF9C}" destId="{D4F7EA2C-AF0C-964D-99D1-926637BE19EF}" srcOrd="7" destOrd="0" presId="urn:microsoft.com/office/officeart/2005/8/layout/radial3"/>
    <dgm:cxn modelId="{8FDFA944-71A1-2746-91AE-A0E728B55A45}" type="presParOf" srcId="{E2C48106-6F9E-254B-8212-33BAB212DF9C}" destId="{A51184DB-3F21-0444-B566-267ADB015503}" srcOrd="8" destOrd="0" presId="urn:microsoft.com/office/officeart/2005/8/layout/radial3"/>
    <dgm:cxn modelId="{4A8F5636-CD4F-D14E-80C4-AB3D63C36D60}" type="presParOf" srcId="{E2C48106-6F9E-254B-8212-33BAB212DF9C}" destId="{C47CAC12-E172-EC43-B32B-2CDA49DE983D}" srcOrd="9" destOrd="0" presId="urn:microsoft.com/office/officeart/2005/8/layout/radial3"/>
    <dgm:cxn modelId="{A94DB361-5502-7E48-B897-CE9B303D84A1}" type="presParOf" srcId="{E2C48106-6F9E-254B-8212-33BAB212DF9C}" destId="{840FEA50-86A0-8745-993E-63C53C07FB1D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669D03-CC9C-EF49-A660-3260A6ED961A}">
      <dsp:nvSpPr>
        <dsp:cNvPr id="0" name=""/>
        <dsp:cNvSpPr/>
      </dsp:nvSpPr>
      <dsp:spPr>
        <a:xfrm>
          <a:off x="3212004" y="1123376"/>
          <a:ext cx="2719991" cy="27199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MTÜ </a:t>
          </a:r>
          <a:r>
            <a:rPr lang="en-US" sz="2000" kern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Kogemuse</a:t>
          </a:r>
          <a:r>
            <a:rPr lang="en-US" sz="2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 </a:t>
          </a:r>
          <a:r>
            <a:rPr lang="en-US" sz="2000" kern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Jõud</a:t>
          </a:r>
          <a:endParaRPr lang="en-US" sz="2000" kern="1200" dirty="0" smtClean="0">
            <a:solidFill>
              <a:schemeClr val="tx1">
                <a:lumMod val="65000"/>
                <a:lumOff val="35000"/>
              </a:schemeClr>
            </a:solidFill>
            <a:latin typeface="Calibri"/>
            <a:cs typeface="Calibri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rPr>
            <a:t>KRIISIKOGEMUS</a:t>
          </a:r>
          <a:endParaRPr lang="en-US" sz="2000" kern="1200" dirty="0">
            <a:solidFill>
              <a:schemeClr val="tx1">
                <a:lumMod val="65000"/>
                <a:lumOff val="35000"/>
              </a:schemeClr>
            </a:solidFill>
            <a:latin typeface="Calibri"/>
            <a:cs typeface="Calibri"/>
          </a:endParaRPr>
        </a:p>
      </dsp:txBody>
      <dsp:txXfrm>
        <a:off x="3212004" y="1123376"/>
        <a:ext cx="2719991" cy="2719991"/>
      </dsp:txXfrm>
    </dsp:sp>
    <dsp:sp modelId="{269CA116-3C46-1B4D-98E6-044A30D4F17C}">
      <dsp:nvSpPr>
        <dsp:cNvPr id="0" name=""/>
        <dsp:cNvSpPr/>
      </dsp:nvSpPr>
      <dsp:spPr>
        <a:xfrm>
          <a:off x="3745040" y="-31063"/>
          <a:ext cx="1653918" cy="1486189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Enneaegsus</a:t>
          </a:r>
          <a:endParaRPr lang="en-US" sz="1400" kern="1200" dirty="0"/>
        </a:p>
      </dsp:txBody>
      <dsp:txXfrm>
        <a:off x="3745040" y="-31063"/>
        <a:ext cx="1653918" cy="1486189"/>
      </dsp:txXfrm>
    </dsp:sp>
    <dsp:sp modelId="{C67EE734-18DD-1D4B-A1AE-2E609C7DD25C}">
      <dsp:nvSpPr>
        <dsp:cNvPr id="0" name=""/>
        <dsp:cNvSpPr/>
      </dsp:nvSpPr>
      <dsp:spPr>
        <a:xfrm>
          <a:off x="4933169" y="370329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Riski-rasedus</a:t>
          </a:r>
          <a:endParaRPr lang="en-US" sz="1400" kern="1200" dirty="0"/>
        </a:p>
      </dsp:txBody>
      <dsp:txXfrm>
        <a:off x="4933169" y="370329"/>
        <a:ext cx="1359995" cy="1359995"/>
      </dsp:txXfrm>
    </dsp:sp>
    <dsp:sp modelId="{A512E606-BA6D-1C48-B6BC-C315838CE388}">
      <dsp:nvSpPr>
        <dsp:cNvPr id="0" name=""/>
        <dsp:cNvSpPr/>
      </dsp:nvSpPr>
      <dsp:spPr>
        <a:xfrm>
          <a:off x="5576646" y="1255999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Diabeet</a:t>
          </a:r>
          <a:endParaRPr lang="en-US" sz="1400" kern="1200" dirty="0" smtClean="0"/>
        </a:p>
      </dsp:txBody>
      <dsp:txXfrm>
        <a:off x="5576646" y="1255999"/>
        <a:ext cx="1359995" cy="1359995"/>
      </dsp:txXfrm>
    </dsp:sp>
    <dsp:sp modelId="{019B1357-16E6-3F4A-A0A2-F2DDDA7817B7}">
      <dsp:nvSpPr>
        <dsp:cNvPr id="0" name=""/>
        <dsp:cNvSpPr/>
      </dsp:nvSpPr>
      <dsp:spPr>
        <a:xfrm>
          <a:off x="5576646" y="2350748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Autism</a:t>
          </a:r>
          <a:endParaRPr lang="en-US" sz="1400" kern="1200" dirty="0"/>
        </a:p>
      </dsp:txBody>
      <dsp:txXfrm>
        <a:off x="5576646" y="2350748"/>
        <a:ext cx="1359995" cy="1359995"/>
      </dsp:txXfrm>
    </dsp:sp>
    <dsp:sp modelId="{DFA3853B-FE8B-864D-8144-F1B3604CC32D}">
      <dsp:nvSpPr>
        <dsp:cNvPr id="0" name=""/>
        <dsp:cNvSpPr/>
      </dsp:nvSpPr>
      <dsp:spPr>
        <a:xfrm>
          <a:off x="4933169" y="3236418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Kaotus</a:t>
          </a:r>
          <a:endParaRPr lang="en-US" sz="1400" kern="1200" dirty="0"/>
        </a:p>
      </dsp:txBody>
      <dsp:txXfrm>
        <a:off x="4933169" y="3236418"/>
        <a:ext cx="1359995" cy="1359995"/>
      </dsp:txXfrm>
    </dsp:sp>
    <dsp:sp modelId="{BEA3988A-F04A-C04A-8DBC-7B10B6290521}">
      <dsp:nvSpPr>
        <dsp:cNvPr id="0" name=""/>
        <dsp:cNvSpPr/>
      </dsp:nvSpPr>
      <dsp:spPr>
        <a:xfrm>
          <a:off x="3892002" y="3574714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Vähihaigus</a:t>
          </a:r>
          <a:endParaRPr lang="en-US" sz="1400" kern="1200" dirty="0"/>
        </a:p>
      </dsp:txBody>
      <dsp:txXfrm>
        <a:off x="3892002" y="3574714"/>
        <a:ext cx="1359995" cy="1359995"/>
      </dsp:txXfrm>
    </dsp:sp>
    <dsp:sp modelId="{D4F7EA2C-AF0C-964D-99D1-926637BE19EF}">
      <dsp:nvSpPr>
        <dsp:cNvPr id="0" name=""/>
        <dsp:cNvSpPr/>
      </dsp:nvSpPr>
      <dsp:spPr>
        <a:xfrm>
          <a:off x="2850834" y="3236418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Epilepsia</a:t>
          </a:r>
          <a:endParaRPr lang="en-US" sz="1400" kern="1200" dirty="0"/>
        </a:p>
      </dsp:txBody>
      <dsp:txXfrm>
        <a:off x="2850834" y="3236418"/>
        <a:ext cx="1359995" cy="1359995"/>
      </dsp:txXfrm>
    </dsp:sp>
    <dsp:sp modelId="{A51184DB-3F21-0444-B566-267ADB015503}">
      <dsp:nvSpPr>
        <dsp:cNvPr id="0" name=""/>
        <dsp:cNvSpPr/>
      </dsp:nvSpPr>
      <dsp:spPr>
        <a:xfrm>
          <a:off x="2207357" y="2350748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Erivajadus</a:t>
          </a:r>
          <a:endParaRPr lang="en-US" sz="1400" kern="1200" dirty="0"/>
        </a:p>
      </dsp:txBody>
      <dsp:txXfrm>
        <a:off x="2207357" y="2350748"/>
        <a:ext cx="1359995" cy="1359995"/>
      </dsp:txXfrm>
    </dsp:sp>
    <dsp:sp modelId="{C47CAC12-E172-EC43-B32B-2CDA49DE983D}">
      <dsp:nvSpPr>
        <dsp:cNvPr id="0" name=""/>
        <dsp:cNvSpPr/>
      </dsp:nvSpPr>
      <dsp:spPr>
        <a:xfrm>
          <a:off x="2207357" y="1255999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Viljatus</a:t>
          </a:r>
          <a:endParaRPr lang="en-US" sz="1400" kern="1200" dirty="0"/>
        </a:p>
      </dsp:txBody>
      <dsp:txXfrm>
        <a:off x="2207357" y="1255999"/>
        <a:ext cx="1359995" cy="1359995"/>
      </dsp:txXfrm>
    </dsp:sp>
    <dsp:sp modelId="{840FEA50-86A0-8745-993E-63C53C07FB1D}">
      <dsp:nvSpPr>
        <dsp:cNvPr id="0" name=""/>
        <dsp:cNvSpPr/>
      </dsp:nvSpPr>
      <dsp:spPr>
        <a:xfrm>
          <a:off x="2850834" y="370329"/>
          <a:ext cx="1359995" cy="135999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20000"/>
              </a:schemeClr>
            </a:gs>
            <a:gs pos="69000">
              <a:schemeClr val="accent1">
                <a:alpha val="50000"/>
                <a:hueOff val="0"/>
                <a:satOff val="0"/>
                <a:lumOff val="0"/>
                <a:alphaOff val="0"/>
                <a:tint val="80000"/>
                <a:shade val="100000"/>
                <a:satMod val="15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Trauma</a:t>
          </a:r>
          <a:endParaRPr lang="en-US" sz="1400" kern="1200" dirty="0"/>
        </a:p>
      </dsp:txBody>
      <dsp:txXfrm>
        <a:off x="2850834" y="370329"/>
        <a:ext cx="1359995" cy="1359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91F30-DAA6-D545-8872-8DE830E8C9D9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4B3E4-C9E6-2D45-8861-14E7C0BF39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4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4B3E4-C9E6-2D45-8861-14E7C0BF393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60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Calibri"/>
                <a:ea typeface="+mj-ea"/>
                <a:cs typeface="+mj-cs"/>
              </a:defRPr>
            </a:lvl1pPr>
          </a:lstStyle>
          <a:p>
            <a:r>
              <a:rPr lang="et-EE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t-E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F0D-05B3-E842-AC89-EE37B8DEB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AD4F-F313-8742-A9DD-A8F879DF91D6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t-EE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/>
              </a:defRPr>
            </a:lvl1pPr>
          </a:lstStyle>
          <a:p>
            <a:fld id="{4F96AD4F-F313-8742-A9DD-A8F879DF91D6}" type="datetimeFigureOut">
              <a:rPr lang="en-US" smtClean="0"/>
              <a:pPr/>
              <a:t>5/23/2018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  <a:latin typeface="Calibri"/>
              </a:defRPr>
            </a:lvl1pPr>
          </a:lstStyle>
          <a:p>
            <a:fld id="{C4935F0D-05B3-E842-AC89-EE37B8DEBAA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3" r:id="rId1"/>
    <p:sldLayoutId id="2147484374" r:id="rId2"/>
    <p:sldLayoutId id="2147484375" r:id="rId3"/>
    <p:sldLayoutId id="2147484376" r:id="rId4"/>
    <p:sldLayoutId id="2147484377" r:id="rId5"/>
    <p:sldLayoutId id="2147484378" r:id="rId6"/>
    <p:sldLayoutId id="2147484379" r:id="rId7"/>
    <p:sldLayoutId id="2147484380" r:id="rId8"/>
    <p:sldLayoutId id="2147484381" r:id="rId9"/>
    <p:sldLayoutId id="2147484382" r:id="rId10"/>
    <p:sldLayoutId id="2147484383" r:id="rId11"/>
    <p:sldLayoutId id="21474843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Calibri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Calibri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ogemusnoustamine.ee/" TargetMode="External"/><Relationship Id="rId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3516923"/>
            <a:ext cx="6498158" cy="91233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184B5B"/>
                </a:solidFill>
                <a:latin typeface="Book Antiqua" pitchFamily="18" charset="0"/>
              </a:rPr>
              <a:t>MTÜ KOGEMUSE JÕUD</a:t>
            </a:r>
            <a:endParaRPr lang="en-US" sz="4000" dirty="0">
              <a:solidFill>
                <a:schemeClr val="accent5"/>
              </a:solidFill>
              <a:latin typeface="Book Antiqu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1270001"/>
            <a:ext cx="6647272" cy="2486073"/>
          </a:xfrm>
        </p:spPr>
        <p:txBody>
          <a:bodyPr>
            <a:normAutofit/>
          </a:bodyPr>
          <a:lstStyle/>
          <a:p>
            <a:r>
              <a:rPr lang="fi-FI" sz="4400" b="1" dirty="0" smtClean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Kogemusnõustamine ja kriisitöö: vajalikkus ja tulemuslikkus Eestis</a:t>
            </a:r>
            <a:endParaRPr lang="en-US" sz="4400" dirty="0" smtClean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9" name="Picture 8" descr="LOGO kujundusfail.jp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81006">
                        <a14:foregroundMark x1="61877" y1="35991" x2="61877" y2="35991"/>
                        <a14:foregroundMark x1="69084" y1="39612" x2="69084" y2="39612"/>
                        <a14:foregroundMark x1="50861" y1="72284" x2="50861" y2="722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218" y="4651667"/>
            <a:ext cx="3361944" cy="33246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279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49275" y="0"/>
            <a:ext cx="8042276" cy="938095"/>
          </a:xfrm>
        </p:spPr>
        <p:txBody>
          <a:bodyPr/>
          <a:lstStyle/>
          <a:p>
            <a:r>
              <a:rPr lang="en-US" sz="4000" b="1" dirty="0" err="1" smtClean="0">
                <a:solidFill>
                  <a:srgbClr val="184B5B"/>
                </a:solidFill>
              </a:rPr>
              <a:t>Nõustamismahud</a:t>
            </a:r>
            <a:r>
              <a:rPr lang="en-US" sz="4000" b="1" dirty="0" smtClean="0">
                <a:solidFill>
                  <a:srgbClr val="184B5B"/>
                </a:solidFill>
              </a:rPr>
              <a:t> </a:t>
            </a:r>
            <a:r>
              <a:rPr lang="en-US" sz="4000" b="1" dirty="0" err="1" smtClean="0">
                <a:solidFill>
                  <a:srgbClr val="184B5B"/>
                </a:solidFill>
              </a:rPr>
              <a:t>haiglates</a:t>
            </a:r>
            <a:endParaRPr lang="et-EE" sz="4000" b="1" dirty="0">
              <a:solidFill>
                <a:srgbClr val="184B5B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49275" y="975483"/>
            <a:ext cx="8042276" cy="4848542"/>
          </a:xfrm>
        </p:spPr>
        <p:txBody>
          <a:bodyPr>
            <a:noAutofit/>
          </a:bodyPr>
          <a:lstStyle/>
          <a:p>
            <a:r>
              <a:rPr lang="et-EE" b="1" dirty="0" smtClean="0">
                <a:solidFill>
                  <a:srgbClr val="404040"/>
                </a:solidFill>
              </a:rPr>
              <a:t>SA Tartu Ülikooli Kliinikum</a:t>
            </a:r>
            <a:r>
              <a:rPr lang="et-EE" dirty="0" smtClean="0">
                <a:solidFill>
                  <a:srgbClr val="404040"/>
                </a:solidFill>
              </a:rPr>
              <a:t>: Laste-, Kirurgia-,  </a:t>
            </a:r>
            <a:r>
              <a:rPr lang="et-EE" dirty="0" err="1" smtClean="0">
                <a:solidFill>
                  <a:srgbClr val="404040"/>
                </a:solidFill>
              </a:rPr>
              <a:t>Hematoloogia-onkoloogia-</a:t>
            </a:r>
            <a:r>
              <a:rPr lang="et-EE" dirty="0">
                <a:solidFill>
                  <a:srgbClr val="404040"/>
                </a:solidFill>
              </a:rPr>
              <a:t>,</a:t>
            </a:r>
            <a:r>
              <a:rPr lang="et-EE" dirty="0" smtClean="0">
                <a:solidFill>
                  <a:srgbClr val="404040"/>
                </a:solidFill>
              </a:rPr>
              <a:t> Psühhiaatria- ja Traumatoloogia-ortopeedia kliinik – 6 inimest, maht 2013</a:t>
            </a:r>
            <a:r>
              <a:rPr lang="en-US" dirty="0" smtClean="0">
                <a:solidFill>
                  <a:srgbClr val="404040"/>
                </a:solidFill>
              </a:rPr>
              <a:t>-2016 </a:t>
            </a:r>
            <a:r>
              <a:rPr lang="et-EE" dirty="0" smtClean="0">
                <a:solidFill>
                  <a:srgbClr val="404040"/>
                </a:solidFill>
              </a:rPr>
              <a:t>ca </a:t>
            </a:r>
            <a:r>
              <a:rPr lang="et-EE" u="sng" dirty="0" smtClean="0">
                <a:solidFill>
                  <a:srgbClr val="404040"/>
                </a:solidFill>
              </a:rPr>
              <a:t>600 h aastas</a:t>
            </a:r>
            <a:r>
              <a:rPr lang="en-US" dirty="0" smtClean="0">
                <a:solidFill>
                  <a:srgbClr val="404040"/>
                </a:solidFill>
              </a:rPr>
              <a:t>, 2017 al </a:t>
            </a:r>
            <a:r>
              <a:rPr lang="en-US" dirty="0" err="1" smtClean="0">
                <a:solidFill>
                  <a:srgbClr val="404040"/>
                </a:solidFill>
              </a:rPr>
              <a:t>väljakutsete</a:t>
            </a:r>
            <a:r>
              <a:rPr lang="en-US" dirty="0" smtClean="0">
                <a:solidFill>
                  <a:srgbClr val="404040"/>
                </a:solidFill>
              </a:rPr>
              <a:t>-/</a:t>
            </a:r>
            <a:r>
              <a:rPr lang="en-US" dirty="0" err="1" smtClean="0">
                <a:solidFill>
                  <a:srgbClr val="404040"/>
                </a:solidFill>
              </a:rPr>
              <a:t>vajaduspõhine</a:t>
            </a:r>
            <a:endParaRPr lang="et-EE" dirty="0" smtClean="0">
              <a:solidFill>
                <a:srgbClr val="404040"/>
              </a:solidFill>
            </a:endParaRPr>
          </a:p>
          <a:p>
            <a:r>
              <a:rPr lang="et-EE" b="1" dirty="0" smtClean="0">
                <a:solidFill>
                  <a:srgbClr val="404040"/>
                </a:solidFill>
              </a:rPr>
              <a:t>Ida-Tallinna Keskhaigla</a:t>
            </a:r>
            <a:r>
              <a:rPr lang="et-EE" dirty="0" smtClean="0">
                <a:solidFill>
                  <a:srgbClr val="404040"/>
                </a:solidFill>
              </a:rPr>
              <a:t>: sünnituseelne osakond, sünnitusjärgne osakond, intensiivravi osakond, IVF – 3 nõustajat, maht alates 2015 ca 120 h aastas </a:t>
            </a:r>
          </a:p>
          <a:p>
            <a:r>
              <a:rPr lang="et-EE" b="1" dirty="0" smtClean="0">
                <a:solidFill>
                  <a:srgbClr val="404040"/>
                </a:solidFill>
              </a:rPr>
              <a:t>Tallinna Lastehaigla: </a:t>
            </a:r>
            <a:r>
              <a:rPr lang="et-EE" dirty="0" smtClean="0">
                <a:solidFill>
                  <a:srgbClr val="404040"/>
                </a:solidFill>
              </a:rPr>
              <a:t>vastsündinute osakond, intensiivravi osakond, pediaatria, endokrinoloogia osakond – 3 nõustajat, maht alates 2015 ca 240 h aastas</a:t>
            </a:r>
            <a:endParaRPr lang="en-US" dirty="0" smtClean="0">
              <a:solidFill>
                <a:srgbClr val="404040"/>
              </a:solidFill>
            </a:endParaRPr>
          </a:p>
          <a:p>
            <a:r>
              <a:rPr lang="en-US" b="1" dirty="0" err="1" smtClean="0">
                <a:solidFill>
                  <a:srgbClr val="404040"/>
                </a:solidFill>
              </a:rPr>
              <a:t>Pelgulinna</a:t>
            </a:r>
            <a:r>
              <a:rPr lang="en-US" b="1" dirty="0" smtClean="0">
                <a:solidFill>
                  <a:srgbClr val="404040"/>
                </a:solidFill>
              </a:rPr>
              <a:t> </a:t>
            </a:r>
            <a:r>
              <a:rPr lang="en-US" b="1" dirty="0" err="1" smtClean="0">
                <a:solidFill>
                  <a:srgbClr val="404040"/>
                </a:solidFill>
              </a:rPr>
              <a:t>Sünnitusmaja</a:t>
            </a:r>
            <a:r>
              <a:rPr lang="en-US" b="1" dirty="0" smtClean="0">
                <a:solidFill>
                  <a:srgbClr val="404040"/>
                </a:solidFill>
              </a:rPr>
              <a:t> (al 2017)</a:t>
            </a:r>
            <a:r>
              <a:rPr lang="en-US" dirty="0" smtClean="0">
                <a:solidFill>
                  <a:srgbClr val="404040"/>
                </a:solidFill>
              </a:rPr>
              <a:t>: </a:t>
            </a:r>
            <a:r>
              <a:rPr lang="et-EE" dirty="0" smtClean="0">
                <a:solidFill>
                  <a:srgbClr val="404040"/>
                </a:solidFill>
              </a:rPr>
              <a:t>sünnituseelne osakond, sünnitusjärgne osakond, intensiivravi osakond</a:t>
            </a:r>
            <a:r>
              <a:rPr lang="en-US" dirty="0" smtClean="0">
                <a:solidFill>
                  <a:srgbClr val="404040"/>
                </a:solidFill>
              </a:rPr>
              <a:t>  - 2 </a:t>
            </a:r>
            <a:r>
              <a:rPr lang="en-US" dirty="0" err="1" smtClean="0">
                <a:solidFill>
                  <a:srgbClr val="404040"/>
                </a:solidFill>
              </a:rPr>
              <a:t>nõustajat</a:t>
            </a:r>
            <a:endParaRPr lang="en-US" dirty="0" smtClean="0">
              <a:solidFill>
                <a:srgbClr val="404040"/>
              </a:solidFill>
            </a:endParaRPr>
          </a:p>
          <a:p>
            <a:pPr>
              <a:buNone/>
            </a:pPr>
            <a:r>
              <a:rPr lang="et-EE" sz="2500" b="1" dirty="0" smtClean="0">
                <a:solidFill>
                  <a:srgbClr val="404040"/>
                </a:solidFill>
              </a:rPr>
              <a:t>Kokku nõustamisi </a:t>
            </a:r>
            <a:r>
              <a:rPr lang="en-US" sz="2500" b="1" dirty="0" smtClean="0">
                <a:solidFill>
                  <a:srgbClr val="404040"/>
                </a:solidFill>
              </a:rPr>
              <a:t> </a:t>
            </a:r>
            <a:r>
              <a:rPr lang="en-US" sz="2500" b="1" dirty="0" err="1" smtClean="0">
                <a:solidFill>
                  <a:srgbClr val="404040"/>
                </a:solidFill>
              </a:rPr>
              <a:t>haiglates</a:t>
            </a:r>
            <a:r>
              <a:rPr lang="en-US" sz="2500" b="1" dirty="0" smtClean="0">
                <a:solidFill>
                  <a:srgbClr val="404040"/>
                </a:solidFill>
              </a:rPr>
              <a:t> </a:t>
            </a:r>
            <a:r>
              <a:rPr lang="et-EE" sz="2500" b="1" dirty="0" smtClean="0">
                <a:solidFill>
                  <a:srgbClr val="404040"/>
                </a:solidFill>
              </a:rPr>
              <a:t>2013 – 201</a:t>
            </a:r>
            <a:r>
              <a:rPr lang="en-US" sz="2500" b="1" dirty="0" smtClean="0">
                <a:solidFill>
                  <a:srgbClr val="404040"/>
                </a:solidFill>
              </a:rPr>
              <a:t>7</a:t>
            </a:r>
            <a:r>
              <a:rPr lang="et-EE" sz="2500" b="1" dirty="0" smtClean="0">
                <a:solidFill>
                  <a:srgbClr val="404040"/>
                </a:solidFill>
              </a:rPr>
              <a:t> ca </a:t>
            </a:r>
            <a:r>
              <a:rPr lang="en-US" sz="2500" b="1" dirty="0" smtClean="0">
                <a:solidFill>
                  <a:srgbClr val="404040"/>
                </a:solidFill>
              </a:rPr>
              <a:t>3500</a:t>
            </a:r>
            <a:r>
              <a:rPr lang="et-EE" sz="2500" b="1" dirty="0" smtClean="0">
                <a:solidFill>
                  <a:srgbClr val="404040"/>
                </a:solidFill>
              </a:rPr>
              <a:t> h  </a:t>
            </a:r>
          </a:p>
        </p:txBody>
      </p:sp>
    </p:spTree>
    <p:extLst>
      <p:ext uri="{BB962C8B-B14F-4D97-AF65-F5344CB8AC3E}">
        <p14:creationId xmlns:p14="http://schemas.microsoft.com/office/powerpoint/2010/main" val="96452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400" b="1" dirty="0" smtClean="0">
                <a:solidFill>
                  <a:srgbClr val="184B5B"/>
                </a:solidFill>
              </a:rPr>
              <a:t>Tagasiside SA TÜK: dr M. </a:t>
            </a:r>
            <a:r>
              <a:rPr lang="et-EE" sz="4400" b="1" dirty="0" err="1" smtClean="0">
                <a:solidFill>
                  <a:srgbClr val="184B5B"/>
                </a:solidFill>
              </a:rPr>
              <a:t>Ulst</a:t>
            </a:r>
            <a:endParaRPr lang="et-EE" sz="4400" b="1" dirty="0">
              <a:solidFill>
                <a:srgbClr val="184B5B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sz="3200" dirty="0" smtClean="0">
                <a:solidFill>
                  <a:srgbClr val="404040"/>
                </a:solidFill>
              </a:rPr>
              <a:t>Leiame</a:t>
            </a:r>
            <a:r>
              <a:rPr lang="et-EE" sz="3200" dirty="0">
                <a:solidFill>
                  <a:srgbClr val="404040"/>
                </a:solidFill>
              </a:rPr>
              <a:t>, et </a:t>
            </a:r>
            <a:r>
              <a:rPr lang="et-EE" sz="3200" dirty="0" err="1">
                <a:solidFill>
                  <a:srgbClr val="404040"/>
                </a:solidFill>
              </a:rPr>
              <a:t>kogemusnõustamisteenus</a:t>
            </a:r>
            <a:r>
              <a:rPr lang="et-EE" sz="3200" dirty="0">
                <a:solidFill>
                  <a:srgbClr val="404040"/>
                </a:solidFill>
              </a:rPr>
              <a:t> on Kliinikumile vajalik patsiendi tervikliku ravi seisukohast ja toetab patsiendi kiiremat </a:t>
            </a:r>
            <a:r>
              <a:rPr lang="et-EE" sz="3200" dirty="0" smtClean="0">
                <a:solidFill>
                  <a:srgbClr val="404040"/>
                </a:solidFill>
              </a:rPr>
              <a:t>tervenemist</a:t>
            </a:r>
          </a:p>
        </p:txBody>
      </p:sp>
    </p:spTree>
    <p:extLst>
      <p:ext uri="{BB962C8B-B14F-4D97-AF65-F5344CB8AC3E}">
        <p14:creationId xmlns:p14="http://schemas.microsoft.com/office/powerpoint/2010/main" val="125219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49275" y="422030"/>
            <a:ext cx="8042276" cy="1022501"/>
          </a:xfrm>
        </p:spPr>
        <p:txBody>
          <a:bodyPr/>
          <a:lstStyle/>
          <a:p>
            <a:r>
              <a:rPr lang="et-EE" sz="4200" b="1" dirty="0" smtClean="0">
                <a:solidFill>
                  <a:srgbClr val="184B5B"/>
                </a:solidFill>
              </a:rPr>
              <a:t>Tagasiside ITK: dr R. </a:t>
            </a:r>
            <a:r>
              <a:rPr lang="et-EE" sz="4200" b="1" dirty="0" err="1" smtClean="0">
                <a:solidFill>
                  <a:srgbClr val="184B5B"/>
                </a:solidFill>
              </a:rPr>
              <a:t>Allikvee</a:t>
            </a:r>
            <a:endParaRPr lang="et-EE" sz="4200" b="1" dirty="0">
              <a:solidFill>
                <a:srgbClr val="184B5B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2800" dirty="0" err="1" smtClean="0">
                <a:solidFill>
                  <a:srgbClr val="404040"/>
                </a:solidFill>
              </a:rPr>
              <a:t>Kogemusn</a:t>
            </a:r>
            <a:r>
              <a:rPr lang="et-EE" sz="2800" dirty="0" smtClean="0">
                <a:solidFill>
                  <a:srgbClr val="404040"/>
                </a:solidFill>
              </a:rPr>
              <a:t>õu</a:t>
            </a:r>
            <a:r>
              <a:rPr lang="fi-FI" sz="2800" dirty="0" err="1" smtClean="0">
                <a:solidFill>
                  <a:srgbClr val="404040"/>
                </a:solidFill>
              </a:rPr>
              <a:t>stamise</a:t>
            </a:r>
            <a:r>
              <a:rPr lang="fi-FI" sz="2800" dirty="0" smtClean="0">
                <a:solidFill>
                  <a:srgbClr val="404040"/>
                </a:solidFill>
              </a:rPr>
              <a:t> </a:t>
            </a:r>
            <a:r>
              <a:rPr lang="fi-FI" sz="2800" dirty="0" err="1">
                <a:solidFill>
                  <a:srgbClr val="404040"/>
                </a:solidFill>
              </a:rPr>
              <a:t>teenus</a:t>
            </a:r>
            <a:r>
              <a:rPr lang="fi-FI" sz="2800" dirty="0">
                <a:solidFill>
                  <a:srgbClr val="404040"/>
                </a:solidFill>
              </a:rPr>
              <a:t> on </a:t>
            </a:r>
            <a:r>
              <a:rPr lang="fi-FI" sz="2800" dirty="0" err="1" smtClean="0">
                <a:solidFill>
                  <a:srgbClr val="404040"/>
                </a:solidFill>
              </a:rPr>
              <a:t>vajalik</a:t>
            </a:r>
            <a:r>
              <a:rPr lang="fi-FI" sz="2800" dirty="0" smtClean="0">
                <a:solidFill>
                  <a:srgbClr val="404040"/>
                </a:solidFill>
              </a:rPr>
              <a:t>, et</a:t>
            </a:r>
            <a:r>
              <a:rPr lang="et-EE" sz="2800" dirty="0" smtClean="0">
                <a:solidFill>
                  <a:srgbClr val="404040"/>
                </a:solidFill>
              </a:rPr>
              <a:t> (</a:t>
            </a:r>
            <a:r>
              <a:rPr lang="fi-FI" sz="2800" dirty="0" err="1" smtClean="0">
                <a:solidFill>
                  <a:srgbClr val="404040"/>
                </a:solidFill>
              </a:rPr>
              <a:t>enneaeg</a:t>
            </a:r>
            <a:r>
              <a:rPr lang="et-EE" sz="2800" dirty="0">
                <a:solidFill>
                  <a:srgbClr val="404040"/>
                </a:solidFill>
              </a:rPr>
              <a:t>s</a:t>
            </a:r>
            <a:r>
              <a:rPr lang="fi-FI" sz="2800" dirty="0" smtClean="0">
                <a:solidFill>
                  <a:srgbClr val="404040"/>
                </a:solidFill>
              </a:rPr>
              <a:t>e </a:t>
            </a:r>
            <a:r>
              <a:rPr lang="fi-FI" sz="2800" dirty="0" err="1">
                <a:solidFill>
                  <a:srgbClr val="404040"/>
                </a:solidFill>
              </a:rPr>
              <a:t>lapse</a:t>
            </a:r>
            <a:r>
              <a:rPr lang="fi-FI" sz="2800" dirty="0">
                <a:solidFill>
                  <a:srgbClr val="404040"/>
                </a:solidFill>
              </a:rPr>
              <a:t> </a:t>
            </a:r>
            <a:r>
              <a:rPr lang="fi-FI" sz="2800" dirty="0" err="1" smtClean="0">
                <a:solidFill>
                  <a:srgbClr val="404040"/>
                </a:solidFill>
              </a:rPr>
              <a:t>vanema</a:t>
            </a:r>
            <a:r>
              <a:rPr lang="et-EE" sz="2800" dirty="0" smtClean="0">
                <a:solidFill>
                  <a:srgbClr val="404040"/>
                </a:solidFill>
              </a:rPr>
              <a:t>tel </a:t>
            </a:r>
            <a:r>
              <a:rPr lang="fi-FI" sz="2800" dirty="0" smtClean="0">
                <a:solidFill>
                  <a:srgbClr val="404040"/>
                </a:solidFill>
              </a:rPr>
              <a:t>ja </a:t>
            </a:r>
            <a:r>
              <a:rPr lang="fi-FI" sz="2800" dirty="0" err="1" smtClean="0">
                <a:solidFill>
                  <a:srgbClr val="404040"/>
                </a:solidFill>
              </a:rPr>
              <a:t>perekon</a:t>
            </a:r>
            <a:r>
              <a:rPr lang="et-EE" sz="2800" dirty="0" err="1" smtClean="0">
                <a:solidFill>
                  <a:srgbClr val="404040"/>
                </a:solidFill>
              </a:rPr>
              <a:t>nal</a:t>
            </a:r>
            <a:r>
              <a:rPr lang="et-EE" sz="2800" dirty="0" smtClean="0">
                <a:solidFill>
                  <a:srgbClr val="404040"/>
                </a:solidFill>
              </a:rPr>
              <a:t>) aidata paremini taastuda ja ootamatu olukorraga kohaneda</a:t>
            </a:r>
          </a:p>
          <a:p>
            <a:r>
              <a:rPr lang="fi-FI" sz="2800" dirty="0" err="1">
                <a:solidFill>
                  <a:srgbClr val="404040"/>
                </a:solidFill>
              </a:rPr>
              <a:t>Kogemusndustaja</a:t>
            </a:r>
            <a:r>
              <a:rPr lang="fi-FI" sz="2800" dirty="0">
                <a:solidFill>
                  <a:srgbClr val="404040"/>
                </a:solidFill>
              </a:rPr>
              <a:t> on </a:t>
            </a:r>
            <a:r>
              <a:rPr lang="fi-FI" sz="2800" dirty="0" err="1">
                <a:solidFill>
                  <a:srgbClr val="404040"/>
                </a:solidFill>
              </a:rPr>
              <a:t>siinkohal</a:t>
            </a:r>
            <a:r>
              <a:rPr lang="fi-FI" sz="2800" dirty="0">
                <a:solidFill>
                  <a:srgbClr val="404040"/>
                </a:solidFill>
              </a:rPr>
              <a:t> </a:t>
            </a:r>
            <a:r>
              <a:rPr lang="fi-FI" sz="2800" dirty="0" err="1" smtClean="0">
                <a:solidFill>
                  <a:srgbClr val="404040"/>
                </a:solidFill>
              </a:rPr>
              <a:t>tervishoiut</a:t>
            </a:r>
            <a:r>
              <a:rPr lang="et-EE" sz="2800" dirty="0" smtClean="0">
                <a:solidFill>
                  <a:srgbClr val="404040"/>
                </a:solidFill>
              </a:rPr>
              <a:t>ööta</a:t>
            </a:r>
            <a:r>
              <a:rPr lang="fi-FI" sz="2800" dirty="0" err="1" smtClean="0">
                <a:solidFill>
                  <a:srgbClr val="404040"/>
                </a:solidFill>
              </a:rPr>
              <a:t>jatele</a:t>
            </a:r>
            <a:r>
              <a:rPr lang="fi-FI" sz="2800" dirty="0" smtClean="0">
                <a:solidFill>
                  <a:srgbClr val="404040"/>
                </a:solidFill>
              </a:rPr>
              <a:t> </a:t>
            </a:r>
            <a:r>
              <a:rPr lang="fi-FI" sz="2800" dirty="0">
                <a:solidFill>
                  <a:srgbClr val="404040"/>
                </a:solidFill>
              </a:rPr>
              <a:t>osa </a:t>
            </a:r>
            <a:r>
              <a:rPr lang="fi-FI" sz="2800" dirty="0" err="1" smtClean="0">
                <a:solidFill>
                  <a:srgbClr val="404040"/>
                </a:solidFill>
              </a:rPr>
              <a:t>meeskonnast</a:t>
            </a:r>
            <a:r>
              <a:rPr lang="et-EE" sz="2800" dirty="0" smtClean="0">
                <a:solidFill>
                  <a:srgbClr val="404040"/>
                </a:solidFill>
              </a:rPr>
              <a:t>  </a:t>
            </a:r>
          </a:p>
          <a:p>
            <a:r>
              <a:rPr lang="et-EE" sz="2800" dirty="0" smtClean="0">
                <a:solidFill>
                  <a:srgbClr val="404040"/>
                </a:solidFill>
              </a:rPr>
              <a:t>ITK </a:t>
            </a:r>
            <a:r>
              <a:rPr lang="et-EE" sz="2800" dirty="0">
                <a:solidFill>
                  <a:srgbClr val="404040"/>
                </a:solidFill>
              </a:rPr>
              <a:t>patsiendid on siiralt </a:t>
            </a:r>
            <a:r>
              <a:rPr lang="et-EE" sz="2800" dirty="0" smtClean="0">
                <a:solidFill>
                  <a:srgbClr val="404040"/>
                </a:solidFill>
              </a:rPr>
              <a:t>tänulikud võimaluse </a:t>
            </a:r>
            <a:r>
              <a:rPr lang="et-EE" sz="2800" dirty="0">
                <a:solidFill>
                  <a:srgbClr val="404040"/>
                </a:solidFill>
              </a:rPr>
              <a:t>eest jagada oma emotsioone ja hirme nendega</a:t>
            </a:r>
            <a:r>
              <a:rPr lang="et-EE" sz="2800" dirty="0" smtClean="0">
                <a:solidFill>
                  <a:srgbClr val="404040"/>
                </a:solidFill>
              </a:rPr>
              <a:t>, </a:t>
            </a:r>
            <a:r>
              <a:rPr lang="sv-SE" sz="2800" dirty="0" smtClean="0">
                <a:solidFill>
                  <a:srgbClr val="404040"/>
                </a:solidFill>
              </a:rPr>
              <a:t>kes </a:t>
            </a:r>
            <a:r>
              <a:rPr lang="sv-SE" sz="2800" dirty="0">
                <a:solidFill>
                  <a:srgbClr val="404040"/>
                </a:solidFill>
              </a:rPr>
              <a:t>ise on olnud sarnases olukorras</a:t>
            </a:r>
            <a:r>
              <a:rPr lang="sv-SE" sz="2800" dirty="0" smtClean="0">
                <a:solidFill>
                  <a:srgbClr val="404040"/>
                </a:solidFill>
              </a:rPr>
              <a:t>.</a:t>
            </a:r>
            <a:r>
              <a:rPr lang="et-EE" sz="2800" dirty="0" smtClean="0">
                <a:solidFill>
                  <a:srgbClr val="404040"/>
                </a:solidFill>
              </a:rPr>
              <a:t> </a:t>
            </a:r>
            <a:endParaRPr lang="et-EE" sz="28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04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49275" y="275572"/>
            <a:ext cx="8042276" cy="1168959"/>
          </a:xfrm>
        </p:spPr>
        <p:txBody>
          <a:bodyPr/>
          <a:lstStyle/>
          <a:p>
            <a:r>
              <a:rPr lang="et-EE" sz="4200" b="1" dirty="0" smtClean="0">
                <a:solidFill>
                  <a:srgbClr val="184B5B"/>
                </a:solidFill>
              </a:rPr>
              <a:t>Tagasiside Tallinna Lastehaigla: dr K. Luts</a:t>
            </a:r>
            <a:endParaRPr lang="et-EE" sz="4200" b="1" dirty="0">
              <a:solidFill>
                <a:srgbClr val="184B5B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49274" y="1600201"/>
            <a:ext cx="8594725" cy="4343400"/>
          </a:xfrm>
        </p:spPr>
        <p:txBody>
          <a:bodyPr>
            <a:noAutofit/>
          </a:bodyPr>
          <a:lstStyle/>
          <a:p>
            <a:r>
              <a:rPr lang="et-EE" sz="2600" dirty="0">
                <a:solidFill>
                  <a:srgbClr val="404040"/>
                </a:solidFill>
                <a:cs typeface="Calibri"/>
              </a:rPr>
              <a:t>K</a:t>
            </a:r>
            <a:r>
              <a:rPr lang="fi-FI" sz="2600" dirty="0" err="1" smtClean="0">
                <a:solidFill>
                  <a:srgbClr val="404040"/>
                </a:solidFill>
                <a:cs typeface="Calibri"/>
              </a:rPr>
              <a:t>ogemusnõustamise</a:t>
            </a:r>
            <a:r>
              <a:rPr lang="fi-FI" sz="2600" dirty="0" smtClean="0">
                <a:solidFill>
                  <a:srgbClr val="404040"/>
                </a:solidFill>
                <a:cs typeface="Calibri"/>
              </a:rPr>
              <a:t>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teenus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 on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vajalik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, et </a:t>
            </a:r>
            <a:r>
              <a:rPr lang="fi-FI" sz="2600" dirty="0" smtClean="0">
                <a:solidFill>
                  <a:srgbClr val="404040"/>
                </a:solidFill>
                <a:cs typeface="Calibri"/>
              </a:rPr>
              <a:t>aidata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lapsevanema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kiiremale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taastumisele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kriisist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,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mis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 on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seotud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lapse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elu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 ja </a:t>
            </a:r>
            <a:r>
              <a:rPr lang="fi-FI" sz="2600" dirty="0" err="1">
                <a:solidFill>
                  <a:srgbClr val="404040"/>
                </a:solidFill>
                <a:cs typeface="Calibri"/>
              </a:rPr>
              <a:t>tervisega</a:t>
            </a:r>
            <a:r>
              <a:rPr lang="fi-FI" sz="2600" dirty="0">
                <a:solidFill>
                  <a:srgbClr val="404040"/>
                </a:solidFill>
                <a:cs typeface="Calibri"/>
              </a:rPr>
              <a:t>. </a:t>
            </a:r>
            <a:endParaRPr lang="et-EE" sz="2600" dirty="0" smtClean="0">
              <a:solidFill>
                <a:srgbClr val="404040"/>
              </a:solidFill>
              <a:cs typeface="Calibri"/>
            </a:endParaRPr>
          </a:p>
          <a:p>
            <a:r>
              <a:rPr lang="et-EE" sz="2600" dirty="0" smtClean="0">
                <a:solidFill>
                  <a:srgbClr val="404040"/>
                </a:solidFill>
                <a:cs typeface="Calibri"/>
              </a:rPr>
              <a:t>Seni toimunud </a:t>
            </a:r>
            <a:r>
              <a:rPr lang="et-EE" sz="2600" dirty="0">
                <a:solidFill>
                  <a:srgbClr val="404040"/>
                </a:solidFill>
                <a:cs typeface="Calibri"/>
              </a:rPr>
              <a:t>nõustamiste tagasisidena saame öelda, et </a:t>
            </a:r>
            <a:r>
              <a:rPr lang="et-EE" sz="2600" dirty="0" smtClean="0">
                <a:solidFill>
                  <a:srgbClr val="404040"/>
                </a:solidFill>
                <a:cs typeface="Calibri"/>
              </a:rPr>
              <a:t>haigla </a:t>
            </a:r>
            <a:r>
              <a:rPr lang="et-EE" sz="2600" dirty="0">
                <a:solidFill>
                  <a:srgbClr val="404040"/>
                </a:solidFill>
                <a:cs typeface="Calibri"/>
              </a:rPr>
              <a:t>patsientide vanemad on siiralt tänulikud võimaluse eest jagada oma tundeid ja emotsioone nendega, kes ise on olnud sarnases olukorras. </a:t>
            </a:r>
            <a:endParaRPr lang="et-EE" sz="2600" dirty="0" smtClean="0">
              <a:solidFill>
                <a:srgbClr val="404040"/>
              </a:solidFill>
              <a:cs typeface="Calibri"/>
            </a:endParaRPr>
          </a:p>
          <a:p>
            <a:r>
              <a:rPr lang="et-EE" sz="2600" dirty="0" smtClean="0">
                <a:solidFill>
                  <a:srgbClr val="404040"/>
                </a:solidFill>
                <a:cs typeface="Calibri"/>
              </a:rPr>
              <a:t>Näeme</a:t>
            </a:r>
            <a:r>
              <a:rPr lang="et-EE" sz="2600" dirty="0">
                <a:solidFill>
                  <a:srgbClr val="404040"/>
                </a:solidFill>
                <a:cs typeface="Calibri"/>
              </a:rPr>
              <a:t>, et meie koostöö MTÜ Kogemuse Jõud kogemusnõustajatega jätkuks ka </a:t>
            </a:r>
            <a:r>
              <a:rPr lang="et-EE" sz="2600" dirty="0" smtClean="0">
                <a:solidFill>
                  <a:srgbClr val="404040"/>
                </a:solidFill>
                <a:cs typeface="Calibri"/>
              </a:rPr>
              <a:t>edaspidi. Väga </a:t>
            </a:r>
            <a:r>
              <a:rPr lang="et-EE" sz="2600" dirty="0">
                <a:solidFill>
                  <a:srgbClr val="404040"/>
                </a:solidFill>
                <a:cs typeface="Calibri"/>
              </a:rPr>
              <a:t>tervitatav, </a:t>
            </a:r>
            <a:r>
              <a:rPr lang="et-EE" sz="2600" dirty="0" smtClean="0">
                <a:solidFill>
                  <a:srgbClr val="404040"/>
                </a:solidFill>
                <a:cs typeface="Calibri"/>
              </a:rPr>
              <a:t>kui kaetud </a:t>
            </a:r>
            <a:r>
              <a:rPr lang="et-EE" sz="2600" dirty="0">
                <a:solidFill>
                  <a:srgbClr val="404040"/>
                </a:solidFill>
                <a:cs typeface="Calibri"/>
              </a:rPr>
              <a:t>saaks veel enamad haigusgrupid, kui täna. </a:t>
            </a:r>
          </a:p>
        </p:txBody>
      </p:sp>
    </p:spTree>
    <p:extLst>
      <p:ext uri="{BB962C8B-B14F-4D97-AF65-F5344CB8AC3E}">
        <p14:creationId xmlns:p14="http://schemas.microsoft.com/office/powerpoint/2010/main" val="7106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200" b="1" dirty="0" smtClean="0">
                <a:solidFill>
                  <a:srgbClr val="184B5B"/>
                </a:solidFill>
              </a:rPr>
              <a:t>Meile oluline</a:t>
            </a:r>
            <a:endParaRPr lang="et-EE" sz="4200" b="1" dirty="0">
              <a:solidFill>
                <a:srgbClr val="184B5B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>
                <a:solidFill>
                  <a:srgbClr val="404040"/>
                </a:solidFill>
              </a:rPr>
              <a:t>J</a:t>
            </a:r>
            <a:r>
              <a:rPr lang="et-EE" sz="2800" dirty="0" smtClean="0">
                <a:solidFill>
                  <a:srgbClr val="404040"/>
                </a:solidFill>
              </a:rPr>
              <a:t>ätkusuutlikkuse tagamine</a:t>
            </a:r>
          </a:p>
          <a:p>
            <a:r>
              <a:rPr lang="et-EE" sz="2800" dirty="0" smtClean="0">
                <a:solidFill>
                  <a:srgbClr val="404040"/>
                </a:solidFill>
              </a:rPr>
              <a:t>Uute kogemusnõustajate koolitamine</a:t>
            </a:r>
          </a:p>
          <a:p>
            <a:r>
              <a:rPr lang="et-EE" sz="2800" dirty="0" smtClean="0">
                <a:solidFill>
                  <a:srgbClr val="404040"/>
                </a:solidFill>
              </a:rPr>
              <a:t>K</a:t>
            </a:r>
            <a:r>
              <a:rPr lang="en-US" sz="2800" dirty="0" smtClean="0">
                <a:solidFill>
                  <a:srgbClr val="404040"/>
                </a:solidFill>
              </a:rPr>
              <a:t>o</a:t>
            </a:r>
            <a:r>
              <a:rPr lang="et-EE" sz="2800" dirty="0" err="1" smtClean="0">
                <a:solidFill>
                  <a:srgbClr val="404040"/>
                </a:solidFill>
              </a:rPr>
              <a:t>gemusnõustamis</a:t>
            </a:r>
            <a:r>
              <a:rPr lang="en-US" sz="2800" dirty="0" smtClean="0">
                <a:solidFill>
                  <a:srgbClr val="404040"/>
                </a:solidFill>
              </a:rPr>
              <a:t>e</a:t>
            </a:r>
            <a:r>
              <a:rPr lang="et-EE" sz="2800" dirty="0" smtClean="0">
                <a:solidFill>
                  <a:srgbClr val="404040"/>
                </a:solidFill>
              </a:rPr>
              <a:t> valdkondade laiendamine nii haiglates kui ka ambulatoorselt</a:t>
            </a:r>
          </a:p>
          <a:p>
            <a:r>
              <a:rPr lang="et-EE" sz="2800" dirty="0" smtClean="0">
                <a:solidFill>
                  <a:srgbClr val="404040"/>
                </a:solidFill>
              </a:rPr>
              <a:t>Nõustamismahu kasvatamine ja selleks vajaliku ressursi kaasamine</a:t>
            </a:r>
          </a:p>
          <a:p>
            <a:r>
              <a:rPr lang="et-EE" sz="2800" dirty="0" smtClean="0">
                <a:solidFill>
                  <a:srgbClr val="404040"/>
                </a:solidFill>
              </a:rPr>
              <a:t>Rõõm vajalik olemisest, tunnustuseks haiglate tänu!</a:t>
            </a:r>
          </a:p>
        </p:txBody>
      </p:sp>
    </p:spTree>
    <p:extLst>
      <p:ext uri="{BB962C8B-B14F-4D97-AF65-F5344CB8AC3E}">
        <p14:creationId xmlns:p14="http://schemas.microsoft.com/office/powerpoint/2010/main" val="156824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 kujundusfai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903" y="1759873"/>
            <a:ext cx="3361944" cy="35356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45510" y="393895"/>
            <a:ext cx="8042276" cy="1336956"/>
          </a:xfrm>
        </p:spPr>
        <p:txBody>
          <a:bodyPr/>
          <a:lstStyle/>
          <a:p>
            <a:r>
              <a:rPr lang="en-US" b="1" dirty="0" smtClean="0">
                <a:solidFill>
                  <a:srgbClr val="7EB606"/>
                </a:solidFill>
              </a:rPr>
              <a:t>AITÄH</a:t>
            </a:r>
            <a:endParaRPr lang="en-US" b="1" dirty="0">
              <a:solidFill>
                <a:srgbClr val="7EB606"/>
              </a:solidFill>
            </a:endParaRPr>
          </a:p>
        </p:txBody>
      </p:sp>
      <p:pic>
        <p:nvPicPr>
          <p:cNvPr id="10" name="Picture 9" descr="LOGO kujundusfail.jp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81006">
                        <a14:foregroundMark x1="61877" y1="35991" x2="61877" y2="35991"/>
                        <a14:foregroundMark x1="69084" y1="39612" x2="69084" y2="39612"/>
                        <a14:foregroundMark x1="50861" y1="72284" x2="50861" y2="722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579" y="5295553"/>
            <a:ext cx="3361944" cy="3324659"/>
          </a:xfrm>
          <a:prstGeom prst="rect">
            <a:avLst/>
          </a:prstGeom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2481953" y="5665120"/>
            <a:ext cx="4225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404040"/>
                </a:solidFill>
                <a:latin typeface="Calibri"/>
                <a:cs typeface="Calibri"/>
                <a:hlinkClick r:id="rId5"/>
              </a:rPr>
              <a:t>www.kogemusnoustamine.ee</a:t>
            </a:r>
            <a:endParaRPr lang="en-US" sz="2400" dirty="0" smtClean="0">
              <a:solidFill>
                <a:srgbClr val="404040"/>
              </a:solidFill>
              <a:latin typeface="Calibri"/>
              <a:cs typeface="Calibri"/>
            </a:endParaRPr>
          </a:p>
          <a:p>
            <a:endParaRPr lang="en-US" sz="2400" dirty="0" smtClean="0">
              <a:solidFill>
                <a:srgbClr val="404040"/>
              </a:solidFill>
              <a:latin typeface="Calibri"/>
              <a:cs typeface="Calibri"/>
            </a:endParaRPr>
          </a:p>
          <a:p>
            <a:endParaRPr lang="en-US" sz="2400" dirty="0" smtClean="0">
              <a:solidFill>
                <a:srgbClr val="404040"/>
              </a:solidFill>
              <a:latin typeface="Calibri"/>
              <a:cs typeface="Calibri"/>
            </a:endParaRPr>
          </a:p>
          <a:p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770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49275" y="263245"/>
            <a:ext cx="8042276" cy="1336956"/>
          </a:xfrm>
        </p:spPr>
        <p:txBody>
          <a:bodyPr/>
          <a:lstStyle/>
          <a:p>
            <a:r>
              <a:rPr lang="et-EE" sz="4200" b="1" dirty="0" smtClean="0">
                <a:solidFill>
                  <a:srgbClr val="184B5B"/>
                </a:solidFill>
              </a:rPr>
              <a:t>Kriisiabi kogemusnõustamise algus ja areng </a:t>
            </a:r>
            <a:r>
              <a:rPr lang="en-US" sz="4200" b="1" dirty="0" err="1" smtClean="0">
                <a:solidFill>
                  <a:srgbClr val="184B5B"/>
                </a:solidFill>
              </a:rPr>
              <a:t>Eestis</a:t>
            </a:r>
            <a:endParaRPr lang="et-EE" sz="4200" b="1" dirty="0">
              <a:solidFill>
                <a:srgbClr val="184B5B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575516"/>
          </a:xfrm>
        </p:spPr>
        <p:txBody>
          <a:bodyPr>
            <a:noAutofit/>
          </a:bodyPr>
          <a:lstStyle/>
          <a:p>
            <a:r>
              <a:rPr lang="et-EE" sz="2800" dirty="0" smtClean="0">
                <a:solidFill>
                  <a:srgbClr val="404040"/>
                </a:solidFill>
              </a:rPr>
              <a:t>2009-2012 vabatahtlik nõustamine Tartu Ülikooli Kliinikumi Lastekliinikus</a:t>
            </a:r>
          </a:p>
          <a:p>
            <a:r>
              <a:rPr lang="et-EE" sz="2800" dirty="0" smtClean="0">
                <a:solidFill>
                  <a:srgbClr val="404040"/>
                </a:solidFill>
              </a:rPr>
              <a:t>2013 jaanuarist SA TÜK mitmes kliinikus, töö</a:t>
            </a:r>
            <a:r>
              <a:rPr lang="en-US" sz="2800" dirty="0" smtClean="0">
                <a:solidFill>
                  <a:srgbClr val="404040"/>
                </a:solidFill>
              </a:rPr>
              <a:t> </a:t>
            </a:r>
            <a:r>
              <a:rPr lang="en-US" sz="2800" dirty="0" err="1" smtClean="0">
                <a:solidFill>
                  <a:srgbClr val="404040"/>
                </a:solidFill>
              </a:rPr>
              <a:t>oli</a:t>
            </a:r>
            <a:r>
              <a:rPr lang="et-EE" sz="2800" dirty="0" smtClean="0">
                <a:solidFill>
                  <a:srgbClr val="404040"/>
                </a:solidFill>
              </a:rPr>
              <a:t> tasustatud kuni 2016 lõpuni </a:t>
            </a:r>
          </a:p>
          <a:p>
            <a:r>
              <a:rPr lang="et-EE" sz="2800" dirty="0" smtClean="0">
                <a:solidFill>
                  <a:srgbClr val="404040"/>
                </a:solidFill>
              </a:rPr>
              <a:t>2015 jaanuarist, vabatahtlik nõustamine Ida</a:t>
            </a:r>
            <a:r>
              <a:rPr lang="en-US" sz="2800" dirty="0" smtClean="0">
                <a:solidFill>
                  <a:srgbClr val="404040"/>
                </a:solidFill>
              </a:rPr>
              <a:t>-</a:t>
            </a:r>
            <a:r>
              <a:rPr lang="et-EE" sz="2800" dirty="0" smtClean="0">
                <a:solidFill>
                  <a:srgbClr val="404040"/>
                </a:solidFill>
              </a:rPr>
              <a:t>Tallinna Keskhaiglas ja Tallinna Lastehaiglas</a:t>
            </a:r>
          </a:p>
          <a:p>
            <a:r>
              <a:rPr lang="et-EE" sz="2800" dirty="0" smtClean="0">
                <a:solidFill>
                  <a:srgbClr val="404040"/>
                </a:solidFill>
              </a:rPr>
              <a:t>2017 Pelgulinna Sünnitusmajas</a:t>
            </a:r>
          </a:p>
          <a:p>
            <a:r>
              <a:rPr lang="en-US" sz="2800" dirty="0" smtClean="0">
                <a:solidFill>
                  <a:srgbClr val="404040"/>
                </a:solidFill>
              </a:rPr>
              <a:t>V</a:t>
            </a:r>
            <a:r>
              <a:rPr lang="et-EE" sz="2800" dirty="0" err="1" smtClean="0">
                <a:solidFill>
                  <a:srgbClr val="404040"/>
                </a:solidFill>
              </a:rPr>
              <a:t>abatahtliku</a:t>
            </a:r>
            <a:r>
              <a:rPr lang="et-EE" sz="2800" dirty="0" smtClean="0">
                <a:solidFill>
                  <a:srgbClr val="404040"/>
                </a:solidFill>
              </a:rPr>
              <a:t> töö JÄTKUSUUTLIKKUS?</a:t>
            </a:r>
            <a:endParaRPr lang="et-EE" sz="28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52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62579"/>
          </a:xfrm>
        </p:spPr>
        <p:txBody>
          <a:bodyPr/>
          <a:lstStyle/>
          <a:p>
            <a:r>
              <a:rPr lang="en-US" sz="4000" b="1" dirty="0" err="1" smtClean="0">
                <a:solidFill>
                  <a:srgbClr val="184B5B"/>
                </a:solidFill>
              </a:rPr>
              <a:t>Meie</a:t>
            </a:r>
            <a:r>
              <a:rPr lang="en-US" sz="4000" b="1" dirty="0" smtClean="0">
                <a:solidFill>
                  <a:srgbClr val="184B5B"/>
                </a:solidFill>
              </a:rPr>
              <a:t> </a:t>
            </a:r>
            <a:r>
              <a:rPr lang="en-US" sz="4000" b="1" dirty="0" err="1" smtClean="0">
                <a:solidFill>
                  <a:srgbClr val="184B5B"/>
                </a:solidFill>
              </a:rPr>
              <a:t>lugu</a:t>
            </a:r>
            <a:r>
              <a:rPr lang="en-US" sz="4000" b="1" dirty="0" smtClean="0">
                <a:solidFill>
                  <a:srgbClr val="184B5B"/>
                </a:solidFill>
              </a:rPr>
              <a:t>: </a:t>
            </a:r>
            <a:r>
              <a:rPr lang="en-US" sz="4000" b="1" dirty="0" err="1" smtClean="0">
                <a:solidFill>
                  <a:srgbClr val="184B5B"/>
                </a:solidFill>
              </a:rPr>
              <a:t>südamest</a:t>
            </a:r>
            <a:r>
              <a:rPr lang="en-US" sz="4000" b="1" dirty="0" smtClean="0">
                <a:solidFill>
                  <a:srgbClr val="184B5B"/>
                </a:solidFill>
              </a:rPr>
              <a:t> </a:t>
            </a:r>
            <a:r>
              <a:rPr lang="en-US" sz="4000" b="1" dirty="0" err="1" smtClean="0">
                <a:solidFill>
                  <a:srgbClr val="184B5B"/>
                </a:solidFill>
              </a:rPr>
              <a:t>südamesse</a:t>
            </a:r>
            <a:endParaRPr lang="en-US" sz="4000" b="1" dirty="0">
              <a:solidFill>
                <a:srgbClr val="7EB60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870155"/>
            <a:ext cx="8042276" cy="55475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600" dirty="0" err="1" smtClean="0">
                <a:solidFill>
                  <a:srgbClr val="404040"/>
                </a:solidFill>
              </a:rPr>
              <a:t>Meie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ühingu</a:t>
            </a:r>
            <a:r>
              <a:rPr lang="en-GB" sz="2600" dirty="0" smtClean="0">
                <a:solidFill>
                  <a:srgbClr val="404040"/>
                </a:solidFill>
              </a:rPr>
              <a:t> 20 </a:t>
            </a:r>
            <a:r>
              <a:rPr lang="en-GB" sz="2600" dirty="0" err="1" smtClean="0">
                <a:solidFill>
                  <a:srgbClr val="404040"/>
                </a:solidFill>
              </a:rPr>
              <a:t>nõustaja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südameasjaks</a:t>
            </a:r>
            <a:r>
              <a:rPr lang="en-GB" sz="2600" dirty="0" smtClean="0">
                <a:solidFill>
                  <a:srgbClr val="404040"/>
                </a:solidFill>
              </a:rPr>
              <a:t> on </a:t>
            </a:r>
            <a:r>
              <a:rPr lang="en-GB" sz="2600" dirty="0" err="1" smtClean="0">
                <a:solidFill>
                  <a:srgbClr val="404040"/>
                </a:solidFill>
              </a:rPr>
              <a:t>kogemusnõustamise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kaudu</a:t>
            </a:r>
            <a:r>
              <a:rPr lang="en-GB" sz="2600" dirty="0">
                <a:solidFill>
                  <a:srgbClr val="404040"/>
                </a:solidFill>
              </a:rPr>
              <a:t> olla </a:t>
            </a:r>
            <a:r>
              <a:rPr lang="en-GB" sz="2600" dirty="0" err="1">
                <a:solidFill>
                  <a:srgbClr val="404040"/>
                </a:solidFill>
              </a:rPr>
              <a:t>toeks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peamiselt</a:t>
            </a:r>
            <a:r>
              <a:rPr lang="en-GB" sz="2600" dirty="0" smtClean="0">
                <a:solidFill>
                  <a:srgbClr val="404040"/>
                </a:solidFill>
              </a:rPr>
              <a:t> lapse </a:t>
            </a:r>
            <a:r>
              <a:rPr lang="en-GB" sz="2600" dirty="0" err="1">
                <a:solidFill>
                  <a:srgbClr val="404040"/>
                </a:solidFill>
              </a:rPr>
              <a:t>tervise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probleemide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tõttu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kriisi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sattunud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vanematele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ja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nende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lähedastele</a:t>
            </a:r>
            <a:r>
              <a:rPr lang="en-GB" sz="2600" dirty="0">
                <a:solidFill>
                  <a:srgbClr val="404040"/>
                </a:solidFill>
              </a:rPr>
              <a:t>.</a:t>
            </a:r>
            <a:endParaRPr lang="en-US" sz="2600" dirty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sz="2600" dirty="0" err="1" smtClean="0">
                <a:solidFill>
                  <a:srgbClr val="404040"/>
                </a:solidFill>
              </a:rPr>
              <a:t>Meil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kõigil</a:t>
            </a:r>
            <a:r>
              <a:rPr lang="en-US" sz="2600" dirty="0" smtClean="0">
                <a:solidFill>
                  <a:srgbClr val="404040"/>
                </a:solidFill>
              </a:rPr>
              <a:t> on </a:t>
            </a:r>
            <a:r>
              <a:rPr lang="en-US" sz="2600" dirty="0" err="1" smtClean="0">
                <a:solidFill>
                  <a:srgbClr val="404040"/>
                </a:solidFill>
              </a:rPr>
              <a:t>oma</a:t>
            </a:r>
            <a:r>
              <a:rPr lang="en-US" sz="2600" dirty="0" smtClean="0">
                <a:solidFill>
                  <a:srgbClr val="404040"/>
                </a:solidFill>
              </a:rPr>
              <a:t> KRIISI-</a:t>
            </a:r>
            <a:r>
              <a:rPr lang="en-US" sz="2600" dirty="0" err="1" smtClean="0">
                <a:solidFill>
                  <a:srgbClr val="404040"/>
                </a:solidFill>
              </a:rPr>
              <a:t>lugu</a:t>
            </a:r>
            <a:r>
              <a:rPr lang="en-US" sz="2600" dirty="0" smtClean="0">
                <a:solidFill>
                  <a:srgbClr val="404040"/>
                </a:solidFill>
              </a:rPr>
              <a:t>, </a:t>
            </a:r>
            <a:r>
              <a:rPr lang="en-US" sz="2600" dirty="0" err="1" smtClean="0">
                <a:solidFill>
                  <a:srgbClr val="404040"/>
                </a:solidFill>
              </a:rPr>
              <a:t>või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mitu</a:t>
            </a:r>
            <a:r>
              <a:rPr lang="en-US" sz="2600" dirty="0" smtClean="0">
                <a:solidFill>
                  <a:srgbClr val="404040"/>
                </a:solidFill>
              </a:rPr>
              <a:t>, </a:t>
            </a:r>
            <a:r>
              <a:rPr lang="en-US" sz="2600" dirty="0" err="1" smtClean="0">
                <a:solidFill>
                  <a:srgbClr val="404040"/>
                </a:solidFill>
              </a:rPr>
              <a:t>millest</a:t>
            </a:r>
            <a:r>
              <a:rPr lang="en-US" sz="2600" dirty="0" smtClean="0">
                <a:solidFill>
                  <a:srgbClr val="404040"/>
                </a:solidFill>
              </a:rPr>
              <a:t> on </a:t>
            </a:r>
            <a:r>
              <a:rPr lang="en-US" sz="2600" dirty="0" err="1" smtClean="0">
                <a:solidFill>
                  <a:srgbClr val="404040"/>
                </a:solidFill>
              </a:rPr>
              <a:t>ajaline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distants</a:t>
            </a:r>
            <a:r>
              <a:rPr lang="en-US" sz="2600" dirty="0" smtClean="0">
                <a:solidFill>
                  <a:srgbClr val="404040"/>
                </a:solidFill>
              </a:rPr>
              <a:t>, </a:t>
            </a:r>
            <a:r>
              <a:rPr lang="en-US" sz="2600" dirty="0" err="1" smtClean="0">
                <a:solidFill>
                  <a:srgbClr val="404040"/>
                </a:solidFill>
              </a:rPr>
              <a:t>millest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oleme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taastunud</a:t>
            </a:r>
            <a:r>
              <a:rPr lang="en-US" sz="2600" dirty="0" smtClean="0">
                <a:solidFill>
                  <a:srgbClr val="404040"/>
                </a:solidFill>
              </a:rPr>
              <a:t>. </a:t>
            </a:r>
            <a:r>
              <a:rPr lang="en-US" sz="2600" dirty="0" err="1" smtClean="0">
                <a:solidFill>
                  <a:srgbClr val="404040"/>
                </a:solidFill>
              </a:rPr>
              <a:t>Oleme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omandanud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nõustamise</a:t>
            </a:r>
            <a:r>
              <a:rPr lang="en-US" sz="2600" dirty="0" smtClean="0">
                <a:solidFill>
                  <a:srgbClr val="404040"/>
                </a:solidFill>
              </a:rPr>
              <a:t> ja </a:t>
            </a:r>
            <a:r>
              <a:rPr lang="en-US" sz="2600" dirty="0" err="1" smtClean="0">
                <a:solidFill>
                  <a:srgbClr val="404040"/>
                </a:solidFill>
              </a:rPr>
              <a:t>kriisiga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toimetuleku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oskused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läbi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meie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mentori</a:t>
            </a:r>
            <a:r>
              <a:rPr lang="en-US" sz="2600" dirty="0" smtClean="0">
                <a:solidFill>
                  <a:srgbClr val="404040"/>
                </a:solidFill>
              </a:rPr>
              <a:t>, </a:t>
            </a:r>
            <a:r>
              <a:rPr lang="en-US" sz="2600" dirty="0" err="1" smtClean="0">
                <a:solidFill>
                  <a:srgbClr val="404040"/>
                </a:solidFill>
              </a:rPr>
              <a:t>Naatan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Haameri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kogemusnõustamise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koolituse</a:t>
            </a:r>
            <a:r>
              <a:rPr lang="en-US" sz="2600" dirty="0" smtClean="0">
                <a:solidFill>
                  <a:srgbClr val="404040"/>
                </a:solidFill>
              </a:rPr>
              <a:t> ja </a:t>
            </a:r>
            <a:r>
              <a:rPr lang="en-US" sz="2600" dirty="0" err="1" smtClean="0">
                <a:solidFill>
                  <a:srgbClr val="404040"/>
                </a:solidFill>
              </a:rPr>
              <a:t>jätkuva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supervisooni</a:t>
            </a:r>
            <a:r>
              <a:rPr lang="en-US" sz="2600" dirty="0" smtClean="0">
                <a:solidFill>
                  <a:srgbClr val="404040"/>
                </a:solidFill>
              </a:rPr>
              <a:t>.</a:t>
            </a:r>
          </a:p>
          <a:p>
            <a:pPr marL="0" indent="0">
              <a:buNone/>
            </a:pPr>
            <a:r>
              <a:rPr lang="en-GB" sz="2600" dirty="0" err="1" smtClean="0">
                <a:solidFill>
                  <a:srgbClr val="404040"/>
                </a:solidFill>
              </a:rPr>
              <a:t>Meie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k</a:t>
            </a:r>
            <a:r>
              <a:rPr lang="en-GB" sz="2600" dirty="0" err="1" smtClean="0">
                <a:solidFill>
                  <a:srgbClr val="404040"/>
                </a:solidFill>
              </a:rPr>
              <a:t>ogemusest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>
                <a:solidFill>
                  <a:srgbClr val="404040"/>
                </a:solidFill>
              </a:rPr>
              <a:t>on </a:t>
            </a:r>
            <a:r>
              <a:rPr lang="en-GB" sz="2600" dirty="0" err="1">
                <a:solidFill>
                  <a:srgbClr val="404040"/>
                </a:solidFill>
              </a:rPr>
              <a:t>saanud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>
                <a:solidFill>
                  <a:srgbClr val="404040"/>
                </a:solidFill>
              </a:rPr>
              <a:t>kutsumus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ja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omamoodi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tänulikkuse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väljendus</a:t>
            </a:r>
            <a:r>
              <a:rPr lang="en-GB" sz="2600" dirty="0" smtClean="0">
                <a:solidFill>
                  <a:srgbClr val="404040"/>
                </a:solidFill>
              </a:rPr>
              <a:t>, </a:t>
            </a:r>
            <a:r>
              <a:rPr lang="en-GB" sz="2600" dirty="0" err="1" smtClean="0">
                <a:solidFill>
                  <a:srgbClr val="404040"/>
                </a:solidFill>
              </a:rPr>
              <a:t>mida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ise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nimetame</a:t>
            </a:r>
            <a:r>
              <a:rPr lang="en-GB" sz="2600" dirty="0">
                <a:solidFill>
                  <a:srgbClr val="404040"/>
                </a:solidFill>
              </a:rPr>
              <a:t> </a:t>
            </a:r>
            <a:r>
              <a:rPr lang="en-GB" sz="2600" dirty="0" err="1" smtClean="0">
                <a:solidFill>
                  <a:srgbClr val="404040"/>
                </a:solidFill>
              </a:rPr>
              <a:t>tööks</a:t>
            </a:r>
            <a:r>
              <a:rPr lang="en-GB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smtClean="0">
                <a:solidFill>
                  <a:srgbClr val="404040"/>
                </a:solidFill>
              </a:rPr>
              <a:t>SÜDAMEST SÜDAMESSE.</a:t>
            </a:r>
          </a:p>
        </p:txBody>
      </p:sp>
      <p:pic>
        <p:nvPicPr>
          <p:cNvPr id="4" name="Picture 3" descr="LOGO kujundusfail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81006">
                        <a14:foregroundMark x1="61877" y1="35991" x2="61877" y2="35991"/>
                        <a14:foregroundMark x1="69084" y1="39612" x2="69084" y2="39612"/>
                        <a14:foregroundMark x1="50861" y1="72284" x2="50861" y2="722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579" y="5295553"/>
            <a:ext cx="3361944" cy="33246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531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accent2"/>
                </a:solidFill>
              </a:rPr>
              <a:t>Miks</a:t>
            </a:r>
            <a:r>
              <a:rPr lang="en-US" b="1" dirty="0" smtClean="0">
                <a:solidFill>
                  <a:schemeClr val="accent2"/>
                </a:solidFill>
              </a:rPr>
              <a:t>?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err="1" smtClean="0"/>
              <a:t>Meie</a:t>
            </a:r>
            <a:r>
              <a:rPr lang="en-US" sz="4800" dirty="0" smtClean="0"/>
              <a:t> </a:t>
            </a:r>
            <a:r>
              <a:rPr lang="en-US" sz="4800" dirty="0" err="1" smtClean="0"/>
              <a:t>kõigi</a:t>
            </a:r>
            <a:r>
              <a:rPr lang="en-US" sz="4800" dirty="0" smtClean="0"/>
              <a:t> </a:t>
            </a:r>
            <a:r>
              <a:rPr lang="en-US" sz="4800" dirty="0" err="1" smtClean="0"/>
              <a:t>lugudes</a:t>
            </a:r>
            <a:r>
              <a:rPr lang="en-US" sz="4800" dirty="0" smtClean="0"/>
              <a:t> on sees </a:t>
            </a:r>
            <a:r>
              <a:rPr lang="en-US" sz="4800" dirty="0" err="1" smtClean="0"/>
              <a:t>üks</a:t>
            </a:r>
            <a:r>
              <a:rPr lang="en-US" sz="4800" dirty="0" smtClean="0"/>
              <a:t> </a:t>
            </a:r>
            <a:r>
              <a:rPr lang="en-US" sz="4800" dirty="0" err="1" smtClean="0"/>
              <a:t>läbiv</a:t>
            </a:r>
            <a:r>
              <a:rPr lang="en-US" sz="4800" dirty="0" smtClean="0"/>
              <a:t> </a:t>
            </a:r>
            <a:r>
              <a:rPr lang="en-US" sz="4800" dirty="0" err="1" smtClean="0"/>
              <a:t>joon</a:t>
            </a:r>
            <a:r>
              <a:rPr lang="en-US" sz="4800" dirty="0" smtClean="0"/>
              <a:t> </a:t>
            </a:r>
          </a:p>
          <a:p>
            <a:pPr marL="0" indent="0" algn="ctr">
              <a:buNone/>
            </a:pPr>
            <a:r>
              <a:rPr lang="en-US" sz="4800" dirty="0" smtClean="0"/>
              <a:t>“</a:t>
            </a:r>
            <a:r>
              <a:rPr lang="en-US" sz="4800" dirty="0" err="1" smtClean="0"/>
              <a:t>oleks</a:t>
            </a:r>
            <a:r>
              <a:rPr lang="en-US" sz="4800" dirty="0" smtClean="0"/>
              <a:t> </a:t>
            </a:r>
            <a:r>
              <a:rPr lang="en-US" sz="4800" dirty="0" err="1" smtClean="0"/>
              <a:t>mul</a:t>
            </a:r>
            <a:r>
              <a:rPr lang="en-US" sz="4800" dirty="0" smtClean="0"/>
              <a:t> </a:t>
            </a:r>
            <a:r>
              <a:rPr lang="en-US" sz="4800" b="1" dirty="0" smtClean="0"/>
              <a:t>SIIS*</a:t>
            </a:r>
            <a:r>
              <a:rPr lang="en-US" sz="4800" dirty="0" smtClean="0"/>
              <a:t> </a:t>
            </a:r>
            <a:r>
              <a:rPr lang="en-US" sz="4800" dirty="0" err="1" smtClean="0"/>
              <a:t>olnud</a:t>
            </a:r>
            <a:r>
              <a:rPr lang="en-US" sz="4800" dirty="0" smtClean="0"/>
              <a:t> </a:t>
            </a:r>
            <a:r>
              <a:rPr lang="en-US" sz="4800" dirty="0" err="1" smtClean="0"/>
              <a:t>kellegagi</a:t>
            </a:r>
            <a:r>
              <a:rPr lang="en-US" sz="4800" dirty="0" smtClean="0"/>
              <a:t> </a:t>
            </a:r>
            <a:r>
              <a:rPr lang="en-US" sz="4800" dirty="0" err="1" smtClean="0"/>
              <a:t>rääkida</a:t>
            </a:r>
            <a:r>
              <a:rPr lang="en-US" sz="4800" dirty="0" smtClean="0"/>
              <a:t>…”</a:t>
            </a:r>
          </a:p>
          <a:p>
            <a:pPr marL="0" indent="0" algn="ctr">
              <a:buNone/>
            </a:pPr>
            <a:r>
              <a:rPr lang="en-US" sz="2800" dirty="0" smtClean="0"/>
              <a:t>*</a:t>
            </a:r>
            <a:r>
              <a:rPr lang="en-US" sz="2800" dirty="0" err="1" smtClean="0"/>
              <a:t>Taastumislood</a:t>
            </a:r>
            <a:r>
              <a:rPr lang="en-US" sz="2800" dirty="0" smtClean="0"/>
              <a:t> </a:t>
            </a:r>
            <a:r>
              <a:rPr lang="en-US" sz="2800" dirty="0" err="1" smtClean="0"/>
              <a:t>kuni</a:t>
            </a:r>
            <a:r>
              <a:rPr lang="en-US" sz="2800" dirty="0" smtClean="0"/>
              <a:t> 15a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544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49275" y="263245"/>
            <a:ext cx="8042276" cy="1336956"/>
          </a:xfrm>
        </p:spPr>
        <p:txBody>
          <a:bodyPr/>
          <a:lstStyle/>
          <a:p>
            <a:r>
              <a:rPr lang="et-EE" sz="4000" b="1" dirty="0" smtClean="0">
                <a:solidFill>
                  <a:srgbClr val="184B5B"/>
                </a:solidFill>
              </a:rPr>
              <a:t>Mida tähendab kriisiabi kogemusnõustamine?</a:t>
            </a:r>
            <a:endParaRPr lang="et-EE" sz="4000" b="1" dirty="0">
              <a:solidFill>
                <a:srgbClr val="184B5B"/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49275" y="1899138"/>
            <a:ext cx="8042276" cy="4343400"/>
          </a:xfrm>
        </p:spPr>
        <p:txBody>
          <a:bodyPr>
            <a:normAutofit fontScale="47500" lnSpcReduction="20000"/>
          </a:bodyPr>
          <a:lstStyle/>
          <a:p>
            <a:r>
              <a:rPr lang="et-EE" sz="6700" dirty="0" smtClean="0">
                <a:solidFill>
                  <a:schemeClr val="tx1"/>
                </a:solidFill>
              </a:rPr>
              <a:t>Lähtume kriisiabi põhimõtetest, kus nõustajal on </a:t>
            </a:r>
            <a:r>
              <a:rPr lang="et-EE" sz="6700" dirty="0">
                <a:solidFill>
                  <a:schemeClr val="tx1"/>
                </a:solidFill>
              </a:rPr>
              <a:t>o</a:t>
            </a:r>
            <a:r>
              <a:rPr lang="et-EE" sz="6700" dirty="0" smtClean="0">
                <a:solidFill>
                  <a:schemeClr val="tx1"/>
                </a:solidFill>
              </a:rPr>
              <a:t>skus hinnata abivajaja seisundit ja märgata kriisiprotsessi </a:t>
            </a:r>
            <a:r>
              <a:rPr lang="et-EE" sz="6700" dirty="0" err="1" smtClean="0">
                <a:solidFill>
                  <a:schemeClr val="tx1"/>
                </a:solidFill>
              </a:rPr>
              <a:t>sümptome</a:t>
            </a:r>
            <a:r>
              <a:rPr lang="et-EE" sz="6700" dirty="0" smtClean="0">
                <a:solidFill>
                  <a:schemeClr val="tx1"/>
                </a:solidFill>
              </a:rPr>
              <a:t>: </a:t>
            </a:r>
            <a:r>
              <a:rPr lang="en-US" sz="6700" i="1" dirty="0" err="1" smtClean="0">
                <a:solidFill>
                  <a:schemeClr val="tx1"/>
                </a:solidFill>
              </a:rPr>
              <a:t>šokk</a:t>
            </a:r>
            <a:r>
              <a:rPr lang="en-US" sz="6700" i="1" dirty="0">
                <a:solidFill>
                  <a:schemeClr val="tx1"/>
                </a:solidFill>
              </a:rPr>
              <a:t>, </a:t>
            </a:r>
            <a:r>
              <a:rPr lang="en-US" sz="6700" i="1" dirty="0" err="1">
                <a:solidFill>
                  <a:schemeClr val="tx1"/>
                </a:solidFill>
              </a:rPr>
              <a:t>varajane</a:t>
            </a:r>
            <a:r>
              <a:rPr lang="en-US" sz="6700" i="1" dirty="0">
                <a:solidFill>
                  <a:schemeClr val="tx1"/>
                </a:solidFill>
              </a:rPr>
              <a:t> </a:t>
            </a:r>
            <a:r>
              <a:rPr lang="en-US" sz="6700" i="1" dirty="0" err="1">
                <a:solidFill>
                  <a:schemeClr val="tx1"/>
                </a:solidFill>
              </a:rPr>
              <a:t>reaktsioon</a:t>
            </a:r>
            <a:r>
              <a:rPr lang="en-US" sz="6700" i="1" dirty="0">
                <a:solidFill>
                  <a:schemeClr val="tx1"/>
                </a:solidFill>
              </a:rPr>
              <a:t> </a:t>
            </a:r>
            <a:r>
              <a:rPr lang="en-US" sz="6700" i="1" dirty="0" err="1">
                <a:solidFill>
                  <a:schemeClr val="tx1"/>
                </a:solidFill>
              </a:rPr>
              <a:t>faas</a:t>
            </a:r>
            <a:r>
              <a:rPr lang="en-US" sz="6700" i="1" dirty="0">
                <a:solidFill>
                  <a:schemeClr val="tx1"/>
                </a:solidFill>
              </a:rPr>
              <a:t>, </a:t>
            </a:r>
            <a:r>
              <a:rPr lang="en-US" sz="6700" i="1" dirty="0" err="1">
                <a:solidFill>
                  <a:schemeClr val="tx1"/>
                </a:solidFill>
              </a:rPr>
              <a:t>hiline</a:t>
            </a:r>
            <a:r>
              <a:rPr lang="en-US" sz="6700" i="1" dirty="0">
                <a:solidFill>
                  <a:schemeClr val="tx1"/>
                </a:solidFill>
              </a:rPr>
              <a:t> </a:t>
            </a:r>
            <a:r>
              <a:rPr lang="en-US" sz="6700" i="1" dirty="0" err="1">
                <a:solidFill>
                  <a:schemeClr val="tx1"/>
                </a:solidFill>
              </a:rPr>
              <a:t>reaktsiooni</a:t>
            </a:r>
            <a:r>
              <a:rPr lang="en-US" sz="6700" i="1" dirty="0">
                <a:solidFill>
                  <a:schemeClr val="tx1"/>
                </a:solidFill>
              </a:rPr>
              <a:t> </a:t>
            </a:r>
            <a:r>
              <a:rPr lang="en-US" sz="6700" i="1" dirty="0" err="1">
                <a:solidFill>
                  <a:schemeClr val="tx1"/>
                </a:solidFill>
              </a:rPr>
              <a:t>faas</a:t>
            </a:r>
            <a:r>
              <a:rPr lang="en-US" sz="6700" i="1" dirty="0">
                <a:solidFill>
                  <a:schemeClr val="tx1"/>
                </a:solidFill>
              </a:rPr>
              <a:t> ja </a:t>
            </a:r>
            <a:r>
              <a:rPr lang="en-US" sz="6700" i="1" dirty="0" err="1">
                <a:solidFill>
                  <a:schemeClr val="tx1"/>
                </a:solidFill>
              </a:rPr>
              <a:t>toibumisfaas</a:t>
            </a:r>
            <a:r>
              <a:rPr lang="en-US" sz="6700" i="1" dirty="0">
                <a:solidFill>
                  <a:schemeClr val="tx1"/>
                </a:solidFill>
              </a:rPr>
              <a:t> e </a:t>
            </a:r>
            <a:r>
              <a:rPr lang="en-US" sz="6700" i="1" dirty="0" err="1">
                <a:solidFill>
                  <a:schemeClr val="tx1"/>
                </a:solidFill>
              </a:rPr>
              <a:t>ümberorienteerumine</a:t>
            </a:r>
            <a:r>
              <a:rPr lang="en-US" sz="6700" dirty="0">
                <a:solidFill>
                  <a:schemeClr val="tx1"/>
                </a:solidFill>
              </a:rPr>
              <a:t>. </a:t>
            </a:r>
            <a:endParaRPr lang="en-US" sz="6700" dirty="0" smtClean="0">
              <a:solidFill>
                <a:schemeClr val="tx1"/>
              </a:solidFill>
            </a:endParaRPr>
          </a:p>
          <a:p>
            <a:r>
              <a:rPr lang="et-EE" sz="6700" dirty="0" smtClean="0">
                <a:solidFill>
                  <a:schemeClr val="tx1"/>
                </a:solidFill>
              </a:rPr>
              <a:t>Oskus vastata abivajaja vajadustele erinevates kriisi etappides, teades, et </a:t>
            </a:r>
            <a:r>
              <a:rPr lang="en-US" sz="6700" dirty="0" err="1">
                <a:solidFill>
                  <a:schemeClr val="tx1"/>
                </a:solidFill>
              </a:rPr>
              <a:t>ü</a:t>
            </a:r>
            <a:r>
              <a:rPr lang="en-US" sz="6700" dirty="0" err="1" smtClean="0">
                <a:solidFill>
                  <a:schemeClr val="tx1"/>
                </a:solidFill>
              </a:rPr>
              <a:t>ksiketappide</a:t>
            </a:r>
            <a:r>
              <a:rPr lang="en-US" sz="6700" dirty="0" smtClean="0">
                <a:solidFill>
                  <a:schemeClr val="tx1"/>
                </a:solidFill>
              </a:rPr>
              <a:t> </a:t>
            </a:r>
            <a:r>
              <a:rPr lang="en-US" sz="6700" dirty="0" err="1">
                <a:solidFill>
                  <a:schemeClr val="tx1"/>
                </a:solidFill>
              </a:rPr>
              <a:t>kestus</a:t>
            </a:r>
            <a:r>
              <a:rPr lang="en-US" sz="6700" dirty="0">
                <a:solidFill>
                  <a:schemeClr val="tx1"/>
                </a:solidFill>
              </a:rPr>
              <a:t> </a:t>
            </a:r>
            <a:r>
              <a:rPr lang="en-US" sz="6700" dirty="0" err="1">
                <a:solidFill>
                  <a:schemeClr val="tx1"/>
                </a:solidFill>
              </a:rPr>
              <a:t>võib</a:t>
            </a:r>
            <a:r>
              <a:rPr lang="en-US" sz="6700" dirty="0">
                <a:solidFill>
                  <a:schemeClr val="tx1"/>
                </a:solidFill>
              </a:rPr>
              <a:t> </a:t>
            </a:r>
            <a:r>
              <a:rPr lang="en-US" sz="6700" dirty="0" err="1">
                <a:solidFill>
                  <a:schemeClr val="tx1"/>
                </a:solidFill>
              </a:rPr>
              <a:t>kõikuda</a:t>
            </a:r>
            <a:r>
              <a:rPr lang="en-US" sz="6700" dirty="0">
                <a:solidFill>
                  <a:schemeClr val="tx1"/>
                </a:solidFill>
              </a:rPr>
              <a:t> ja need </a:t>
            </a:r>
            <a:r>
              <a:rPr lang="en-US" sz="6700" dirty="0" err="1">
                <a:solidFill>
                  <a:schemeClr val="tx1"/>
                </a:solidFill>
              </a:rPr>
              <a:t>võivad</a:t>
            </a:r>
            <a:r>
              <a:rPr lang="en-US" sz="6700" dirty="0">
                <a:solidFill>
                  <a:schemeClr val="tx1"/>
                </a:solidFill>
              </a:rPr>
              <a:t> </a:t>
            </a:r>
            <a:r>
              <a:rPr lang="en-US" sz="6700" dirty="0" err="1">
                <a:solidFill>
                  <a:schemeClr val="tx1"/>
                </a:solidFill>
              </a:rPr>
              <a:t>esineda</a:t>
            </a:r>
            <a:r>
              <a:rPr lang="en-US" sz="6700" dirty="0">
                <a:solidFill>
                  <a:schemeClr val="tx1"/>
                </a:solidFill>
              </a:rPr>
              <a:t> </a:t>
            </a:r>
            <a:r>
              <a:rPr lang="en-US" sz="6700" dirty="0" err="1">
                <a:solidFill>
                  <a:schemeClr val="tx1"/>
                </a:solidFill>
              </a:rPr>
              <a:t>ka</a:t>
            </a:r>
            <a:r>
              <a:rPr lang="en-US" sz="6700" dirty="0">
                <a:solidFill>
                  <a:schemeClr val="tx1"/>
                </a:solidFill>
              </a:rPr>
              <a:t> </a:t>
            </a:r>
            <a:r>
              <a:rPr lang="en-US" sz="6700" dirty="0" err="1">
                <a:solidFill>
                  <a:schemeClr val="tx1"/>
                </a:solidFill>
              </a:rPr>
              <a:t>samaaegselt</a:t>
            </a:r>
            <a:r>
              <a:rPr lang="en-US" sz="6700" dirty="0">
                <a:solidFill>
                  <a:schemeClr val="tx1"/>
                </a:solidFill>
              </a:rPr>
              <a:t>.</a:t>
            </a:r>
            <a:endParaRPr lang="et-EE" sz="6700" dirty="0">
              <a:solidFill>
                <a:schemeClr val="tx1"/>
              </a:solidFill>
            </a:endParaRPr>
          </a:p>
          <a:p>
            <a:endParaRPr lang="et-EE" sz="6700" dirty="0" smtClean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37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22438"/>
          </a:xfrm>
        </p:spPr>
        <p:txBody>
          <a:bodyPr/>
          <a:lstStyle/>
          <a:p>
            <a:r>
              <a:rPr lang="en-US" sz="4200" b="1" dirty="0" err="1" smtClean="0">
                <a:solidFill>
                  <a:schemeClr val="accent2"/>
                </a:solidFill>
              </a:rPr>
              <a:t>Kiiremaks</a:t>
            </a:r>
            <a:r>
              <a:rPr lang="en-US" sz="4200" b="1" dirty="0" smtClean="0">
                <a:solidFill>
                  <a:schemeClr val="accent2"/>
                </a:solidFill>
              </a:rPr>
              <a:t> </a:t>
            </a:r>
            <a:r>
              <a:rPr lang="en-US" sz="4200" b="1" dirty="0" err="1" smtClean="0">
                <a:solidFill>
                  <a:schemeClr val="accent2"/>
                </a:solidFill>
              </a:rPr>
              <a:t>taastumiseks</a:t>
            </a:r>
            <a:r>
              <a:rPr lang="en-US" sz="4200" b="1" dirty="0" smtClean="0">
                <a:solidFill>
                  <a:schemeClr val="accent2"/>
                </a:solidFill>
              </a:rPr>
              <a:t> </a:t>
            </a:r>
            <a:r>
              <a:rPr lang="en-US" sz="4200" b="1" dirty="0" err="1" smtClean="0">
                <a:solidFill>
                  <a:schemeClr val="accent2"/>
                </a:solidFill>
              </a:rPr>
              <a:t>kriisist</a:t>
            </a:r>
            <a:endParaRPr lang="en-US" sz="42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030014"/>
            <a:ext cx="8042276" cy="538485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US" sz="3100" dirty="0" err="1" smtClean="0"/>
              <a:t>Pakume</a:t>
            </a:r>
            <a:r>
              <a:rPr lang="en-US" sz="3100" dirty="0" smtClean="0"/>
              <a:t> </a:t>
            </a:r>
            <a:r>
              <a:rPr lang="en-US" sz="3100" dirty="0" err="1" smtClean="0"/>
              <a:t>võimalust</a:t>
            </a:r>
            <a:r>
              <a:rPr lang="en-US" sz="3100" dirty="0" smtClean="0"/>
              <a:t> </a:t>
            </a:r>
            <a:r>
              <a:rPr lang="en-US" sz="3100" dirty="0" err="1" smtClean="0"/>
              <a:t>jagada</a:t>
            </a:r>
            <a:r>
              <a:rPr lang="en-US" sz="3100" dirty="0" smtClean="0"/>
              <a:t> </a:t>
            </a:r>
            <a:r>
              <a:rPr lang="en-US" sz="3100" b="1" dirty="0" err="1" smtClean="0"/>
              <a:t>kriisiolukorra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tõttu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tekkinud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emotsionaalset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pinget</a:t>
            </a:r>
            <a:r>
              <a:rPr lang="en-US" sz="3100" dirty="0" smtClean="0"/>
              <a:t>, </a:t>
            </a:r>
            <a:r>
              <a:rPr lang="en-US" sz="3100" dirty="0" err="1" smtClean="0"/>
              <a:t>mis</a:t>
            </a:r>
            <a:r>
              <a:rPr lang="en-US" sz="3100" dirty="0" smtClean="0"/>
              <a:t> </a:t>
            </a:r>
            <a:r>
              <a:rPr lang="en-US" sz="3100" dirty="0" err="1" smtClean="0"/>
              <a:t>loob</a:t>
            </a:r>
            <a:r>
              <a:rPr lang="en-US" sz="3100" dirty="0" smtClean="0"/>
              <a:t> </a:t>
            </a:r>
            <a:r>
              <a:rPr lang="en-US" sz="3100" dirty="0" err="1" smtClean="0"/>
              <a:t>võimaluse</a:t>
            </a:r>
            <a:r>
              <a:rPr lang="en-US" sz="3100" dirty="0" smtClean="0"/>
              <a:t> </a:t>
            </a:r>
            <a:r>
              <a:rPr lang="en-US" sz="3100" dirty="0" err="1" smtClean="0"/>
              <a:t>emotsionaalse</a:t>
            </a:r>
            <a:r>
              <a:rPr lang="en-US" sz="3100" dirty="0" smtClean="0"/>
              <a:t> </a:t>
            </a:r>
            <a:r>
              <a:rPr lang="en-US" sz="3100" dirty="0" err="1" smtClean="0"/>
              <a:t>ja</a:t>
            </a:r>
            <a:r>
              <a:rPr lang="en-US" sz="3100" dirty="0" smtClean="0"/>
              <a:t> </a:t>
            </a:r>
            <a:r>
              <a:rPr lang="en-US" sz="3100" dirty="0" err="1" smtClean="0"/>
              <a:t>hingelise</a:t>
            </a:r>
            <a:r>
              <a:rPr lang="en-US" sz="3100" dirty="0" smtClean="0"/>
              <a:t> </a:t>
            </a:r>
            <a:r>
              <a:rPr lang="en-US" sz="3100" dirty="0" err="1" smtClean="0"/>
              <a:t>seisundi</a:t>
            </a:r>
            <a:r>
              <a:rPr lang="en-US" sz="3100" dirty="0" smtClean="0"/>
              <a:t> </a:t>
            </a:r>
            <a:r>
              <a:rPr lang="en-US" sz="3100" dirty="0" err="1" smtClean="0"/>
              <a:t>paranemiseks</a:t>
            </a:r>
            <a:endParaRPr lang="en-US" sz="3100" dirty="0" smtClean="0"/>
          </a:p>
          <a:p>
            <a:pPr fontAlgn="base"/>
            <a:r>
              <a:rPr lang="en-US" sz="3100" dirty="0" err="1" smtClean="0"/>
              <a:t>Aitame</a:t>
            </a:r>
            <a:r>
              <a:rPr lang="en-US" sz="3100" dirty="0" smtClean="0"/>
              <a:t> </a:t>
            </a:r>
            <a:r>
              <a:rPr lang="en-US" sz="3100" dirty="0" err="1" smtClean="0"/>
              <a:t>vanematel</a:t>
            </a:r>
            <a:r>
              <a:rPr lang="en-US" sz="3100" dirty="0" smtClean="0"/>
              <a:t> </a:t>
            </a:r>
            <a:r>
              <a:rPr lang="en-US" sz="3100" b="1" dirty="0" err="1" smtClean="0"/>
              <a:t>kohaneda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uue</a:t>
            </a:r>
            <a:r>
              <a:rPr lang="en-US" sz="3100" dirty="0" smtClean="0"/>
              <a:t> </a:t>
            </a:r>
            <a:r>
              <a:rPr lang="en-US" sz="3100" b="1" dirty="0" err="1" smtClean="0"/>
              <a:t>olukorraga</a:t>
            </a:r>
            <a:r>
              <a:rPr lang="en-US" sz="3100" dirty="0" smtClean="0"/>
              <a:t> </a:t>
            </a:r>
            <a:r>
              <a:rPr lang="en-US" sz="3100" dirty="0" err="1" smtClean="0"/>
              <a:t>ja</a:t>
            </a:r>
            <a:r>
              <a:rPr lang="en-US" sz="3100" dirty="0" smtClean="0"/>
              <a:t> </a:t>
            </a:r>
            <a:r>
              <a:rPr lang="en-US" sz="3100" dirty="0" err="1" smtClean="0"/>
              <a:t>haige</a:t>
            </a:r>
            <a:r>
              <a:rPr lang="en-US" sz="3100" dirty="0" smtClean="0"/>
              <a:t> lapse </a:t>
            </a:r>
            <a:r>
              <a:rPr lang="en-US" sz="3100" dirty="0" err="1" smtClean="0"/>
              <a:t>eest</a:t>
            </a:r>
            <a:r>
              <a:rPr lang="en-US" sz="3100" dirty="0" smtClean="0"/>
              <a:t> </a:t>
            </a:r>
            <a:r>
              <a:rPr lang="en-US" sz="3100" dirty="0" err="1" smtClean="0"/>
              <a:t>hoolitsemisega</a:t>
            </a:r>
            <a:endParaRPr lang="en-US" sz="3100" dirty="0" smtClean="0"/>
          </a:p>
          <a:p>
            <a:pPr fontAlgn="base"/>
            <a:r>
              <a:rPr lang="en-US" sz="3100" b="1" dirty="0" err="1" smtClean="0"/>
              <a:t>Soodustame</a:t>
            </a:r>
            <a:r>
              <a:rPr lang="en-US" sz="3100" b="1" dirty="0" smtClean="0"/>
              <a:t> </a:t>
            </a:r>
            <a:r>
              <a:rPr lang="en-US" sz="3100" dirty="0" err="1" smtClean="0"/>
              <a:t>pere</a:t>
            </a:r>
            <a:r>
              <a:rPr lang="en-US" sz="3100" dirty="0" smtClean="0"/>
              <a:t> </a:t>
            </a:r>
            <a:r>
              <a:rPr lang="en-US" sz="3100" b="1" dirty="0" err="1" smtClean="0"/>
              <a:t>toimetulekuoskuste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paranemist</a:t>
            </a:r>
            <a:r>
              <a:rPr lang="en-US" sz="3100" dirty="0" smtClean="0"/>
              <a:t> </a:t>
            </a:r>
            <a:r>
              <a:rPr lang="en-US" sz="3100" dirty="0" err="1" smtClean="0"/>
              <a:t>ja</a:t>
            </a:r>
            <a:r>
              <a:rPr lang="en-US" sz="3100" dirty="0" smtClean="0"/>
              <a:t> </a:t>
            </a:r>
            <a:r>
              <a:rPr lang="en-US" sz="3100" dirty="0" err="1" smtClean="0"/>
              <a:t>laste</a:t>
            </a:r>
            <a:r>
              <a:rPr lang="en-US" sz="3100" dirty="0" smtClean="0"/>
              <a:t> </a:t>
            </a:r>
            <a:r>
              <a:rPr lang="en-US" sz="3100" dirty="0" err="1" smtClean="0"/>
              <a:t>kasvuks</a:t>
            </a:r>
            <a:r>
              <a:rPr lang="en-US" sz="3100" dirty="0" smtClean="0"/>
              <a:t> </a:t>
            </a:r>
            <a:r>
              <a:rPr lang="en-US" sz="3100" dirty="0" err="1" smtClean="0"/>
              <a:t>ning</a:t>
            </a:r>
            <a:r>
              <a:rPr lang="en-US" sz="3100" dirty="0" smtClean="0"/>
              <a:t> </a:t>
            </a:r>
            <a:r>
              <a:rPr lang="en-US" sz="3100" dirty="0" err="1" smtClean="0"/>
              <a:t>arenguks</a:t>
            </a:r>
            <a:r>
              <a:rPr lang="en-US" sz="3100" dirty="0" smtClean="0"/>
              <a:t> </a:t>
            </a:r>
            <a:r>
              <a:rPr lang="en-US" sz="3100" dirty="0" err="1" smtClean="0"/>
              <a:t>vajaliku</a:t>
            </a:r>
            <a:r>
              <a:rPr lang="en-US" sz="3100" dirty="0" smtClean="0"/>
              <a:t> </a:t>
            </a:r>
            <a:r>
              <a:rPr lang="en-US" sz="3100" dirty="0" err="1" smtClean="0"/>
              <a:t>keskkonna</a:t>
            </a:r>
            <a:r>
              <a:rPr lang="en-US" sz="3100" dirty="0" smtClean="0"/>
              <a:t> head </a:t>
            </a:r>
            <a:r>
              <a:rPr lang="en-US" sz="3100" dirty="0" err="1" smtClean="0"/>
              <a:t>toimimist</a:t>
            </a:r>
            <a:endParaRPr lang="en-US" sz="3100" dirty="0" smtClean="0"/>
          </a:p>
          <a:p>
            <a:pPr fontAlgn="base"/>
            <a:r>
              <a:rPr lang="en-US" sz="3100" b="1" dirty="0" err="1" smtClean="0"/>
              <a:t>Aitame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leida</a:t>
            </a:r>
            <a:r>
              <a:rPr lang="en-US" sz="3100" b="1" dirty="0" smtClean="0"/>
              <a:t> </a:t>
            </a:r>
            <a:r>
              <a:rPr lang="en-US" sz="3100" dirty="0" err="1" smtClean="0"/>
              <a:t>peredele</a:t>
            </a:r>
            <a:r>
              <a:rPr lang="en-US" sz="3100" dirty="0" smtClean="0"/>
              <a:t> </a:t>
            </a:r>
            <a:r>
              <a:rPr lang="en-US" sz="3100" dirty="0" err="1" smtClean="0"/>
              <a:t>vajalikku</a:t>
            </a:r>
            <a:r>
              <a:rPr lang="en-US" sz="3100" dirty="0" smtClean="0"/>
              <a:t> </a:t>
            </a:r>
            <a:r>
              <a:rPr lang="en-US" sz="3100" b="1" dirty="0" err="1" smtClean="0"/>
              <a:t>informatsiooni</a:t>
            </a:r>
            <a:r>
              <a:rPr lang="en-US" sz="3100" dirty="0" smtClean="0"/>
              <a:t> </a:t>
            </a:r>
            <a:r>
              <a:rPr lang="en-US" sz="3100" dirty="0" err="1" smtClean="0"/>
              <a:t>olukorra</a:t>
            </a:r>
            <a:r>
              <a:rPr lang="en-US" sz="3100" dirty="0" smtClean="0"/>
              <a:t> </a:t>
            </a:r>
            <a:r>
              <a:rPr lang="en-US" sz="3100" dirty="0" err="1" smtClean="0"/>
              <a:t>lahendamiseks</a:t>
            </a:r>
            <a:r>
              <a:rPr lang="en-US" sz="3100" dirty="0" smtClean="0"/>
              <a:t> </a:t>
            </a:r>
            <a:r>
              <a:rPr lang="en-US" sz="3100" dirty="0" err="1" smtClean="0"/>
              <a:t>ja</a:t>
            </a:r>
            <a:r>
              <a:rPr lang="en-US" sz="3100" dirty="0" smtClean="0"/>
              <a:t> </a:t>
            </a:r>
            <a:r>
              <a:rPr lang="en-US" sz="3100" dirty="0" err="1" smtClean="0"/>
              <a:t>vajadusel</a:t>
            </a:r>
            <a:r>
              <a:rPr lang="en-US" sz="3100" dirty="0" smtClean="0"/>
              <a:t> </a:t>
            </a:r>
            <a:r>
              <a:rPr lang="en-US" sz="3100" dirty="0" err="1" smtClean="0"/>
              <a:t>juhendame</a:t>
            </a:r>
            <a:r>
              <a:rPr lang="en-US" sz="3100" dirty="0" smtClean="0"/>
              <a:t> </a:t>
            </a:r>
            <a:r>
              <a:rPr lang="en-US" sz="3100" dirty="0" err="1" smtClean="0"/>
              <a:t>täiendava</a:t>
            </a:r>
            <a:r>
              <a:rPr lang="en-US" sz="3100" dirty="0" smtClean="0"/>
              <a:t> </a:t>
            </a:r>
            <a:r>
              <a:rPr lang="en-US" sz="3100" dirty="0" err="1" smtClean="0"/>
              <a:t>professionaalse</a:t>
            </a:r>
            <a:r>
              <a:rPr lang="en-US" sz="3100" dirty="0" smtClean="0"/>
              <a:t> </a:t>
            </a:r>
            <a:r>
              <a:rPr lang="en-US" sz="3100" dirty="0" err="1" smtClean="0"/>
              <a:t>abi</a:t>
            </a:r>
            <a:r>
              <a:rPr lang="en-US" sz="3100" dirty="0" smtClean="0"/>
              <a:t> </a:t>
            </a:r>
            <a:r>
              <a:rPr lang="en-US" sz="3100" dirty="0" err="1" smtClean="0"/>
              <a:t>otsimisel</a:t>
            </a:r>
            <a:endParaRPr lang="en-US" sz="3100" dirty="0" smtClean="0"/>
          </a:p>
          <a:p>
            <a:pPr fontAlgn="base"/>
            <a:r>
              <a:rPr lang="en-US" sz="3100" dirty="0" err="1" smtClean="0"/>
              <a:t>Suuname</a:t>
            </a:r>
            <a:r>
              <a:rPr lang="en-US" sz="3100" dirty="0" smtClean="0"/>
              <a:t> </a:t>
            </a:r>
            <a:r>
              <a:rPr lang="en-US" sz="3100" dirty="0" err="1" smtClean="0"/>
              <a:t>nõustamise</a:t>
            </a:r>
            <a:r>
              <a:rPr lang="en-US" sz="3100" dirty="0" smtClean="0"/>
              <a:t> </a:t>
            </a:r>
            <a:r>
              <a:rPr lang="en-US" sz="3100" dirty="0" err="1" smtClean="0"/>
              <a:t>abil</a:t>
            </a:r>
            <a:r>
              <a:rPr lang="en-US" sz="3100" dirty="0" smtClean="0"/>
              <a:t> </a:t>
            </a:r>
            <a:r>
              <a:rPr lang="en-US" sz="3100" dirty="0" err="1" smtClean="0"/>
              <a:t>nõustatavat</a:t>
            </a:r>
            <a:r>
              <a:rPr lang="en-US" sz="3100" dirty="0" smtClean="0"/>
              <a:t>/</a:t>
            </a:r>
            <a:r>
              <a:rPr lang="en-US" sz="3100" dirty="0" err="1" smtClean="0"/>
              <a:t>tema</a:t>
            </a:r>
            <a:r>
              <a:rPr lang="en-US" sz="3100" dirty="0" smtClean="0"/>
              <a:t> </a:t>
            </a:r>
            <a:r>
              <a:rPr lang="en-US" sz="3100" dirty="0" err="1" smtClean="0"/>
              <a:t>lähedasi</a:t>
            </a:r>
            <a:r>
              <a:rPr lang="en-US" sz="3100" dirty="0" smtClean="0"/>
              <a:t> </a:t>
            </a:r>
            <a:r>
              <a:rPr lang="en-US" sz="3100" dirty="0" err="1" smtClean="0"/>
              <a:t>uue</a:t>
            </a:r>
            <a:r>
              <a:rPr lang="en-US" sz="3100" dirty="0" smtClean="0"/>
              <a:t> </a:t>
            </a:r>
            <a:r>
              <a:rPr lang="en-US" sz="3100" dirty="0" err="1" smtClean="0"/>
              <a:t>olukorra</a:t>
            </a:r>
            <a:r>
              <a:rPr lang="en-US" sz="3100" dirty="0" smtClean="0"/>
              <a:t> </a:t>
            </a:r>
            <a:r>
              <a:rPr lang="en-US" sz="3100" dirty="0" err="1" smtClean="0"/>
              <a:t>aktsepteerimise</a:t>
            </a:r>
            <a:r>
              <a:rPr lang="en-US" sz="3100" dirty="0" smtClean="0"/>
              <a:t> </a:t>
            </a:r>
            <a:r>
              <a:rPr lang="en-US" sz="3100" dirty="0" err="1" smtClean="0"/>
              <a:t>poole</a:t>
            </a:r>
            <a:r>
              <a:rPr lang="en-US" sz="3100" dirty="0" smtClean="0"/>
              <a:t>, </a:t>
            </a:r>
            <a:r>
              <a:rPr lang="en-US" sz="3100" dirty="0" err="1" smtClean="0"/>
              <a:t>mis</a:t>
            </a:r>
            <a:r>
              <a:rPr lang="en-US" sz="3100" dirty="0" smtClean="0"/>
              <a:t> </a:t>
            </a:r>
            <a:r>
              <a:rPr lang="en-US" sz="3100" b="1" dirty="0" err="1" smtClean="0"/>
              <a:t>toetab</a:t>
            </a:r>
            <a:r>
              <a:rPr lang="en-US" sz="3100" dirty="0" smtClean="0"/>
              <a:t> </a:t>
            </a:r>
            <a:r>
              <a:rPr lang="en-US" sz="3100" dirty="0" err="1" smtClean="0"/>
              <a:t>mh</a:t>
            </a:r>
            <a:r>
              <a:rPr lang="en-US" sz="3100" dirty="0" smtClean="0"/>
              <a:t> </a:t>
            </a:r>
            <a:r>
              <a:rPr lang="en-US" sz="3100" b="1" dirty="0" err="1" smtClean="0"/>
              <a:t>kiiremat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töövõime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taastumist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ja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olukorra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normaliseerumist</a:t>
            </a:r>
            <a:r>
              <a:rPr lang="en-US" sz="3100" b="1" dirty="0" smtClean="0"/>
              <a:t>. </a:t>
            </a:r>
          </a:p>
          <a:p>
            <a:pPr fontAlgn="base"/>
            <a:r>
              <a:rPr lang="en-US" sz="3100" b="1" dirty="0" err="1" smtClean="0"/>
              <a:t>Abi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võrgustikest</a:t>
            </a:r>
            <a:r>
              <a:rPr lang="en-US" sz="3100" b="1" dirty="0" smtClean="0"/>
              <a:t>! </a:t>
            </a:r>
            <a:endParaRPr lang="en-US" sz="31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91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-183405"/>
            <a:ext cx="8042276" cy="1336956"/>
          </a:xfrm>
        </p:spPr>
        <p:txBody>
          <a:bodyPr/>
          <a:lstStyle/>
          <a:p>
            <a:r>
              <a:rPr lang="en-US" sz="4200" b="1" dirty="0" err="1" smtClean="0">
                <a:solidFill>
                  <a:schemeClr val="accent1">
                    <a:lumMod val="75000"/>
                  </a:schemeClr>
                </a:solidFill>
              </a:rPr>
              <a:t>Tööpõhimõtted</a:t>
            </a:r>
            <a:r>
              <a:rPr lang="en-US" sz="4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200" b="1" dirty="0" err="1" smtClean="0">
                <a:solidFill>
                  <a:schemeClr val="accent1">
                    <a:lumMod val="75000"/>
                  </a:schemeClr>
                </a:solidFill>
              </a:rPr>
              <a:t>toetamises</a:t>
            </a:r>
            <a:r>
              <a:rPr lang="en-US" sz="4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4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350498"/>
            <a:ext cx="8042276" cy="4593103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Usume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nõustamisse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toetamisse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kogemusnõustajad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pakuvad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KRIISIS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abivajajale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abi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teda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ennekõike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kuulates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mõistes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vajadusel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jagades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kogemuslikku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tuge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jõustavalt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Usume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et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kogetu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ühendab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inimesi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loob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teineteisemõistmise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Lähtudes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pinnasest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nõustatav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ja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nõustaja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smtClean="0"/>
              <a:t>on </a:t>
            </a:r>
            <a:r>
              <a:rPr lang="en-US" dirty="0" err="1"/>
              <a:t>läbinud</a:t>
            </a:r>
            <a:r>
              <a:rPr lang="en-US" dirty="0"/>
              <a:t> </a:t>
            </a:r>
            <a:r>
              <a:rPr lang="en-US" dirty="0" err="1"/>
              <a:t>samalaadse</a:t>
            </a:r>
            <a:r>
              <a:rPr lang="en-US" dirty="0"/>
              <a:t> </a:t>
            </a:r>
            <a:r>
              <a:rPr lang="en-US" dirty="0" err="1"/>
              <a:t>traumeeriva</a:t>
            </a:r>
            <a:r>
              <a:rPr lang="en-US" dirty="0"/>
              <a:t> </a:t>
            </a:r>
            <a:r>
              <a:rPr lang="en-US" dirty="0" err="1" smtClean="0"/>
              <a:t>elusituatsiooni</a:t>
            </a:r>
            <a:r>
              <a:rPr lang="en-US" dirty="0" smtClean="0"/>
              <a:t> on </a:t>
            </a:r>
            <a:r>
              <a:rPr lang="en-US" dirty="0" err="1" smtClean="0"/>
              <a:t>nõustamine</a:t>
            </a:r>
            <a:r>
              <a:rPr lang="en-US" dirty="0" smtClean="0"/>
              <a:t> </a:t>
            </a:r>
            <a:r>
              <a:rPr lang="en-US" dirty="0" err="1" smtClean="0"/>
              <a:t>reeglina</a:t>
            </a:r>
            <a:r>
              <a:rPr lang="en-US" dirty="0" smtClean="0"/>
              <a:t> </a:t>
            </a:r>
            <a:r>
              <a:rPr lang="en-US" dirty="0" err="1" smtClean="0"/>
              <a:t>efektiivne</a:t>
            </a:r>
            <a:r>
              <a:rPr lang="en-US" dirty="0" smtClean="0"/>
              <a:t> </a:t>
            </a:r>
            <a:r>
              <a:rPr lang="en-US" dirty="0" err="1" smtClean="0"/>
              <a:t>eeldusel</a:t>
            </a:r>
            <a:r>
              <a:rPr lang="en-US" dirty="0" smtClean="0"/>
              <a:t>, et </a:t>
            </a:r>
            <a:r>
              <a:rPr lang="en-US" dirty="0" err="1" smtClean="0"/>
              <a:t>nõustaja</a:t>
            </a:r>
            <a:r>
              <a:rPr lang="en-US" dirty="0" smtClean="0"/>
              <a:t> </a:t>
            </a:r>
            <a:r>
              <a:rPr lang="en-US" dirty="0" err="1" smtClean="0"/>
              <a:t>oskab</a:t>
            </a:r>
            <a:r>
              <a:rPr lang="en-US" dirty="0" smtClean="0"/>
              <a:t> </a:t>
            </a:r>
            <a:r>
              <a:rPr lang="en-US" dirty="0" err="1" smtClean="0"/>
              <a:t>hinnata</a:t>
            </a:r>
            <a:r>
              <a:rPr lang="en-US" dirty="0" smtClean="0"/>
              <a:t> </a:t>
            </a:r>
            <a:r>
              <a:rPr lang="en-US" dirty="0" err="1" smtClean="0"/>
              <a:t>nõustatava</a:t>
            </a:r>
            <a:r>
              <a:rPr lang="en-US" dirty="0" smtClean="0"/>
              <a:t> </a:t>
            </a:r>
            <a:r>
              <a:rPr lang="en-US" dirty="0" err="1" smtClean="0"/>
              <a:t>tänast</a:t>
            </a:r>
            <a:r>
              <a:rPr lang="en-US" dirty="0" smtClean="0"/>
              <a:t> </a:t>
            </a:r>
            <a:r>
              <a:rPr lang="en-US" dirty="0" err="1" smtClean="0"/>
              <a:t>seisundit</a:t>
            </a:r>
            <a:r>
              <a:rPr lang="en-US" dirty="0" smtClean="0"/>
              <a:t> ja </a:t>
            </a:r>
            <a:r>
              <a:rPr lang="en-US" dirty="0" err="1" smtClean="0"/>
              <a:t>samastuda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Nõustame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kriisist</a:t>
            </a:r>
            <a:r>
              <a:rPr lang="en-US" dirty="0" smtClean="0"/>
              <a:t> </a:t>
            </a:r>
            <a:r>
              <a:rPr lang="en-US" dirty="0" err="1" smtClean="0"/>
              <a:t>väljunuid</a:t>
            </a:r>
            <a:r>
              <a:rPr lang="en-US" dirty="0" smtClean="0"/>
              <a:t>, </a:t>
            </a:r>
            <a:r>
              <a:rPr lang="en-US" dirty="0" err="1" smtClean="0"/>
              <a:t>seda</a:t>
            </a:r>
            <a:r>
              <a:rPr lang="en-US" dirty="0" smtClean="0"/>
              <a:t> </a:t>
            </a:r>
            <a:r>
              <a:rPr lang="en-US" dirty="0" err="1" smtClean="0"/>
              <a:t>väljaspool</a:t>
            </a:r>
            <a:r>
              <a:rPr lang="en-US" dirty="0" smtClean="0"/>
              <a:t> </a:t>
            </a:r>
            <a:r>
              <a:rPr lang="en-US" dirty="0" err="1" smtClean="0"/>
              <a:t>haiglaid</a:t>
            </a:r>
            <a:r>
              <a:rPr lang="en-US" dirty="0" smtClean="0"/>
              <a:t>, </a:t>
            </a:r>
            <a:r>
              <a:rPr lang="en-US" dirty="0" err="1" smtClean="0"/>
              <a:t>igapäevaselt</a:t>
            </a:r>
            <a:r>
              <a:rPr lang="en-US" dirty="0" smtClean="0"/>
              <a:t> – </a:t>
            </a:r>
            <a:r>
              <a:rPr lang="en-US" dirty="0" err="1" smtClean="0"/>
              <a:t>sihtrühmaks</a:t>
            </a:r>
            <a:r>
              <a:rPr lang="en-US" dirty="0" smtClean="0"/>
              <a:t> </a:t>
            </a:r>
            <a:r>
              <a:rPr lang="en-US" dirty="0" err="1" smtClean="0"/>
              <a:t>peamiselt</a:t>
            </a:r>
            <a:r>
              <a:rPr lang="en-US" dirty="0" smtClean="0"/>
              <a:t> </a:t>
            </a:r>
            <a:r>
              <a:rPr lang="en-US" dirty="0" err="1" smtClean="0"/>
              <a:t>krooniliselt</a:t>
            </a:r>
            <a:r>
              <a:rPr lang="en-US" dirty="0" smtClean="0"/>
              <a:t> </a:t>
            </a:r>
            <a:r>
              <a:rPr lang="en-US" dirty="0" err="1" smtClean="0"/>
              <a:t>haiged</a:t>
            </a:r>
            <a:r>
              <a:rPr lang="en-US" dirty="0" smtClean="0"/>
              <a:t>, T1D, </a:t>
            </a:r>
            <a:r>
              <a:rPr lang="en-US" dirty="0" err="1" smtClean="0"/>
              <a:t>enneaegsed</a:t>
            </a:r>
            <a:r>
              <a:rPr lang="en-US" dirty="0" smtClean="0"/>
              <a:t>, autism.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65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0"/>
            <a:ext cx="8042276" cy="1336956"/>
          </a:xfrm>
        </p:spPr>
        <p:txBody>
          <a:bodyPr/>
          <a:lstStyle/>
          <a:p>
            <a:r>
              <a:rPr lang="en-US" sz="4500" b="1" dirty="0" err="1" smtClean="0">
                <a:solidFill>
                  <a:srgbClr val="184B5B"/>
                </a:solidFill>
              </a:rPr>
              <a:t>KriisiKogemused</a:t>
            </a:r>
            <a:endParaRPr lang="en-US" sz="4500" b="1" dirty="0">
              <a:solidFill>
                <a:srgbClr val="7EB60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25812"/>
              </p:ext>
            </p:extLst>
          </p:nvPr>
        </p:nvGraphicFramePr>
        <p:xfrm>
          <a:off x="0" y="1600200"/>
          <a:ext cx="9144000" cy="4903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524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3245"/>
            <a:ext cx="8042276" cy="1336956"/>
          </a:xfrm>
        </p:spPr>
        <p:txBody>
          <a:bodyPr/>
          <a:lstStyle/>
          <a:p>
            <a:r>
              <a:rPr lang="en-US" sz="4200" b="1" dirty="0" err="1" smtClean="0">
                <a:solidFill>
                  <a:srgbClr val="184B5B"/>
                </a:solidFill>
              </a:rPr>
              <a:t>Kriisis</a:t>
            </a:r>
            <a:r>
              <a:rPr lang="en-US" sz="4200" b="1" dirty="0" smtClean="0">
                <a:solidFill>
                  <a:srgbClr val="184B5B"/>
                </a:solidFill>
              </a:rPr>
              <a:t> </a:t>
            </a:r>
            <a:r>
              <a:rPr lang="en-US" sz="4200" b="1" dirty="0" err="1" smtClean="0">
                <a:solidFill>
                  <a:srgbClr val="184B5B"/>
                </a:solidFill>
              </a:rPr>
              <a:t>perede</a:t>
            </a:r>
            <a:r>
              <a:rPr lang="en-US" sz="4200" b="1" dirty="0" smtClean="0">
                <a:solidFill>
                  <a:srgbClr val="184B5B"/>
                </a:solidFill>
              </a:rPr>
              <a:t> </a:t>
            </a:r>
            <a:r>
              <a:rPr lang="en-US" sz="4200" b="1" dirty="0" err="1" smtClean="0">
                <a:solidFill>
                  <a:srgbClr val="184B5B"/>
                </a:solidFill>
              </a:rPr>
              <a:t>abistamine</a:t>
            </a:r>
            <a:r>
              <a:rPr lang="en-US" sz="4200" b="1" dirty="0" smtClean="0">
                <a:solidFill>
                  <a:srgbClr val="184B5B"/>
                </a:solidFill>
              </a:rPr>
              <a:t> </a:t>
            </a:r>
            <a:r>
              <a:rPr lang="en-US" sz="4200" b="1" dirty="0" err="1" smtClean="0">
                <a:solidFill>
                  <a:srgbClr val="184B5B"/>
                </a:solidFill>
              </a:rPr>
              <a:t>haiglates</a:t>
            </a:r>
            <a:r>
              <a:rPr lang="en-US" sz="4200" b="1" dirty="0" smtClean="0">
                <a:solidFill>
                  <a:srgbClr val="184B5B"/>
                </a:solidFill>
              </a:rPr>
              <a:t> ja </a:t>
            </a:r>
            <a:r>
              <a:rPr lang="en-US" sz="4200" b="1" dirty="0" err="1" smtClean="0">
                <a:solidFill>
                  <a:srgbClr val="184B5B"/>
                </a:solidFill>
              </a:rPr>
              <a:t>ühingutes</a:t>
            </a:r>
            <a:r>
              <a:rPr lang="en-US" sz="4200" b="1" dirty="0" smtClean="0">
                <a:solidFill>
                  <a:srgbClr val="184B5B"/>
                </a:solidFill>
              </a:rPr>
              <a:t>*</a:t>
            </a:r>
            <a:endParaRPr lang="en-US" sz="4200" b="1" dirty="0">
              <a:solidFill>
                <a:srgbClr val="7EB60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814732"/>
            <a:ext cx="8473585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 err="1" smtClean="0">
                <a:solidFill>
                  <a:srgbClr val="404040"/>
                </a:solidFill>
              </a:rPr>
              <a:t>Meie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koostööpartneriteks</a:t>
            </a:r>
            <a:r>
              <a:rPr lang="en-US" sz="2600" dirty="0" smtClean="0">
                <a:solidFill>
                  <a:srgbClr val="404040"/>
                </a:solidFill>
              </a:rPr>
              <a:t> on:</a:t>
            </a:r>
          </a:p>
          <a:p>
            <a:pPr marL="0" indent="0"/>
            <a:r>
              <a:rPr lang="en-US" sz="2600" dirty="0" smtClean="0">
                <a:solidFill>
                  <a:srgbClr val="404040"/>
                </a:solidFill>
              </a:rPr>
              <a:t> Tartu </a:t>
            </a:r>
            <a:r>
              <a:rPr lang="en-US" sz="2600" dirty="0" err="1" smtClean="0">
                <a:solidFill>
                  <a:srgbClr val="404040"/>
                </a:solidFill>
              </a:rPr>
              <a:t>Ülikooli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Kliinikum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</a:p>
          <a:p>
            <a:pPr marL="0" indent="0"/>
            <a:r>
              <a:rPr lang="en-US" sz="2600" dirty="0" smtClean="0">
                <a:solidFill>
                  <a:srgbClr val="404040"/>
                </a:solidFill>
              </a:rPr>
              <a:t> Ida-</a:t>
            </a:r>
            <a:r>
              <a:rPr lang="en-US" sz="2600" dirty="0" err="1" smtClean="0">
                <a:solidFill>
                  <a:srgbClr val="404040"/>
                </a:solidFill>
              </a:rPr>
              <a:t>Tallinna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Keskhaigla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endParaRPr lang="en-US" sz="2600" dirty="0">
              <a:solidFill>
                <a:srgbClr val="404040"/>
              </a:solidFill>
            </a:endParaRPr>
          </a:p>
          <a:p>
            <a:pPr marL="0" indent="0"/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Tallinna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Lastehaigla</a:t>
            </a:r>
            <a:endParaRPr lang="en-US" sz="2600" dirty="0" smtClean="0">
              <a:solidFill>
                <a:srgbClr val="404040"/>
              </a:solidFill>
            </a:endParaRPr>
          </a:p>
          <a:p>
            <a:pPr marL="0" indent="0"/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Pelgulinna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Sünnitusmaja</a:t>
            </a:r>
            <a:endParaRPr lang="en-US" sz="2600" dirty="0" smtClean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rgbClr val="404040"/>
                </a:solidFill>
              </a:rPr>
              <a:t>*ELDÜ, PEAL, </a:t>
            </a:r>
            <a:r>
              <a:rPr lang="en-US" sz="2600" dirty="0" err="1" smtClean="0">
                <a:solidFill>
                  <a:srgbClr val="404040"/>
                </a:solidFill>
              </a:rPr>
              <a:t>Enneaegsed</a:t>
            </a:r>
            <a:r>
              <a:rPr lang="en-US" sz="2600" dirty="0">
                <a:solidFill>
                  <a:srgbClr val="404040"/>
                </a:solidFill>
              </a:rPr>
              <a:t> </a:t>
            </a:r>
            <a:r>
              <a:rPr lang="en-US" sz="2600" dirty="0" smtClean="0">
                <a:solidFill>
                  <a:srgbClr val="404040"/>
                </a:solidFill>
              </a:rPr>
              <a:t>Lapsed – </a:t>
            </a:r>
            <a:r>
              <a:rPr lang="en-US" sz="2600" dirty="0" err="1" smtClean="0">
                <a:solidFill>
                  <a:srgbClr val="404040"/>
                </a:solidFill>
              </a:rPr>
              <a:t>kestvus</a:t>
            </a:r>
            <a:r>
              <a:rPr lang="en-US" sz="2600" dirty="0" smtClean="0">
                <a:solidFill>
                  <a:srgbClr val="404040"/>
                </a:solidFill>
              </a:rPr>
              <a:t> </a:t>
            </a:r>
            <a:r>
              <a:rPr lang="en-US" sz="2600" dirty="0" err="1" smtClean="0">
                <a:solidFill>
                  <a:srgbClr val="404040"/>
                </a:solidFill>
              </a:rPr>
              <a:t>varieeruv</a:t>
            </a:r>
            <a:endParaRPr lang="en-US" sz="26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18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3448</TotalTime>
  <Words>675</Words>
  <Application>Microsoft Office PowerPoint</Application>
  <PresentationFormat>Ekraaniseanss (4:3)</PresentationFormat>
  <Paragraphs>78</Paragraphs>
  <Slides>15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15</vt:i4>
      </vt:variant>
    </vt:vector>
  </HeadingPairs>
  <TitlesOfParts>
    <vt:vector size="19" baseType="lpstr">
      <vt:lpstr>Book Antiqua</vt:lpstr>
      <vt:lpstr>Calibri</vt:lpstr>
      <vt:lpstr>Wingdings 2</vt:lpstr>
      <vt:lpstr>Breeze</vt:lpstr>
      <vt:lpstr>MTÜ KOGEMUSE JÕUD</vt:lpstr>
      <vt:lpstr>Kriisiabi kogemusnõustamise algus ja areng Eestis</vt:lpstr>
      <vt:lpstr>Meie lugu: südamest südamesse</vt:lpstr>
      <vt:lpstr>Miks?</vt:lpstr>
      <vt:lpstr>Mida tähendab kriisiabi kogemusnõustamine?</vt:lpstr>
      <vt:lpstr>Kiiremaks taastumiseks kriisist</vt:lpstr>
      <vt:lpstr>Tööpõhimõtted toetamises </vt:lpstr>
      <vt:lpstr>KriisiKogemused</vt:lpstr>
      <vt:lpstr>Kriisis perede abistamine haiglates ja ühingutes*</vt:lpstr>
      <vt:lpstr>Nõustamismahud haiglates</vt:lpstr>
      <vt:lpstr>Tagasiside SA TÜK: dr M. Ulst</vt:lpstr>
      <vt:lpstr>Tagasiside ITK: dr R. Allikvee</vt:lpstr>
      <vt:lpstr>Tagasiside Tallinna Lastehaigla: dr K. Luts</vt:lpstr>
      <vt:lpstr>Meile oluline</vt:lpstr>
      <vt:lpstr>AITÄH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MTÜ Kogemuse jõud</dc:title>
  <dc:creator>Eve  Nõmm</dc:creator>
  <cp:lastModifiedBy>Kadi Haamer</cp:lastModifiedBy>
  <cp:revision>102</cp:revision>
  <cp:lastPrinted>2017-10-10T06:41:43Z</cp:lastPrinted>
  <dcterms:created xsi:type="dcterms:W3CDTF">2016-05-13T14:57:55Z</dcterms:created>
  <dcterms:modified xsi:type="dcterms:W3CDTF">2018-05-23T13:40:16Z</dcterms:modified>
</cp:coreProperties>
</file>