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5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B1258-12EF-4163-BA25-9C96AE2C9C77}" type="datetimeFigureOut">
              <a:rPr lang="et-EE" smtClean="0"/>
              <a:t>10.10.2017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88460-DE4F-49A8-BBA7-D9531E4E6F0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37748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/>
              <a:t>Muutke tiitli laadi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/>
              <a:t>Klõpsake laadi muutmiseks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4410-5D81-46D4-9914-E004FF7F5B1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0673-6B96-40AA-9350-EBB74C68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5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4410-5D81-46D4-9914-E004FF7F5B1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0673-6B96-40AA-9350-EBB74C68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4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/>
              <a:t>Muutke tiitli laadi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4410-5D81-46D4-9914-E004FF7F5B1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0673-6B96-40AA-9350-EBB74C68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5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4410-5D81-46D4-9914-E004FF7F5B1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0673-6B96-40AA-9350-EBB74C68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/>
              <a:t>Muutke tiitli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4410-5D81-46D4-9914-E004FF7F5B1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0673-6B96-40AA-9350-EBB74C68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4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4410-5D81-46D4-9914-E004FF7F5B1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0673-6B96-40AA-9350-EBB74C68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7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Muutke tiitli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4410-5D81-46D4-9914-E004FF7F5B1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0673-6B96-40AA-9350-EBB74C68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4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4410-5D81-46D4-9914-E004FF7F5B1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0673-6B96-40AA-9350-EBB74C68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4410-5D81-46D4-9914-E004FF7F5B1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0673-6B96-40AA-9350-EBB74C68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4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Muutke tiitli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4410-5D81-46D4-9914-E004FF7F5B1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0673-6B96-40AA-9350-EBB74C68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1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Muutke tiitli laadi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4410-5D81-46D4-9914-E004FF7F5B1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0673-6B96-40AA-9350-EBB74C68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2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Muutke tiitli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34410-5D81-46D4-9914-E004FF7F5B10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D0673-6B96-40AA-9350-EBB74C689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4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89175"/>
          </a:xfrm>
        </p:spPr>
        <p:txBody>
          <a:bodyPr>
            <a:normAutofit/>
          </a:bodyPr>
          <a:lstStyle/>
          <a:p>
            <a:r>
              <a:rPr lang="et-EE" sz="3600" b="1" dirty="0"/>
              <a:t>,,Astangu KRK panus ja väljakutsed kogemusnõustamise teenuse arendamises’’</a:t>
            </a:r>
            <a:endParaRPr lang="en-US" sz="3600" b="1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219200" y="4568824"/>
            <a:ext cx="6248400" cy="1527175"/>
          </a:xfrm>
        </p:spPr>
        <p:txBody>
          <a:bodyPr>
            <a:normAutofit fontScale="92500" lnSpcReduction="20000"/>
          </a:bodyPr>
          <a:lstStyle/>
          <a:p>
            <a:r>
              <a:rPr lang="et-EE" sz="2000" dirty="0">
                <a:solidFill>
                  <a:schemeClr val="tx1"/>
                </a:solidFill>
              </a:rPr>
              <a:t>	</a:t>
            </a:r>
            <a:r>
              <a:rPr lang="et-EE" sz="3000" b="1" dirty="0">
                <a:solidFill>
                  <a:schemeClr val="tx1"/>
                </a:solidFill>
              </a:rPr>
              <a:t>Leelo Ainsoo arendusspetsialist</a:t>
            </a:r>
          </a:p>
          <a:p>
            <a:endParaRPr lang="et-EE" sz="2000" dirty="0">
              <a:solidFill>
                <a:schemeClr val="tx1"/>
              </a:solidFill>
            </a:endParaRPr>
          </a:p>
          <a:p>
            <a:r>
              <a:rPr lang="et-EE" sz="2000" dirty="0">
                <a:solidFill>
                  <a:schemeClr val="tx1"/>
                </a:solidFill>
              </a:rPr>
              <a:t>Tegevus on rahastatud Euroopa Sotsiaalfondi  vahenditest, meetme „Tööturul osalemist toetavad hoolekandeteenused</a:t>
            </a:r>
            <a:r>
              <a:rPr lang="en-US" sz="2000" dirty="0">
                <a:solidFill>
                  <a:schemeClr val="tx1"/>
                </a:solidFill>
              </a:rPr>
              <a:t>“ (2014-2020). </a:t>
            </a:r>
          </a:p>
        </p:txBody>
      </p:sp>
      <p:pic>
        <p:nvPicPr>
          <p:cNvPr id="1027" name="Picture 3" descr="\\edu.lan\users\helen\Personal\46712010319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399" y="533399"/>
            <a:ext cx="1592581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275102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Rõõmud koolituste korraldamisel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Käesolevaks ajaks oleme läbiviidud hangetega (4), ESF </a:t>
            </a:r>
            <a:r>
              <a:rPr lang="et-EE" dirty="0" err="1"/>
              <a:t>rahastusega</a:t>
            </a:r>
            <a:r>
              <a:rPr lang="et-EE" dirty="0"/>
              <a:t>, koolitanud kokku</a:t>
            </a:r>
          </a:p>
          <a:p>
            <a:pPr marL="0" indent="0">
              <a:buNone/>
            </a:pPr>
            <a:r>
              <a:rPr lang="et-EE" dirty="0"/>
              <a:t>		</a:t>
            </a:r>
            <a:r>
              <a:rPr lang="et-EE" b="1" dirty="0"/>
              <a:t>104 kogemusnõustajat</a:t>
            </a:r>
            <a:r>
              <a:rPr lang="et-EE" dirty="0"/>
              <a:t>.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Meil on võimalik veel koolitada </a:t>
            </a:r>
          </a:p>
          <a:p>
            <a:pPr marL="0" indent="0">
              <a:buNone/>
            </a:pPr>
            <a:r>
              <a:rPr lang="et-EE" dirty="0"/>
              <a:t>		</a:t>
            </a:r>
            <a:r>
              <a:rPr lang="et-EE" b="1" dirty="0"/>
              <a:t>96 kogemusnõustajat</a:t>
            </a:r>
            <a:r>
              <a:rPr lang="et-EE" dirty="0"/>
              <a:t>.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62135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Koolitatute sihtgrupid 1</a:t>
            </a:r>
          </a:p>
        </p:txBody>
      </p:sp>
      <p:sp>
        <p:nvSpPr>
          <p:cNvPr id="5" name="Ristkülik 4"/>
          <p:cNvSpPr/>
          <p:nvPr/>
        </p:nvSpPr>
        <p:spPr>
          <a:xfrm>
            <a:off x="457200" y="2057400"/>
            <a:ext cx="8229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3200" dirty="0"/>
              <a:t>Psüühikahäiretega inimestele (15)- Arengukeskus </a:t>
            </a:r>
            <a:r>
              <a:rPr lang="et-EE" sz="3200" dirty="0" err="1"/>
              <a:t>Avitus</a:t>
            </a:r>
            <a:endParaRPr lang="et-EE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3200" dirty="0"/>
              <a:t>Krooniliste haigustega, somaatiliste haigustega inimestele (15) - Arengukeskus </a:t>
            </a:r>
            <a:r>
              <a:rPr lang="et-EE" sz="3200" dirty="0" err="1"/>
              <a:t>Avitus</a:t>
            </a:r>
            <a:endParaRPr lang="et-EE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3200" dirty="0"/>
              <a:t>Liikumispuudega inimestele (16)- Eesti Liikumispuudega Inimeste Liit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3200" dirty="0"/>
              <a:t>Nägemispuudega inimestele (15)- Eesti Pimemassööride Ühing</a:t>
            </a:r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55299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Rõõmud koolituste korraldamisel 2</a:t>
            </a:r>
          </a:p>
        </p:txBody>
      </p:sp>
      <p:sp>
        <p:nvSpPr>
          <p:cNvPr id="4" name="Ristkülik 3"/>
          <p:cNvSpPr/>
          <p:nvPr/>
        </p:nvSpPr>
        <p:spPr>
          <a:xfrm>
            <a:off x="762000" y="1417638"/>
            <a:ext cx="79324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3200" dirty="0"/>
              <a:t>Kuulmispuudega inimestele (15)- Eesti </a:t>
            </a:r>
            <a:r>
              <a:rPr lang="et-EE" sz="3200" dirty="0" err="1"/>
              <a:t>Vaegkuuljate</a:t>
            </a:r>
            <a:r>
              <a:rPr lang="et-EE" sz="3200" dirty="0"/>
              <a:t> Liit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3200" dirty="0"/>
              <a:t>Erinevate puuetega laste lähedastele/ pereliikmetele (15) - Tartu Ülikooli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3200" dirty="0"/>
              <a:t>Erinevate erivajadustega inimestele Lääne-Eesti  ja saartel (13)- Tartu Ülikool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sz="3200" dirty="0"/>
          </a:p>
          <a:p>
            <a:r>
              <a:rPr lang="et-EE" sz="3200" dirty="0"/>
              <a:t>	Aitäh senise koostöö eest koolitajatele!</a:t>
            </a:r>
          </a:p>
        </p:txBody>
      </p:sp>
    </p:spTree>
    <p:extLst>
      <p:ext uri="{BB962C8B-B14F-4D97-AF65-F5344CB8AC3E}">
        <p14:creationId xmlns:p14="http://schemas.microsoft.com/office/powerpoint/2010/main" val="129968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Rõõmud koolituste korraldamisel 3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t-EE" dirty="0"/>
              <a:t>Lisaks on mul hea meel, et meie KN koolitamise info on jõudnud mitmete rehabilitatsiooniasutuste spetsialistideni ja meie käest küsitakse infot võimalike koolitatud kogemusnõustajate kohta, et neid oma meeskonda saada. </a:t>
            </a:r>
          </a:p>
          <a:p>
            <a:pPr marL="0" indent="0">
              <a:buNone/>
            </a:pPr>
            <a:r>
              <a:rPr lang="et-EE" dirty="0"/>
              <a:t>Samuti võtavad ühendust nii KN koolitusest huvitatud inimesed ise, kui ka nende soovitajad. Kui uued koolitused algavad, siis on meil olemas nimekiri huvilistest, kellele info saata.</a:t>
            </a:r>
          </a:p>
        </p:txBody>
      </p:sp>
    </p:spTree>
    <p:extLst>
      <p:ext uri="{BB962C8B-B14F-4D97-AF65-F5344CB8AC3E}">
        <p14:creationId xmlns:p14="http://schemas.microsoft.com/office/powerpoint/2010/main" val="262096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Mured koolituste korraldamisega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/>
              <a:t>Kahjuks ei ole siiani õnnestunud leida koolitajat vene keelsete kogemusnõustajate koolitamiseks Ida-Virumaale.</a:t>
            </a:r>
          </a:p>
          <a:p>
            <a:r>
              <a:rPr lang="et-EE" dirty="0"/>
              <a:t>Koolitajaid selles valdkonnas vähe. </a:t>
            </a:r>
          </a:p>
          <a:p>
            <a:r>
              <a:rPr lang="et-EE" dirty="0"/>
              <a:t>Koolituskava oli siiani väga väikese mahuga ja see tekitas mitmeid murekohti nii koolitatud kogemusnõustajates kui ka teenuse </a:t>
            </a:r>
            <a:r>
              <a:rPr lang="et-EE" dirty="0" err="1"/>
              <a:t>osutajate</a:t>
            </a:r>
            <a:r>
              <a:rPr lang="et-EE" dirty="0"/>
              <a:t> hulgas. </a:t>
            </a:r>
          </a:p>
          <a:p>
            <a:r>
              <a:rPr lang="et-EE" dirty="0"/>
              <a:t>Siiani ei olnud veel ka organisatsiooni kogemusnõustajatele. </a:t>
            </a:r>
          </a:p>
        </p:txBody>
      </p:sp>
    </p:spTree>
    <p:extLst>
      <p:ext uri="{BB962C8B-B14F-4D97-AF65-F5344CB8AC3E}">
        <p14:creationId xmlns:p14="http://schemas.microsoft.com/office/powerpoint/2010/main" val="2915042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Väljakutsed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t-EE" dirty="0"/>
              <a:t>Praeguse seisuga oleme arvamusel, et meil ei ole mõtet koolitada oma Astangu poolt kokku pandud õppekava alusel, et tekitada koolitatud kogemusnõustajates segadust. </a:t>
            </a:r>
          </a:p>
          <a:p>
            <a:r>
              <a:rPr lang="et-EE" dirty="0"/>
              <a:t>Ootame ära uue määruse, mis kinnitab uue koolituskava ja peale seda kuulutame välja hanke koolitajate leidmiseks, et koolitada</a:t>
            </a:r>
          </a:p>
          <a:p>
            <a:pPr marL="0" indent="0">
              <a:buNone/>
            </a:pPr>
            <a:r>
              <a:rPr lang="et-EE" dirty="0"/>
              <a:t>	2018.a jooksul veel </a:t>
            </a:r>
          </a:p>
          <a:p>
            <a:pPr marL="0" indent="0">
              <a:buNone/>
            </a:pPr>
            <a:r>
              <a:rPr lang="et-EE" dirty="0"/>
              <a:t>	 96 kogemusnõustajat.</a:t>
            </a:r>
          </a:p>
          <a:p>
            <a:pPr marL="0" indent="0">
              <a:buNone/>
            </a:pPr>
            <a:r>
              <a:rPr lang="et-EE" dirty="0"/>
              <a:t>     Osad neist siis ka jätkukoolitusena, et kõigil 	oleksid võrdsed teadmised ja oskused 	kogemusnõustamise maastikul töötamiseks.  </a:t>
            </a:r>
          </a:p>
        </p:txBody>
      </p:sp>
    </p:spTree>
    <p:extLst>
      <p:ext uri="{BB962C8B-B14F-4D97-AF65-F5344CB8AC3E}">
        <p14:creationId xmlns:p14="http://schemas.microsoft.com/office/powerpoint/2010/main" val="2205102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Väljakutsed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r>
              <a:rPr lang="et-EE" dirty="0"/>
              <a:t>Koolitajate leidmine hankesse ja nende valmisolek 2018. a jooksul koolitused läbi viia?! </a:t>
            </a:r>
          </a:p>
          <a:p>
            <a:r>
              <a:rPr lang="et-EE" dirty="0"/>
              <a:t>Koostöö Kogemusnõustajate Koja ja teenuse </a:t>
            </a:r>
            <a:r>
              <a:rPr lang="et-EE" dirty="0" err="1"/>
              <a:t>osutajate</a:t>
            </a:r>
            <a:r>
              <a:rPr lang="et-EE" dirty="0"/>
              <a:t> vahel ning ka juhtumikorraldajate koolitamine annab  teenuse sisu selgitamise kaudu kindlasti senisest palju tõhusamaid tulemusi!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sz="2800" b="1" dirty="0"/>
              <a:t>EDU UUTEKS VÄLJAKUTSETEKS MEILE KÕIGILE!</a:t>
            </a:r>
          </a:p>
        </p:txBody>
      </p:sp>
    </p:spTree>
    <p:extLst>
      <p:ext uri="{BB962C8B-B14F-4D97-AF65-F5344CB8AC3E}">
        <p14:creationId xmlns:p14="http://schemas.microsoft.com/office/powerpoint/2010/main" val="2974358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Tänan tähelepanu eest!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Leelo Ainsoo</a:t>
            </a:r>
          </a:p>
          <a:p>
            <a:pPr marL="0" indent="0">
              <a:buNone/>
            </a:pPr>
            <a:r>
              <a:rPr lang="et-EE" dirty="0"/>
              <a:t>RAKK arendusspetsialist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6877 246/ 58358401</a:t>
            </a:r>
          </a:p>
          <a:p>
            <a:pPr marL="0" indent="0">
              <a:buNone/>
            </a:pPr>
            <a:r>
              <a:rPr lang="et-EE" dirty="0"/>
              <a:t>leelo.ainsoo@astangu.ee</a:t>
            </a:r>
          </a:p>
        </p:txBody>
      </p:sp>
    </p:spTree>
    <p:extLst>
      <p:ext uri="{BB962C8B-B14F-4D97-AF65-F5344CB8AC3E}">
        <p14:creationId xmlns:p14="http://schemas.microsoft.com/office/powerpoint/2010/main" val="22991683"/>
      </p:ext>
    </p:extLst>
  </p:cSld>
  <p:clrMapOvr>
    <a:masterClrMapping/>
  </p:clrMapOvr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</TotalTime>
  <Words>324</Words>
  <Application>Microsoft Office PowerPoint</Application>
  <PresentationFormat>Ekraaniseanss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9</vt:i4>
      </vt:variant>
    </vt:vector>
  </HeadingPairs>
  <TitlesOfParts>
    <vt:vector size="12" baseType="lpstr">
      <vt:lpstr>Arial</vt:lpstr>
      <vt:lpstr>Calibri</vt:lpstr>
      <vt:lpstr>Tarkvarakomplekti Office kujundus</vt:lpstr>
      <vt:lpstr>,,Astangu KRK panus ja väljakutsed kogemusnõustamise teenuse arendamises’’</vt:lpstr>
      <vt:lpstr>Rõõmud koolituste korraldamisel</vt:lpstr>
      <vt:lpstr>Koolitatute sihtgrupid 1</vt:lpstr>
      <vt:lpstr>Rõõmud koolituste korraldamisel 2</vt:lpstr>
      <vt:lpstr>Rõõmud koolituste korraldamisel 3</vt:lpstr>
      <vt:lpstr>Mured koolituste korraldamisega</vt:lpstr>
      <vt:lpstr>Väljakutsed</vt:lpstr>
      <vt:lpstr>Väljakutsed</vt:lpstr>
      <vt:lpstr>Tänan tähelepanu eest!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 1</dc:title>
  <dc:creator>zulli</dc:creator>
  <cp:lastModifiedBy>Margus Mölder</cp:lastModifiedBy>
  <cp:revision>111</cp:revision>
  <cp:lastPrinted>2016-05-23T08:41:20Z</cp:lastPrinted>
  <dcterms:created xsi:type="dcterms:W3CDTF">2016-04-25T11:34:33Z</dcterms:created>
  <dcterms:modified xsi:type="dcterms:W3CDTF">2017-10-10T06:01:24Z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1740968553</vt:i4>
  </property>
  <property fmtid="{D5CDD505-2E9C-101B-9397-08002B2CF9AE}" pid="3" name="_NewReviewCycle">
    <vt:lpwstr/>
  </property>
  <property fmtid="{D5CDD505-2E9C-101B-9397-08002B2CF9AE}" pid="4" name="_EmailSubject">
    <vt:lpwstr>Infopäev Tallinna Puuetega Inimeste Kojas 10.10.2017</vt:lpwstr>
  </property>
  <property fmtid="{D5CDD505-2E9C-101B-9397-08002B2CF9AE}" pid="5" name="_AuthorEmail">
    <vt:lpwstr>Leelo.Ainsoo@astangu.ee</vt:lpwstr>
  </property>
  <property fmtid="{D5CDD505-2E9C-101B-9397-08002B2CF9AE}" pid="6" name="_AuthorEmailDisplayName">
    <vt:lpwstr>Leelo Ainsoo</vt:lpwstr>
  </property>
</Properties>
</file>