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26"/>
  </p:notesMasterIdLst>
  <p:handoutMasterIdLst>
    <p:handoutMasterId r:id="rId27"/>
  </p:handoutMasterIdLst>
  <p:sldIdLst>
    <p:sldId id="259" r:id="rId2"/>
    <p:sldId id="303" r:id="rId3"/>
    <p:sldId id="304" r:id="rId4"/>
    <p:sldId id="305" r:id="rId5"/>
    <p:sldId id="306" r:id="rId6"/>
    <p:sldId id="318" r:id="rId7"/>
    <p:sldId id="311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30" r:id="rId17"/>
    <p:sldId id="331" r:id="rId18"/>
    <p:sldId id="327" r:id="rId19"/>
    <p:sldId id="315" r:id="rId20"/>
    <p:sldId id="328" r:id="rId21"/>
    <p:sldId id="329" r:id="rId22"/>
    <p:sldId id="316" r:id="rId23"/>
    <p:sldId id="332" r:id="rId24"/>
    <p:sldId id="301" r:id="rId25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59B"/>
    <a:srgbClr val="CEB264"/>
    <a:srgbClr val="EAEAEA"/>
    <a:srgbClr val="FFFFCC"/>
    <a:srgbClr val="DDDDDD"/>
    <a:srgbClr val="FFCC66"/>
    <a:srgbClr val="CC6600"/>
    <a:srgbClr val="996600"/>
    <a:srgbClr val="D5B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8" autoAdjust="0"/>
    <p:restoredTop sz="96934" autoAdjust="0"/>
  </p:normalViewPr>
  <p:slideViewPr>
    <p:cSldViewPr>
      <p:cViewPr varScale="1">
        <p:scale>
          <a:sx n="59" d="100"/>
          <a:sy n="59" d="100"/>
        </p:scale>
        <p:origin x="15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2BE40A-9C7F-4FD3-9C13-4B66C425DB27}" type="datetimeFigureOut">
              <a:rPr lang="et-EE"/>
              <a:pPr>
                <a:defRPr/>
              </a:pPr>
              <a:t>10.10.2017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0C63003-F7C0-49DC-90A6-C91E068B1B6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496F432-9C89-4E12-AC8A-FD3D49863351}" type="datetimeFigureOut">
              <a:rPr lang="et-EE"/>
              <a:pPr>
                <a:defRPr/>
              </a:pPr>
              <a:t>10.10.2017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t-E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56B574-29ED-44AD-B5DC-5817C736E3B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9090B-B9DA-4961-BB01-139881D81A5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A6885-AEF5-4492-8693-83B02B92D2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C46A9-30D0-4F87-92B8-F6462DFD1A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EE082-94D9-4DA6-AAED-A7471E2B57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1E941-5971-4D3D-AC3B-34F816501CC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64F24-D3BF-4260-9281-8DDF34FD3CE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CDE28-C7EB-467A-AABF-08997051F3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C435F-271E-44F4-B751-150DC29BDD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15DB-F6B8-45A3-A402-1ABC084F4CE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621A6-4D5B-4C61-A2F5-7E8CC2D9199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06640-E59E-43B1-B10A-67B6811B4B1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www.kogemuskoda.ee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0FCE74-9627-4C61-A5D5-545D0C7B447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gemuskoda.e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low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90600"/>
            <a:ext cx="7772400" cy="4876800"/>
          </a:xfrm>
        </p:spPr>
        <p:txBody>
          <a:bodyPr/>
          <a:lstStyle/>
          <a:p>
            <a:pPr algn="ctr" eaLnBrk="1" hangingPunct="1"/>
            <a:br>
              <a:rPr lang="et-EE" dirty="0"/>
            </a:br>
            <a:r>
              <a:rPr lang="et-EE" sz="5400" dirty="0">
                <a:solidFill>
                  <a:srgbClr val="15559B"/>
                </a:solidFill>
              </a:rPr>
              <a:t>Aasta 2017 kogemusnõustamises</a:t>
            </a:r>
            <a:br>
              <a:rPr lang="et-EE" dirty="0">
                <a:solidFill>
                  <a:schemeClr val="accent1"/>
                </a:solidFill>
              </a:rPr>
            </a:br>
            <a:br>
              <a:rPr lang="et-EE" dirty="0">
                <a:solidFill>
                  <a:schemeClr val="accent1"/>
                </a:solidFill>
              </a:rPr>
            </a:br>
            <a:br>
              <a:rPr lang="de-DE" dirty="0">
                <a:solidFill>
                  <a:schemeClr val="accent1"/>
                </a:solidFill>
              </a:rPr>
            </a:br>
            <a:r>
              <a:rPr lang="et-EE" sz="2000" dirty="0">
                <a:solidFill>
                  <a:schemeClr val="accent1"/>
                </a:solidFill>
              </a:rPr>
              <a:t>Anneli Valdmann</a:t>
            </a:r>
            <a:br>
              <a:rPr lang="et-EE" sz="2000" dirty="0">
                <a:solidFill>
                  <a:schemeClr val="accent1"/>
                </a:solidFill>
              </a:rPr>
            </a:br>
            <a:r>
              <a:rPr lang="et-EE" sz="2000" dirty="0">
                <a:solidFill>
                  <a:schemeClr val="accent1"/>
                </a:solidFill>
              </a:rPr>
              <a:t>Kogemusnõõustajate Koda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Ristkülik 4"/>
          <p:cNvSpPr/>
          <p:nvPr/>
        </p:nvSpPr>
        <p:spPr>
          <a:xfrm>
            <a:off x="4343400" y="1295400"/>
            <a:ext cx="76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?</a:t>
            </a:r>
          </a:p>
        </p:txBody>
      </p:sp>
      <p:sp>
        <p:nvSpPr>
          <p:cNvPr id="6" name="Ristkülik 5"/>
          <p:cNvSpPr/>
          <p:nvPr/>
        </p:nvSpPr>
        <p:spPr>
          <a:xfrm rot="2069812">
            <a:off x="5830744" y="1659389"/>
            <a:ext cx="76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?</a:t>
            </a:r>
          </a:p>
        </p:txBody>
      </p:sp>
      <p:sp>
        <p:nvSpPr>
          <p:cNvPr id="7" name="Ristkülik 6"/>
          <p:cNvSpPr/>
          <p:nvPr/>
        </p:nvSpPr>
        <p:spPr>
          <a:xfrm rot="19224920">
            <a:off x="2794767" y="1661936"/>
            <a:ext cx="76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  <a:latin typeface="+mn-lt"/>
              </a:rPr>
              <a:t>www.kogemuskoda.ee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Olen teinud tööd ...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800600"/>
          </a:xfrm>
        </p:spPr>
        <p:txBody>
          <a:bodyPr numCol="1"/>
          <a:lstStyle/>
          <a:p>
            <a:r>
              <a:rPr lang="et-EE" sz="2800" dirty="0"/>
              <a:t> </a:t>
            </a:r>
            <a:r>
              <a:rPr lang="et-EE" sz="2400" b="1" dirty="0"/>
              <a:t>Ainult vabatahtliku tööna/tegevusena – 21 in (38%)</a:t>
            </a:r>
            <a:endParaRPr lang="et-EE" sz="2400" dirty="0"/>
          </a:p>
          <a:p>
            <a:r>
              <a:rPr lang="et-EE" sz="2400" b="1" dirty="0"/>
              <a:t>Valdavalt vabatahtliku tööna/tegevusena – 22 in (40%)</a:t>
            </a:r>
            <a:endParaRPr lang="et-EE" sz="2400" dirty="0"/>
          </a:p>
          <a:p>
            <a:pPr>
              <a:buNone/>
            </a:pPr>
            <a:r>
              <a:rPr lang="et-EE" sz="2400" b="1" dirty="0"/>
              <a:t>Ehk ainult või valdavalt vabatahtliku tööna tegi tööd ~ 80% vastajatest!</a:t>
            </a:r>
          </a:p>
          <a:p>
            <a:endParaRPr lang="et-EE" sz="2400" dirty="0"/>
          </a:p>
          <a:p>
            <a:r>
              <a:rPr lang="et-EE" sz="2400" dirty="0"/>
              <a:t>Valdavalt tasustatud tööna – 10 (18%)</a:t>
            </a:r>
          </a:p>
          <a:p>
            <a:r>
              <a:rPr lang="et-EE" sz="2400" b="1" dirty="0"/>
              <a:t>Ainult tasustatud tööna – 2 vastjat (4%)</a:t>
            </a:r>
            <a:r>
              <a:rPr lang="et-EE" sz="2400" dirty="0"/>
              <a:t> (tegutsesid rehabilitatsioonimeeskondades ning lisaks oma MTÜ või eraettevõtte alt)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endParaRPr lang="et-EE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Kõige sagedamini märgiti ...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800600"/>
          </a:xfrm>
        </p:spPr>
        <p:txBody>
          <a:bodyPr numCol="1"/>
          <a:lstStyle/>
          <a:p>
            <a:r>
              <a:rPr lang="et-EE" sz="2800" dirty="0"/>
              <a:t>vaimset tervist – 35 korda </a:t>
            </a:r>
          </a:p>
          <a:p>
            <a:r>
              <a:rPr lang="et-EE" sz="2800" dirty="0"/>
              <a:t>psüühilis probleeme – 35 korda</a:t>
            </a:r>
          </a:p>
          <a:p>
            <a:r>
              <a:rPr lang="et-EE" sz="2800" dirty="0"/>
              <a:t>lapsevanemate toetamist – 24 korda </a:t>
            </a:r>
          </a:p>
          <a:p>
            <a:r>
              <a:rPr lang="et-EE" sz="2800" dirty="0"/>
              <a:t>füüsilist tervist või puuet – 23 korda</a:t>
            </a:r>
          </a:p>
          <a:p>
            <a:r>
              <a:rPr lang="et-EE" sz="2800" dirty="0"/>
              <a:t>kriisi – 22 korda</a:t>
            </a:r>
          </a:p>
          <a:p>
            <a:r>
              <a:rPr lang="et-EE" sz="2800" dirty="0"/>
              <a:t>tööd lastega – 20 korda</a:t>
            </a:r>
          </a:p>
          <a:p>
            <a:r>
              <a:rPr lang="et-EE" sz="2800" dirty="0"/>
              <a:t>peretööd -  17 korda</a:t>
            </a:r>
          </a:p>
          <a:p>
            <a:pPr>
              <a:buNone/>
            </a:pPr>
            <a:endParaRPr lang="et-E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Harvemesinevad teemad olid 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572000"/>
          </a:xfrm>
        </p:spPr>
        <p:txBody>
          <a:bodyPr numCol="1">
            <a:normAutofit lnSpcReduction="10000"/>
          </a:bodyPr>
          <a:lstStyle/>
          <a:p>
            <a:r>
              <a:rPr lang="et-EE" sz="2800" dirty="0"/>
              <a:t>kinnipeetavate toetamine – 1 vastja</a:t>
            </a:r>
          </a:p>
          <a:p>
            <a:r>
              <a:rPr lang="et-EE" sz="2800" dirty="0"/>
              <a:t>integreerumine – 6 vastajat</a:t>
            </a:r>
          </a:p>
          <a:p>
            <a:r>
              <a:rPr lang="et-EE" sz="2800" dirty="0"/>
              <a:t>hooldajate toetamine – 7 vastajat</a:t>
            </a:r>
          </a:p>
          <a:p>
            <a:r>
              <a:rPr lang="et-EE" sz="2800" dirty="0"/>
              <a:t>sõltuvushäired – 9 vastajat</a:t>
            </a:r>
          </a:p>
          <a:p>
            <a:r>
              <a:rPr lang="et-EE" sz="2800" dirty="0"/>
              <a:t>lein – 10 vastajat</a:t>
            </a:r>
          </a:p>
          <a:p>
            <a:r>
              <a:rPr lang="et-EE" sz="2800" dirty="0"/>
              <a:t>noored – 12 vastajat </a:t>
            </a:r>
          </a:p>
          <a:p>
            <a:pPr>
              <a:buNone/>
            </a:pPr>
            <a:endParaRPr lang="et-EE" sz="2800" b="1" dirty="0"/>
          </a:p>
          <a:p>
            <a:pPr>
              <a:buNone/>
            </a:pPr>
            <a:r>
              <a:rPr lang="et-EE" sz="2800" dirty="0"/>
              <a:t>Ette olid antud valikvariandid.</a:t>
            </a:r>
          </a:p>
          <a:p>
            <a:pPr>
              <a:buNone/>
            </a:pPr>
            <a:r>
              <a:rPr lang="et-EE" sz="2800" dirty="0"/>
              <a:t>Paljudel oli mitme variandi kombinatsioon.</a:t>
            </a:r>
          </a:p>
          <a:p>
            <a:pPr>
              <a:buNone/>
            </a:pPr>
            <a:endParaRPr lang="et-E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Kommenaatre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572000"/>
          </a:xfrm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et-EE" sz="2400" dirty="0"/>
              <a:t>‘’Väga, väga tänuväärne töö ning tore on tõdeda, et aina rohkem hakatakse selle ameti vajalikkusest rääkima ja tekkinud on võimalused koolituste läbimiseks.’’</a:t>
            </a:r>
          </a:p>
          <a:p>
            <a:pPr>
              <a:buNone/>
            </a:pPr>
            <a:r>
              <a:rPr lang="et-EE" sz="2400" i="1" dirty="0"/>
              <a:t>‘’See töö on väga vajalik, tore et loodi Kogemusnõustajate Koda.’’</a:t>
            </a:r>
          </a:p>
          <a:p>
            <a:pPr>
              <a:buNone/>
            </a:pPr>
            <a:r>
              <a:rPr lang="et-EE" sz="2400" dirty="0"/>
              <a:t>‘’Sooviksin, et kogemusnõustamise teenus oleks kättesaadavam laialdasemalt.’’</a:t>
            </a:r>
          </a:p>
          <a:p>
            <a:pPr>
              <a:buNone/>
            </a:pPr>
            <a:r>
              <a:rPr lang="et-EE" sz="2400" i="1" dirty="0"/>
              <a:t>‘’Olen end pakkunud nii mõndagi rehabilitatsioonimees-konda, huvi minu vastu on olnud ainult verbaalne.’’ </a:t>
            </a:r>
          </a:p>
          <a:p>
            <a:pPr>
              <a:buNone/>
            </a:pPr>
            <a:r>
              <a:rPr lang="et-EE" sz="2400" dirty="0"/>
              <a:t>‘’Ma ei näe mõtet olukorral, kus koolitatakse juurde aina uusi ja uusi kogemusnõustajaid, kuid senikoolitatute ressurss on valdavas osas kasutamata.’’</a:t>
            </a:r>
          </a:p>
          <a:p>
            <a:pPr>
              <a:buNone/>
            </a:pPr>
            <a:endParaRPr lang="et-E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Mis on uut 2017 aastal?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572000"/>
          </a:xfrm>
        </p:spPr>
        <p:txBody>
          <a:bodyPr numCol="1">
            <a:normAutofit fontScale="92500" lnSpcReduction="10000"/>
          </a:bodyPr>
          <a:lstStyle/>
          <a:p>
            <a:pPr>
              <a:buNone/>
            </a:pPr>
            <a:r>
              <a:rPr lang="et-EE" sz="2400" u="sng" dirty="0"/>
              <a:t>Töötukassa</a:t>
            </a:r>
            <a:r>
              <a:rPr lang="et-EE" sz="2400" dirty="0"/>
              <a:t> KN riigihangete korraldus on muutunud oluliselt lihtsamaks ja loogilisemaks. Teenuse vajadus kasvab. Osatakse teenust küsida ja vastu võtta.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u="sng" dirty="0"/>
              <a:t>SKA-s</a:t>
            </a:r>
            <a:r>
              <a:rPr lang="et-EE" sz="2400" dirty="0"/>
              <a:t> uuritakse mh reghabilitatsioonimeeskondade suhtumist KN teenusesse ja selle kvaliteeti. Tehakse teavitustööd.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On loodud mõned uued edukalt toimivad </a:t>
            </a:r>
            <a:r>
              <a:rPr lang="et-EE" sz="2400" u="sng" dirty="0"/>
              <a:t>vabaühendused või äriettevõtted</a:t>
            </a:r>
            <a:r>
              <a:rPr lang="et-EE" sz="2400" dirty="0"/>
              <a:t> KN teenuse pakkumiseks.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u="sng" dirty="0"/>
              <a:t>Kvaliteedi tõstmiseks ja hoidmiseks ...</a:t>
            </a:r>
            <a:r>
              <a:rPr lang="et-EE" sz="2400" dirty="0"/>
              <a:t> </a:t>
            </a:r>
          </a:p>
          <a:p>
            <a:pPr>
              <a:buNone/>
            </a:pPr>
            <a:r>
              <a:rPr lang="et-EE" sz="2400" dirty="0"/>
              <a:t>... on töös täiendatud KN õppekava; </a:t>
            </a:r>
          </a:p>
          <a:p>
            <a:pPr>
              <a:buNone/>
            </a:pPr>
            <a:r>
              <a:rPr lang="et-EE" sz="2400" dirty="0"/>
              <a:t>... on loodud Kogemusnõustajate Katusorganisatsioon.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Milleks Kogemsunõustajate Katusorganisatsioon?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572000"/>
          </a:xfrm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et-EE" sz="2400" dirty="0"/>
              <a:t>Koda ei ole ja ei saa olema KN teenuse pakkuja.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Koda on ...</a:t>
            </a:r>
          </a:p>
          <a:p>
            <a:r>
              <a:rPr lang="et-EE" sz="2400" dirty="0"/>
              <a:t>KN valdkonna info koguja, koondaja ja edastaja</a:t>
            </a:r>
          </a:p>
          <a:p>
            <a:r>
              <a:rPr lang="et-EE" sz="2400" dirty="0"/>
              <a:t>teavitustöö tegija</a:t>
            </a:r>
          </a:p>
          <a:p>
            <a:r>
              <a:rPr lang="et-EE" sz="2400" dirty="0"/>
              <a:t>teenuse ja teenuse kvaliteedi arendaja ja hoidja</a:t>
            </a:r>
          </a:p>
          <a:p>
            <a:r>
              <a:rPr lang="et-EE" sz="2400" dirty="0"/>
              <a:t>KN valdkonna laiapõhjaline eestseisja ja eestkostja</a:t>
            </a:r>
          </a:p>
          <a:p>
            <a:r>
              <a:rPr lang="et-EE" sz="2400" dirty="0"/>
              <a:t>KN teema esinadaja riigi- ja omavalituse asutuste jaoks</a:t>
            </a:r>
          </a:p>
          <a:p>
            <a:r>
              <a:rPr lang="et-EE" sz="2400" dirty="0"/>
              <a:t>võrgustiku- ja koostööprotsesside looja</a:t>
            </a:r>
          </a:p>
          <a:p>
            <a:r>
              <a:rPr lang="et-EE" sz="2400" dirty="0"/>
              <a:t>toetavate teenuste pakkuja KN-tele</a:t>
            </a:r>
          </a:p>
          <a:p>
            <a:r>
              <a:rPr lang="et-EE" sz="2400" dirty="0"/>
              <a:t>kogukond</a:t>
            </a:r>
          </a:p>
          <a:p>
            <a:endParaRPr lang="et-EE" sz="2400" dirty="0"/>
          </a:p>
          <a:p>
            <a:endParaRPr lang="et-E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Kuidas loodi Kogemsunõustajate Katusorganisatsioon?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62000" y="1676400"/>
            <a:ext cx="8153400" cy="4953000"/>
          </a:xfrm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et-EE" sz="2400" dirty="0"/>
              <a:t>Koja loomise ootus on tulnud korraga nii ,,alt’’ kui ,,ülevalt’’.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Avaliku sektori asutused on KN teenuse tunnustamisest peale vajanud valdkonda ühendavat ja koordineerivat organisatsiooni – esindusorganisatsiooni, kes muuhulgas haldaks infot, kes kogemusnõustajatest on läbinud nõuetele vastava väljaõppe ja kust neid leida.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,,Alt’’ on praktikud ja tenuse pakkujad tundnud, et üksi ja ükshaaval rääkides on mõjujõud väiksem. Hääli ühendades on mõju selgem, mitmekülgsem ja usaldusväärsem.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www.kogemuskoda.ee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www.kogemuskoda.ee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4294967295"/>
          </p:nvPr>
        </p:nvSpPr>
        <p:spPr>
          <a:xfrm>
            <a:off x="609600" y="838200"/>
            <a:ext cx="7924800" cy="48768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t-EE" sz="2400" b="1" dirty="0"/>
              <a:t>Koja loomises osales märtsist alates 15 praktikut</a:t>
            </a:r>
            <a:r>
              <a:rPr lang="et-EE" sz="2400" dirty="0"/>
              <a:t>, kes esindasid KN erinevaid sihtgruppe ja teemasid – füüsiline- ja vaimne tervis ja puue, kriisid, peretöö jne.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b="1" dirty="0"/>
              <a:t>Pidevas koostöös on oma mõtteid kaasa andnud  </a:t>
            </a:r>
            <a:r>
              <a:rPr lang="et-EE" sz="2400" dirty="0"/>
              <a:t>Sotsiaalministeeriumi, Sostiaal-kindlustusameti, töötukassa ja Astangu KRK esindajad.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Koja loomise projekti toetas rahaliselt Sotsiaal-ministeerium HMN vahenditest. Avitus panustas projekti omafinantseeringu tagamisega.</a:t>
            </a:r>
          </a:p>
          <a:p>
            <a:pPr>
              <a:buNone/>
            </a:pPr>
            <a:endParaRPr lang="et-EE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Milleks kogemusnõustajate veebiregister?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953000"/>
          </a:xfrm>
        </p:spPr>
        <p:txBody>
          <a:bodyPr numCol="1">
            <a:normAutofit fontScale="92500" lnSpcReduction="10000"/>
          </a:bodyPr>
          <a:lstStyle/>
          <a:p>
            <a:pPr>
              <a:buNone/>
            </a:pPr>
            <a:r>
              <a:rPr lang="et-EE" sz="2400" dirty="0"/>
              <a:t>KN teenuse kvaliteedi ja usaldusväärsuse tagamiseks</a:t>
            </a:r>
          </a:p>
          <a:p>
            <a:pPr>
              <a:buNone/>
            </a:pPr>
            <a:r>
              <a:rPr lang="et-EE" sz="2400" dirty="0"/>
              <a:t>Info korrastamiseks ja edastamiseks</a:t>
            </a:r>
          </a:p>
          <a:p>
            <a:pPr>
              <a:buNone/>
            </a:pPr>
            <a:r>
              <a:rPr lang="et-EE" sz="2400" dirty="0"/>
              <a:t>Maine loomiseks ja hoidmiseks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b="1" dirty="0"/>
              <a:t>Kes saab registrist kasu?</a:t>
            </a:r>
          </a:p>
          <a:p>
            <a:pPr>
              <a:buNone/>
            </a:pPr>
            <a:r>
              <a:rPr lang="et-EE" sz="2400" u="sng" dirty="0"/>
              <a:t>Riigi- ja omavalitsuse (all)asutuse esinadajad</a:t>
            </a:r>
            <a:r>
              <a:rPr lang="et-EE" sz="2400" dirty="0"/>
              <a:t>, kes otsivad kogemusnõustajaid või vajavad nende kohta infot</a:t>
            </a:r>
          </a:p>
          <a:p>
            <a:pPr>
              <a:buNone/>
            </a:pPr>
            <a:r>
              <a:rPr lang="et-EE" sz="2400" u="sng" dirty="0"/>
              <a:t>KN klient </a:t>
            </a:r>
            <a:r>
              <a:rPr lang="et-EE" sz="2400" dirty="0"/>
              <a:t>– organisatsioon või inimene, kellega tööd tehakse – teab, kes on nõuetele vastav kogemusnõustaja</a:t>
            </a:r>
          </a:p>
          <a:p>
            <a:pPr>
              <a:buNone/>
            </a:pPr>
            <a:r>
              <a:rPr lang="et-EE" sz="2400" u="sng" dirty="0"/>
              <a:t>Kogemusnõustajad</a:t>
            </a:r>
            <a:r>
              <a:rPr lang="et-EE" sz="2400" dirty="0"/>
              <a:t> – võimalus olla nähtav, tunnustatud ja katusorganisatsiooni garantiiga kindlustatud</a:t>
            </a:r>
          </a:p>
          <a:p>
            <a:endParaRPr lang="et-EE" sz="2400" dirty="0"/>
          </a:p>
          <a:p>
            <a:pPr>
              <a:buNone/>
            </a:pPr>
            <a:r>
              <a:rPr lang="et-EE" sz="2400" b="1" dirty="0"/>
              <a:t>Registrisse kantakse </a:t>
            </a:r>
            <a:r>
              <a:rPr lang="et-EE" sz="2400" dirty="0"/>
              <a:t>KN väljaõppe läbinud ja töös järjepidevalt juhendatud </a:t>
            </a:r>
            <a:r>
              <a:rPr lang="et-EE" sz="2400" b="1" dirty="0"/>
              <a:t>kogemusnõustajad</a:t>
            </a:r>
            <a:r>
              <a:rPr lang="et-EE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t-EE" sz="3200" b="1" dirty="0"/>
              <a:t>Kuidas Koda veel panustab?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 numCol="1">
            <a:normAutofit fontScale="92500"/>
          </a:bodyPr>
          <a:lstStyle/>
          <a:p>
            <a:pPr>
              <a:buNone/>
            </a:pPr>
            <a:r>
              <a:rPr lang="et-EE" sz="2400" b="1" dirty="0"/>
              <a:t>Esindus- arendus- ja huvikaitse- ja teavitustöös </a:t>
            </a:r>
            <a:r>
              <a:rPr lang="et-EE" sz="2400" dirty="0"/>
              <a:t>panustavad vabatahtliku juhatuse liikmed, tegevjuht, kvaliteeditöögrupi liikmed.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b="1" dirty="0"/>
              <a:t>Tunnustamisprotsesse</a:t>
            </a:r>
            <a:r>
              <a:rPr lang="et-EE" sz="2400" dirty="0"/>
              <a:t> aitavad läbida tunnustamis-protsesside töögrupi liikmed.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b="1" dirty="0"/>
              <a:t>Probleemide ja pretensioonidega </a:t>
            </a:r>
            <a:r>
              <a:rPr lang="et-EE" sz="2400" dirty="0"/>
              <a:t>hakkavad tegelema eetikatöögrupi liikmed.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Erinevates teemades kaasa rääkima, muutma, mõjutama ja oma panust andma kutsutakse </a:t>
            </a:r>
            <a:r>
              <a:rPr lang="et-EE" sz="2400" b="1" dirty="0"/>
              <a:t>Koja täis ja toetajaliikmeid. </a:t>
            </a:r>
            <a:r>
              <a:rPr lang="et-EE" sz="2400" dirty="0"/>
              <a:t>Ka Koja töögruppide liikmed valitakse Koja liikmete seast.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44562"/>
          </a:xfrm>
        </p:spPr>
        <p:txBody>
          <a:bodyPr>
            <a:normAutofit fontScale="90000"/>
          </a:bodyPr>
          <a:lstStyle/>
          <a:p>
            <a:r>
              <a:rPr lang="et-EE" sz="3200" b="1" dirty="0">
                <a:solidFill>
                  <a:schemeClr val="accent1"/>
                </a:solidFill>
              </a:rPr>
              <a:t>Kes on andnud selles aastas küsimusi ja vastuseid?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buNone/>
            </a:pPr>
            <a:r>
              <a:rPr lang="et-EE" sz="2400" b="1" dirty="0">
                <a:solidFill>
                  <a:schemeClr val="accent1"/>
                </a:solidFill>
              </a:rPr>
              <a:t>Inimesed, kellega </a:t>
            </a:r>
            <a:r>
              <a:rPr lang="et-EE" sz="2400" b="1">
                <a:solidFill>
                  <a:schemeClr val="accent1"/>
                </a:solidFill>
              </a:rPr>
              <a:t>olen selle </a:t>
            </a:r>
            <a:r>
              <a:rPr lang="et-EE" sz="2400" b="1" dirty="0">
                <a:solidFill>
                  <a:schemeClr val="accent1"/>
                </a:solidFill>
              </a:rPr>
              <a:t>aasta jooksul kohtunud …</a:t>
            </a:r>
          </a:p>
          <a:p>
            <a:pPr>
              <a:buNone/>
            </a:pPr>
            <a:endParaRPr lang="et-EE" sz="2400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t-EE" sz="2400" dirty="0">
                <a:solidFill>
                  <a:schemeClr val="accent1"/>
                </a:solidFill>
              </a:rPr>
              <a:t>KN teenust pakkuvate partnerite ja teiste organisatsioonide kogemusnõustajatega kohtudes</a:t>
            </a:r>
          </a:p>
          <a:p>
            <a:pPr>
              <a:buNone/>
            </a:pPr>
            <a:r>
              <a:rPr lang="et-EE" sz="2400" dirty="0">
                <a:solidFill>
                  <a:schemeClr val="accent1"/>
                </a:solidFill>
              </a:rPr>
              <a:t>KN teenuse arendamisel Sotsiaalministeeriumis, töötukassas, Astangu KRK-s, Sotsiaalkindlustusametis</a:t>
            </a:r>
          </a:p>
          <a:p>
            <a:pPr>
              <a:buNone/>
            </a:pPr>
            <a:r>
              <a:rPr lang="et-EE" sz="2400" dirty="0">
                <a:solidFill>
                  <a:schemeClr val="accent1"/>
                </a:solidFill>
              </a:rPr>
              <a:t>KN katusorganisatsiooni loomise protsessis</a:t>
            </a:r>
          </a:p>
          <a:p>
            <a:pPr>
              <a:buNone/>
            </a:pPr>
            <a:r>
              <a:rPr lang="et-EE" sz="2400" dirty="0">
                <a:solidFill>
                  <a:schemeClr val="accent1"/>
                </a:solidFill>
              </a:rPr>
              <a:t>KN koolitusgruppides</a:t>
            </a:r>
          </a:p>
          <a:p>
            <a:pPr>
              <a:buNone/>
            </a:pPr>
            <a:r>
              <a:rPr lang="et-EE" sz="2400" dirty="0">
                <a:solidFill>
                  <a:schemeClr val="accent1"/>
                </a:solidFill>
              </a:rPr>
              <a:t>Euroopa Komisjoni projekti töötubades Inglismaal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  <a:latin typeface="+mn-lt"/>
              </a:rPr>
              <a:t>www.kogemuskoda.ee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t-EE" sz="3200" b="1" dirty="0"/>
              <a:t>Koja liikmed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 numCol="1">
            <a:normAutofit fontScale="92500" lnSpcReduction="10000"/>
          </a:bodyPr>
          <a:lstStyle/>
          <a:p>
            <a:pPr>
              <a:buNone/>
            </a:pPr>
            <a:r>
              <a:rPr lang="et-EE" sz="2400" b="1" dirty="0"/>
              <a:t>Koja täisliige saab olla </a:t>
            </a:r>
            <a:r>
              <a:rPr lang="et-EE" sz="2400" dirty="0"/>
              <a:t>organisatsioon, kes tegutseb KN valdkonnas. Täisliikmete esindajatel on mh Koja juhatuse valimise õigus.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b="1" dirty="0"/>
              <a:t>Koja toetajaliige saab olla</a:t>
            </a:r>
          </a:p>
          <a:p>
            <a:pPr marL="457200" indent="-457200">
              <a:buAutoNum type="arabicParenR"/>
            </a:pPr>
            <a:r>
              <a:rPr lang="et-EE" sz="2400" dirty="0"/>
              <a:t>organisatsioon, mis soovib panustada KN valdkonda; ei pea olema tegev KN valdkonnas (mh nt meedia, kommunnikatsiooni, IT ettevõtted jne)</a:t>
            </a:r>
          </a:p>
          <a:p>
            <a:pPr marL="457200" indent="-457200">
              <a:buAutoNum type="arabicParenR"/>
            </a:pPr>
            <a:r>
              <a:rPr lang="et-EE" sz="2400" dirty="0"/>
              <a:t>eraisik, ks soovib panustada KN valdkonda; ei pea olema kogemusnõustaja (sh mistahes oskuseid hõlmav vabatahtlik töö, kui sellest oskusest on abi KN valdkonna edendamises)</a:t>
            </a:r>
          </a:p>
          <a:p>
            <a:pPr marL="457200" indent="-457200">
              <a:buAutoNum type="arabicParenR"/>
            </a:pPr>
            <a:endParaRPr lang="et-EE" sz="2400" dirty="0"/>
          </a:p>
          <a:p>
            <a:pPr marL="457200" indent="-457200">
              <a:buNone/>
            </a:pPr>
            <a:r>
              <a:rPr lang="et-EE" sz="2400" u="sng" dirty="0"/>
              <a:t>Igal liikmel või liikme esindajal</a:t>
            </a:r>
            <a:r>
              <a:rPr lang="et-EE" sz="2400" dirty="0"/>
              <a:t> on mh õigus osaleda üldkogul ja kandideerida või olla esitatud Koja juhtorganite liikmeks.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t-EE" sz="3200" b="1" dirty="0"/>
              <a:t>Kutsume siinolijaid ...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t-EE" sz="2400" dirty="0"/>
              <a:t>...  </a:t>
            </a:r>
            <a:r>
              <a:rPr lang="et-EE" sz="2400" b="1" dirty="0"/>
              <a:t>astuma samme kogemusnõustajate registrisse kandmiseks</a:t>
            </a:r>
            <a:r>
              <a:rPr lang="et-EE" sz="2400" dirty="0"/>
              <a:t>, et saada tunnustatud kogemusnõustajaks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...  </a:t>
            </a:r>
            <a:r>
              <a:rPr lang="et-EE" sz="2400" b="1" dirty="0"/>
              <a:t>astuma Koja täis või toetajaliikmeks </a:t>
            </a:r>
            <a:r>
              <a:rPr lang="et-EE" sz="2400" dirty="0"/>
              <a:t>eraisikuna või organisatsioonina, et lüüa kaasa Koja töös ja mõjutada KN maailma kasvamist ja muutumist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Vajaliku info leiab: </a:t>
            </a:r>
          </a:p>
          <a:p>
            <a:pPr>
              <a:buNone/>
            </a:pPr>
            <a:r>
              <a:rPr lang="et-EE" sz="2400" dirty="0">
                <a:hlinkClick r:id="rId2"/>
              </a:rPr>
              <a:t>www.kogemuskoda.ee</a:t>
            </a:r>
            <a:r>
              <a:rPr lang="et-EE" sz="2400" dirty="0"/>
              <a:t> /alammneüü Register või Kojast/</a:t>
            </a:r>
          </a:p>
          <a:p>
            <a:pPr>
              <a:buNone/>
            </a:pPr>
            <a:r>
              <a:rPr lang="et-EE" sz="2400" dirty="0"/>
              <a:t>Lisainfo:</a:t>
            </a:r>
          </a:p>
          <a:p>
            <a:pPr>
              <a:buNone/>
            </a:pPr>
            <a:r>
              <a:rPr lang="et-EE" sz="2400" dirty="0"/>
              <a:t>kogemuskoda@gmail.com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t-EE" sz="3200" b="1" dirty="0"/>
              <a:t>Mida me tahame (sinu kaasabil)</a:t>
            </a:r>
            <a:br>
              <a:rPr lang="et-EE" sz="3200" b="1" dirty="0"/>
            </a:br>
            <a:r>
              <a:rPr lang="et-EE" sz="3200" b="1" dirty="0"/>
              <a:t>veel ära teha?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6482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t-EE" sz="2400" b="1" dirty="0"/>
              <a:t>Rääkida, rääkida, rääkida </a:t>
            </a:r>
            <a:r>
              <a:rPr lang="et-EE" sz="2400" dirty="0"/>
              <a:t>kogemusnõustamisest igal pool, kus see on võimnalik- asutustele, meediale, inimestele meie ümber, poliitikutele ja otsustajatele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b="1" dirty="0"/>
              <a:t>Mõjutada seadusandlust ja rahstamisaluseid </a:t>
            </a:r>
            <a:r>
              <a:rPr lang="et-EE" sz="2400" dirty="0"/>
              <a:t>– mh õppekavad, teenusejuhendid, riigihanked, tööle võtmise võimalused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b="1" dirty="0"/>
              <a:t>Luua ja hoida </a:t>
            </a:r>
            <a:r>
              <a:rPr lang="et-EE" sz="2400" dirty="0"/>
              <a:t>kogemusnõustamise head </a:t>
            </a:r>
            <a:r>
              <a:rPr lang="et-EE" sz="2400" b="1" dirty="0"/>
              <a:t>mainet</a:t>
            </a:r>
          </a:p>
          <a:p>
            <a:pPr>
              <a:buNone/>
            </a:pPr>
            <a:endParaRPr lang="et-EE" sz="2400" b="1" dirty="0"/>
          </a:p>
          <a:p>
            <a:pPr>
              <a:buNone/>
            </a:pPr>
            <a:r>
              <a:rPr lang="et-EE" sz="2400" b="1" dirty="0"/>
              <a:t>Hoida ja toetada üksteist tugeva kogukonnana</a:t>
            </a:r>
          </a:p>
          <a:p>
            <a:pPr>
              <a:buNone/>
            </a:pPr>
            <a:endParaRPr lang="et-E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www.kogemuskoda.ee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4294967295"/>
          </p:nvPr>
        </p:nvSpPr>
        <p:spPr>
          <a:xfrm>
            <a:off x="685800" y="762000"/>
            <a:ext cx="7848600" cy="5410200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et-EE" sz="3600" b="1" dirty="0"/>
              <a:t>Kuhu me tahame jõuda?</a:t>
            </a:r>
          </a:p>
          <a:p>
            <a:pPr algn="ctr">
              <a:buNone/>
            </a:pPr>
            <a:endParaRPr lang="et-EE" sz="2400" b="1" dirty="0"/>
          </a:p>
          <a:p>
            <a:pPr algn="ctr">
              <a:buNone/>
            </a:pPr>
            <a:r>
              <a:rPr lang="et-EE" sz="2400" b="1" dirty="0"/>
              <a:t>Et 20 aasta pärast oleks igas Eesti alevikus vähemalt üks kogemusnõustaja, kes jõuab abi vajajani rutem kui teised professionaalsed abistajad</a:t>
            </a:r>
          </a:p>
          <a:p>
            <a:pPr>
              <a:buNone/>
            </a:pPr>
            <a:endParaRPr lang="et-EE" sz="2400" b="1" dirty="0"/>
          </a:p>
          <a:p>
            <a:pPr algn="ctr">
              <a:buNone/>
            </a:pPr>
            <a:r>
              <a:rPr lang="et-EE" sz="2400" b="1" dirty="0"/>
              <a:t>Kogemusnõustamine ei ole veel valmis</a:t>
            </a:r>
          </a:p>
          <a:p>
            <a:pPr algn="ctr">
              <a:buNone/>
            </a:pPr>
            <a:endParaRPr lang="et-EE" sz="2400" b="1" dirty="0"/>
          </a:p>
          <a:p>
            <a:pPr algn="ctr">
              <a:buNone/>
            </a:pPr>
            <a:r>
              <a:rPr lang="et-EE" sz="2400" b="1" dirty="0"/>
              <a:t>Kogemusnõustajate Koda ei ole veel valmis</a:t>
            </a:r>
          </a:p>
          <a:p>
            <a:pPr algn="ctr">
              <a:buNone/>
            </a:pPr>
            <a:endParaRPr lang="et-EE" sz="2400" b="1" dirty="0"/>
          </a:p>
          <a:p>
            <a:pPr algn="ctr">
              <a:buNone/>
            </a:pPr>
            <a:r>
              <a:rPr lang="et-EE" sz="2400" b="1" dirty="0"/>
              <a:t>Tule, loome neid koos! </a:t>
            </a:r>
            <a:r>
              <a:rPr lang="et-EE" sz="2400" b="1" dirty="0">
                <a:sym typeface="Wingdings" pitchFamily="2" charset="2"/>
              </a:rPr>
              <a:t></a:t>
            </a:r>
            <a:endParaRPr lang="et-EE" sz="2400" b="1" dirty="0"/>
          </a:p>
          <a:p>
            <a:pPr>
              <a:buNone/>
            </a:pPr>
            <a:endParaRPr lang="et-EE" sz="2400" b="1" dirty="0"/>
          </a:p>
          <a:p>
            <a:pPr>
              <a:buNone/>
            </a:pPr>
            <a:endParaRPr lang="et-EE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8"/>
          <p:cNvSpPr>
            <a:spLocks noGrp="1" noChangeArrowheads="1"/>
          </p:cNvSpPr>
          <p:nvPr>
            <p:ph idx="1"/>
          </p:nvPr>
        </p:nvSpPr>
        <p:spPr>
          <a:xfrm>
            <a:off x="1066800" y="1295400"/>
            <a:ext cx="72390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sz="2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sz="2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sz="2800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t-EE" sz="2800" dirty="0">
                <a:sym typeface="Wingdings" pitchFamily="2" charset="2"/>
              </a:rPr>
              <a:t>www. kogemuskoda.ee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t-EE" sz="2800" dirty="0">
                <a:sym typeface="Wingdings" pitchFamily="2" charset="2"/>
              </a:rPr>
              <a:t>Fb – Kogemusnõustajate Koda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sz="2800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sz="2800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sz="1600" dirty="0">
              <a:sym typeface="Wingdings" pitchFamily="2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t-EE" sz="1600" dirty="0">
              <a:sym typeface="Wingdings" pitchFamily="2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t-EE" sz="1800" dirty="0">
                <a:sym typeface="Wingdings" pitchFamily="2" charset="2"/>
              </a:rPr>
              <a:t>Anneli Valdmann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t-EE" sz="1800" dirty="0">
                <a:sym typeface="Wingdings" pitchFamily="2" charset="2"/>
              </a:rPr>
              <a:t>kogemuskoda@gmail.com 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t-EE" sz="1800" dirty="0">
                <a:sym typeface="Wingdings" pitchFamily="2" charset="2"/>
              </a:rPr>
              <a:t>56 696 105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t-EE" sz="1600" dirty="0">
              <a:sym typeface="Wingdings" pitchFamily="2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t-EE" sz="1600" dirty="0">
              <a:sym typeface="Wingdings" pitchFamily="2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t-EE" sz="1600" dirty="0">
              <a:sym typeface="Wingdings" pitchFamily="2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t-EE" sz="1600" dirty="0">
              <a:sym typeface="Wingdings" pitchFamily="2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t-EE" sz="1600" dirty="0">
              <a:sym typeface="Wingdings" pitchFamily="2" charset="2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t-EE" sz="1400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t-EE" sz="3200" b="1" dirty="0"/>
              <a:t>Kes on kogemusnõustaja?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t-EE" dirty="0"/>
              <a:t>Inimene kellel on</a:t>
            </a:r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t-EE" dirty="0"/>
          </a:p>
          <a:p>
            <a:pPr>
              <a:buNone/>
            </a:pPr>
            <a:endParaRPr lang="et-EE" sz="2400" dirty="0"/>
          </a:p>
          <a:p>
            <a:pPr marL="180000" indent="0" algn="ctr">
              <a:spcBef>
                <a:spcPts val="0"/>
              </a:spcBef>
              <a:buNone/>
            </a:pPr>
            <a:r>
              <a:rPr lang="et-EE" sz="2400" dirty="0"/>
              <a:t>Täiendada võib sotsiaalvaldkonna akadeemiline haridus </a:t>
            </a:r>
          </a:p>
          <a:p>
            <a:pPr marL="180000" indent="0" algn="ctr">
              <a:spcBef>
                <a:spcPts val="0"/>
              </a:spcBef>
              <a:buNone/>
            </a:pPr>
            <a:r>
              <a:rPr lang="et-EE" sz="2400" dirty="0"/>
              <a:t>või nõustamise väljaõpped.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4" name="Ovaal 3"/>
          <p:cNvSpPr/>
          <p:nvPr/>
        </p:nvSpPr>
        <p:spPr>
          <a:xfrm>
            <a:off x="914400" y="2286000"/>
            <a:ext cx="3505200" cy="2590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>
                <a:solidFill>
                  <a:schemeClr val="tx2"/>
                </a:solidFill>
              </a:rPr>
              <a:t>Isiklik taastumise või kriisist väljumise kogemus</a:t>
            </a:r>
          </a:p>
        </p:txBody>
      </p:sp>
      <p:sp>
        <p:nvSpPr>
          <p:cNvPr id="5" name="Ovaal 4"/>
          <p:cNvSpPr/>
          <p:nvPr/>
        </p:nvSpPr>
        <p:spPr>
          <a:xfrm>
            <a:off x="4953000" y="2286000"/>
            <a:ext cx="3505200" cy="2590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>
                <a:solidFill>
                  <a:schemeClr val="tx2"/>
                </a:solidFill>
              </a:rPr>
              <a:t>Kogemus-nõustaja väljaõpe</a:t>
            </a:r>
          </a:p>
        </p:txBody>
      </p:sp>
      <p:sp>
        <p:nvSpPr>
          <p:cNvPr id="6" name="Ristkülik 5"/>
          <p:cNvSpPr/>
          <p:nvPr/>
        </p:nvSpPr>
        <p:spPr>
          <a:xfrm>
            <a:off x="4495800" y="3352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www.kogemuskoda.ee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143000"/>
          </a:xfrm>
        </p:spPr>
        <p:txBody>
          <a:bodyPr/>
          <a:lstStyle/>
          <a:p>
            <a:r>
              <a:rPr lang="et-EE" sz="3200" b="1" dirty="0"/>
              <a:t>Kuidas KN tegutsevad?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 numCol="2">
            <a:normAutofit fontScale="92500"/>
          </a:bodyPr>
          <a:lstStyle/>
          <a:p>
            <a:pPr algn="ctr">
              <a:buNone/>
            </a:pPr>
            <a:r>
              <a:rPr lang="et-EE" sz="2800" b="1" dirty="0"/>
              <a:t>Mitteformaalselt</a:t>
            </a:r>
          </a:p>
          <a:p>
            <a:pPr algn="ctr">
              <a:buNone/>
            </a:pPr>
            <a:r>
              <a:rPr lang="et-EE" sz="2800" b="1" dirty="0"/>
              <a:t>,,Inimene pargipingilt’’</a:t>
            </a:r>
          </a:p>
          <a:p>
            <a:pPr>
              <a:buNone/>
            </a:pPr>
            <a:endParaRPr lang="et-EE" sz="2000" dirty="0"/>
          </a:p>
          <a:p>
            <a:pPr algn="ctr">
              <a:buNone/>
            </a:pPr>
            <a:r>
              <a:rPr lang="et-EE" sz="2800" dirty="0"/>
              <a:t>Vabas vormis</a:t>
            </a:r>
          </a:p>
          <a:p>
            <a:pPr algn="ctr">
              <a:buNone/>
            </a:pPr>
            <a:r>
              <a:rPr lang="et-EE" sz="2800" dirty="0"/>
              <a:t>Mistahes asukohas</a:t>
            </a:r>
          </a:p>
          <a:p>
            <a:pPr algn="ctr">
              <a:buNone/>
            </a:pPr>
            <a:r>
              <a:rPr lang="et-EE" sz="2800" dirty="0"/>
              <a:t>Mh juhusliku kohtumise situatsioonides</a:t>
            </a:r>
          </a:p>
          <a:p>
            <a:pPr algn="ctr">
              <a:buNone/>
            </a:pPr>
            <a:endParaRPr lang="et-EE" sz="2000" dirty="0"/>
          </a:p>
          <a:p>
            <a:pPr algn="ctr">
              <a:buNone/>
            </a:pPr>
            <a:r>
              <a:rPr lang="et-EE" sz="1700" dirty="0"/>
              <a:t>(CARE seminar ,,</a:t>
            </a:r>
            <a:r>
              <a:rPr lang="en-GB" sz="1700" i="1" dirty="0"/>
              <a:t>Refocus; transformation </a:t>
            </a:r>
            <a:endParaRPr lang="et-EE" sz="1700" i="1" dirty="0"/>
          </a:p>
          <a:p>
            <a:pPr algn="ctr">
              <a:buNone/>
            </a:pPr>
            <a:r>
              <a:rPr lang="en-GB" sz="1700" i="1" dirty="0"/>
              <a:t>of services in a new era</a:t>
            </a:r>
            <a:r>
              <a:rPr lang="et-EE" sz="1700" i="1" dirty="0"/>
              <a:t>’’, Tallinn, 05.2013)</a:t>
            </a:r>
          </a:p>
          <a:p>
            <a:pPr algn="ctr">
              <a:buNone/>
            </a:pPr>
            <a:r>
              <a:rPr lang="et-EE" sz="2800" b="1" dirty="0"/>
              <a:t>Formaalselt</a:t>
            </a:r>
          </a:p>
          <a:p>
            <a:pPr algn="ctr">
              <a:buNone/>
            </a:pPr>
            <a:r>
              <a:rPr lang="et-EE" sz="2800" b="1" dirty="0"/>
              <a:t>Organisatsiooni töötaja või vabatahtlikuna</a:t>
            </a:r>
          </a:p>
          <a:p>
            <a:pPr algn="ctr">
              <a:buNone/>
            </a:pPr>
            <a:endParaRPr lang="et-EE" sz="2800" b="1" dirty="0"/>
          </a:p>
          <a:p>
            <a:pPr algn="ctr">
              <a:buNone/>
            </a:pPr>
            <a:r>
              <a:rPr lang="et-EE" sz="2800" dirty="0"/>
              <a:t>Töösuhe</a:t>
            </a:r>
          </a:p>
          <a:p>
            <a:pPr algn="ctr">
              <a:buNone/>
            </a:pPr>
            <a:r>
              <a:rPr lang="et-EE" sz="2800" dirty="0"/>
              <a:t>Koordineeritud</a:t>
            </a:r>
          </a:p>
          <a:p>
            <a:pPr algn="ctr">
              <a:buNone/>
            </a:pPr>
            <a:r>
              <a:rPr lang="et-EE" sz="2800" dirty="0"/>
              <a:t>Kliendid suunatakse</a:t>
            </a:r>
          </a:p>
          <a:p>
            <a:pPr algn="ctr">
              <a:buNone/>
            </a:pPr>
            <a:r>
              <a:rPr lang="et-EE" sz="2800" dirty="0"/>
              <a:t>Tööruumides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t-EE" sz="3200" b="1" dirty="0"/>
              <a:t>Kuidas KN saavad aidata?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 numCol="2">
            <a:normAutofit fontScale="85000" lnSpcReduction="10000"/>
          </a:bodyPr>
          <a:lstStyle/>
          <a:p>
            <a:pPr algn="ctr">
              <a:buNone/>
            </a:pPr>
            <a:r>
              <a:rPr lang="et-EE" sz="2400" b="1" dirty="0"/>
              <a:t>Lühiajaline nõustamissuhe/ nõustamisprotsess</a:t>
            </a:r>
          </a:p>
          <a:p>
            <a:pPr algn="ctr">
              <a:buNone/>
            </a:pPr>
            <a:r>
              <a:rPr lang="et-EE" sz="2400" dirty="0"/>
              <a:t>(1-3 kohtumist)</a:t>
            </a:r>
          </a:p>
          <a:p>
            <a:pPr>
              <a:buNone/>
            </a:pPr>
            <a:endParaRPr lang="et-EE" sz="800" dirty="0"/>
          </a:p>
          <a:p>
            <a:pPr>
              <a:buNone/>
            </a:pPr>
            <a:r>
              <a:rPr lang="et-EE" sz="2400" dirty="0"/>
              <a:t>Konsultatsioon – praktiline info</a:t>
            </a:r>
          </a:p>
          <a:p>
            <a:pPr>
              <a:buNone/>
            </a:pPr>
            <a:r>
              <a:rPr lang="et-EE" sz="2400" dirty="0"/>
              <a:t>Oma taastumisloo jagamine</a:t>
            </a:r>
          </a:p>
          <a:p>
            <a:pPr>
              <a:buNone/>
            </a:pPr>
            <a:r>
              <a:rPr lang="et-EE" sz="2400" dirty="0"/>
              <a:t>Julgustamine, jõustamine</a:t>
            </a:r>
          </a:p>
          <a:p>
            <a:pPr>
              <a:buNone/>
            </a:pPr>
            <a:r>
              <a:rPr lang="et-EE" sz="2400" dirty="0"/>
              <a:t>Kriisiabi akuutses kriisis</a:t>
            </a:r>
          </a:p>
          <a:p>
            <a:pPr>
              <a:buNone/>
            </a:pPr>
            <a:r>
              <a:rPr lang="et-EE" sz="2400" dirty="0"/>
              <a:t>Praktiline abi</a:t>
            </a:r>
          </a:p>
          <a:p>
            <a:pPr>
              <a:buNone/>
            </a:pPr>
            <a:endParaRPr lang="et-EE" sz="2000" dirty="0"/>
          </a:p>
          <a:p>
            <a:pPr>
              <a:buNone/>
            </a:pPr>
            <a:endParaRPr lang="et-EE" sz="2000" dirty="0"/>
          </a:p>
          <a:p>
            <a:pPr>
              <a:buNone/>
            </a:pPr>
            <a:endParaRPr lang="et-EE" sz="2400" b="1" dirty="0"/>
          </a:p>
          <a:p>
            <a:pPr>
              <a:buNone/>
            </a:pPr>
            <a:endParaRPr lang="et-EE" sz="2400" b="1" dirty="0"/>
          </a:p>
          <a:p>
            <a:pPr>
              <a:buNone/>
            </a:pPr>
            <a:endParaRPr lang="et-EE" sz="2400" b="1" dirty="0"/>
          </a:p>
          <a:p>
            <a:pPr>
              <a:buNone/>
            </a:pPr>
            <a:endParaRPr lang="et-EE" sz="2400" b="1" dirty="0"/>
          </a:p>
          <a:p>
            <a:pPr>
              <a:buNone/>
            </a:pPr>
            <a:r>
              <a:rPr lang="et-EE" sz="2400" b="1" dirty="0"/>
              <a:t>Pikaajaline nõustamissuhe/  nõustamisprotsess </a:t>
            </a:r>
          </a:p>
          <a:p>
            <a:pPr>
              <a:buNone/>
            </a:pPr>
            <a:r>
              <a:rPr lang="et-EE" sz="2400" dirty="0"/>
              <a:t>(3+ kohtumist; võib kesta ka aastaid)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Pikaajaline emotsionaalne ja praktiline toetamine psühholoogilise kriisiga toimetulekuks</a:t>
            </a:r>
          </a:p>
          <a:p>
            <a:pPr>
              <a:buNone/>
            </a:pPr>
            <a:r>
              <a:rPr lang="et-EE" sz="2400" dirty="0"/>
              <a:t>Pikaajaline emotsionaalne ja praktiline toetamine toimetulekuoskuste arendamiseks ja kinnistamiseks</a:t>
            </a:r>
          </a:p>
          <a:p>
            <a:pPr>
              <a:buNone/>
            </a:pPr>
            <a:endParaRPr lang="et-EE" sz="2000" dirty="0"/>
          </a:p>
          <a:p>
            <a:pPr>
              <a:buNone/>
            </a:pPr>
            <a:endParaRPr lang="et-EE" sz="2000" dirty="0"/>
          </a:p>
          <a:p>
            <a:endParaRPr lang="et-EE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t-EE" sz="3200" b="1" dirty="0"/>
              <a:t>Kas KN nõustab ainult oma kogemuse teemas?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181600"/>
          </a:xfrm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et-EE" sz="2400" b="1" dirty="0"/>
              <a:t>Kui nõustada inimest, kel on erinev taastumisteema</a:t>
            </a:r>
          </a:p>
          <a:p>
            <a:pPr algn="ctr">
              <a:buNone/>
            </a:pPr>
            <a:endParaRPr lang="et-EE" sz="800" b="1" dirty="0"/>
          </a:p>
          <a:p>
            <a:pPr>
              <a:buNone/>
            </a:pPr>
            <a:r>
              <a:rPr lang="et-EE" sz="2400" b="1" dirty="0"/>
              <a:t>Saab</a:t>
            </a:r>
            <a:r>
              <a:rPr lang="et-EE" sz="2400" dirty="0"/>
              <a:t> </a:t>
            </a:r>
            <a:r>
              <a:rPr lang="et-EE" sz="2400" b="1" dirty="0"/>
              <a:t>pakkuda</a:t>
            </a:r>
          </a:p>
          <a:p>
            <a:r>
              <a:rPr lang="et-EE" sz="2400" dirty="0"/>
              <a:t>üldist emotsionaalset toetust</a:t>
            </a:r>
          </a:p>
          <a:p>
            <a:r>
              <a:rPr lang="et-EE" sz="2400" dirty="0"/>
              <a:t>üldist kriisinõustamist (pigem akuutses kriisis)</a:t>
            </a:r>
            <a:endParaRPr lang="et-EE" sz="2000" dirty="0"/>
          </a:p>
          <a:p>
            <a:pPr>
              <a:buNone/>
            </a:pPr>
            <a:endParaRPr lang="et-EE" sz="2000" dirty="0"/>
          </a:p>
          <a:p>
            <a:pPr>
              <a:buNone/>
            </a:pPr>
            <a:r>
              <a:rPr lang="et-EE" sz="2400" b="1" dirty="0"/>
              <a:t>Ei saa pakkuda</a:t>
            </a:r>
          </a:p>
          <a:p>
            <a:r>
              <a:rPr lang="et-EE" sz="2400" dirty="0"/>
              <a:t>probleemispetsiifilist praktilist infot</a:t>
            </a:r>
          </a:p>
          <a:p>
            <a:r>
              <a:rPr lang="et-EE" sz="2400" dirty="0"/>
              <a:t>probleemispetsiifilist  emotsionaalset toetust</a:t>
            </a:r>
          </a:p>
          <a:p>
            <a:pPr>
              <a:buNone/>
            </a:pPr>
            <a:endParaRPr lang="et-EE" sz="2400" b="1" dirty="0"/>
          </a:p>
          <a:p>
            <a:pPr>
              <a:buNone/>
            </a:pPr>
            <a:r>
              <a:rPr lang="et-EE" sz="2400" b="1" dirty="0"/>
              <a:t>Kui nõustada inimest, kellega on ühine taastumisteema</a:t>
            </a:r>
          </a:p>
          <a:p>
            <a:pPr>
              <a:buNone/>
            </a:pPr>
            <a:endParaRPr lang="et-EE" sz="800" b="1" dirty="0"/>
          </a:p>
          <a:p>
            <a:pPr>
              <a:buNone/>
            </a:pPr>
            <a:r>
              <a:rPr lang="et-EE" sz="2400" b="1" dirty="0"/>
              <a:t>Saab</a:t>
            </a:r>
            <a:r>
              <a:rPr lang="et-EE" sz="2400" dirty="0"/>
              <a:t> </a:t>
            </a:r>
            <a:r>
              <a:rPr lang="et-EE" sz="2400" b="1" dirty="0"/>
              <a:t>pakkuda</a:t>
            </a:r>
          </a:p>
          <a:p>
            <a:r>
              <a:rPr lang="et-EE" sz="2400" dirty="0"/>
              <a:t>probleemispetsiifilist praktilist infot</a:t>
            </a:r>
          </a:p>
          <a:p>
            <a:r>
              <a:rPr lang="et-EE" sz="2400" dirty="0"/>
              <a:t>tuge probleemispetsiifiliste oskuste ja toimetulekustrateegiate omandamisel ja kinnistamisel</a:t>
            </a:r>
          </a:p>
          <a:p>
            <a:r>
              <a:rPr lang="et-EE" sz="2400" dirty="0"/>
              <a:t>probleemispetsiifilist emotsionaalset toetust ja mõistmist</a:t>
            </a:r>
          </a:p>
          <a:p>
            <a:r>
              <a:rPr lang="et-EE" sz="2400" dirty="0"/>
              <a:t>tuge pikaajalises taastumises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Kokkuvõte kogemusnõustajate küsitlusest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648200"/>
          </a:xfrm>
        </p:spPr>
        <p:txBody>
          <a:bodyPr numCol="1">
            <a:normAutofit fontScale="92500" lnSpcReduction="10000"/>
          </a:bodyPr>
          <a:lstStyle/>
          <a:p>
            <a:pPr>
              <a:buNone/>
            </a:pPr>
            <a:r>
              <a:rPr lang="et-EE" sz="2400" dirty="0"/>
              <a:t> Küsitlus on pigem kogukonnaalgatus mitte teadusuuring või ametlik statistikaküsitlus. Eesmärgiks oli saada riigiregistreid täiendavat infot selle kohta, kus ja kuidas KN-d tegutsevad.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Küsitlus viidi läbi 2017 septembri teises pooles ja oktoobri alguses.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Kutset levitati Kogemusnõustajate Koja veebis, Fb-s,Eesti Puuetega Inimeste Koja infolistis, sihtgruppide esinadjate kaudu 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r>
              <a:rPr lang="et-EE" sz="2400" dirty="0"/>
              <a:t>Osales 55 vastajat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endParaRPr lang="et-EE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www.kogemuskoda.ee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Olen teinud kogemusnõustamise tööd vähemalt ... tundi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800600"/>
          </a:xfrm>
        </p:spPr>
        <p:txBody>
          <a:bodyPr numCol="1"/>
          <a:lstStyle/>
          <a:p>
            <a:pPr>
              <a:buNone/>
            </a:pPr>
            <a:r>
              <a:rPr lang="et-EE" sz="2800" dirty="0"/>
              <a:t> 0 tundi – 1 vastaja (2%)</a:t>
            </a:r>
          </a:p>
          <a:p>
            <a:pPr>
              <a:buNone/>
            </a:pPr>
            <a:r>
              <a:rPr lang="et-EE" sz="2800" dirty="0"/>
              <a:t>1 tunni – 2 vastajat (4%)</a:t>
            </a:r>
          </a:p>
          <a:p>
            <a:pPr>
              <a:buNone/>
            </a:pPr>
            <a:r>
              <a:rPr lang="et-EE" sz="2800" dirty="0"/>
              <a:t>5 tundi – 3 vastajat  (5%)</a:t>
            </a:r>
          </a:p>
          <a:p>
            <a:pPr>
              <a:buNone/>
            </a:pPr>
            <a:r>
              <a:rPr lang="et-EE" sz="2800" dirty="0"/>
              <a:t>10 tundi – 12 vastajat  (22%)</a:t>
            </a:r>
          </a:p>
          <a:p>
            <a:pPr>
              <a:buNone/>
            </a:pPr>
            <a:r>
              <a:rPr lang="et-EE" sz="2800" dirty="0"/>
              <a:t>50 tundi – 19 vastajat  (35%)</a:t>
            </a:r>
          </a:p>
          <a:p>
            <a:pPr>
              <a:buNone/>
            </a:pPr>
            <a:r>
              <a:rPr lang="et-EE" sz="2800" dirty="0"/>
              <a:t>100 tundi – 9 vastajat  (16%)</a:t>
            </a:r>
          </a:p>
          <a:p>
            <a:pPr>
              <a:buNone/>
            </a:pPr>
            <a:r>
              <a:rPr lang="et-EE" sz="2800" dirty="0"/>
              <a:t>200 tundi – 4 vastajat  (7%)</a:t>
            </a:r>
          </a:p>
          <a:p>
            <a:pPr>
              <a:buNone/>
            </a:pPr>
            <a:r>
              <a:rPr lang="et-EE" sz="2800" dirty="0"/>
              <a:t>500 tundi – 3 vastajat  (9%)</a:t>
            </a:r>
          </a:p>
          <a:p>
            <a:pPr>
              <a:buNone/>
            </a:pPr>
            <a:endParaRPr lang="et-EE" sz="2400" dirty="0"/>
          </a:p>
          <a:p>
            <a:pPr>
              <a:buNone/>
            </a:pPr>
            <a:endParaRPr lang="et-EE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143000"/>
          </a:xfrm>
        </p:spPr>
        <p:txBody>
          <a:bodyPr/>
          <a:lstStyle/>
          <a:p>
            <a:r>
              <a:rPr lang="et-EE" sz="3200" b="1" dirty="0"/>
              <a:t>Olen teinud KN tööd 2017 aastal ...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5029200"/>
          </a:xfrm>
        </p:spPr>
        <p:txBody>
          <a:bodyPr numCol="1">
            <a:normAutofit fontScale="92500"/>
          </a:bodyPr>
          <a:lstStyle/>
          <a:p>
            <a:pPr>
              <a:buNone/>
            </a:pPr>
            <a:r>
              <a:rPr lang="et-EE" sz="2400" b="1" dirty="0"/>
              <a:t>Paljudel on kombinatsioon erinevatest variantidest</a:t>
            </a:r>
          </a:p>
          <a:p>
            <a:pPr>
              <a:buNone/>
            </a:pPr>
            <a:endParaRPr lang="et-EE" sz="900" dirty="0"/>
          </a:p>
          <a:p>
            <a:r>
              <a:rPr lang="et-EE" sz="2200" b="1" dirty="0"/>
              <a:t>Mitteametlikult- kogukonnas – 36 (65% vastanutest) </a:t>
            </a:r>
            <a:r>
              <a:rPr lang="et-EE" sz="2200" dirty="0"/>
              <a:t>,   sh 7 nõustajat panustas ainult mitteformaalse kogukonnatööna</a:t>
            </a:r>
          </a:p>
          <a:p>
            <a:r>
              <a:rPr lang="et-EE" sz="2200" dirty="0"/>
              <a:t>Mõne KN võrgustiku all – 14 </a:t>
            </a:r>
          </a:p>
          <a:p>
            <a:r>
              <a:rPr lang="et-EE" sz="2200" dirty="0"/>
              <a:t>Rehabilitatsioonimeeskonnas - 9</a:t>
            </a:r>
          </a:p>
          <a:p>
            <a:r>
              <a:rPr lang="et-EE" sz="2200" dirty="0"/>
              <a:t>Raviasutuses – 4 </a:t>
            </a:r>
          </a:p>
          <a:p>
            <a:r>
              <a:rPr lang="et-EE" sz="2200" dirty="0"/>
              <a:t>Haridusasutuses – 3</a:t>
            </a:r>
          </a:p>
          <a:p>
            <a:r>
              <a:rPr lang="et-EE" sz="2200" dirty="0"/>
              <a:t>Peretööasutuses - 1</a:t>
            </a:r>
          </a:p>
          <a:p>
            <a:r>
              <a:rPr lang="et-EE" sz="2200" dirty="0"/>
              <a:t>KOV-ga koostöös – 5, sh 1 vastaja ainult KOV-ga koostöös </a:t>
            </a:r>
          </a:p>
          <a:p>
            <a:r>
              <a:rPr lang="et-EE" sz="2200" dirty="0"/>
              <a:t>Oma MTÜ alt - 15</a:t>
            </a:r>
          </a:p>
          <a:p>
            <a:r>
              <a:rPr lang="et-EE" sz="2200" dirty="0"/>
              <a:t>Eraettevõtjana - 5</a:t>
            </a:r>
          </a:p>
          <a:p>
            <a:r>
              <a:rPr lang="et-EE" sz="2200" dirty="0"/>
              <a:t>Leidsin ise erakliendid – 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www.kogemuskoda.ee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F81BD"/>
      </a:dk1>
      <a:lt1>
        <a:sysClr val="window" lastClr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4045</TotalTime>
  <Words>1501</Words>
  <Application>Microsoft Office PowerPoint</Application>
  <PresentationFormat>Ekraaniseanss (4:3)</PresentationFormat>
  <Paragraphs>269</Paragraphs>
  <Slides>24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24</vt:i4>
      </vt:variant>
    </vt:vector>
  </HeadingPairs>
  <TitlesOfParts>
    <vt:vector size="29" baseType="lpstr">
      <vt:lpstr>Arial</vt:lpstr>
      <vt:lpstr>Calibri</vt:lpstr>
      <vt:lpstr>Georgia</vt:lpstr>
      <vt:lpstr>Wingdings</vt:lpstr>
      <vt:lpstr>Office Theme</vt:lpstr>
      <vt:lpstr> Aasta 2017 kogemusnõustamises   Anneli Valdmann Kogemusnõõustajate Koda</vt:lpstr>
      <vt:lpstr>Kes on andnud selles aastas küsimusi ja vastuseid?</vt:lpstr>
      <vt:lpstr>Kes on kogemusnõustaja?</vt:lpstr>
      <vt:lpstr>Kuidas KN tegutsevad?</vt:lpstr>
      <vt:lpstr>Kuidas KN saavad aidata?</vt:lpstr>
      <vt:lpstr>Kas KN nõustab ainult oma kogemuse teemas?</vt:lpstr>
      <vt:lpstr>Kokkuvõte kogemusnõustajate küsitlusest</vt:lpstr>
      <vt:lpstr>Olen teinud kogemusnõustamise tööd vähemalt ... tundi </vt:lpstr>
      <vt:lpstr>Olen teinud KN tööd 2017 aastal ...</vt:lpstr>
      <vt:lpstr>Olen teinud tööd ...</vt:lpstr>
      <vt:lpstr>Kõige sagedamini märgiti ...</vt:lpstr>
      <vt:lpstr>Harvemesinevad teemad olid </vt:lpstr>
      <vt:lpstr>Kommenaatre</vt:lpstr>
      <vt:lpstr>Mis on uut 2017 aastal?</vt:lpstr>
      <vt:lpstr>Milleks Kogemsunõustajate Katusorganisatsioon?</vt:lpstr>
      <vt:lpstr>Kuidas loodi Kogemsunõustajate Katusorganisatsioon?</vt:lpstr>
      <vt:lpstr>PowerPointi esitlus</vt:lpstr>
      <vt:lpstr>Milleks kogemusnõustajate veebiregister?</vt:lpstr>
      <vt:lpstr>Kuidas Koda veel panustab?</vt:lpstr>
      <vt:lpstr>Koja liikmed </vt:lpstr>
      <vt:lpstr>Kutsume siinolijaid ...</vt:lpstr>
      <vt:lpstr>Mida me tahame (sinu kaasabil) veel ära teha?</vt:lpstr>
      <vt:lpstr>PowerPointi esitlus</vt:lpstr>
      <vt:lpstr>PowerPointi esitlus</vt:lpstr>
    </vt:vector>
  </TitlesOfParts>
  <Company>Trendmark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kasutaja</dc:creator>
  <cp:lastModifiedBy>Margus Mölder</cp:lastModifiedBy>
  <cp:revision>682</cp:revision>
  <dcterms:created xsi:type="dcterms:W3CDTF">2009-03-01T20:39:53Z</dcterms:created>
  <dcterms:modified xsi:type="dcterms:W3CDTF">2017-10-10T06:24:36Z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TC100690481033</vt:lpwstr>
  </property>
</Properties>
</file>