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401" r:id="rId3"/>
    <p:sldId id="310" r:id="rId4"/>
    <p:sldId id="366" r:id="rId5"/>
    <p:sldId id="403" r:id="rId6"/>
    <p:sldId id="314" r:id="rId7"/>
    <p:sldId id="315" r:id="rId8"/>
    <p:sldId id="368" r:id="rId9"/>
    <p:sldId id="371" r:id="rId10"/>
    <p:sldId id="372" r:id="rId11"/>
    <p:sldId id="373" r:id="rId12"/>
    <p:sldId id="374" r:id="rId13"/>
    <p:sldId id="375" r:id="rId14"/>
    <p:sldId id="379" r:id="rId15"/>
    <p:sldId id="380" r:id="rId16"/>
    <p:sldId id="381" r:id="rId17"/>
    <p:sldId id="382" r:id="rId18"/>
    <p:sldId id="383" r:id="rId19"/>
    <p:sldId id="384" r:id="rId20"/>
    <p:sldId id="402" r:id="rId21"/>
    <p:sldId id="386" r:id="rId22"/>
    <p:sldId id="387" r:id="rId23"/>
    <p:sldId id="388" r:id="rId24"/>
    <p:sldId id="391" r:id="rId25"/>
    <p:sldId id="392" r:id="rId26"/>
    <p:sldId id="393" r:id="rId27"/>
    <p:sldId id="395" r:id="rId28"/>
    <p:sldId id="396" r:id="rId29"/>
  </p:sldIdLst>
  <p:sldSz cx="9144000" cy="6858000" type="screen4x3"/>
  <p:notesSz cx="6669088" cy="9928225"/>
  <p:defaultTextStyle>
    <a:defPPr>
      <a:defRPr lang="et-EE"/>
    </a:defPPr>
    <a:lvl1pPr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5pPr>
    <a:lvl6pPr marL="2286000" algn="l" defTabSz="914400" rtl="0" eaLnBrk="1" latinLnBrk="0" hangingPunct="1">
      <a:defRPr kern="1200">
        <a:solidFill>
          <a:schemeClr val="tx1"/>
        </a:solidFill>
        <a:latin typeface="Helvetica" panose="020B0604020202020204" pitchFamily="34" charset="0"/>
        <a:ea typeface="+mn-ea"/>
        <a:cs typeface="+mn-cs"/>
      </a:defRPr>
    </a:lvl6pPr>
    <a:lvl7pPr marL="2743200" algn="l" defTabSz="914400" rtl="0" eaLnBrk="1" latinLnBrk="0" hangingPunct="1">
      <a:defRPr kern="1200">
        <a:solidFill>
          <a:schemeClr val="tx1"/>
        </a:solidFill>
        <a:latin typeface="Helvetica" panose="020B0604020202020204" pitchFamily="34" charset="0"/>
        <a:ea typeface="+mn-ea"/>
        <a:cs typeface="+mn-cs"/>
      </a:defRPr>
    </a:lvl7pPr>
    <a:lvl8pPr marL="3200400" algn="l" defTabSz="914400" rtl="0" eaLnBrk="1" latinLnBrk="0" hangingPunct="1">
      <a:defRPr kern="1200">
        <a:solidFill>
          <a:schemeClr val="tx1"/>
        </a:solidFill>
        <a:latin typeface="Helvetica" panose="020B0604020202020204" pitchFamily="34" charset="0"/>
        <a:ea typeface="+mn-ea"/>
        <a:cs typeface="+mn-cs"/>
      </a:defRPr>
    </a:lvl8pPr>
    <a:lvl9pPr marL="3657600" algn="l" defTabSz="914400" rtl="0" eaLnBrk="1" latinLnBrk="0" hangingPunct="1">
      <a:defRPr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70AD47"/>
    <a:srgbClr val="4472C4"/>
    <a:srgbClr val="5B9BD5"/>
    <a:srgbClr val="FFC000"/>
    <a:srgbClr val="3F3FBF"/>
    <a:srgbClr val="A5A5A5"/>
    <a:srgbClr val="F582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1" autoAdjust="0"/>
    <p:restoredTop sz="91513" autoAdjust="0"/>
  </p:normalViewPr>
  <p:slideViewPr>
    <p:cSldViewPr>
      <p:cViewPr>
        <p:scale>
          <a:sx n="100" d="100"/>
          <a:sy n="100" d="100"/>
        </p:scale>
        <p:origin x="558" y="-7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4.bin"/></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embeddings/oleObject5.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'[export-6958.xls]Sheet2'!$A$8</c:f>
              <c:strCache>
                <c:ptCount val="1"/>
                <c:pt idx="0">
                  <c:v>Ei, see ei ole põhjendatud</c:v>
                </c:pt>
              </c:strCache>
            </c:strRef>
          </c:tx>
          <c:spPr>
            <a:solidFill>
              <a:srgbClr val="5B9BD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'[export-6958.xls]Sheet2'!$B$8:$C$8</c:f>
              <c:numCache>
                <c:formatCode>0%</c:formatCode>
                <c:ptCount val="2"/>
                <c:pt idx="0">
                  <c:v>0.70399999999999996</c:v>
                </c:pt>
                <c:pt idx="1">
                  <c:v>0.58099999999999996</c:v>
                </c:pt>
              </c:numCache>
            </c:numRef>
          </c:val>
        </c:ser>
        <c:ser>
          <c:idx val="1"/>
          <c:order val="1"/>
          <c:tx>
            <c:strRef>
              <c:f>'[export-6958.xls]Sheet2'!$A$9</c:f>
              <c:strCache>
                <c:ptCount val="1"/>
                <c:pt idx="0">
                  <c:v>Jah, see on põhjendatud</c:v>
                </c:pt>
              </c:strCache>
            </c:strRef>
          </c:tx>
          <c:spPr>
            <a:solidFill>
              <a:schemeClr val="accent2"/>
            </a:solidFill>
            <a:ln>
              <a:noFill/>
            </a:ln>
            <a:effectLst/>
          </c:spPr>
          <c:invertIfNegative val="0"/>
          <c:dPt>
            <c:idx val="1"/>
            <c:invertIfNegative val="0"/>
            <c:bubble3D val="0"/>
            <c:spPr>
              <a:solidFill>
                <a:srgbClr val="ED7D3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'[export-6958.xls]Sheet2'!$B$9:$C$9</c:f>
              <c:numCache>
                <c:formatCode>0%</c:formatCode>
                <c:ptCount val="2"/>
                <c:pt idx="0">
                  <c:v>0.19700000000000001</c:v>
                </c:pt>
                <c:pt idx="1">
                  <c:v>0.25900000000000001</c:v>
                </c:pt>
              </c:numCache>
            </c:numRef>
          </c:val>
        </c:ser>
        <c:ser>
          <c:idx val="2"/>
          <c:order val="2"/>
          <c:tx>
            <c:strRef>
              <c:f>'[export-6958.xls]Sheet2'!$A$10</c:f>
              <c:strCache>
                <c:ptCount val="1"/>
                <c:pt idx="0">
                  <c:v>Ei oska öelda</c:v>
                </c:pt>
              </c:strCache>
            </c:strRef>
          </c:tx>
          <c:spPr>
            <a:solidFill>
              <a:schemeClr val="accent3"/>
            </a:solidFill>
            <a:ln>
              <a:noFill/>
            </a:ln>
            <a:effectLst/>
          </c:spPr>
          <c:invertIfNegative val="0"/>
          <c:dLbls>
            <c:spPr>
              <a:solidFill>
                <a:srgbClr val="A5A5A5"/>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'[export-6958.xls]Sheet2'!$B$10:$C$10</c:f>
              <c:numCache>
                <c:formatCode>0%</c:formatCode>
                <c:ptCount val="2"/>
                <c:pt idx="0">
                  <c:v>9.9000000000000005E-2</c:v>
                </c:pt>
                <c:pt idx="1">
                  <c:v>0.159</c:v>
                </c:pt>
              </c:numCache>
            </c:numRef>
          </c:val>
        </c:ser>
        <c:dLbls>
          <c:dLblPos val="ctr"/>
          <c:showLegendKey val="0"/>
          <c:showVal val="1"/>
          <c:showCatName val="0"/>
          <c:showSerName val="0"/>
          <c:showPercent val="0"/>
          <c:showBubbleSize val="0"/>
        </c:dLbls>
        <c:gapWidth val="150"/>
        <c:overlap val="100"/>
        <c:axId val="8528888"/>
        <c:axId val="338596512"/>
      </c:barChart>
      <c:catAx>
        <c:axId val="85288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338596512"/>
        <c:crosses val="autoZero"/>
        <c:auto val="1"/>
        <c:lblAlgn val="ctr"/>
        <c:lblOffset val="100"/>
        <c:noMultiLvlLbl val="0"/>
      </c:catAx>
      <c:valAx>
        <c:axId val="33859651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85288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'[export-6958.xls]Sheet2'!$A$8</c:f>
              <c:strCache>
                <c:ptCount val="1"/>
                <c:pt idx="0">
                  <c:v>Täita riigieelarvet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'[export-6958.xls]Sheet2'!$B$8:$C$8</c:f>
              <c:numCache>
                <c:formatCode>0%</c:formatCode>
                <c:ptCount val="2"/>
                <c:pt idx="0">
                  <c:v>0.80700000000000005</c:v>
                </c:pt>
                <c:pt idx="1">
                  <c:v>0.73699999999999999</c:v>
                </c:pt>
              </c:numCache>
            </c:numRef>
          </c:val>
        </c:ser>
        <c:ser>
          <c:idx val="1"/>
          <c:order val="1"/>
          <c:tx>
            <c:strRef>
              <c:f>'[export-6958.xls]Sheet2'!$A$9</c:f>
              <c:strCache>
                <c:ptCount val="1"/>
                <c:pt idx="0">
                  <c:v>Hoolitsemine rahva tervise eest (liigne suhkru tarbimine on tervisele kahjulik)</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'[export-6958.xls]Sheet2'!$B$9:$C$9</c:f>
              <c:numCache>
                <c:formatCode>0%</c:formatCode>
                <c:ptCount val="2"/>
                <c:pt idx="0">
                  <c:v>0.16300000000000001</c:v>
                </c:pt>
                <c:pt idx="1">
                  <c:v>0.222</c:v>
                </c:pt>
              </c:numCache>
            </c:numRef>
          </c:val>
        </c:ser>
        <c:ser>
          <c:idx val="2"/>
          <c:order val="2"/>
          <c:tx>
            <c:strRef>
              <c:f>'[export-6958.xls]Sheet2'!$A$10</c:f>
              <c:strCache>
                <c:ptCount val="1"/>
                <c:pt idx="0">
                  <c:v>Ei oska öelda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'[export-6958.xls]Sheet2'!$B$10:$C$10</c:f>
              <c:numCache>
                <c:formatCode>0%</c:formatCode>
                <c:ptCount val="2"/>
                <c:pt idx="0">
                  <c:v>0.03</c:v>
                </c:pt>
                <c:pt idx="1">
                  <c:v>4.1000000000000002E-2</c:v>
                </c:pt>
              </c:numCache>
            </c:numRef>
          </c:val>
        </c:ser>
        <c:dLbls>
          <c:dLblPos val="ctr"/>
          <c:showLegendKey val="0"/>
          <c:showVal val="1"/>
          <c:showCatName val="0"/>
          <c:showSerName val="0"/>
          <c:showPercent val="0"/>
          <c:showBubbleSize val="0"/>
        </c:dLbls>
        <c:gapWidth val="150"/>
        <c:overlap val="100"/>
        <c:axId val="338596904"/>
        <c:axId val="387412552"/>
      </c:barChart>
      <c:catAx>
        <c:axId val="3385969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387412552"/>
        <c:crosses val="autoZero"/>
        <c:auto val="1"/>
        <c:lblAlgn val="ctr"/>
        <c:lblOffset val="100"/>
        <c:noMultiLvlLbl val="0"/>
      </c:catAx>
      <c:valAx>
        <c:axId val="38741255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3385969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'[export-6958.xls]Sheet2'!$A$8</c:f>
              <c:strCache>
                <c:ptCount val="1"/>
                <c:pt idx="0">
                  <c:v>jah, kindlasti vähendaks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'[export-6958.xls]Sheet2'!$B$8:$C$8</c:f>
              <c:numCache>
                <c:formatCode>0%</c:formatCode>
                <c:ptCount val="2"/>
                <c:pt idx="0">
                  <c:v>0.219</c:v>
                </c:pt>
                <c:pt idx="1">
                  <c:v>8.1000000000000003E-2</c:v>
                </c:pt>
              </c:numCache>
            </c:numRef>
          </c:val>
        </c:ser>
        <c:ser>
          <c:idx val="1"/>
          <c:order val="1"/>
          <c:tx>
            <c:strRef>
              <c:f>'[export-6958.xls]Sheet2'!$A$9</c:f>
              <c:strCache>
                <c:ptCount val="1"/>
                <c:pt idx="0">
                  <c:v>mõnevõrra ilmselt vähendaks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'[export-6958.xls]Sheet2'!$B$9:$C$9</c:f>
              <c:numCache>
                <c:formatCode>0%</c:formatCode>
                <c:ptCount val="2"/>
                <c:pt idx="0">
                  <c:v>0.219</c:v>
                </c:pt>
                <c:pt idx="1">
                  <c:v>0.23699999999999999</c:v>
                </c:pt>
              </c:numCache>
            </c:numRef>
          </c:val>
        </c:ser>
        <c:ser>
          <c:idx val="2"/>
          <c:order val="2"/>
          <c:tx>
            <c:strRef>
              <c:f>'[export-6958.xls]Sheet2'!$A$10</c:f>
              <c:strCache>
                <c:ptCount val="1"/>
                <c:pt idx="0">
                  <c:v>ilmselt ei vähendaks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'[export-6958.xls]Sheet2'!$B$10:$C$10</c:f>
              <c:numCache>
                <c:formatCode>0%</c:formatCode>
                <c:ptCount val="2"/>
                <c:pt idx="0">
                  <c:v>0.20200000000000001</c:v>
                </c:pt>
                <c:pt idx="1">
                  <c:v>0.16700000000000001</c:v>
                </c:pt>
              </c:numCache>
            </c:numRef>
          </c:val>
        </c:ser>
        <c:ser>
          <c:idx val="3"/>
          <c:order val="3"/>
          <c:tx>
            <c:strRef>
              <c:f>'[export-6958.xls]Sheet2'!$A$11</c:f>
              <c:strCache>
                <c:ptCount val="1"/>
                <c:pt idx="0">
                  <c:v>kindlasti ei vähendaks</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'[export-6958.xls]Sheet2'!$B$11:$C$11</c:f>
              <c:numCache>
                <c:formatCode>0%</c:formatCode>
                <c:ptCount val="2"/>
                <c:pt idx="0">
                  <c:v>2.5999999999999999E-2</c:v>
                </c:pt>
                <c:pt idx="1">
                  <c:v>6.3E-2</c:v>
                </c:pt>
              </c:numCache>
            </c:numRef>
          </c:val>
        </c:ser>
        <c:ser>
          <c:idx val="4"/>
          <c:order val="4"/>
          <c:tx>
            <c:strRef>
              <c:f>'[export-6958.xls]Sheet2'!$A$12</c:f>
              <c:strCache>
                <c:ptCount val="1"/>
                <c:pt idx="0">
                  <c:v>ei vähendaks, kuna ma niikuinii selliseid jooke ei tarbi</c:v>
                </c:pt>
              </c:strCache>
            </c:strRef>
          </c:tx>
          <c:spPr>
            <a:solidFill>
              <a:srgbClr val="4472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'[export-6958.xls]Sheet2'!$B$12:$C$12</c:f>
              <c:numCache>
                <c:formatCode>0%</c:formatCode>
                <c:ptCount val="2"/>
                <c:pt idx="0">
                  <c:v>0.309</c:v>
                </c:pt>
                <c:pt idx="1">
                  <c:v>0.42599999999999999</c:v>
                </c:pt>
              </c:numCache>
            </c:numRef>
          </c:val>
        </c:ser>
        <c:ser>
          <c:idx val="5"/>
          <c:order val="5"/>
          <c:tx>
            <c:strRef>
              <c:f>'[export-6958.xls]Sheet2'!$A$13</c:f>
              <c:strCache>
                <c:ptCount val="1"/>
                <c:pt idx="0">
                  <c:v>ei oska öelda</c:v>
                </c:pt>
              </c:strCache>
            </c:strRef>
          </c:tx>
          <c:spPr>
            <a:solidFill>
              <a:srgbClr val="70AD4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'[export-6958.xls]Sheet2'!$B$13:$C$13</c:f>
              <c:numCache>
                <c:formatCode>0%</c:formatCode>
                <c:ptCount val="2"/>
                <c:pt idx="0">
                  <c:v>2.5999999999999999E-2</c:v>
                </c:pt>
                <c:pt idx="1">
                  <c:v>2.5999999999999999E-2</c:v>
                </c:pt>
              </c:numCache>
            </c:numRef>
          </c:val>
        </c:ser>
        <c:dLbls>
          <c:dLblPos val="ctr"/>
          <c:showLegendKey val="0"/>
          <c:showVal val="1"/>
          <c:showCatName val="0"/>
          <c:showSerName val="0"/>
          <c:showPercent val="0"/>
          <c:showBubbleSize val="0"/>
        </c:dLbls>
        <c:gapWidth val="150"/>
        <c:overlap val="100"/>
        <c:axId val="387413336"/>
        <c:axId val="387413728"/>
      </c:barChart>
      <c:catAx>
        <c:axId val="3874133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387413728"/>
        <c:crosses val="autoZero"/>
        <c:auto val="1"/>
        <c:lblAlgn val="ctr"/>
        <c:lblOffset val="100"/>
        <c:noMultiLvlLbl val="0"/>
      </c:catAx>
      <c:valAx>
        <c:axId val="3874137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3874133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15-34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Vesi</c:v>
                </c:pt>
                <c:pt idx="1">
                  <c:v>Täismahl</c:v>
                </c:pt>
                <c:pt idx="2">
                  <c:v>Mahlajoogid ja nektarid</c:v>
                </c:pt>
                <c:pt idx="3">
                  <c:v>Jogurtijoogid või muud piimajoogid</c:v>
                </c:pt>
                <c:pt idx="4">
                  <c:v>Odavamad magusjoogid, mille puhul hinnatõus nii palju tunda ei anna</c:v>
                </c:pt>
                <c:pt idx="5">
                  <c:v>Alla 5 gr suhkru sisaldusega joogid</c:v>
                </c:pt>
                <c:pt idx="6">
                  <c:v>Lahjad alkohoolsed joogid</c:v>
                </c:pt>
                <c:pt idx="7">
                  <c:v>Muud joogid, millised?</c:v>
                </c:pt>
                <c:pt idx="8">
                  <c:v>Tarbiks enam mittejookidest magusatooteid</c:v>
                </c:pt>
                <c:pt idx="9">
                  <c:v>Ei asendaks üldse, tarbiks lihtsalt jooke vähem</c:v>
                </c:pt>
                <c:pt idx="10">
                  <c:v>Ei oska öelda</c:v>
                </c:pt>
              </c:strCache>
            </c:strRef>
          </c:cat>
          <c:val>
            <c:numRef>
              <c:f>Sheet1!$B$2:$B$12</c:f>
              <c:numCache>
                <c:formatCode>0%</c:formatCode>
                <c:ptCount val="11"/>
                <c:pt idx="0">
                  <c:v>0.70299999999999996</c:v>
                </c:pt>
                <c:pt idx="1">
                  <c:v>0.51400000000000001</c:v>
                </c:pt>
                <c:pt idx="2">
                  <c:v>0.33800000000000002</c:v>
                </c:pt>
                <c:pt idx="3">
                  <c:v>0.25700000000000001</c:v>
                </c:pt>
                <c:pt idx="4">
                  <c:v>0.32400000000000001</c:v>
                </c:pt>
                <c:pt idx="5">
                  <c:v>0.216</c:v>
                </c:pt>
                <c:pt idx="6">
                  <c:v>0.17599999999999999</c:v>
                </c:pt>
                <c:pt idx="7">
                  <c:v>5.3999999999999999E-2</c:v>
                </c:pt>
                <c:pt idx="8">
                  <c:v>2.7E-2</c:v>
                </c:pt>
                <c:pt idx="9">
                  <c:v>2.7E-2</c:v>
                </c:pt>
                <c:pt idx="10">
                  <c:v>0</c:v>
                </c:pt>
              </c:numCache>
            </c:numRef>
          </c:val>
        </c:ser>
        <c:ser>
          <c:idx val="1"/>
          <c:order val="1"/>
          <c:tx>
            <c:strRef>
              <c:f>Sheet1!$C$1</c:f>
              <c:strCache>
                <c:ptCount val="1"/>
                <c:pt idx="0">
                  <c:v>35-54</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Vesi</c:v>
                </c:pt>
                <c:pt idx="1">
                  <c:v>Täismahl</c:v>
                </c:pt>
                <c:pt idx="2">
                  <c:v>Mahlajoogid ja nektarid</c:v>
                </c:pt>
                <c:pt idx="3">
                  <c:v>Jogurtijoogid või muud piimajoogid</c:v>
                </c:pt>
                <c:pt idx="4">
                  <c:v>Odavamad magusjoogid, mille puhul hinnatõus nii palju tunda ei anna</c:v>
                </c:pt>
                <c:pt idx="5">
                  <c:v>Alla 5 gr suhkru sisaldusega joogid</c:v>
                </c:pt>
                <c:pt idx="6">
                  <c:v>Lahjad alkohoolsed joogid</c:v>
                </c:pt>
                <c:pt idx="7">
                  <c:v>Muud joogid, millised?</c:v>
                </c:pt>
                <c:pt idx="8">
                  <c:v>Tarbiks enam mittejookidest magusatooteid</c:v>
                </c:pt>
                <c:pt idx="9">
                  <c:v>Ei asendaks üldse, tarbiks lihtsalt jooke vähem</c:v>
                </c:pt>
                <c:pt idx="10">
                  <c:v>Ei oska öelda</c:v>
                </c:pt>
              </c:strCache>
            </c:strRef>
          </c:cat>
          <c:val>
            <c:numRef>
              <c:f>Sheet1!$C$2:$C$12</c:f>
              <c:numCache>
                <c:formatCode>0%</c:formatCode>
                <c:ptCount val="11"/>
                <c:pt idx="0">
                  <c:v>0.66700000000000004</c:v>
                </c:pt>
                <c:pt idx="1">
                  <c:v>0.375</c:v>
                </c:pt>
                <c:pt idx="2">
                  <c:v>0.26400000000000001</c:v>
                </c:pt>
                <c:pt idx="3">
                  <c:v>0.19400000000000001</c:v>
                </c:pt>
                <c:pt idx="4">
                  <c:v>9.7000000000000003E-2</c:v>
                </c:pt>
                <c:pt idx="5">
                  <c:v>0.13900000000000001</c:v>
                </c:pt>
                <c:pt idx="6">
                  <c:v>0.153</c:v>
                </c:pt>
                <c:pt idx="7">
                  <c:v>2.8000000000000001E-2</c:v>
                </c:pt>
                <c:pt idx="8">
                  <c:v>1.4E-2</c:v>
                </c:pt>
                <c:pt idx="9">
                  <c:v>0.111</c:v>
                </c:pt>
                <c:pt idx="10">
                  <c:v>4.2000000000000003E-2</c:v>
                </c:pt>
              </c:numCache>
            </c:numRef>
          </c:val>
        </c:ser>
        <c:ser>
          <c:idx val="2"/>
          <c:order val="2"/>
          <c:tx>
            <c:strRef>
              <c:f>Sheet1!$D$1</c:f>
              <c:strCache>
                <c:ptCount val="1"/>
                <c:pt idx="0">
                  <c:v>55-74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Vesi</c:v>
                </c:pt>
                <c:pt idx="1">
                  <c:v>Täismahl</c:v>
                </c:pt>
                <c:pt idx="2">
                  <c:v>Mahlajoogid ja nektarid</c:v>
                </c:pt>
                <c:pt idx="3">
                  <c:v>Jogurtijoogid või muud piimajoogid</c:v>
                </c:pt>
                <c:pt idx="4">
                  <c:v>Odavamad magusjoogid, mille puhul hinnatõus nii palju tunda ei anna</c:v>
                </c:pt>
                <c:pt idx="5">
                  <c:v>Alla 5 gr suhkru sisaldusega joogid</c:v>
                </c:pt>
                <c:pt idx="6">
                  <c:v>Lahjad alkohoolsed joogid</c:v>
                </c:pt>
                <c:pt idx="7">
                  <c:v>Muud joogid, millised?</c:v>
                </c:pt>
                <c:pt idx="8">
                  <c:v>Tarbiks enam mittejookidest magusatooteid</c:v>
                </c:pt>
                <c:pt idx="9">
                  <c:v>Ei asendaks üldse, tarbiks lihtsalt jooke vähem</c:v>
                </c:pt>
                <c:pt idx="10">
                  <c:v>Ei oska öelda</c:v>
                </c:pt>
              </c:strCache>
            </c:strRef>
          </c:cat>
          <c:val>
            <c:numRef>
              <c:f>Sheet1!$D$2:$D$12</c:f>
              <c:numCache>
                <c:formatCode>0%</c:formatCode>
                <c:ptCount val="11"/>
                <c:pt idx="0">
                  <c:v>0.69</c:v>
                </c:pt>
                <c:pt idx="1">
                  <c:v>0.31</c:v>
                </c:pt>
                <c:pt idx="2">
                  <c:v>0.19</c:v>
                </c:pt>
                <c:pt idx="3">
                  <c:v>0.214</c:v>
                </c:pt>
                <c:pt idx="4">
                  <c:v>0.14299999999999999</c:v>
                </c:pt>
                <c:pt idx="5">
                  <c:v>0.14299999999999999</c:v>
                </c:pt>
                <c:pt idx="6">
                  <c:v>7.0999999999999994E-2</c:v>
                </c:pt>
                <c:pt idx="7">
                  <c:v>7.0999999999999994E-2</c:v>
                </c:pt>
                <c:pt idx="8">
                  <c:v>2.4E-2</c:v>
                </c:pt>
                <c:pt idx="9">
                  <c:v>0.16700000000000001</c:v>
                </c:pt>
                <c:pt idx="10">
                  <c:v>4.8000000000000001E-2</c:v>
                </c:pt>
              </c:numCache>
            </c:numRef>
          </c:val>
        </c:ser>
        <c:dLbls>
          <c:dLblPos val="outEnd"/>
          <c:showLegendKey val="0"/>
          <c:showVal val="1"/>
          <c:showCatName val="0"/>
          <c:showSerName val="0"/>
          <c:showPercent val="0"/>
          <c:showBubbleSize val="0"/>
        </c:dLbls>
        <c:gapWidth val="182"/>
        <c:axId val="387414512"/>
        <c:axId val="387414904"/>
      </c:barChart>
      <c:catAx>
        <c:axId val="3874145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387414904"/>
        <c:crosses val="autoZero"/>
        <c:auto val="1"/>
        <c:lblAlgn val="ctr"/>
        <c:lblOffset val="100"/>
        <c:noMultiLvlLbl val="0"/>
      </c:catAx>
      <c:valAx>
        <c:axId val="387414904"/>
        <c:scaling>
          <c:orientation val="minMax"/>
          <c:max val="1"/>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3874145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'[export-6958.xls]Sheet2'!$A$8</c:f>
              <c:strCache>
                <c:ptCount val="1"/>
                <c:pt idx="0">
                  <c:v>Ei ole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'[export-6958.xls]Sheet2'!$B$8:$C$8</c:f>
              <c:numCache>
                <c:formatCode>0%</c:formatCode>
                <c:ptCount val="2"/>
                <c:pt idx="0">
                  <c:v>0.309</c:v>
                </c:pt>
                <c:pt idx="1">
                  <c:v>0.27400000000000002</c:v>
                </c:pt>
              </c:numCache>
            </c:numRef>
          </c:val>
        </c:ser>
        <c:ser>
          <c:idx val="1"/>
          <c:order val="1"/>
          <c:tx>
            <c:strRef>
              <c:f>'[export-6958.xls]Sheet2'!$A$9</c:f>
              <c:strCache>
                <c:ptCount val="1"/>
                <c:pt idx="0">
                  <c:v>Mõningal määral olen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'[export-6958.xls]Sheet2'!$B$9:$C$9</c:f>
              <c:numCache>
                <c:formatCode>0%</c:formatCode>
                <c:ptCount val="2"/>
                <c:pt idx="0">
                  <c:v>0.56200000000000006</c:v>
                </c:pt>
                <c:pt idx="1">
                  <c:v>0.58899999999999997</c:v>
                </c:pt>
              </c:numCache>
            </c:numRef>
          </c:val>
        </c:ser>
        <c:ser>
          <c:idx val="2"/>
          <c:order val="2"/>
          <c:tx>
            <c:strRef>
              <c:f>'[export-6958.xls]Sheet2'!$A$10</c:f>
              <c:strCache>
                <c:ptCount val="1"/>
                <c:pt idx="0">
                  <c:v>Jah, olen hästi kursis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'[export-6958.xls]Sheet2'!$B$10:$C$10</c:f>
              <c:numCache>
                <c:formatCode>0%</c:formatCode>
                <c:ptCount val="2"/>
                <c:pt idx="0">
                  <c:v>0.129</c:v>
                </c:pt>
                <c:pt idx="1">
                  <c:v>0.13700000000000001</c:v>
                </c:pt>
              </c:numCache>
            </c:numRef>
          </c:val>
        </c:ser>
        <c:dLbls>
          <c:dLblPos val="ctr"/>
          <c:showLegendKey val="0"/>
          <c:showVal val="1"/>
          <c:showCatName val="0"/>
          <c:showSerName val="0"/>
          <c:showPercent val="0"/>
          <c:showBubbleSize val="0"/>
        </c:dLbls>
        <c:gapWidth val="150"/>
        <c:overlap val="100"/>
        <c:axId val="387415688"/>
        <c:axId val="387416080"/>
      </c:barChart>
      <c:catAx>
        <c:axId val="3874156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387416080"/>
        <c:crosses val="autoZero"/>
        <c:auto val="1"/>
        <c:lblAlgn val="ctr"/>
        <c:lblOffset val="100"/>
        <c:noMultiLvlLbl val="0"/>
      </c:catAx>
      <c:valAx>
        <c:axId val="38741608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3874156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'[export-6958.xls]Sheet2'!$A$8</c:f>
              <c:strCache>
                <c:ptCount val="1"/>
                <c:pt idx="0">
                  <c:v>jah kindlasti</c:v>
                </c:pt>
              </c:strCache>
            </c:strRef>
          </c:tx>
          <c:spPr>
            <a:solidFill>
              <a:srgbClr val="5B9BD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'[export-6958.xls]Sheet2'!$B$8:$C$8</c:f>
              <c:numCache>
                <c:formatCode>0%</c:formatCode>
                <c:ptCount val="2"/>
                <c:pt idx="0">
                  <c:v>1.7000000000000001E-2</c:v>
                </c:pt>
                <c:pt idx="1">
                  <c:v>1.9E-2</c:v>
                </c:pt>
              </c:numCache>
            </c:numRef>
          </c:val>
        </c:ser>
        <c:ser>
          <c:idx val="1"/>
          <c:order val="1"/>
          <c:tx>
            <c:strRef>
              <c:f>'[export-6958.xls]Sheet2'!$A$9</c:f>
              <c:strCache>
                <c:ptCount val="1"/>
                <c:pt idx="0">
                  <c:v>võib-olla mõnes elanikerühmas</c:v>
                </c:pt>
              </c:strCache>
            </c:strRef>
          </c:tx>
          <c:spPr>
            <a:solidFill>
              <a:srgbClr val="ED7D3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'[export-6958.xls]Sheet2'!$B$9:$C$9</c:f>
              <c:numCache>
                <c:formatCode>0%</c:formatCode>
                <c:ptCount val="2"/>
                <c:pt idx="0">
                  <c:v>0.34300000000000003</c:v>
                </c:pt>
                <c:pt idx="1">
                  <c:v>0.27400000000000002</c:v>
                </c:pt>
              </c:numCache>
            </c:numRef>
          </c:val>
        </c:ser>
        <c:ser>
          <c:idx val="2"/>
          <c:order val="2"/>
          <c:tx>
            <c:strRef>
              <c:f>'[export-6958.xls]Sheet2'!$A$10</c:f>
              <c:strCache>
                <c:ptCount val="1"/>
                <c:pt idx="0">
                  <c:v>ei peataks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'[export-6958.xls]Sheet2'!$B$10:$C$10</c:f>
              <c:numCache>
                <c:formatCode>0%</c:formatCode>
                <c:ptCount val="2"/>
                <c:pt idx="0">
                  <c:v>0.53600000000000003</c:v>
                </c:pt>
                <c:pt idx="1">
                  <c:v>0.61899999999999999</c:v>
                </c:pt>
              </c:numCache>
            </c:numRef>
          </c:val>
        </c:ser>
        <c:ser>
          <c:idx val="3"/>
          <c:order val="3"/>
          <c:tx>
            <c:strRef>
              <c:f>'[export-6958.xls]Sheet2'!$A$11</c:f>
              <c:strCache>
                <c:ptCount val="1"/>
                <c:pt idx="0">
                  <c:v>seda elanikkonna rasvumise probleemi meil ei olegi</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'[export-6958.xls]Sheet2'!$B$11:$C$11</c:f>
              <c:numCache>
                <c:formatCode>0%</c:formatCode>
                <c:ptCount val="2"/>
                <c:pt idx="0">
                  <c:v>6.4000000000000001E-2</c:v>
                </c:pt>
                <c:pt idx="1">
                  <c:v>2.1999999999999999E-2</c:v>
                </c:pt>
              </c:numCache>
            </c:numRef>
          </c:val>
        </c:ser>
        <c:ser>
          <c:idx val="4"/>
          <c:order val="4"/>
          <c:tx>
            <c:strRef>
              <c:f>'[export-6958.xls]Sheet2'!$A$12</c:f>
              <c:strCache>
                <c:ptCount val="1"/>
                <c:pt idx="0">
                  <c:v>raske öelda</c:v>
                </c:pt>
              </c:strCache>
            </c:strRef>
          </c:tx>
          <c:spPr>
            <a:solidFill>
              <a:srgbClr val="4472C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'[export-6958.xls]Sheet2'!$B$7:$C$7</c:f>
              <c:strCache>
                <c:ptCount val="2"/>
                <c:pt idx="0">
                  <c:v>Mees</c:v>
                </c:pt>
                <c:pt idx="1">
                  <c:v>Naine</c:v>
                </c:pt>
              </c:strCache>
            </c:strRef>
          </c:cat>
          <c:val>
            <c:numRef>
              <c:f>'[export-6958.xls]Sheet2'!$B$12:$C$12</c:f>
              <c:numCache>
                <c:formatCode>0%</c:formatCode>
                <c:ptCount val="2"/>
                <c:pt idx="0">
                  <c:v>3.9E-2</c:v>
                </c:pt>
                <c:pt idx="1">
                  <c:v>6.7000000000000004E-2</c:v>
                </c:pt>
              </c:numCache>
            </c:numRef>
          </c:val>
        </c:ser>
        <c:dLbls>
          <c:dLblPos val="ctr"/>
          <c:showLegendKey val="0"/>
          <c:showVal val="1"/>
          <c:showCatName val="0"/>
          <c:showSerName val="0"/>
          <c:showPercent val="0"/>
          <c:showBubbleSize val="0"/>
        </c:dLbls>
        <c:gapWidth val="150"/>
        <c:overlap val="100"/>
        <c:axId val="8527320"/>
        <c:axId val="446268944"/>
      </c:barChart>
      <c:catAx>
        <c:axId val="85273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446268944"/>
        <c:crosses val="autoZero"/>
        <c:auto val="1"/>
        <c:lblAlgn val="ctr"/>
        <c:lblOffset val="100"/>
        <c:noMultiLvlLbl val="0"/>
      </c:catAx>
      <c:valAx>
        <c:axId val="446268944"/>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85273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image" Target="../media/image17.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9.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1.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2.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3.png"/></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4.png"/></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5.png"/></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image" Target="../media/image26.png"/></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8.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9.png"/></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0.png"/></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image" Target="../media/image1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t-EE" altLang="et-EE"/>
          </a:p>
        </p:txBody>
      </p:sp>
      <p:sp>
        <p:nvSpPr>
          <p:cNvPr id="37891" name="Rectangle 3"/>
          <p:cNvSpPr>
            <a:spLocks noGrp="1" noChangeArrowheads="1"/>
          </p:cNvSpPr>
          <p:nvPr>
            <p:ph type="dt" sz="quarter" idx="1"/>
          </p:nvPr>
        </p:nvSpPr>
        <p:spPr bwMode="auto">
          <a:xfrm>
            <a:off x="377825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t-EE" altLang="et-EE"/>
          </a:p>
        </p:txBody>
      </p:sp>
      <p:sp>
        <p:nvSpPr>
          <p:cNvPr id="37892" name="Rectangle 4"/>
          <p:cNvSpPr>
            <a:spLocks noGrp="1" noChangeArrowheads="1"/>
          </p:cNvSpPr>
          <p:nvPr>
            <p:ph type="ftr" sz="quarter" idx="2"/>
          </p:nvPr>
        </p:nvSpPr>
        <p:spPr bwMode="auto">
          <a:xfrm>
            <a:off x="0" y="942975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t-EE" altLang="et-EE"/>
          </a:p>
        </p:txBody>
      </p:sp>
      <p:sp>
        <p:nvSpPr>
          <p:cNvPr id="37893" name="Rectangle 5"/>
          <p:cNvSpPr>
            <a:spLocks noGrp="1" noChangeArrowheads="1"/>
          </p:cNvSpPr>
          <p:nvPr>
            <p:ph type="sldNum" sz="quarter" idx="3"/>
          </p:nvPr>
        </p:nvSpPr>
        <p:spPr bwMode="auto">
          <a:xfrm>
            <a:off x="3778250" y="942975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94327222-C8F0-4AB0-870E-F0FEC57A7370}" type="slidenum">
              <a:rPr lang="et-EE" altLang="et-EE"/>
              <a:pPr>
                <a:defRPr/>
              </a:pPr>
              <a:t>‹#›</a:t>
            </a:fld>
            <a:endParaRPr lang="et-EE" altLang="et-EE"/>
          </a:p>
        </p:txBody>
      </p:sp>
    </p:spTree>
    <p:extLst>
      <p:ext uri="{BB962C8B-B14F-4D97-AF65-F5344CB8AC3E}">
        <p14:creationId xmlns:p14="http://schemas.microsoft.com/office/powerpoint/2010/main" val="1341319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noProof="1">
                <a:latin typeface="Arial" panose="020B0604020202020204" pitchFamily="34" charset="0"/>
              </a:defRPr>
            </a:lvl1pPr>
          </a:lstStyle>
          <a:p>
            <a:pPr>
              <a:defRPr/>
            </a:pPr>
            <a:endParaRPr lang="et-EE" altLang="et-EE"/>
          </a:p>
        </p:txBody>
      </p:sp>
      <p:sp>
        <p:nvSpPr>
          <p:cNvPr id="28675" name="Rectangle 3"/>
          <p:cNvSpPr>
            <a:spLocks noGrp="1" noChangeArrowheads="1"/>
          </p:cNvSpPr>
          <p:nvPr>
            <p:ph type="dt" idx="1"/>
          </p:nvPr>
        </p:nvSpPr>
        <p:spPr bwMode="auto">
          <a:xfrm>
            <a:off x="377825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noProof="1">
                <a:latin typeface="Arial" panose="020B0604020202020204" pitchFamily="34" charset="0"/>
              </a:defRPr>
            </a:lvl1pPr>
          </a:lstStyle>
          <a:p>
            <a:pPr>
              <a:defRPr/>
            </a:pPr>
            <a:endParaRPr lang="et-EE" altLang="et-EE"/>
          </a:p>
        </p:txBody>
      </p:sp>
      <p:sp>
        <p:nvSpPr>
          <p:cNvPr id="13316"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666750" y="4716463"/>
            <a:ext cx="5335588"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t-EE" altLang="et-EE" noProof="1" smtClean="0"/>
              <a:t>Klõpsake juhtslaidi teksti laadide redigeerimiseks</a:t>
            </a:r>
          </a:p>
          <a:p>
            <a:pPr lvl="1"/>
            <a:r>
              <a:rPr lang="et-EE" altLang="et-EE" noProof="1" smtClean="0"/>
              <a:t>Teine tase</a:t>
            </a:r>
          </a:p>
          <a:p>
            <a:pPr lvl="2"/>
            <a:r>
              <a:rPr lang="et-EE" altLang="et-EE" noProof="1" smtClean="0"/>
              <a:t>Kolmas tase</a:t>
            </a:r>
          </a:p>
          <a:p>
            <a:pPr lvl="3"/>
            <a:r>
              <a:rPr lang="et-EE" altLang="et-EE" noProof="1" smtClean="0"/>
              <a:t>Neljas tase</a:t>
            </a:r>
          </a:p>
          <a:p>
            <a:pPr lvl="4"/>
            <a:r>
              <a:rPr lang="et-EE" altLang="et-EE" noProof="1" smtClean="0"/>
              <a:t>Viies tase</a:t>
            </a:r>
          </a:p>
        </p:txBody>
      </p:sp>
      <p:sp>
        <p:nvSpPr>
          <p:cNvPr id="28678" name="Rectangle 6"/>
          <p:cNvSpPr>
            <a:spLocks noGrp="1" noChangeArrowheads="1"/>
          </p:cNvSpPr>
          <p:nvPr>
            <p:ph type="ftr" sz="quarter" idx="4"/>
          </p:nvPr>
        </p:nvSpPr>
        <p:spPr bwMode="auto">
          <a:xfrm>
            <a:off x="0" y="942975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noProof="1">
                <a:latin typeface="Arial" panose="020B0604020202020204" pitchFamily="34" charset="0"/>
              </a:defRPr>
            </a:lvl1pPr>
          </a:lstStyle>
          <a:p>
            <a:pPr>
              <a:defRPr/>
            </a:pPr>
            <a:endParaRPr lang="et-EE" altLang="et-EE"/>
          </a:p>
        </p:txBody>
      </p:sp>
      <p:sp>
        <p:nvSpPr>
          <p:cNvPr id="28679" name="Rectangle 7"/>
          <p:cNvSpPr>
            <a:spLocks noGrp="1" noChangeArrowheads="1"/>
          </p:cNvSpPr>
          <p:nvPr>
            <p:ph type="sldNum" sz="quarter" idx="5"/>
          </p:nvPr>
        </p:nvSpPr>
        <p:spPr bwMode="auto">
          <a:xfrm>
            <a:off x="3778250" y="942975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noProof="1">
                <a:latin typeface="Arial" panose="020B0604020202020204" pitchFamily="34" charset="0"/>
              </a:defRPr>
            </a:lvl1pPr>
          </a:lstStyle>
          <a:p>
            <a:pPr>
              <a:defRPr/>
            </a:pPr>
            <a:fld id="{C952B9F5-462D-4C0E-B422-329D315C2D1A}" type="slidenum">
              <a:rPr altLang="et-EE"/>
              <a:pPr>
                <a:defRPr/>
              </a:pPr>
              <a:t>‹#›</a:t>
            </a:fld>
            <a:endParaRPr lang="et-EE" altLang="et-EE"/>
          </a:p>
        </p:txBody>
      </p:sp>
    </p:spTree>
    <p:extLst>
      <p:ext uri="{BB962C8B-B14F-4D97-AF65-F5344CB8AC3E}">
        <p14:creationId xmlns:p14="http://schemas.microsoft.com/office/powerpoint/2010/main" val="2070190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5CB716FE-AF40-4260-960D-6B802646AEF1}" type="slidenum">
              <a:rPr altLang="et-EE" smtClean="0">
                <a:latin typeface="Arial" panose="020B0604020202020204" pitchFamily="34" charset="0"/>
              </a:rPr>
              <a:pPr/>
              <a:t>1</a:t>
            </a:fld>
            <a:endParaRPr lang="et-EE" altLang="et-EE" smtClean="0">
              <a:latin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t-EE" altLang="et-EE" smtClean="0"/>
          </a:p>
        </p:txBody>
      </p:sp>
    </p:spTree>
    <p:extLst>
      <p:ext uri="{BB962C8B-B14F-4D97-AF65-F5344CB8AC3E}">
        <p14:creationId xmlns:p14="http://schemas.microsoft.com/office/powerpoint/2010/main" val="1311755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GB" altLang="en-US" smtClean="0"/>
          </a:p>
        </p:txBody>
      </p:sp>
      <p:sp>
        <p:nvSpPr>
          <p:cNvPr id="39940"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BE80D282-9037-491B-A2B4-ACF9CCF1F647}" type="slidenum">
              <a:rPr altLang="et-EE" smtClean="0">
                <a:latin typeface="Arial" panose="020B0604020202020204" pitchFamily="34" charset="0"/>
              </a:rPr>
              <a:pPr/>
              <a:t>13</a:t>
            </a:fld>
            <a:endParaRPr lang="et-EE" altLang="et-EE" smtClean="0">
              <a:latin typeface="Arial" panose="020B0604020202020204" pitchFamily="34" charset="0"/>
            </a:endParaRPr>
          </a:p>
        </p:txBody>
      </p:sp>
    </p:spTree>
    <p:extLst>
      <p:ext uri="{BB962C8B-B14F-4D97-AF65-F5344CB8AC3E}">
        <p14:creationId xmlns:p14="http://schemas.microsoft.com/office/powerpoint/2010/main" val="4075189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GB" altLang="en-US" smtClean="0"/>
          </a:p>
        </p:txBody>
      </p:sp>
      <p:sp>
        <p:nvSpPr>
          <p:cNvPr id="48132"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BFC668D2-20B1-4AFA-A259-748539BA7BFC}" type="slidenum">
              <a:rPr altLang="et-EE" smtClean="0">
                <a:latin typeface="Arial" panose="020B0604020202020204" pitchFamily="34" charset="0"/>
              </a:rPr>
              <a:pPr/>
              <a:t>14</a:t>
            </a:fld>
            <a:endParaRPr lang="et-EE" altLang="et-EE" smtClean="0">
              <a:latin typeface="Arial" panose="020B0604020202020204" pitchFamily="34" charset="0"/>
            </a:endParaRPr>
          </a:p>
        </p:txBody>
      </p:sp>
    </p:spTree>
    <p:extLst>
      <p:ext uri="{BB962C8B-B14F-4D97-AF65-F5344CB8AC3E}">
        <p14:creationId xmlns:p14="http://schemas.microsoft.com/office/powerpoint/2010/main" val="2006767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endParaRPr lang="en-GB" altLang="en-US" smtClean="0"/>
          </a:p>
        </p:txBody>
      </p:sp>
      <p:sp>
        <p:nvSpPr>
          <p:cNvPr id="50180"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6115D27F-2511-421B-AC1B-8788D52985B0}" type="slidenum">
              <a:rPr altLang="et-EE" smtClean="0">
                <a:latin typeface="Arial" panose="020B0604020202020204" pitchFamily="34" charset="0"/>
              </a:rPr>
              <a:pPr/>
              <a:t>15</a:t>
            </a:fld>
            <a:endParaRPr lang="et-EE" altLang="et-EE" smtClean="0">
              <a:latin typeface="Arial" panose="020B0604020202020204" pitchFamily="34" charset="0"/>
            </a:endParaRPr>
          </a:p>
        </p:txBody>
      </p:sp>
    </p:spTree>
    <p:extLst>
      <p:ext uri="{BB962C8B-B14F-4D97-AF65-F5344CB8AC3E}">
        <p14:creationId xmlns:p14="http://schemas.microsoft.com/office/powerpoint/2010/main" val="27157744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endParaRPr lang="en-GB" altLang="en-US" smtClean="0"/>
          </a:p>
        </p:txBody>
      </p:sp>
      <p:sp>
        <p:nvSpPr>
          <p:cNvPr id="52228"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664FEAF0-1100-45EC-959F-A14CB73B262D}" type="slidenum">
              <a:rPr altLang="et-EE" smtClean="0">
                <a:latin typeface="Arial" panose="020B0604020202020204" pitchFamily="34" charset="0"/>
              </a:rPr>
              <a:pPr/>
              <a:t>16</a:t>
            </a:fld>
            <a:endParaRPr lang="et-EE" altLang="et-EE" smtClean="0">
              <a:latin typeface="Arial" panose="020B0604020202020204" pitchFamily="34" charset="0"/>
            </a:endParaRPr>
          </a:p>
        </p:txBody>
      </p:sp>
    </p:spTree>
    <p:extLst>
      <p:ext uri="{BB962C8B-B14F-4D97-AF65-F5344CB8AC3E}">
        <p14:creationId xmlns:p14="http://schemas.microsoft.com/office/powerpoint/2010/main" val="191135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endParaRPr lang="en-GB" altLang="en-US" smtClean="0"/>
          </a:p>
        </p:txBody>
      </p:sp>
      <p:sp>
        <p:nvSpPr>
          <p:cNvPr id="54276"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A78B0218-B370-463F-A430-75942E9BE8F1}" type="slidenum">
              <a:rPr altLang="et-EE" smtClean="0">
                <a:latin typeface="Arial" panose="020B0604020202020204" pitchFamily="34" charset="0"/>
              </a:rPr>
              <a:pPr/>
              <a:t>17</a:t>
            </a:fld>
            <a:endParaRPr lang="et-EE" altLang="et-EE" smtClean="0">
              <a:latin typeface="Arial" panose="020B0604020202020204" pitchFamily="34" charset="0"/>
            </a:endParaRPr>
          </a:p>
        </p:txBody>
      </p:sp>
    </p:spTree>
    <p:extLst>
      <p:ext uri="{BB962C8B-B14F-4D97-AF65-F5344CB8AC3E}">
        <p14:creationId xmlns:p14="http://schemas.microsoft.com/office/powerpoint/2010/main" val="3339371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p:spPr>
        <p:txBody>
          <a:bodyPr/>
          <a:lstStyle/>
          <a:p>
            <a:endParaRPr lang="en-GB" altLang="en-US" smtClean="0"/>
          </a:p>
        </p:txBody>
      </p:sp>
      <p:sp>
        <p:nvSpPr>
          <p:cNvPr id="56324"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8C152DAA-6FA5-4D06-92DF-2BCE33D0ED5D}" type="slidenum">
              <a:rPr altLang="et-EE" smtClean="0">
                <a:latin typeface="Arial" panose="020B0604020202020204" pitchFamily="34" charset="0"/>
              </a:rPr>
              <a:pPr/>
              <a:t>18</a:t>
            </a:fld>
            <a:endParaRPr lang="et-EE" altLang="et-EE" smtClean="0">
              <a:latin typeface="Arial" panose="020B0604020202020204" pitchFamily="34" charset="0"/>
            </a:endParaRPr>
          </a:p>
        </p:txBody>
      </p:sp>
    </p:spTree>
    <p:extLst>
      <p:ext uri="{BB962C8B-B14F-4D97-AF65-F5344CB8AC3E}">
        <p14:creationId xmlns:p14="http://schemas.microsoft.com/office/powerpoint/2010/main" val="15468801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p:spPr>
        <p:txBody>
          <a:bodyPr/>
          <a:lstStyle/>
          <a:p>
            <a:endParaRPr lang="en-GB" altLang="en-US" dirty="0" smtClean="0"/>
          </a:p>
        </p:txBody>
      </p:sp>
      <p:sp>
        <p:nvSpPr>
          <p:cNvPr id="58372"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5550F65F-0967-4B72-B353-203807764D0B}" type="slidenum">
              <a:rPr altLang="et-EE" smtClean="0">
                <a:latin typeface="Arial" panose="020B0604020202020204" pitchFamily="34" charset="0"/>
              </a:rPr>
              <a:pPr/>
              <a:t>19</a:t>
            </a:fld>
            <a:endParaRPr lang="et-EE" altLang="et-EE" smtClean="0">
              <a:latin typeface="Arial" panose="020B0604020202020204" pitchFamily="34" charset="0"/>
            </a:endParaRPr>
          </a:p>
        </p:txBody>
      </p:sp>
    </p:spTree>
    <p:extLst>
      <p:ext uri="{BB962C8B-B14F-4D97-AF65-F5344CB8AC3E}">
        <p14:creationId xmlns:p14="http://schemas.microsoft.com/office/powerpoint/2010/main" val="1046491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p:spPr>
        <p:txBody>
          <a:bodyPr/>
          <a:lstStyle/>
          <a:p>
            <a:endParaRPr lang="en-GB" altLang="en-US" smtClean="0"/>
          </a:p>
        </p:txBody>
      </p:sp>
      <p:sp>
        <p:nvSpPr>
          <p:cNvPr id="60420"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53F7D719-7532-47F6-AA5D-DD17CEB7CCA1}" type="slidenum">
              <a:rPr altLang="et-EE" smtClean="0">
                <a:latin typeface="Arial" panose="020B0604020202020204" pitchFamily="34" charset="0"/>
              </a:rPr>
              <a:pPr/>
              <a:t>20</a:t>
            </a:fld>
            <a:endParaRPr lang="et-EE" altLang="et-EE" smtClean="0">
              <a:latin typeface="Arial" panose="020B0604020202020204" pitchFamily="34" charset="0"/>
            </a:endParaRPr>
          </a:p>
        </p:txBody>
      </p:sp>
    </p:spTree>
    <p:extLst>
      <p:ext uri="{BB962C8B-B14F-4D97-AF65-F5344CB8AC3E}">
        <p14:creationId xmlns:p14="http://schemas.microsoft.com/office/powerpoint/2010/main" val="2847457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GB" altLang="en-US" smtClean="0"/>
          </a:p>
        </p:txBody>
      </p:sp>
      <p:sp>
        <p:nvSpPr>
          <p:cNvPr id="64516"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BC1DEF35-B218-4218-8349-F9AE6EA4C0C2}" type="slidenum">
              <a:rPr altLang="et-EE" smtClean="0">
                <a:latin typeface="Arial" panose="020B0604020202020204" pitchFamily="34" charset="0"/>
              </a:rPr>
              <a:pPr/>
              <a:t>21</a:t>
            </a:fld>
            <a:endParaRPr lang="et-EE" altLang="et-EE" smtClean="0">
              <a:latin typeface="Arial" panose="020B0604020202020204" pitchFamily="34" charset="0"/>
            </a:endParaRPr>
          </a:p>
        </p:txBody>
      </p:sp>
    </p:spTree>
    <p:extLst>
      <p:ext uri="{BB962C8B-B14F-4D97-AF65-F5344CB8AC3E}">
        <p14:creationId xmlns:p14="http://schemas.microsoft.com/office/powerpoint/2010/main" val="35698181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p:spPr>
        <p:txBody>
          <a:bodyPr/>
          <a:lstStyle/>
          <a:p>
            <a:endParaRPr lang="en-GB" altLang="en-US" smtClean="0"/>
          </a:p>
        </p:txBody>
      </p:sp>
      <p:sp>
        <p:nvSpPr>
          <p:cNvPr id="66564"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5A3BD358-9FB9-4D05-9F62-6C3124DD752B}" type="slidenum">
              <a:rPr altLang="et-EE" smtClean="0">
                <a:latin typeface="Arial" panose="020B0604020202020204" pitchFamily="34" charset="0"/>
              </a:rPr>
              <a:pPr/>
              <a:t>22</a:t>
            </a:fld>
            <a:endParaRPr lang="et-EE" altLang="et-EE" smtClean="0">
              <a:latin typeface="Arial" panose="020B0604020202020204" pitchFamily="34" charset="0"/>
            </a:endParaRPr>
          </a:p>
        </p:txBody>
      </p:sp>
    </p:spTree>
    <p:extLst>
      <p:ext uri="{BB962C8B-B14F-4D97-AF65-F5344CB8AC3E}">
        <p14:creationId xmlns:p14="http://schemas.microsoft.com/office/powerpoint/2010/main" val="2585167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pPr>
              <a:defRPr/>
            </a:pPr>
            <a:fld id="{C952B9F5-462D-4C0E-B422-329D315C2D1A}" type="slidenum">
              <a:rPr lang="et-EE" altLang="et-EE" smtClean="0"/>
              <a:pPr>
                <a:defRPr/>
              </a:pPr>
              <a:t>5</a:t>
            </a:fld>
            <a:endParaRPr lang="et-EE" altLang="et-EE"/>
          </a:p>
        </p:txBody>
      </p:sp>
    </p:spTree>
    <p:extLst>
      <p:ext uri="{BB962C8B-B14F-4D97-AF65-F5344CB8AC3E}">
        <p14:creationId xmlns:p14="http://schemas.microsoft.com/office/powerpoint/2010/main" val="3931159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p:spPr>
        <p:txBody>
          <a:bodyPr/>
          <a:lstStyle/>
          <a:p>
            <a:endParaRPr lang="en-GB" altLang="en-US" smtClean="0"/>
          </a:p>
        </p:txBody>
      </p:sp>
      <p:sp>
        <p:nvSpPr>
          <p:cNvPr id="68612"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19517BDA-2FAF-4A0E-8DD5-5AFCC6FDB1B7}" type="slidenum">
              <a:rPr altLang="et-EE" smtClean="0">
                <a:latin typeface="Arial" panose="020B0604020202020204" pitchFamily="34" charset="0"/>
              </a:rPr>
              <a:pPr/>
              <a:t>23</a:t>
            </a:fld>
            <a:endParaRPr lang="et-EE" altLang="et-EE" smtClean="0">
              <a:latin typeface="Arial" panose="020B0604020202020204" pitchFamily="34" charset="0"/>
            </a:endParaRPr>
          </a:p>
        </p:txBody>
      </p:sp>
    </p:spTree>
    <p:extLst>
      <p:ext uri="{BB962C8B-B14F-4D97-AF65-F5344CB8AC3E}">
        <p14:creationId xmlns:p14="http://schemas.microsoft.com/office/powerpoint/2010/main" val="38787272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p:spPr>
        <p:txBody>
          <a:bodyPr/>
          <a:lstStyle/>
          <a:p>
            <a:endParaRPr lang="en-GB" altLang="en-US" dirty="0" smtClean="0"/>
          </a:p>
        </p:txBody>
      </p:sp>
      <p:sp>
        <p:nvSpPr>
          <p:cNvPr id="76804"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8379DFD1-3EAB-406D-B243-3D3D67303B51}" type="slidenum">
              <a:rPr altLang="et-EE" smtClean="0">
                <a:latin typeface="Arial" panose="020B0604020202020204" pitchFamily="34" charset="0"/>
              </a:rPr>
              <a:pPr/>
              <a:t>24</a:t>
            </a:fld>
            <a:endParaRPr lang="et-EE" altLang="et-EE" smtClean="0">
              <a:latin typeface="Arial" panose="020B0604020202020204" pitchFamily="34" charset="0"/>
            </a:endParaRPr>
          </a:p>
        </p:txBody>
      </p:sp>
    </p:spTree>
    <p:extLst>
      <p:ext uri="{BB962C8B-B14F-4D97-AF65-F5344CB8AC3E}">
        <p14:creationId xmlns:p14="http://schemas.microsoft.com/office/powerpoint/2010/main" val="12439156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p:spPr>
        <p:txBody>
          <a:bodyPr/>
          <a:lstStyle/>
          <a:p>
            <a:endParaRPr lang="en-GB" altLang="en-US" smtClean="0"/>
          </a:p>
        </p:txBody>
      </p:sp>
      <p:sp>
        <p:nvSpPr>
          <p:cNvPr id="78852"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EF811517-566C-4DF4-8221-9D973363AC19}" type="slidenum">
              <a:rPr altLang="et-EE" smtClean="0">
                <a:latin typeface="Arial" panose="020B0604020202020204" pitchFamily="34" charset="0"/>
              </a:rPr>
              <a:pPr/>
              <a:t>25</a:t>
            </a:fld>
            <a:endParaRPr lang="et-EE" altLang="et-EE" smtClean="0">
              <a:latin typeface="Arial" panose="020B0604020202020204" pitchFamily="34" charset="0"/>
            </a:endParaRPr>
          </a:p>
        </p:txBody>
      </p:sp>
    </p:spTree>
    <p:extLst>
      <p:ext uri="{BB962C8B-B14F-4D97-AF65-F5344CB8AC3E}">
        <p14:creationId xmlns:p14="http://schemas.microsoft.com/office/powerpoint/2010/main" val="32210166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p:spPr>
        <p:txBody>
          <a:bodyPr/>
          <a:lstStyle/>
          <a:p>
            <a:endParaRPr lang="en-GB" altLang="en-US" smtClean="0"/>
          </a:p>
        </p:txBody>
      </p:sp>
      <p:sp>
        <p:nvSpPr>
          <p:cNvPr id="80900"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1ADAB08A-E260-43D6-869B-6D02E8A317AC}" type="slidenum">
              <a:rPr altLang="et-EE" smtClean="0">
                <a:latin typeface="Arial" panose="020B0604020202020204" pitchFamily="34" charset="0"/>
              </a:rPr>
              <a:pPr/>
              <a:t>26</a:t>
            </a:fld>
            <a:endParaRPr lang="et-EE" altLang="et-EE" smtClean="0">
              <a:latin typeface="Arial" panose="020B0604020202020204" pitchFamily="34" charset="0"/>
            </a:endParaRPr>
          </a:p>
        </p:txBody>
      </p:sp>
    </p:spTree>
    <p:extLst>
      <p:ext uri="{BB962C8B-B14F-4D97-AF65-F5344CB8AC3E}">
        <p14:creationId xmlns:p14="http://schemas.microsoft.com/office/powerpoint/2010/main" val="4223168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p:spPr>
        <p:txBody>
          <a:bodyPr/>
          <a:lstStyle/>
          <a:p>
            <a:endParaRPr lang="en-GB" altLang="en-US" smtClean="0"/>
          </a:p>
        </p:txBody>
      </p:sp>
      <p:sp>
        <p:nvSpPr>
          <p:cNvPr id="87044"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9130B5F4-C6D4-464F-8CE0-5664EC214476}" type="slidenum">
              <a:rPr altLang="et-EE" smtClean="0">
                <a:latin typeface="Arial" panose="020B0604020202020204" pitchFamily="34" charset="0"/>
              </a:rPr>
              <a:pPr/>
              <a:t>27</a:t>
            </a:fld>
            <a:endParaRPr lang="et-EE" altLang="et-EE" smtClean="0">
              <a:latin typeface="Arial" panose="020B0604020202020204" pitchFamily="34" charset="0"/>
            </a:endParaRPr>
          </a:p>
        </p:txBody>
      </p:sp>
    </p:spTree>
    <p:extLst>
      <p:ext uri="{BB962C8B-B14F-4D97-AF65-F5344CB8AC3E}">
        <p14:creationId xmlns:p14="http://schemas.microsoft.com/office/powerpoint/2010/main" val="41708537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p:spPr>
        <p:txBody>
          <a:bodyPr/>
          <a:lstStyle/>
          <a:p>
            <a:endParaRPr lang="en-GB" altLang="en-US" smtClean="0"/>
          </a:p>
        </p:txBody>
      </p:sp>
      <p:sp>
        <p:nvSpPr>
          <p:cNvPr id="89092"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A094D5AC-2D17-42DF-A090-45C211AEF91A}" type="slidenum">
              <a:rPr altLang="et-EE" smtClean="0">
                <a:latin typeface="Arial" panose="020B0604020202020204" pitchFamily="34" charset="0"/>
              </a:rPr>
              <a:pPr/>
              <a:t>28</a:t>
            </a:fld>
            <a:endParaRPr lang="et-EE" altLang="et-EE" smtClean="0">
              <a:latin typeface="Arial" panose="020B0604020202020204" pitchFamily="34" charset="0"/>
            </a:endParaRPr>
          </a:p>
        </p:txBody>
      </p:sp>
    </p:spTree>
    <p:extLst>
      <p:ext uri="{BB962C8B-B14F-4D97-AF65-F5344CB8AC3E}">
        <p14:creationId xmlns:p14="http://schemas.microsoft.com/office/powerpoint/2010/main" val="973892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endParaRPr lang="en-GB" altLang="en-US" dirty="0" smtClean="0"/>
          </a:p>
        </p:txBody>
      </p:sp>
      <p:sp>
        <p:nvSpPr>
          <p:cNvPr id="21508"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CEB35BE0-26D3-409E-9596-25F452C7CE7F}" type="slidenum">
              <a:rPr altLang="et-EE" smtClean="0">
                <a:latin typeface="Arial" panose="020B0604020202020204" pitchFamily="34" charset="0"/>
              </a:rPr>
              <a:pPr/>
              <a:t>6</a:t>
            </a:fld>
            <a:endParaRPr lang="et-EE" altLang="et-EE" smtClean="0">
              <a:latin typeface="Arial" panose="020B0604020202020204" pitchFamily="34" charset="0"/>
            </a:endParaRPr>
          </a:p>
        </p:txBody>
      </p:sp>
    </p:spTree>
    <p:extLst>
      <p:ext uri="{BB962C8B-B14F-4D97-AF65-F5344CB8AC3E}">
        <p14:creationId xmlns:p14="http://schemas.microsoft.com/office/powerpoint/2010/main" val="616673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endParaRPr lang="en-GB" altLang="en-US" smtClean="0"/>
          </a:p>
        </p:txBody>
      </p:sp>
      <p:sp>
        <p:nvSpPr>
          <p:cNvPr id="23556"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B906C996-2D02-4987-AE80-043A228E11ED}" type="slidenum">
              <a:rPr altLang="et-EE" smtClean="0">
                <a:latin typeface="Arial" panose="020B0604020202020204" pitchFamily="34" charset="0"/>
              </a:rPr>
              <a:pPr/>
              <a:t>7</a:t>
            </a:fld>
            <a:endParaRPr lang="et-EE" altLang="et-EE" smtClean="0">
              <a:latin typeface="Arial" panose="020B0604020202020204" pitchFamily="34" charset="0"/>
            </a:endParaRPr>
          </a:p>
        </p:txBody>
      </p:sp>
    </p:spTree>
    <p:extLst>
      <p:ext uri="{BB962C8B-B14F-4D97-AF65-F5344CB8AC3E}">
        <p14:creationId xmlns:p14="http://schemas.microsoft.com/office/powerpoint/2010/main" val="2935751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endParaRPr lang="en-GB" altLang="en-US" smtClean="0"/>
          </a:p>
        </p:txBody>
      </p:sp>
      <p:sp>
        <p:nvSpPr>
          <p:cNvPr id="25604"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CF34F2C9-8AA7-4504-A83C-23394682D91F}" type="slidenum">
              <a:rPr altLang="et-EE" smtClean="0">
                <a:latin typeface="Arial" panose="020B0604020202020204" pitchFamily="34" charset="0"/>
              </a:rPr>
              <a:pPr/>
              <a:t>8</a:t>
            </a:fld>
            <a:endParaRPr lang="et-EE" altLang="et-EE" smtClean="0">
              <a:latin typeface="Arial" panose="020B0604020202020204" pitchFamily="34" charset="0"/>
            </a:endParaRPr>
          </a:p>
        </p:txBody>
      </p:sp>
    </p:spTree>
    <p:extLst>
      <p:ext uri="{BB962C8B-B14F-4D97-AF65-F5344CB8AC3E}">
        <p14:creationId xmlns:p14="http://schemas.microsoft.com/office/powerpoint/2010/main" val="2491967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GB" altLang="en-US" smtClean="0"/>
          </a:p>
        </p:txBody>
      </p:sp>
      <p:sp>
        <p:nvSpPr>
          <p:cNvPr id="31748"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DA6672B7-E4E2-4084-990A-A2C99498B990}" type="slidenum">
              <a:rPr altLang="et-EE" smtClean="0">
                <a:latin typeface="Arial" panose="020B0604020202020204" pitchFamily="34" charset="0"/>
              </a:rPr>
              <a:pPr/>
              <a:t>9</a:t>
            </a:fld>
            <a:endParaRPr lang="et-EE" altLang="et-EE" smtClean="0">
              <a:latin typeface="Arial" panose="020B0604020202020204" pitchFamily="34" charset="0"/>
            </a:endParaRPr>
          </a:p>
        </p:txBody>
      </p:sp>
    </p:spTree>
    <p:extLst>
      <p:ext uri="{BB962C8B-B14F-4D97-AF65-F5344CB8AC3E}">
        <p14:creationId xmlns:p14="http://schemas.microsoft.com/office/powerpoint/2010/main" val="2898567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endParaRPr lang="en-GB" altLang="en-US" smtClean="0"/>
          </a:p>
        </p:txBody>
      </p:sp>
      <p:sp>
        <p:nvSpPr>
          <p:cNvPr id="33796"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BE132085-27CD-4320-911F-99B76512EE55}" type="slidenum">
              <a:rPr altLang="et-EE" smtClean="0">
                <a:latin typeface="Arial" panose="020B0604020202020204" pitchFamily="34" charset="0"/>
              </a:rPr>
              <a:pPr/>
              <a:t>10</a:t>
            </a:fld>
            <a:endParaRPr lang="et-EE" altLang="et-EE" smtClean="0">
              <a:latin typeface="Arial" panose="020B0604020202020204" pitchFamily="34" charset="0"/>
            </a:endParaRPr>
          </a:p>
        </p:txBody>
      </p:sp>
    </p:spTree>
    <p:extLst>
      <p:ext uri="{BB962C8B-B14F-4D97-AF65-F5344CB8AC3E}">
        <p14:creationId xmlns:p14="http://schemas.microsoft.com/office/powerpoint/2010/main" val="1966083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GB" altLang="en-US" smtClean="0"/>
          </a:p>
        </p:txBody>
      </p:sp>
      <p:sp>
        <p:nvSpPr>
          <p:cNvPr id="35844"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C52024EE-1789-486F-8142-270BAB1C8B03}" type="slidenum">
              <a:rPr altLang="et-EE" smtClean="0">
                <a:latin typeface="Arial" panose="020B0604020202020204" pitchFamily="34" charset="0"/>
              </a:rPr>
              <a:pPr/>
              <a:t>11</a:t>
            </a:fld>
            <a:endParaRPr lang="et-EE" altLang="et-EE" smtClean="0">
              <a:latin typeface="Arial" panose="020B0604020202020204" pitchFamily="34" charset="0"/>
            </a:endParaRPr>
          </a:p>
        </p:txBody>
      </p:sp>
    </p:spTree>
    <p:extLst>
      <p:ext uri="{BB962C8B-B14F-4D97-AF65-F5344CB8AC3E}">
        <p14:creationId xmlns:p14="http://schemas.microsoft.com/office/powerpoint/2010/main" val="3438737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GB" altLang="en-US" smtClean="0"/>
          </a:p>
        </p:txBody>
      </p:sp>
      <p:sp>
        <p:nvSpPr>
          <p:cNvPr id="37892" name="Slide Number Placeholder 3"/>
          <p:cNvSpPr>
            <a:spLocks noGrp="1"/>
          </p:cNvSpPr>
          <p:nvPr>
            <p:ph type="sldNum" sz="quarter" idx="5"/>
          </p:nvPr>
        </p:nvSpPr>
        <p:spPr>
          <a:noFill/>
        </p:spPr>
        <p:txBody>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fld id="{D5BFD1C5-AE4F-4E60-9821-9BDB1E77ABA7}" type="slidenum">
              <a:rPr altLang="et-EE" smtClean="0">
                <a:latin typeface="Arial" panose="020B0604020202020204" pitchFamily="34" charset="0"/>
              </a:rPr>
              <a:pPr/>
              <a:t>12</a:t>
            </a:fld>
            <a:endParaRPr lang="et-EE" altLang="et-EE" smtClean="0">
              <a:latin typeface="Arial" panose="020B0604020202020204" pitchFamily="34" charset="0"/>
            </a:endParaRPr>
          </a:p>
        </p:txBody>
      </p:sp>
    </p:spTree>
    <p:extLst>
      <p:ext uri="{BB962C8B-B14F-4D97-AF65-F5344CB8AC3E}">
        <p14:creationId xmlns:p14="http://schemas.microsoft.com/office/powerpoint/2010/main" val="2354437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t-E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lvl1pPr>
              <a:defRPr/>
            </a:lvl1pPr>
          </a:lstStyle>
          <a:p>
            <a:pPr>
              <a:defRPr/>
            </a:pPr>
            <a:endParaRPr lang="et-EE" altLang="et-EE"/>
          </a:p>
        </p:txBody>
      </p:sp>
      <p:sp>
        <p:nvSpPr>
          <p:cNvPr id="5" name="Footer Placeholder 4"/>
          <p:cNvSpPr>
            <a:spLocks noGrp="1"/>
          </p:cNvSpPr>
          <p:nvPr>
            <p:ph type="ftr" sz="quarter" idx="11"/>
          </p:nvPr>
        </p:nvSpPr>
        <p:spPr/>
        <p:txBody>
          <a:bodyPr/>
          <a:lstStyle>
            <a:lvl1pPr>
              <a:defRPr/>
            </a:lvl1pPr>
          </a:lstStyle>
          <a:p>
            <a:pPr>
              <a:defRPr/>
            </a:pPr>
            <a:endParaRPr lang="et-EE" altLang="et-EE"/>
          </a:p>
        </p:txBody>
      </p:sp>
      <p:sp>
        <p:nvSpPr>
          <p:cNvPr id="6" name="Slide Number Placeholder 5"/>
          <p:cNvSpPr>
            <a:spLocks noGrp="1"/>
          </p:cNvSpPr>
          <p:nvPr>
            <p:ph type="sldNum" sz="quarter" idx="12"/>
          </p:nvPr>
        </p:nvSpPr>
        <p:spPr/>
        <p:txBody>
          <a:bodyPr/>
          <a:lstStyle>
            <a:lvl1pPr>
              <a:defRPr/>
            </a:lvl1pPr>
          </a:lstStyle>
          <a:p>
            <a:pPr>
              <a:defRPr/>
            </a:pPr>
            <a:fld id="{D1361B20-3C6E-408D-AD12-22A1901BB9D0}" type="slidenum">
              <a:rPr lang="et-EE" altLang="et-EE"/>
              <a:pPr>
                <a:defRPr/>
              </a:pPr>
              <a:t>‹#›</a:t>
            </a:fld>
            <a:endParaRPr lang="et-EE" altLang="et-EE"/>
          </a:p>
        </p:txBody>
      </p:sp>
    </p:spTree>
    <p:extLst>
      <p:ext uri="{BB962C8B-B14F-4D97-AF65-F5344CB8AC3E}">
        <p14:creationId xmlns:p14="http://schemas.microsoft.com/office/powerpoint/2010/main" val="3744095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lvl1pPr>
              <a:defRPr/>
            </a:lvl1pPr>
          </a:lstStyle>
          <a:p>
            <a:pPr>
              <a:defRPr/>
            </a:pPr>
            <a:endParaRPr lang="et-EE" altLang="et-EE"/>
          </a:p>
        </p:txBody>
      </p:sp>
      <p:sp>
        <p:nvSpPr>
          <p:cNvPr id="5" name="Footer Placeholder 4"/>
          <p:cNvSpPr>
            <a:spLocks noGrp="1"/>
          </p:cNvSpPr>
          <p:nvPr>
            <p:ph type="ftr" sz="quarter" idx="11"/>
          </p:nvPr>
        </p:nvSpPr>
        <p:spPr/>
        <p:txBody>
          <a:bodyPr/>
          <a:lstStyle>
            <a:lvl1pPr>
              <a:defRPr/>
            </a:lvl1pPr>
          </a:lstStyle>
          <a:p>
            <a:pPr>
              <a:defRPr/>
            </a:pPr>
            <a:endParaRPr lang="et-EE" altLang="et-EE"/>
          </a:p>
        </p:txBody>
      </p:sp>
      <p:sp>
        <p:nvSpPr>
          <p:cNvPr id="6" name="Slide Number Placeholder 5"/>
          <p:cNvSpPr>
            <a:spLocks noGrp="1"/>
          </p:cNvSpPr>
          <p:nvPr>
            <p:ph type="sldNum" sz="quarter" idx="12"/>
          </p:nvPr>
        </p:nvSpPr>
        <p:spPr/>
        <p:txBody>
          <a:bodyPr/>
          <a:lstStyle>
            <a:lvl1pPr>
              <a:defRPr/>
            </a:lvl1pPr>
          </a:lstStyle>
          <a:p>
            <a:pPr>
              <a:defRPr/>
            </a:pPr>
            <a:fld id="{CED3B4C4-956E-4B3F-A1BD-9DA0F6017174}" type="slidenum">
              <a:rPr lang="et-EE" altLang="et-EE"/>
              <a:pPr>
                <a:defRPr/>
              </a:pPr>
              <a:t>‹#›</a:t>
            </a:fld>
            <a:endParaRPr lang="et-EE" altLang="et-EE"/>
          </a:p>
        </p:txBody>
      </p:sp>
    </p:spTree>
    <p:extLst>
      <p:ext uri="{BB962C8B-B14F-4D97-AF65-F5344CB8AC3E}">
        <p14:creationId xmlns:p14="http://schemas.microsoft.com/office/powerpoint/2010/main" val="4203856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lvl1pPr>
              <a:defRPr/>
            </a:lvl1pPr>
          </a:lstStyle>
          <a:p>
            <a:pPr>
              <a:defRPr/>
            </a:pPr>
            <a:endParaRPr lang="et-EE" altLang="et-EE"/>
          </a:p>
        </p:txBody>
      </p:sp>
      <p:sp>
        <p:nvSpPr>
          <p:cNvPr id="5" name="Footer Placeholder 4"/>
          <p:cNvSpPr>
            <a:spLocks noGrp="1"/>
          </p:cNvSpPr>
          <p:nvPr>
            <p:ph type="ftr" sz="quarter" idx="11"/>
          </p:nvPr>
        </p:nvSpPr>
        <p:spPr/>
        <p:txBody>
          <a:bodyPr/>
          <a:lstStyle>
            <a:lvl1pPr>
              <a:defRPr/>
            </a:lvl1pPr>
          </a:lstStyle>
          <a:p>
            <a:pPr>
              <a:defRPr/>
            </a:pPr>
            <a:endParaRPr lang="et-EE" altLang="et-EE"/>
          </a:p>
        </p:txBody>
      </p:sp>
      <p:sp>
        <p:nvSpPr>
          <p:cNvPr id="6" name="Slide Number Placeholder 5"/>
          <p:cNvSpPr>
            <a:spLocks noGrp="1"/>
          </p:cNvSpPr>
          <p:nvPr>
            <p:ph type="sldNum" sz="quarter" idx="12"/>
          </p:nvPr>
        </p:nvSpPr>
        <p:spPr/>
        <p:txBody>
          <a:bodyPr/>
          <a:lstStyle>
            <a:lvl1pPr>
              <a:defRPr/>
            </a:lvl1pPr>
          </a:lstStyle>
          <a:p>
            <a:pPr>
              <a:defRPr/>
            </a:pPr>
            <a:fld id="{E402E597-45E9-4CE5-ABD8-0F4150E8989E}" type="slidenum">
              <a:rPr lang="et-EE" altLang="et-EE"/>
              <a:pPr>
                <a:defRPr/>
              </a:pPr>
              <a:t>‹#›</a:t>
            </a:fld>
            <a:endParaRPr lang="et-EE" altLang="et-EE"/>
          </a:p>
        </p:txBody>
      </p:sp>
    </p:spTree>
    <p:extLst>
      <p:ext uri="{BB962C8B-B14F-4D97-AF65-F5344CB8AC3E}">
        <p14:creationId xmlns:p14="http://schemas.microsoft.com/office/powerpoint/2010/main" val="163591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lvl1pPr>
              <a:defRPr/>
            </a:lvl1pPr>
          </a:lstStyle>
          <a:p>
            <a:pPr>
              <a:defRPr/>
            </a:pPr>
            <a:endParaRPr lang="et-EE" altLang="et-EE"/>
          </a:p>
        </p:txBody>
      </p:sp>
      <p:sp>
        <p:nvSpPr>
          <p:cNvPr id="5" name="Footer Placeholder 4"/>
          <p:cNvSpPr>
            <a:spLocks noGrp="1"/>
          </p:cNvSpPr>
          <p:nvPr>
            <p:ph type="ftr" sz="quarter" idx="11"/>
          </p:nvPr>
        </p:nvSpPr>
        <p:spPr/>
        <p:txBody>
          <a:bodyPr/>
          <a:lstStyle>
            <a:lvl1pPr>
              <a:defRPr/>
            </a:lvl1pPr>
          </a:lstStyle>
          <a:p>
            <a:pPr>
              <a:defRPr/>
            </a:pPr>
            <a:endParaRPr lang="et-EE" altLang="et-EE"/>
          </a:p>
        </p:txBody>
      </p:sp>
      <p:sp>
        <p:nvSpPr>
          <p:cNvPr id="6" name="Slide Number Placeholder 5"/>
          <p:cNvSpPr>
            <a:spLocks noGrp="1"/>
          </p:cNvSpPr>
          <p:nvPr>
            <p:ph type="sldNum" sz="quarter" idx="12"/>
          </p:nvPr>
        </p:nvSpPr>
        <p:spPr/>
        <p:txBody>
          <a:bodyPr/>
          <a:lstStyle>
            <a:lvl1pPr>
              <a:defRPr/>
            </a:lvl1pPr>
          </a:lstStyle>
          <a:p>
            <a:pPr>
              <a:defRPr/>
            </a:pPr>
            <a:fld id="{ED9A81D0-7BBD-4312-BCA3-6BA704685A4C}" type="slidenum">
              <a:rPr lang="et-EE" altLang="et-EE"/>
              <a:pPr>
                <a:defRPr/>
              </a:pPr>
              <a:t>‹#›</a:t>
            </a:fld>
            <a:endParaRPr lang="et-EE" altLang="et-EE"/>
          </a:p>
        </p:txBody>
      </p:sp>
    </p:spTree>
    <p:extLst>
      <p:ext uri="{BB962C8B-B14F-4D97-AF65-F5344CB8AC3E}">
        <p14:creationId xmlns:p14="http://schemas.microsoft.com/office/powerpoint/2010/main" val="1479806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t-EE"/>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t-EE" altLang="et-EE"/>
          </a:p>
        </p:txBody>
      </p:sp>
      <p:sp>
        <p:nvSpPr>
          <p:cNvPr id="5" name="Footer Placeholder 4"/>
          <p:cNvSpPr>
            <a:spLocks noGrp="1"/>
          </p:cNvSpPr>
          <p:nvPr>
            <p:ph type="ftr" sz="quarter" idx="11"/>
          </p:nvPr>
        </p:nvSpPr>
        <p:spPr/>
        <p:txBody>
          <a:bodyPr/>
          <a:lstStyle>
            <a:lvl1pPr>
              <a:defRPr/>
            </a:lvl1pPr>
          </a:lstStyle>
          <a:p>
            <a:pPr>
              <a:defRPr/>
            </a:pPr>
            <a:endParaRPr lang="et-EE" altLang="et-EE"/>
          </a:p>
        </p:txBody>
      </p:sp>
      <p:sp>
        <p:nvSpPr>
          <p:cNvPr id="6" name="Slide Number Placeholder 5"/>
          <p:cNvSpPr>
            <a:spLocks noGrp="1"/>
          </p:cNvSpPr>
          <p:nvPr>
            <p:ph type="sldNum" sz="quarter" idx="12"/>
          </p:nvPr>
        </p:nvSpPr>
        <p:spPr/>
        <p:txBody>
          <a:bodyPr/>
          <a:lstStyle>
            <a:lvl1pPr>
              <a:defRPr/>
            </a:lvl1pPr>
          </a:lstStyle>
          <a:p>
            <a:pPr>
              <a:defRPr/>
            </a:pPr>
            <a:fld id="{448A64D4-A2DE-45A2-BF75-13A1B89C1D68}" type="slidenum">
              <a:rPr lang="et-EE" altLang="et-EE"/>
              <a:pPr>
                <a:defRPr/>
              </a:pPr>
              <a:t>‹#›</a:t>
            </a:fld>
            <a:endParaRPr lang="et-EE" altLang="et-EE"/>
          </a:p>
        </p:txBody>
      </p:sp>
    </p:spTree>
    <p:extLst>
      <p:ext uri="{BB962C8B-B14F-4D97-AF65-F5344CB8AC3E}">
        <p14:creationId xmlns:p14="http://schemas.microsoft.com/office/powerpoint/2010/main" val="79645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lvl1pPr>
              <a:defRPr/>
            </a:lvl1pPr>
          </a:lstStyle>
          <a:p>
            <a:pPr>
              <a:defRPr/>
            </a:pPr>
            <a:endParaRPr lang="et-EE" altLang="et-EE"/>
          </a:p>
        </p:txBody>
      </p:sp>
      <p:sp>
        <p:nvSpPr>
          <p:cNvPr id="6" name="Footer Placeholder 5"/>
          <p:cNvSpPr>
            <a:spLocks noGrp="1"/>
          </p:cNvSpPr>
          <p:nvPr>
            <p:ph type="ftr" sz="quarter" idx="11"/>
          </p:nvPr>
        </p:nvSpPr>
        <p:spPr/>
        <p:txBody>
          <a:bodyPr/>
          <a:lstStyle>
            <a:lvl1pPr>
              <a:defRPr/>
            </a:lvl1pPr>
          </a:lstStyle>
          <a:p>
            <a:pPr>
              <a:defRPr/>
            </a:pPr>
            <a:endParaRPr lang="et-EE" altLang="et-EE"/>
          </a:p>
        </p:txBody>
      </p:sp>
      <p:sp>
        <p:nvSpPr>
          <p:cNvPr id="7" name="Slide Number Placeholder 6"/>
          <p:cNvSpPr>
            <a:spLocks noGrp="1"/>
          </p:cNvSpPr>
          <p:nvPr>
            <p:ph type="sldNum" sz="quarter" idx="12"/>
          </p:nvPr>
        </p:nvSpPr>
        <p:spPr/>
        <p:txBody>
          <a:bodyPr/>
          <a:lstStyle>
            <a:lvl1pPr>
              <a:defRPr/>
            </a:lvl1pPr>
          </a:lstStyle>
          <a:p>
            <a:pPr>
              <a:defRPr/>
            </a:pPr>
            <a:fld id="{981BD68B-6D89-40A2-A219-5F2229102FFF}" type="slidenum">
              <a:rPr lang="et-EE" altLang="et-EE"/>
              <a:pPr>
                <a:defRPr/>
              </a:pPr>
              <a:t>‹#›</a:t>
            </a:fld>
            <a:endParaRPr lang="et-EE" altLang="et-EE"/>
          </a:p>
        </p:txBody>
      </p:sp>
    </p:spTree>
    <p:extLst>
      <p:ext uri="{BB962C8B-B14F-4D97-AF65-F5344CB8AC3E}">
        <p14:creationId xmlns:p14="http://schemas.microsoft.com/office/powerpoint/2010/main" val="1263811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t-E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lvl1pPr>
              <a:defRPr/>
            </a:lvl1pPr>
          </a:lstStyle>
          <a:p>
            <a:pPr>
              <a:defRPr/>
            </a:pPr>
            <a:endParaRPr lang="et-EE" altLang="et-EE"/>
          </a:p>
        </p:txBody>
      </p:sp>
      <p:sp>
        <p:nvSpPr>
          <p:cNvPr id="8" name="Footer Placeholder 7"/>
          <p:cNvSpPr>
            <a:spLocks noGrp="1"/>
          </p:cNvSpPr>
          <p:nvPr>
            <p:ph type="ftr" sz="quarter" idx="11"/>
          </p:nvPr>
        </p:nvSpPr>
        <p:spPr/>
        <p:txBody>
          <a:bodyPr/>
          <a:lstStyle>
            <a:lvl1pPr>
              <a:defRPr/>
            </a:lvl1pPr>
          </a:lstStyle>
          <a:p>
            <a:pPr>
              <a:defRPr/>
            </a:pPr>
            <a:endParaRPr lang="et-EE" altLang="et-EE"/>
          </a:p>
        </p:txBody>
      </p:sp>
      <p:sp>
        <p:nvSpPr>
          <p:cNvPr id="9" name="Slide Number Placeholder 8"/>
          <p:cNvSpPr>
            <a:spLocks noGrp="1"/>
          </p:cNvSpPr>
          <p:nvPr>
            <p:ph type="sldNum" sz="quarter" idx="12"/>
          </p:nvPr>
        </p:nvSpPr>
        <p:spPr/>
        <p:txBody>
          <a:bodyPr/>
          <a:lstStyle>
            <a:lvl1pPr>
              <a:defRPr/>
            </a:lvl1pPr>
          </a:lstStyle>
          <a:p>
            <a:pPr>
              <a:defRPr/>
            </a:pPr>
            <a:fld id="{D28D6D89-F6CD-4F0E-8A37-3F6AAAC9B0BF}" type="slidenum">
              <a:rPr lang="et-EE" altLang="et-EE"/>
              <a:pPr>
                <a:defRPr/>
              </a:pPr>
              <a:t>‹#›</a:t>
            </a:fld>
            <a:endParaRPr lang="et-EE" altLang="et-EE"/>
          </a:p>
        </p:txBody>
      </p:sp>
    </p:spTree>
    <p:extLst>
      <p:ext uri="{BB962C8B-B14F-4D97-AF65-F5344CB8AC3E}">
        <p14:creationId xmlns:p14="http://schemas.microsoft.com/office/powerpoint/2010/main" val="3875282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lvl1pPr>
              <a:defRPr/>
            </a:lvl1pPr>
          </a:lstStyle>
          <a:p>
            <a:pPr>
              <a:defRPr/>
            </a:pPr>
            <a:endParaRPr lang="et-EE" altLang="et-EE"/>
          </a:p>
        </p:txBody>
      </p:sp>
      <p:sp>
        <p:nvSpPr>
          <p:cNvPr id="4" name="Footer Placeholder 3"/>
          <p:cNvSpPr>
            <a:spLocks noGrp="1"/>
          </p:cNvSpPr>
          <p:nvPr>
            <p:ph type="ftr" sz="quarter" idx="11"/>
          </p:nvPr>
        </p:nvSpPr>
        <p:spPr/>
        <p:txBody>
          <a:bodyPr/>
          <a:lstStyle>
            <a:lvl1pPr>
              <a:defRPr/>
            </a:lvl1pPr>
          </a:lstStyle>
          <a:p>
            <a:pPr>
              <a:defRPr/>
            </a:pPr>
            <a:endParaRPr lang="et-EE" altLang="et-EE"/>
          </a:p>
        </p:txBody>
      </p:sp>
      <p:sp>
        <p:nvSpPr>
          <p:cNvPr id="5" name="Slide Number Placeholder 4"/>
          <p:cNvSpPr>
            <a:spLocks noGrp="1"/>
          </p:cNvSpPr>
          <p:nvPr>
            <p:ph type="sldNum" sz="quarter" idx="12"/>
          </p:nvPr>
        </p:nvSpPr>
        <p:spPr/>
        <p:txBody>
          <a:bodyPr/>
          <a:lstStyle>
            <a:lvl1pPr>
              <a:defRPr/>
            </a:lvl1pPr>
          </a:lstStyle>
          <a:p>
            <a:pPr>
              <a:defRPr/>
            </a:pPr>
            <a:fld id="{AA62CF15-AB86-4E48-9B0B-08F672ABC239}" type="slidenum">
              <a:rPr lang="et-EE" altLang="et-EE"/>
              <a:pPr>
                <a:defRPr/>
              </a:pPr>
              <a:t>‹#›</a:t>
            </a:fld>
            <a:endParaRPr lang="et-EE" altLang="et-EE"/>
          </a:p>
        </p:txBody>
      </p:sp>
    </p:spTree>
    <p:extLst>
      <p:ext uri="{BB962C8B-B14F-4D97-AF65-F5344CB8AC3E}">
        <p14:creationId xmlns:p14="http://schemas.microsoft.com/office/powerpoint/2010/main" val="1162153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t-EE" altLang="et-EE"/>
          </a:p>
        </p:txBody>
      </p:sp>
      <p:sp>
        <p:nvSpPr>
          <p:cNvPr id="3" name="Footer Placeholder 2"/>
          <p:cNvSpPr>
            <a:spLocks noGrp="1"/>
          </p:cNvSpPr>
          <p:nvPr>
            <p:ph type="ftr" sz="quarter" idx="11"/>
          </p:nvPr>
        </p:nvSpPr>
        <p:spPr/>
        <p:txBody>
          <a:bodyPr/>
          <a:lstStyle>
            <a:lvl1pPr>
              <a:defRPr/>
            </a:lvl1pPr>
          </a:lstStyle>
          <a:p>
            <a:pPr>
              <a:defRPr/>
            </a:pPr>
            <a:endParaRPr lang="et-EE" altLang="et-EE"/>
          </a:p>
        </p:txBody>
      </p:sp>
      <p:sp>
        <p:nvSpPr>
          <p:cNvPr id="4" name="Slide Number Placeholder 3"/>
          <p:cNvSpPr>
            <a:spLocks noGrp="1"/>
          </p:cNvSpPr>
          <p:nvPr>
            <p:ph type="sldNum" sz="quarter" idx="12"/>
          </p:nvPr>
        </p:nvSpPr>
        <p:spPr/>
        <p:txBody>
          <a:bodyPr/>
          <a:lstStyle>
            <a:lvl1pPr>
              <a:defRPr/>
            </a:lvl1pPr>
          </a:lstStyle>
          <a:p>
            <a:pPr>
              <a:defRPr/>
            </a:pPr>
            <a:fld id="{4190BBF9-35C6-4D07-BA34-3146C6966D59}" type="slidenum">
              <a:rPr lang="et-EE" altLang="et-EE"/>
              <a:pPr>
                <a:defRPr/>
              </a:pPr>
              <a:t>‹#›</a:t>
            </a:fld>
            <a:endParaRPr lang="et-EE" altLang="et-EE"/>
          </a:p>
        </p:txBody>
      </p:sp>
    </p:spTree>
    <p:extLst>
      <p:ext uri="{BB962C8B-B14F-4D97-AF65-F5344CB8AC3E}">
        <p14:creationId xmlns:p14="http://schemas.microsoft.com/office/powerpoint/2010/main" val="57195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t-E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t-EE" altLang="et-EE"/>
          </a:p>
        </p:txBody>
      </p:sp>
      <p:sp>
        <p:nvSpPr>
          <p:cNvPr id="6" name="Footer Placeholder 5"/>
          <p:cNvSpPr>
            <a:spLocks noGrp="1"/>
          </p:cNvSpPr>
          <p:nvPr>
            <p:ph type="ftr" sz="quarter" idx="11"/>
          </p:nvPr>
        </p:nvSpPr>
        <p:spPr/>
        <p:txBody>
          <a:bodyPr/>
          <a:lstStyle>
            <a:lvl1pPr>
              <a:defRPr/>
            </a:lvl1pPr>
          </a:lstStyle>
          <a:p>
            <a:pPr>
              <a:defRPr/>
            </a:pPr>
            <a:endParaRPr lang="et-EE" altLang="et-EE"/>
          </a:p>
        </p:txBody>
      </p:sp>
      <p:sp>
        <p:nvSpPr>
          <p:cNvPr id="7" name="Slide Number Placeholder 6"/>
          <p:cNvSpPr>
            <a:spLocks noGrp="1"/>
          </p:cNvSpPr>
          <p:nvPr>
            <p:ph type="sldNum" sz="quarter" idx="12"/>
          </p:nvPr>
        </p:nvSpPr>
        <p:spPr/>
        <p:txBody>
          <a:bodyPr/>
          <a:lstStyle>
            <a:lvl1pPr>
              <a:defRPr/>
            </a:lvl1pPr>
          </a:lstStyle>
          <a:p>
            <a:pPr>
              <a:defRPr/>
            </a:pPr>
            <a:fld id="{250BAB15-074D-4C5C-AAEF-7CCC697F9F2A}" type="slidenum">
              <a:rPr lang="et-EE" altLang="et-EE"/>
              <a:pPr>
                <a:defRPr/>
              </a:pPr>
              <a:t>‹#›</a:t>
            </a:fld>
            <a:endParaRPr lang="et-EE" altLang="et-EE"/>
          </a:p>
        </p:txBody>
      </p:sp>
    </p:spTree>
    <p:extLst>
      <p:ext uri="{BB962C8B-B14F-4D97-AF65-F5344CB8AC3E}">
        <p14:creationId xmlns:p14="http://schemas.microsoft.com/office/powerpoint/2010/main" val="1730562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t-EE"/>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t-EE" altLang="et-EE"/>
          </a:p>
        </p:txBody>
      </p:sp>
      <p:sp>
        <p:nvSpPr>
          <p:cNvPr id="6" name="Footer Placeholder 5"/>
          <p:cNvSpPr>
            <a:spLocks noGrp="1"/>
          </p:cNvSpPr>
          <p:nvPr>
            <p:ph type="ftr" sz="quarter" idx="11"/>
          </p:nvPr>
        </p:nvSpPr>
        <p:spPr/>
        <p:txBody>
          <a:bodyPr/>
          <a:lstStyle>
            <a:lvl1pPr>
              <a:defRPr/>
            </a:lvl1pPr>
          </a:lstStyle>
          <a:p>
            <a:pPr>
              <a:defRPr/>
            </a:pPr>
            <a:endParaRPr lang="et-EE" altLang="et-EE"/>
          </a:p>
        </p:txBody>
      </p:sp>
      <p:sp>
        <p:nvSpPr>
          <p:cNvPr id="7" name="Slide Number Placeholder 6"/>
          <p:cNvSpPr>
            <a:spLocks noGrp="1"/>
          </p:cNvSpPr>
          <p:nvPr>
            <p:ph type="sldNum" sz="quarter" idx="12"/>
          </p:nvPr>
        </p:nvSpPr>
        <p:spPr/>
        <p:txBody>
          <a:bodyPr/>
          <a:lstStyle>
            <a:lvl1pPr>
              <a:defRPr/>
            </a:lvl1pPr>
          </a:lstStyle>
          <a:p>
            <a:pPr>
              <a:defRPr/>
            </a:pPr>
            <a:fld id="{47C0065F-2B04-444F-95D4-A72EE5DAE504}" type="slidenum">
              <a:rPr lang="et-EE" altLang="et-EE"/>
              <a:pPr>
                <a:defRPr/>
              </a:pPr>
              <a:t>‹#›</a:t>
            </a:fld>
            <a:endParaRPr lang="et-EE" altLang="et-EE"/>
          </a:p>
        </p:txBody>
      </p:sp>
    </p:spTree>
    <p:extLst>
      <p:ext uri="{BB962C8B-B14F-4D97-AF65-F5344CB8AC3E}">
        <p14:creationId xmlns:p14="http://schemas.microsoft.com/office/powerpoint/2010/main" val="235167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t-EE" altLang="et-EE" noProof="1" smtClean="0"/>
              <a:t>Klõpsake tiitlilaadi muutmiseks</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t-EE" altLang="et-EE" noProof="1" smtClean="0"/>
              <a:t>Klõpsake juhtslaidi teksti laadide redigeerimiseks</a:t>
            </a:r>
          </a:p>
          <a:p>
            <a:pPr lvl="1"/>
            <a:r>
              <a:rPr lang="et-EE" altLang="et-EE" noProof="1" smtClean="0"/>
              <a:t>Teine tase</a:t>
            </a:r>
          </a:p>
          <a:p>
            <a:pPr lvl="2"/>
            <a:r>
              <a:rPr lang="et-EE" altLang="et-EE" noProof="1" smtClean="0"/>
              <a:t>Kolmas tase</a:t>
            </a:r>
          </a:p>
          <a:p>
            <a:pPr lvl="3"/>
            <a:r>
              <a:rPr lang="et-EE" altLang="et-EE" noProof="1" smtClean="0"/>
              <a:t>Neljas tase</a:t>
            </a:r>
          </a:p>
          <a:p>
            <a:pPr lvl="4"/>
            <a:r>
              <a:rPr lang="et-EE" altLang="et-EE" noProof="1" smtClean="0"/>
              <a:t>Viies tase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noProof="1">
                <a:solidFill>
                  <a:srgbClr val="75777A"/>
                </a:solidFill>
              </a:defRPr>
            </a:lvl1pPr>
          </a:lstStyle>
          <a:p>
            <a:pPr>
              <a:defRPr/>
            </a:pPr>
            <a:endParaRPr lang="et-EE" altLang="et-E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noProof="1">
                <a:solidFill>
                  <a:srgbClr val="75777A"/>
                </a:solidFill>
              </a:defRPr>
            </a:lvl1pPr>
          </a:lstStyle>
          <a:p>
            <a:pPr>
              <a:defRPr/>
            </a:pPr>
            <a:endParaRPr lang="et-EE" altLang="et-E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noProof="1">
                <a:solidFill>
                  <a:srgbClr val="75777A"/>
                </a:solidFill>
              </a:defRPr>
            </a:lvl1pPr>
          </a:lstStyle>
          <a:p>
            <a:pPr>
              <a:defRPr/>
            </a:pPr>
            <a:fld id="{E8C6CBAF-DDBF-4E52-8CC9-65A0E6640AC2}" type="slidenum">
              <a:rPr altLang="et-EE"/>
              <a:pPr>
                <a:defRPr/>
              </a:pPr>
              <a:t>‹#›</a:t>
            </a:fld>
            <a:endParaRPr lang="et-EE" altLang="et-EE"/>
          </a:p>
        </p:txBody>
      </p:sp>
      <p:pic>
        <p:nvPicPr>
          <p:cNvPr id="1031" name="Picture 7" descr="F&amp;A_logo_161205"/>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5870575"/>
            <a:ext cx="1576388"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ctr" rtl="0" eaLnBrk="0" fontAlgn="base" hangingPunct="0">
        <a:spcBef>
          <a:spcPct val="0"/>
        </a:spcBef>
        <a:spcAft>
          <a:spcPct val="0"/>
        </a:spcAft>
        <a:defRPr sz="3200" b="1" kern="1200">
          <a:solidFill>
            <a:srgbClr val="75777A"/>
          </a:solidFill>
          <a:latin typeface="+mj-lt"/>
          <a:ea typeface="+mj-ea"/>
          <a:cs typeface="+mj-cs"/>
        </a:defRPr>
      </a:lvl1pPr>
      <a:lvl2pPr algn="ctr" rtl="0" eaLnBrk="0" fontAlgn="base" hangingPunct="0">
        <a:spcBef>
          <a:spcPct val="0"/>
        </a:spcBef>
        <a:spcAft>
          <a:spcPct val="0"/>
        </a:spcAft>
        <a:defRPr sz="3200" b="1">
          <a:solidFill>
            <a:srgbClr val="75777A"/>
          </a:solidFill>
          <a:latin typeface="Helvetica" panose="020B0604020202020204" pitchFamily="34" charset="0"/>
        </a:defRPr>
      </a:lvl2pPr>
      <a:lvl3pPr algn="ctr" rtl="0" eaLnBrk="0" fontAlgn="base" hangingPunct="0">
        <a:spcBef>
          <a:spcPct val="0"/>
        </a:spcBef>
        <a:spcAft>
          <a:spcPct val="0"/>
        </a:spcAft>
        <a:defRPr sz="3200" b="1">
          <a:solidFill>
            <a:srgbClr val="75777A"/>
          </a:solidFill>
          <a:latin typeface="Helvetica" panose="020B0604020202020204" pitchFamily="34" charset="0"/>
        </a:defRPr>
      </a:lvl3pPr>
      <a:lvl4pPr algn="ctr" rtl="0" eaLnBrk="0" fontAlgn="base" hangingPunct="0">
        <a:spcBef>
          <a:spcPct val="0"/>
        </a:spcBef>
        <a:spcAft>
          <a:spcPct val="0"/>
        </a:spcAft>
        <a:defRPr sz="3200" b="1">
          <a:solidFill>
            <a:srgbClr val="75777A"/>
          </a:solidFill>
          <a:latin typeface="Helvetica" panose="020B0604020202020204" pitchFamily="34" charset="0"/>
        </a:defRPr>
      </a:lvl4pPr>
      <a:lvl5pPr algn="ctr" rtl="0" eaLnBrk="0" fontAlgn="base" hangingPunct="0">
        <a:spcBef>
          <a:spcPct val="0"/>
        </a:spcBef>
        <a:spcAft>
          <a:spcPct val="0"/>
        </a:spcAft>
        <a:defRPr sz="3200" b="1">
          <a:solidFill>
            <a:srgbClr val="75777A"/>
          </a:solidFill>
          <a:latin typeface="Helvetica" panose="020B0604020202020204" pitchFamily="34" charset="0"/>
        </a:defRPr>
      </a:lvl5pPr>
      <a:lvl6pPr marL="457200" algn="ctr" rtl="0" fontAlgn="base">
        <a:spcBef>
          <a:spcPct val="0"/>
        </a:spcBef>
        <a:spcAft>
          <a:spcPct val="0"/>
        </a:spcAft>
        <a:defRPr sz="3200" b="1">
          <a:solidFill>
            <a:srgbClr val="75777A"/>
          </a:solidFill>
          <a:latin typeface="Helvetica" panose="020B0604020202020204" pitchFamily="34" charset="0"/>
        </a:defRPr>
      </a:lvl6pPr>
      <a:lvl7pPr marL="914400" algn="ctr" rtl="0" fontAlgn="base">
        <a:spcBef>
          <a:spcPct val="0"/>
        </a:spcBef>
        <a:spcAft>
          <a:spcPct val="0"/>
        </a:spcAft>
        <a:defRPr sz="3200" b="1">
          <a:solidFill>
            <a:srgbClr val="75777A"/>
          </a:solidFill>
          <a:latin typeface="Helvetica" panose="020B0604020202020204" pitchFamily="34" charset="0"/>
        </a:defRPr>
      </a:lvl7pPr>
      <a:lvl8pPr marL="1371600" algn="ctr" rtl="0" fontAlgn="base">
        <a:spcBef>
          <a:spcPct val="0"/>
        </a:spcBef>
        <a:spcAft>
          <a:spcPct val="0"/>
        </a:spcAft>
        <a:defRPr sz="3200" b="1">
          <a:solidFill>
            <a:srgbClr val="75777A"/>
          </a:solidFill>
          <a:latin typeface="Helvetica" panose="020B0604020202020204" pitchFamily="34" charset="0"/>
        </a:defRPr>
      </a:lvl8pPr>
      <a:lvl9pPr marL="1828800" algn="ctr" rtl="0" fontAlgn="base">
        <a:spcBef>
          <a:spcPct val="0"/>
        </a:spcBef>
        <a:spcAft>
          <a:spcPct val="0"/>
        </a:spcAft>
        <a:defRPr sz="3200" b="1">
          <a:solidFill>
            <a:srgbClr val="75777A"/>
          </a:solidFill>
          <a:latin typeface="Helvetica" panose="020B0604020202020204" pitchFamily="34" charset="0"/>
        </a:defRPr>
      </a:lvl9pPr>
    </p:titleStyle>
    <p:bodyStyle>
      <a:lvl1pPr marL="342900" indent="-342900" algn="l" rtl="0" eaLnBrk="0" fontAlgn="base" hangingPunct="0">
        <a:spcBef>
          <a:spcPct val="20000"/>
        </a:spcBef>
        <a:spcAft>
          <a:spcPct val="0"/>
        </a:spcAft>
        <a:buChar char="•"/>
        <a:defRPr sz="2400" b="1" kern="1200">
          <a:solidFill>
            <a:srgbClr val="75777A"/>
          </a:solidFill>
          <a:latin typeface="+mn-lt"/>
          <a:ea typeface="+mn-ea"/>
          <a:cs typeface="+mn-cs"/>
        </a:defRPr>
      </a:lvl1pPr>
      <a:lvl2pPr marL="742950" indent="-285750" algn="l" rtl="0" eaLnBrk="0" fontAlgn="base" hangingPunct="0">
        <a:spcBef>
          <a:spcPct val="20000"/>
        </a:spcBef>
        <a:spcAft>
          <a:spcPct val="0"/>
        </a:spcAft>
        <a:buChar char="–"/>
        <a:defRPr b="1" kern="1200">
          <a:solidFill>
            <a:srgbClr val="75777A"/>
          </a:solidFill>
          <a:latin typeface="+mn-lt"/>
          <a:ea typeface="+mn-ea"/>
          <a:cs typeface="+mn-cs"/>
        </a:defRPr>
      </a:lvl2pPr>
      <a:lvl3pPr marL="1143000" indent="-228600" algn="l" rtl="0" eaLnBrk="0" fontAlgn="base" hangingPunct="0">
        <a:spcBef>
          <a:spcPct val="20000"/>
        </a:spcBef>
        <a:spcAft>
          <a:spcPct val="0"/>
        </a:spcAft>
        <a:buChar char="•"/>
        <a:defRPr kern="1200">
          <a:solidFill>
            <a:srgbClr val="75777A"/>
          </a:solidFill>
          <a:latin typeface="+mn-lt"/>
          <a:ea typeface="+mn-ea"/>
          <a:cs typeface="+mn-cs"/>
        </a:defRPr>
      </a:lvl3pPr>
      <a:lvl4pPr marL="1600200" indent="-228600" algn="l" rtl="0" eaLnBrk="0" fontAlgn="base" hangingPunct="0">
        <a:spcBef>
          <a:spcPct val="20000"/>
        </a:spcBef>
        <a:spcAft>
          <a:spcPct val="0"/>
        </a:spcAft>
        <a:buChar char="–"/>
        <a:defRPr sz="1200" b="1" kern="1200">
          <a:solidFill>
            <a:srgbClr val="75777A"/>
          </a:solidFill>
          <a:latin typeface="+mn-lt"/>
          <a:ea typeface="+mn-ea"/>
          <a:cs typeface="+mn-cs"/>
        </a:defRPr>
      </a:lvl4pPr>
      <a:lvl5pPr marL="2057400" indent="-228600" algn="l" rtl="0" eaLnBrk="0" fontAlgn="base" hangingPunct="0">
        <a:spcBef>
          <a:spcPct val="20000"/>
        </a:spcBef>
        <a:spcAft>
          <a:spcPct val="0"/>
        </a:spcAft>
        <a:buChar char="»"/>
        <a:defRPr sz="1200" kern="1200">
          <a:solidFill>
            <a:srgbClr val="75777A"/>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4.png"/><Relationship Id="rId4" Type="http://schemas.openxmlformats.org/officeDocument/2006/relationships/oleObject" Target="../embeddings/Microsoft_Excel_97-2003_Worksheet12.xls"/></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5.png"/><Relationship Id="rId4" Type="http://schemas.openxmlformats.org/officeDocument/2006/relationships/oleObject" Target="../embeddings/Microsoft_Excel_97-2003_Worksheet13.xls"/></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6.png"/><Relationship Id="rId5" Type="http://schemas.openxmlformats.org/officeDocument/2006/relationships/oleObject" Target="../embeddings/Microsoft_Excel_97-2003_Worksheet14.xls"/><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Microsoft_Excel_97-2003_Worksheet16.xls"/><Relationship Id="rId5" Type="http://schemas.openxmlformats.org/officeDocument/2006/relationships/image" Target="../media/image17.png"/><Relationship Id="rId4" Type="http://schemas.openxmlformats.org/officeDocument/2006/relationships/oleObject" Target="../embeddings/Microsoft_Excel_97-2003_Worksheet15.xls"/></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9.png"/><Relationship Id="rId4" Type="http://schemas.openxmlformats.org/officeDocument/2006/relationships/oleObject" Target="../embeddings/Microsoft_Excel_97-2003_Worksheet17.xls"/></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0.png"/><Relationship Id="rId4" Type="http://schemas.openxmlformats.org/officeDocument/2006/relationships/oleObject" Target="../embeddings/Microsoft_Excel_97-2003_Worksheet18.xls"/></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1.png"/><Relationship Id="rId4" Type="http://schemas.openxmlformats.org/officeDocument/2006/relationships/oleObject" Target="../embeddings/Microsoft_Excel_97-2003_Worksheet19.xls"/></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22.png"/><Relationship Id="rId4" Type="http://schemas.openxmlformats.org/officeDocument/2006/relationships/oleObject" Target="../embeddings/Microsoft_Excel_97-2003_Worksheet20.xls"/></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23.png"/><Relationship Id="rId4" Type="http://schemas.openxmlformats.org/officeDocument/2006/relationships/oleObject" Target="../embeddings/Microsoft_Excel_97-2003_Worksheet21.xls"/></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24.png"/><Relationship Id="rId4" Type="http://schemas.openxmlformats.org/officeDocument/2006/relationships/oleObject" Target="../embeddings/Microsoft_Excel_97-2003_Worksheet22.xls"/></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25.png"/><Relationship Id="rId5" Type="http://schemas.openxmlformats.org/officeDocument/2006/relationships/oleObject" Target="../embeddings/Microsoft_Excel_97-2003_Worksheet23.xls"/><Relationship Id="rId4" Type="http://schemas.openxmlformats.org/officeDocument/2006/relationships/chart" Target="../charts/chart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27.png"/><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Microsoft_Excel_97-2003_Worksheet25.xls"/><Relationship Id="rId5" Type="http://schemas.openxmlformats.org/officeDocument/2006/relationships/image" Target="../media/image26.png"/><Relationship Id="rId4" Type="http://schemas.openxmlformats.org/officeDocument/2006/relationships/oleObject" Target="../embeddings/Microsoft_Excel_97-2003_Worksheet24.xls"/></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28.png"/><Relationship Id="rId4" Type="http://schemas.openxmlformats.org/officeDocument/2006/relationships/oleObject" Target="../embeddings/Microsoft_Excel_97-2003_Worksheet26.xls"/></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29.png"/><Relationship Id="rId5" Type="http://schemas.openxmlformats.org/officeDocument/2006/relationships/oleObject" Target="../embeddings/Microsoft_Excel_97-2003_Worksheet27.xls"/><Relationship Id="rId4" Type="http://schemas.openxmlformats.org/officeDocument/2006/relationships/chart" Target="../charts/chart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30.png"/><Relationship Id="rId4" Type="http://schemas.openxmlformats.org/officeDocument/2006/relationships/oleObject" Target="../embeddings/Microsoft_Excel_97-2003_Worksheet28.xls"/></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image" Target="../media/image31.png"/><Relationship Id="rId4" Type="http://schemas.openxmlformats.org/officeDocument/2006/relationships/oleObject" Target="../embeddings/Microsoft_Excel_97-2003_Worksheet29.xls"/></Relationships>
</file>

<file path=ppt/slides/_rels/slide2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oleObject" Target="../embeddings/Microsoft_Excel_97-2003_Worksheet1.xls"/><Relationship Id="rId7" Type="http://schemas.openxmlformats.org/officeDocument/2006/relationships/oleObject" Target="../embeddings/Microsoft_Excel_97-2003_Worksheet3.xls"/><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oleObject" Target="../embeddings/Microsoft_Excel_97-2003_Worksheet2.xls"/><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oleObject" Target="../embeddings/Microsoft_Excel_97-2003_Worksheet4.xls"/><Relationship Id="rId7" Type="http://schemas.openxmlformats.org/officeDocument/2006/relationships/oleObject" Target="../embeddings/Microsoft_Excel_97-2003_Worksheet6.xls"/><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png"/><Relationship Id="rId5" Type="http://schemas.openxmlformats.org/officeDocument/2006/relationships/oleObject" Target="../embeddings/Microsoft_Excel_97-2003_Worksheet5.xls"/><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9.png"/><Relationship Id="rId4" Type="http://schemas.openxmlformats.org/officeDocument/2006/relationships/oleObject" Target="../embeddings/Microsoft_Excel_97-2003_Worksheet7.xls"/></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png"/><Relationship Id="rId5" Type="http://schemas.openxmlformats.org/officeDocument/2006/relationships/oleObject" Target="../embeddings/Microsoft_Excel_97-2003_Worksheet8.xls"/><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Microsoft_Excel_97-2003_Worksheet10.xls"/><Relationship Id="rId5" Type="http://schemas.openxmlformats.org/officeDocument/2006/relationships/image" Target="../media/image11.png"/><Relationship Id="rId4" Type="http://schemas.openxmlformats.org/officeDocument/2006/relationships/oleObject" Target="../embeddings/Microsoft_Excel_97-2003_Worksheet9.xls"/></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3.png"/><Relationship Id="rId4" Type="http://schemas.openxmlformats.org/officeDocument/2006/relationships/oleObject" Target="../embeddings/Microsoft_Excel_97-2003_Worksheet1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381000" y="2130425"/>
            <a:ext cx="8382000" cy="1908175"/>
          </a:xfrm>
        </p:spPr>
        <p:txBody>
          <a:bodyPr anchor="ctr"/>
          <a:lstStyle/>
          <a:p>
            <a:pPr eaLnBrk="1" hangingPunct="1"/>
            <a:r>
              <a:rPr lang="et-EE" altLang="et-EE" sz="4000" smtClean="0">
                <a:solidFill>
                  <a:srgbClr val="F5822B"/>
                </a:solidFill>
              </a:rPr>
              <a:t/>
            </a:r>
            <a:br>
              <a:rPr lang="et-EE" altLang="et-EE" sz="4000" smtClean="0">
                <a:solidFill>
                  <a:srgbClr val="F5822B"/>
                </a:solidFill>
              </a:rPr>
            </a:br>
            <a:endParaRPr lang="et-EE" altLang="et-EE" sz="2800" smtClean="0">
              <a:solidFill>
                <a:srgbClr val="F5822B"/>
              </a:solidFill>
            </a:endParaRPr>
          </a:p>
        </p:txBody>
      </p:sp>
      <p:sp>
        <p:nvSpPr>
          <p:cNvPr id="15363" name="Rectangle 3"/>
          <p:cNvSpPr>
            <a:spLocks noGrp="1" noChangeArrowheads="1"/>
          </p:cNvSpPr>
          <p:nvPr>
            <p:ph type="subTitle" idx="1"/>
          </p:nvPr>
        </p:nvSpPr>
        <p:spPr>
          <a:xfrm>
            <a:off x="1371600" y="4459148"/>
            <a:ext cx="6400800" cy="1179651"/>
          </a:xfrm>
        </p:spPr>
        <p:txBody>
          <a:bodyPr/>
          <a:lstStyle/>
          <a:p>
            <a:pPr eaLnBrk="1" hangingPunct="1">
              <a:lnSpc>
                <a:spcPct val="80000"/>
              </a:lnSpc>
            </a:pPr>
            <a:endParaRPr lang="et-EE" altLang="et-EE" dirty="0" smtClean="0">
              <a:solidFill>
                <a:srgbClr val="F5822B"/>
              </a:solidFill>
            </a:endParaRPr>
          </a:p>
          <a:p>
            <a:pPr eaLnBrk="1" hangingPunct="1">
              <a:lnSpc>
                <a:spcPct val="80000"/>
              </a:lnSpc>
            </a:pPr>
            <a:r>
              <a:rPr lang="et-EE" altLang="et-EE" dirty="0" smtClean="0">
                <a:solidFill>
                  <a:srgbClr val="E7690B"/>
                </a:solidFill>
              </a:rPr>
              <a:t>Faktum &amp; Ariko</a:t>
            </a:r>
            <a:endParaRPr lang="et-EE" altLang="et-EE" noProof="1" smtClean="0">
              <a:solidFill>
                <a:srgbClr val="E7690B"/>
              </a:solidFill>
            </a:endParaRPr>
          </a:p>
        </p:txBody>
      </p:sp>
      <p:sp>
        <p:nvSpPr>
          <p:cNvPr id="2" name="TextBox 1"/>
          <p:cNvSpPr txBox="1"/>
          <p:nvPr/>
        </p:nvSpPr>
        <p:spPr>
          <a:xfrm>
            <a:off x="833437" y="2417624"/>
            <a:ext cx="7477125" cy="1754326"/>
          </a:xfrm>
          <a:prstGeom prst="rect">
            <a:avLst/>
          </a:prstGeom>
          <a:noFill/>
        </p:spPr>
        <p:txBody>
          <a:bodyPr wrap="square" rtlCol="0">
            <a:spAutoFit/>
          </a:bodyPr>
          <a:lstStyle/>
          <a:p>
            <a:pPr algn="ctr"/>
            <a:r>
              <a:rPr lang="et-EE" sz="3600" b="1" dirty="0" smtClean="0">
                <a:solidFill>
                  <a:schemeClr val="bg1">
                    <a:lumMod val="50000"/>
                  </a:schemeClr>
                </a:solidFill>
              </a:rPr>
              <a:t>Avalik arvamus </a:t>
            </a:r>
          </a:p>
          <a:p>
            <a:pPr algn="ctr"/>
            <a:r>
              <a:rPr lang="et-EE" sz="3600" b="1" dirty="0" smtClean="0">
                <a:solidFill>
                  <a:schemeClr val="bg1">
                    <a:lumMod val="50000"/>
                  </a:schemeClr>
                </a:solidFill>
              </a:rPr>
              <a:t>magustatud jookide maksu kehtestamise kohta </a:t>
            </a:r>
            <a:endParaRPr lang="et-EE" sz="3600" b="1" dirty="0">
              <a:solidFill>
                <a:schemeClr val="bg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title"/>
          </p:nvPr>
        </p:nvSpPr>
        <p:spPr>
          <a:xfrm>
            <a:off x="457200" y="274638"/>
            <a:ext cx="8229600" cy="1020762"/>
          </a:xfrm>
        </p:spPr>
        <p:txBody>
          <a:bodyPr/>
          <a:lstStyle/>
          <a:p>
            <a:pPr eaLnBrk="1" hangingPunct="1"/>
            <a:r>
              <a:rPr lang="et-EE" altLang="et-EE" sz="2400" dirty="0">
                <a:solidFill>
                  <a:srgbClr val="ED7D31"/>
                </a:solidFill>
              </a:rPr>
              <a:t>1. Suhtumine magustatud jookide maksustamisse (põhjendatuse hinnang) </a:t>
            </a:r>
            <a:br>
              <a:rPr lang="et-EE" altLang="et-EE" sz="2400" dirty="0">
                <a:solidFill>
                  <a:srgbClr val="ED7D31"/>
                </a:solidFill>
              </a:rPr>
            </a:br>
            <a:endParaRPr lang="et-EE" altLang="et-EE" sz="1600" dirty="0" smtClean="0"/>
          </a:p>
        </p:txBody>
      </p:sp>
      <p:graphicFrame>
        <p:nvGraphicFramePr>
          <p:cNvPr id="32772" name="Chart 4"/>
          <p:cNvGraphicFramePr>
            <a:graphicFrameLocks/>
          </p:cNvGraphicFramePr>
          <p:nvPr/>
        </p:nvGraphicFramePr>
        <p:xfrm>
          <a:off x="369888" y="2384425"/>
          <a:ext cx="8443912" cy="3381375"/>
        </p:xfrm>
        <a:graphic>
          <a:graphicData uri="http://schemas.openxmlformats.org/presentationml/2006/ole">
            <mc:AlternateContent xmlns:mc="http://schemas.openxmlformats.org/markup-compatibility/2006">
              <mc:Choice xmlns:v="urn:schemas-microsoft-com:vml" Requires="v">
                <p:oleObj spid="_x0000_s32784" name="Chart" r:id="rId4" imgW="8449788" imgH="3383573" progId="Excel.Chart.8">
                  <p:embed/>
                </p:oleObj>
              </mc:Choice>
              <mc:Fallback>
                <p:oleObj name="Chart" r:id="rId4" imgW="8449788" imgH="3383573" progId="Excel.Chart.8">
                  <p:embed/>
                  <p:pic>
                    <p:nvPicPr>
                      <p:cNvPr id="0" name="Char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9888" y="2384425"/>
                        <a:ext cx="8443912" cy="338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 name="Straight Arrow Connector 2"/>
          <p:cNvCxnSpPr/>
          <p:nvPr/>
        </p:nvCxnSpPr>
        <p:spPr>
          <a:xfrm flipH="1">
            <a:off x="685800" y="2061394"/>
            <a:ext cx="533400" cy="1215206"/>
          </a:xfrm>
          <a:prstGeom prst="straightConnector1">
            <a:avLst/>
          </a:prstGeom>
          <a:ln>
            <a:solidFill>
              <a:srgbClr val="ED7D31"/>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0344" y="1692062"/>
            <a:ext cx="8763000" cy="369332"/>
          </a:xfrm>
          <a:prstGeom prst="rect">
            <a:avLst/>
          </a:prstGeom>
          <a:noFill/>
        </p:spPr>
        <p:txBody>
          <a:bodyPr wrap="square" rtlCol="0">
            <a:spAutoFit/>
          </a:bodyPr>
          <a:lstStyle/>
          <a:p>
            <a:r>
              <a:rPr lang="et-EE" altLang="et-EE" b="1" dirty="0" smtClean="0">
                <a:solidFill>
                  <a:schemeClr val="bg1">
                    <a:lumMod val="50000"/>
                  </a:schemeClr>
                </a:solidFill>
              </a:rPr>
              <a:t>Vastavalt praegusele kursisolekule magustatud jookide suhkrusisalduse kohta</a:t>
            </a:r>
            <a:endParaRPr lang="et-EE" b="1" dirty="0">
              <a:solidFill>
                <a:schemeClr val="bg1">
                  <a:lumMod val="50000"/>
                </a:schemeClr>
              </a:solidFill>
            </a:endParaRPr>
          </a:p>
        </p:txBody>
      </p:sp>
      <p:sp>
        <p:nvSpPr>
          <p:cNvPr id="6" name="TextBox 5"/>
          <p:cNvSpPr txBox="1"/>
          <p:nvPr/>
        </p:nvSpPr>
        <p:spPr>
          <a:xfrm>
            <a:off x="1600200" y="5943600"/>
            <a:ext cx="7428007" cy="830997"/>
          </a:xfrm>
          <a:prstGeom prst="rect">
            <a:avLst/>
          </a:prstGeom>
          <a:noFill/>
        </p:spPr>
        <p:txBody>
          <a:bodyPr wrap="square" rtlCol="0">
            <a:spAutoFit/>
          </a:bodyPr>
          <a:lstStyle/>
          <a:p>
            <a:r>
              <a:rPr lang="et-EE" sz="1600" b="1" dirty="0" smtClean="0">
                <a:solidFill>
                  <a:schemeClr val="bg1">
                    <a:lumMod val="50000"/>
                  </a:schemeClr>
                </a:solidFill>
              </a:rPr>
              <a:t>Üldiselt on toetus maksule suurem nende seas, kes on kursis magustatud jookide praeguse suhkrusisaldusega, kuid ka selles rühmas ei ulatu toetus maksule mittetoetuse taseme lähedale</a:t>
            </a:r>
            <a:endParaRPr lang="et-EE" sz="1600" b="1" dirty="0">
              <a:solidFill>
                <a:schemeClr val="bg1">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p:txBody>
          <a:bodyPr/>
          <a:lstStyle/>
          <a:p>
            <a:pPr eaLnBrk="1" hangingPunct="1"/>
            <a:r>
              <a:rPr lang="et-EE" altLang="et-EE" sz="2800" dirty="0" smtClean="0">
                <a:solidFill>
                  <a:srgbClr val="ED7D31"/>
                </a:solidFill>
              </a:rPr>
              <a:t>2. Hinnang maksu kehtestamise peamise põhjuse kohta</a:t>
            </a:r>
          </a:p>
        </p:txBody>
      </p:sp>
      <p:sp>
        <p:nvSpPr>
          <p:cNvPr id="34819" name="TextBox 1"/>
          <p:cNvSpPr txBox="1">
            <a:spLocks noChangeArrowheads="1"/>
          </p:cNvSpPr>
          <p:nvPr/>
        </p:nvSpPr>
        <p:spPr bwMode="auto">
          <a:xfrm>
            <a:off x="1338209" y="1417638"/>
            <a:ext cx="731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r>
              <a:rPr lang="et-EE" altLang="et-EE" dirty="0" smtClean="0">
                <a:solidFill>
                  <a:srgbClr val="000000"/>
                </a:solidFill>
                <a:latin typeface="Calibri" panose="020F0502020204030204" pitchFamily="34" charset="0"/>
              </a:rPr>
              <a:t>Mida te arvate, mis on selle maksu kehtestamise peamine põhjus?</a:t>
            </a:r>
            <a:endParaRPr lang="et-EE" altLang="et-EE" dirty="0">
              <a:solidFill>
                <a:srgbClr val="000000"/>
              </a:solidFill>
              <a:latin typeface="Calibri" panose="020F0502020204030204" pitchFamily="34" charset="0"/>
            </a:endParaRPr>
          </a:p>
        </p:txBody>
      </p:sp>
      <p:graphicFrame>
        <p:nvGraphicFramePr>
          <p:cNvPr id="34820" name="590f972443c40"/>
          <p:cNvGraphicFramePr>
            <a:graphicFrameLocks/>
          </p:cNvGraphicFramePr>
          <p:nvPr>
            <p:extLst>
              <p:ext uri="{D42A27DB-BD31-4B8C-83A1-F6EECF244321}">
                <p14:modId xmlns:p14="http://schemas.microsoft.com/office/powerpoint/2010/main" val="2071440561"/>
              </p:ext>
            </p:extLst>
          </p:nvPr>
        </p:nvGraphicFramePr>
        <p:xfrm>
          <a:off x="269875" y="1905000"/>
          <a:ext cx="8604250" cy="3632200"/>
        </p:xfrm>
        <a:graphic>
          <a:graphicData uri="http://schemas.openxmlformats.org/presentationml/2006/ole">
            <mc:AlternateContent xmlns:mc="http://schemas.openxmlformats.org/markup-compatibility/2006">
              <mc:Choice xmlns:v="urn:schemas-microsoft-com:vml" Requires="v">
                <p:oleObj spid="_x0000_s34832" name="Chart" r:id="rId4" imgW="8510754" imgH="3151905" progId="Excel.Chart.8">
                  <p:embed/>
                </p:oleObj>
              </mc:Choice>
              <mc:Fallback>
                <p:oleObj name="Chart" r:id="rId4" imgW="8510754" imgH="3151905" progId="Excel.Chart.8">
                  <p:embed/>
                  <p:pic>
                    <p:nvPicPr>
                      <p:cNvPr id="0" name="590f972443c4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875" y="1905000"/>
                        <a:ext cx="8604250" cy="3632200"/>
                      </a:xfrm>
                      <a:prstGeom prst="rect">
                        <a:avLst/>
                      </a:prstGeom>
                      <a:noFill/>
                    </p:spPr>
                  </p:pic>
                </p:oleObj>
              </mc:Fallback>
            </mc:AlternateContent>
          </a:graphicData>
        </a:graphic>
      </p:graphicFrame>
      <p:sp>
        <p:nvSpPr>
          <p:cNvPr id="2" name="TextBox 1"/>
          <p:cNvSpPr txBox="1"/>
          <p:nvPr/>
        </p:nvSpPr>
        <p:spPr>
          <a:xfrm>
            <a:off x="325437" y="5568879"/>
            <a:ext cx="8493125" cy="1169551"/>
          </a:xfrm>
          <a:prstGeom prst="rect">
            <a:avLst/>
          </a:prstGeom>
          <a:solidFill>
            <a:schemeClr val="bg1"/>
          </a:solidFill>
        </p:spPr>
        <p:txBody>
          <a:bodyPr wrap="square" rtlCol="0">
            <a:spAutoFit/>
          </a:bodyPr>
          <a:lstStyle/>
          <a:p>
            <a:r>
              <a:rPr lang="et-EE" sz="1400" b="1" dirty="0" smtClean="0">
                <a:solidFill>
                  <a:schemeClr val="bg1">
                    <a:lumMod val="50000"/>
                  </a:schemeClr>
                </a:solidFill>
              </a:rPr>
              <a:t>77% küsitletutest arvab, et maksu kehtestamise peamiseks põhjuseks on riigieelarve täitmine, 20% arvab, et rahva tervise eest hoolitsemine ning 4% ei oska hinnata. Soo, keele, vanuse ja hariduse rühmade lõikes on vastuste muster ligilähedaselt sama, mis maksu toetuse osas – rühmad, kus toetus oli keskmisest suurem, peavad mõnevõrra enam peamiseks põhjuseks rahva tervise eest hoolitsemist, kuid siingi ei ole erinevused suured, ega määravad.</a:t>
            </a:r>
            <a:endParaRPr lang="et-EE" sz="1400" b="1" dirty="0">
              <a:solidFill>
                <a:schemeClr val="bg1">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lstStyle/>
          <a:p>
            <a:pPr eaLnBrk="1" hangingPunct="1"/>
            <a:r>
              <a:rPr lang="et-EE" altLang="et-EE" sz="2800" dirty="0">
                <a:solidFill>
                  <a:srgbClr val="ED7D31"/>
                </a:solidFill>
              </a:rPr>
              <a:t>2. Hinnang maksu kehtestamise peamise põhjuse </a:t>
            </a:r>
            <a:r>
              <a:rPr lang="et-EE" altLang="et-EE" sz="2800" dirty="0" smtClean="0">
                <a:solidFill>
                  <a:srgbClr val="ED7D31"/>
                </a:solidFill>
              </a:rPr>
              <a:t>kohta. </a:t>
            </a:r>
            <a:r>
              <a:rPr lang="et-EE" altLang="et-EE" sz="2800" dirty="0">
                <a:solidFill>
                  <a:schemeClr val="bg1">
                    <a:lumMod val="50000"/>
                  </a:schemeClr>
                </a:solidFill>
              </a:rPr>
              <a:t>S</a:t>
            </a:r>
            <a:r>
              <a:rPr lang="et-EE" altLang="et-EE" sz="2800" dirty="0" smtClean="0">
                <a:solidFill>
                  <a:schemeClr val="bg1">
                    <a:lumMod val="50000"/>
                  </a:schemeClr>
                </a:solidFill>
              </a:rPr>
              <a:t>ugu, keel </a:t>
            </a:r>
            <a:endParaRPr lang="et-EE" altLang="et-EE" dirty="0" smtClean="0">
              <a:solidFill>
                <a:schemeClr val="bg1">
                  <a:lumMod val="50000"/>
                </a:schemeClr>
              </a:solidFill>
            </a:endParaRPr>
          </a:p>
        </p:txBody>
      </p:sp>
      <p:graphicFrame>
        <p:nvGraphicFramePr>
          <p:cNvPr id="9" name="Chart 8"/>
          <p:cNvGraphicFramePr>
            <a:graphicFrameLocks/>
          </p:cNvGraphicFramePr>
          <p:nvPr>
            <p:extLst>
              <p:ext uri="{D42A27DB-BD31-4B8C-83A1-F6EECF244321}">
                <p14:modId xmlns:p14="http://schemas.microsoft.com/office/powerpoint/2010/main" val="3849455649"/>
              </p:ext>
            </p:extLst>
          </p:nvPr>
        </p:nvGraphicFramePr>
        <p:xfrm>
          <a:off x="290831" y="1371600"/>
          <a:ext cx="8377989" cy="2667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4"/>
          <p:cNvGraphicFramePr>
            <a:graphicFrameLocks/>
          </p:cNvGraphicFramePr>
          <p:nvPr>
            <p:extLst>
              <p:ext uri="{D42A27DB-BD31-4B8C-83A1-F6EECF244321}">
                <p14:modId xmlns:p14="http://schemas.microsoft.com/office/powerpoint/2010/main" val="2946574139"/>
              </p:ext>
            </p:extLst>
          </p:nvPr>
        </p:nvGraphicFramePr>
        <p:xfrm>
          <a:off x="248577" y="4114801"/>
          <a:ext cx="8407400" cy="2726932"/>
        </p:xfrm>
        <a:graphic>
          <a:graphicData uri="http://schemas.openxmlformats.org/presentationml/2006/ole">
            <mc:AlternateContent xmlns:mc="http://schemas.openxmlformats.org/markup-compatibility/2006">
              <mc:Choice xmlns:v="urn:schemas-microsoft-com:vml" Requires="v">
                <p:oleObj spid="_x0000_s36877" name="Chart" r:id="rId5" imgW="8413209" imgH="4145639" progId="Excel.Chart.8">
                  <p:embed/>
                </p:oleObj>
              </mc:Choice>
              <mc:Fallback>
                <p:oleObj name="Chart" r:id="rId5" imgW="8413209" imgH="4145639"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577" y="4114801"/>
                        <a:ext cx="8407400" cy="2726932"/>
                      </a:xfrm>
                      <a:prstGeom prst="rect">
                        <a:avLst/>
                      </a:prstGeom>
                      <a:noFill/>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p:cNvSpPr>
            <a:spLocks noGrp="1"/>
          </p:cNvSpPr>
          <p:nvPr>
            <p:ph type="title"/>
          </p:nvPr>
        </p:nvSpPr>
        <p:spPr>
          <a:xfrm>
            <a:off x="457200" y="274638"/>
            <a:ext cx="8229600" cy="944562"/>
          </a:xfrm>
        </p:spPr>
        <p:txBody>
          <a:bodyPr/>
          <a:lstStyle/>
          <a:p>
            <a:pPr eaLnBrk="1" hangingPunct="1"/>
            <a:r>
              <a:rPr lang="et-EE" altLang="et-EE" sz="2800" dirty="0">
                <a:solidFill>
                  <a:srgbClr val="ED7D31"/>
                </a:solidFill>
              </a:rPr>
              <a:t>2. Hinnang maksu kehtestamise peamise põhjuse kohta. </a:t>
            </a:r>
            <a:r>
              <a:rPr lang="et-EE" altLang="et-EE" sz="2800" dirty="0" smtClean="0">
                <a:solidFill>
                  <a:srgbClr val="FFFFFF">
                    <a:lumMod val="50000"/>
                  </a:srgbClr>
                </a:solidFill>
              </a:rPr>
              <a:t>Vanus, haridus  </a:t>
            </a:r>
            <a:endParaRPr lang="et-EE" altLang="et-EE" dirty="0" smtClean="0"/>
          </a:p>
        </p:txBody>
      </p:sp>
      <p:graphicFrame>
        <p:nvGraphicFramePr>
          <p:cNvPr id="38916" name="Chart 3"/>
          <p:cNvGraphicFramePr>
            <a:graphicFrameLocks/>
          </p:cNvGraphicFramePr>
          <p:nvPr>
            <p:extLst>
              <p:ext uri="{D42A27DB-BD31-4B8C-83A1-F6EECF244321}">
                <p14:modId xmlns:p14="http://schemas.microsoft.com/office/powerpoint/2010/main" val="2366279972"/>
              </p:ext>
            </p:extLst>
          </p:nvPr>
        </p:nvGraphicFramePr>
        <p:xfrm>
          <a:off x="609600" y="1219200"/>
          <a:ext cx="7924800" cy="2743200"/>
        </p:xfrm>
        <a:graphic>
          <a:graphicData uri="http://schemas.openxmlformats.org/presentationml/2006/ole">
            <mc:AlternateContent xmlns:mc="http://schemas.openxmlformats.org/markup-compatibility/2006">
              <mc:Choice xmlns:v="urn:schemas-microsoft-com:vml" Requires="v">
                <p:oleObj spid="_x0000_s38934" name="Chart" r:id="rId4" imgW="8644877" imgH="3920068" progId="Excel.Chart.8">
                  <p:embed/>
                </p:oleObj>
              </mc:Choice>
              <mc:Fallback>
                <p:oleObj name="Chart" r:id="rId4" imgW="8644877" imgH="3920068" progId="Excel.Chart.8">
                  <p:embed/>
                  <p:pic>
                    <p:nvPicPr>
                      <p:cNvPr id="0" name="Char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219200"/>
                        <a:ext cx="7924800" cy="2743200"/>
                      </a:xfrm>
                      <a:prstGeom prst="rect">
                        <a:avLst/>
                      </a:prstGeom>
                      <a:noFill/>
                    </p:spPr>
                  </p:pic>
                </p:oleObj>
              </mc:Fallback>
            </mc:AlternateContent>
          </a:graphicData>
        </a:graphic>
      </p:graphicFrame>
      <p:graphicFrame>
        <p:nvGraphicFramePr>
          <p:cNvPr id="5" name="Chart 3"/>
          <p:cNvGraphicFramePr>
            <a:graphicFrameLocks/>
          </p:cNvGraphicFramePr>
          <p:nvPr>
            <p:extLst>
              <p:ext uri="{D42A27DB-BD31-4B8C-83A1-F6EECF244321}">
                <p14:modId xmlns:p14="http://schemas.microsoft.com/office/powerpoint/2010/main" val="3821495933"/>
              </p:ext>
            </p:extLst>
          </p:nvPr>
        </p:nvGraphicFramePr>
        <p:xfrm>
          <a:off x="609600" y="3962400"/>
          <a:ext cx="8077200" cy="2819400"/>
        </p:xfrm>
        <a:graphic>
          <a:graphicData uri="http://schemas.openxmlformats.org/presentationml/2006/ole">
            <mc:AlternateContent xmlns:mc="http://schemas.openxmlformats.org/markup-compatibility/2006">
              <mc:Choice xmlns:v="urn:schemas-microsoft-com:vml" Requires="v">
                <p:oleObj spid="_x0000_s38935" name="Chart" r:id="rId6" imgW="8340051" imgH="4218798" progId="Excel.Chart.8">
                  <p:embed/>
                </p:oleObj>
              </mc:Choice>
              <mc:Fallback>
                <p:oleObj name="Chart" r:id="rId6" imgW="8340051" imgH="4218798" progId="Excel.Chart.8">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3962400"/>
                        <a:ext cx="8077200" cy="2819400"/>
                      </a:xfrm>
                      <a:prstGeom prst="rect">
                        <a:avLst/>
                      </a:prstGeom>
                      <a:solidFill>
                        <a:schemeClr val="bg1"/>
                      </a:solidFill>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3"/>
          <p:cNvSpPr>
            <a:spLocks noGrp="1"/>
          </p:cNvSpPr>
          <p:nvPr>
            <p:ph type="title"/>
          </p:nvPr>
        </p:nvSpPr>
        <p:spPr/>
        <p:txBody>
          <a:bodyPr/>
          <a:lstStyle/>
          <a:p>
            <a:pPr eaLnBrk="1" hangingPunct="1"/>
            <a:r>
              <a:rPr lang="et-EE" altLang="et-EE" sz="2800" dirty="0">
                <a:solidFill>
                  <a:srgbClr val="ED7D31"/>
                </a:solidFill>
              </a:rPr>
              <a:t>2. Hinnang maksu kehtestamise peamise põhjuse kohta.</a:t>
            </a:r>
            <a:endParaRPr lang="et-EE" altLang="et-EE" dirty="0" smtClean="0"/>
          </a:p>
        </p:txBody>
      </p:sp>
      <p:sp>
        <p:nvSpPr>
          <p:cNvPr id="47107" name="TextBox 2"/>
          <p:cNvSpPr txBox="1">
            <a:spLocks noChangeArrowheads="1"/>
          </p:cNvSpPr>
          <p:nvPr/>
        </p:nvSpPr>
        <p:spPr bwMode="auto">
          <a:xfrm>
            <a:off x="190500" y="1408112"/>
            <a:ext cx="876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r>
              <a:rPr lang="et-EE" altLang="et-EE" b="1" dirty="0" smtClean="0">
                <a:solidFill>
                  <a:schemeClr val="bg1">
                    <a:lumMod val="50000"/>
                  </a:schemeClr>
                </a:solidFill>
                <a:latin typeface="Calibri" panose="020F0502020204030204" pitchFamily="34" charset="0"/>
              </a:rPr>
              <a:t>Maksu toetamise hinnangu lõikes</a:t>
            </a:r>
            <a:endParaRPr lang="en-US" altLang="et-EE" b="1" dirty="0">
              <a:solidFill>
                <a:schemeClr val="bg1">
                  <a:lumMod val="50000"/>
                </a:schemeClr>
              </a:solidFill>
              <a:latin typeface="Calibri" panose="020F0502020204030204" pitchFamily="34" charset="0"/>
            </a:endParaRPr>
          </a:p>
        </p:txBody>
      </p:sp>
      <p:graphicFrame>
        <p:nvGraphicFramePr>
          <p:cNvPr id="47108" name="Chart 3"/>
          <p:cNvGraphicFramePr>
            <a:graphicFrameLocks/>
          </p:cNvGraphicFramePr>
          <p:nvPr>
            <p:extLst>
              <p:ext uri="{D42A27DB-BD31-4B8C-83A1-F6EECF244321}">
                <p14:modId xmlns:p14="http://schemas.microsoft.com/office/powerpoint/2010/main" val="293150641"/>
              </p:ext>
            </p:extLst>
          </p:nvPr>
        </p:nvGraphicFramePr>
        <p:xfrm>
          <a:off x="190500" y="1981200"/>
          <a:ext cx="8559800" cy="3886200"/>
        </p:xfrm>
        <a:graphic>
          <a:graphicData uri="http://schemas.openxmlformats.org/presentationml/2006/ole">
            <mc:AlternateContent xmlns:mc="http://schemas.openxmlformats.org/markup-compatibility/2006">
              <mc:Choice xmlns:v="urn:schemas-microsoft-com:vml" Requires="v">
                <p:oleObj spid="_x0000_s47119" name="Chart" r:id="rId4" imgW="8565622" imgH="4072481" progId="Excel.Chart.8">
                  <p:embed/>
                </p:oleObj>
              </mc:Choice>
              <mc:Fallback>
                <p:oleObj name="Chart" r:id="rId4" imgW="8565622" imgH="4072481" progId="Excel.Chart.8">
                  <p:embed/>
                  <p:pic>
                    <p:nvPicPr>
                      <p:cNvPr id="0" name="Char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 y="1981200"/>
                        <a:ext cx="8559800" cy="3886200"/>
                      </a:xfrm>
                      <a:prstGeom prst="rect">
                        <a:avLst/>
                      </a:prstGeom>
                      <a:noFill/>
                    </p:spPr>
                  </p:pic>
                </p:oleObj>
              </mc:Fallback>
            </mc:AlternateContent>
          </a:graphicData>
        </a:graphic>
      </p:graphicFrame>
      <p:cxnSp>
        <p:nvCxnSpPr>
          <p:cNvPr id="3" name="Straight Arrow Connector 2"/>
          <p:cNvCxnSpPr/>
          <p:nvPr/>
        </p:nvCxnSpPr>
        <p:spPr>
          <a:xfrm flipH="1">
            <a:off x="838200" y="1828800"/>
            <a:ext cx="990600" cy="685800"/>
          </a:xfrm>
          <a:prstGeom prst="straightConnector1">
            <a:avLst/>
          </a:prstGeom>
          <a:ln>
            <a:solidFill>
              <a:srgbClr val="ED7D31"/>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676399" y="6019800"/>
            <a:ext cx="7277101" cy="738664"/>
          </a:xfrm>
          <a:prstGeom prst="rect">
            <a:avLst/>
          </a:prstGeom>
          <a:noFill/>
        </p:spPr>
        <p:txBody>
          <a:bodyPr wrap="square" rtlCol="0">
            <a:spAutoFit/>
          </a:bodyPr>
          <a:lstStyle/>
          <a:p>
            <a:r>
              <a:rPr lang="et-EE" sz="1400" b="1" dirty="0" smtClean="0">
                <a:solidFill>
                  <a:schemeClr val="bg1">
                    <a:lumMod val="50000"/>
                  </a:schemeClr>
                </a:solidFill>
              </a:rPr>
              <a:t>Siin näemegi, et 94% neist, kes ei pea maksu põhjendatuks, peavad selle kehtestamise peamiseks põhjuseks riigieelarve täitmist ning neist peavad maksu põhjendatuks hindab 61% selle põhjuseks olevat rahva tervise eest hoolitsemist.</a:t>
            </a:r>
            <a:endParaRPr lang="et-EE" sz="1400" b="1" dirty="0">
              <a:solidFill>
                <a:schemeClr val="bg1">
                  <a:lumMod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3"/>
          <p:cNvSpPr>
            <a:spLocks noGrp="1"/>
          </p:cNvSpPr>
          <p:nvPr>
            <p:ph type="title"/>
          </p:nvPr>
        </p:nvSpPr>
        <p:spPr>
          <a:xfrm>
            <a:off x="457200" y="274638"/>
            <a:ext cx="8229600" cy="944562"/>
          </a:xfrm>
        </p:spPr>
        <p:txBody>
          <a:bodyPr/>
          <a:lstStyle/>
          <a:p>
            <a:pPr eaLnBrk="1" hangingPunct="1"/>
            <a:r>
              <a:rPr lang="et-EE" altLang="et-EE" sz="2800" dirty="0" smtClean="0">
                <a:solidFill>
                  <a:srgbClr val="ED7D31"/>
                </a:solidFill>
              </a:rPr>
              <a:t>3. Magustatud jookide tarbimise tõenäoline vähenemine hinnatõusu järel</a:t>
            </a:r>
          </a:p>
        </p:txBody>
      </p:sp>
      <p:sp>
        <p:nvSpPr>
          <p:cNvPr id="49155" name="TextBox 1"/>
          <p:cNvSpPr txBox="1">
            <a:spLocks noChangeArrowheads="1"/>
          </p:cNvSpPr>
          <p:nvPr/>
        </p:nvSpPr>
        <p:spPr bwMode="auto">
          <a:xfrm>
            <a:off x="152400" y="1219200"/>
            <a:ext cx="89154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r>
              <a:rPr lang="et-EE" altLang="et-EE" sz="1400" dirty="0" smtClean="0">
                <a:solidFill>
                  <a:srgbClr val="000000"/>
                </a:solidFill>
                <a:latin typeface="Calibri" panose="020F0502020204030204" pitchFamily="34" charset="0"/>
              </a:rPr>
              <a:t>Maksu kehtestamisel lisandub jookide hinnale, mille suhkru sisaldus on üle 5 grammi 100 milliliitri kohta 10 kuni 30 senti liitri kohta, enne kaubanduslikku juurdehindlust, ehk siis pärast kaubanduslikku juurdehindlust veel enam. </a:t>
            </a:r>
            <a:r>
              <a:rPr lang="et-EE" altLang="et-EE" sz="1400" b="1" dirty="0" smtClean="0">
                <a:solidFill>
                  <a:srgbClr val="000000"/>
                </a:solidFill>
                <a:latin typeface="Calibri" panose="020F0502020204030204" pitchFamily="34" charset="0"/>
              </a:rPr>
              <a:t>Kas sellise hinnatõusu tõttu Te isiklikult vähendaks magustatud jookide tarbimist?</a:t>
            </a:r>
            <a:endParaRPr lang="et-EE" altLang="et-EE" sz="1400" b="1" dirty="0">
              <a:solidFill>
                <a:srgbClr val="000000"/>
              </a:solidFill>
              <a:latin typeface="Calibri" panose="020F0502020204030204" pitchFamily="34" charset="0"/>
            </a:endParaRPr>
          </a:p>
        </p:txBody>
      </p:sp>
      <p:graphicFrame>
        <p:nvGraphicFramePr>
          <p:cNvPr id="49156" name="590f972443c40"/>
          <p:cNvGraphicFramePr>
            <a:graphicFrameLocks/>
          </p:cNvGraphicFramePr>
          <p:nvPr>
            <p:extLst>
              <p:ext uri="{D42A27DB-BD31-4B8C-83A1-F6EECF244321}">
                <p14:modId xmlns:p14="http://schemas.microsoft.com/office/powerpoint/2010/main" val="2226004644"/>
              </p:ext>
            </p:extLst>
          </p:nvPr>
        </p:nvGraphicFramePr>
        <p:xfrm>
          <a:off x="184150" y="1967389"/>
          <a:ext cx="8502650" cy="3657600"/>
        </p:xfrm>
        <a:graphic>
          <a:graphicData uri="http://schemas.openxmlformats.org/presentationml/2006/ole">
            <mc:AlternateContent xmlns:mc="http://schemas.openxmlformats.org/markup-compatibility/2006">
              <mc:Choice xmlns:v="urn:schemas-microsoft-com:vml" Requires="v">
                <p:oleObj spid="_x0000_s49168" name="Chart" r:id="rId4" imgW="8510754" imgH="3151905" progId="Excel.Chart.8">
                  <p:embed/>
                </p:oleObj>
              </mc:Choice>
              <mc:Fallback>
                <p:oleObj name="Chart" r:id="rId4" imgW="8510754" imgH="3151905" progId="Excel.Chart.8">
                  <p:embed/>
                  <p:pic>
                    <p:nvPicPr>
                      <p:cNvPr id="0" name="590f972443c4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150" y="1967389"/>
                        <a:ext cx="8502650" cy="3657600"/>
                      </a:xfrm>
                      <a:prstGeom prst="rect">
                        <a:avLst/>
                      </a:prstGeom>
                      <a:noFill/>
                      <a:extLst/>
                    </p:spPr>
                  </p:pic>
                </p:oleObj>
              </mc:Fallback>
            </mc:AlternateContent>
          </a:graphicData>
        </a:graphic>
      </p:graphicFrame>
      <p:sp>
        <p:nvSpPr>
          <p:cNvPr id="2" name="TextBox 1"/>
          <p:cNvSpPr txBox="1"/>
          <p:nvPr/>
        </p:nvSpPr>
        <p:spPr>
          <a:xfrm>
            <a:off x="295275" y="5814536"/>
            <a:ext cx="8382000" cy="738664"/>
          </a:xfrm>
          <a:prstGeom prst="rect">
            <a:avLst/>
          </a:prstGeom>
          <a:solidFill>
            <a:schemeClr val="bg1"/>
          </a:solidFill>
        </p:spPr>
        <p:txBody>
          <a:bodyPr wrap="square" rtlCol="0">
            <a:spAutoFit/>
          </a:bodyPr>
          <a:lstStyle/>
          <a:p>
            <a:r>
              <a:rPr lang="et-EE" sz="1400" b="1" dirty="0" smtClean="0">
                <a:solidFill>
                  <a:schemeClr val="bg1">
                    <a:lumMod val="50000"/>
                  </a:schemeClr>
                </a:solidFill>
              </a:rPr>
              <a:t>Siin näeme 3 suuremat rühma – 37% ei vähendaks, kuna niikuinii selliseid jooke ei tarbi. Seega suhteliselt suurt osa elanikkonnast see teema üldse ei puuduta. 38% vähendaks tarbimist ilmselt mõnevõrra või kindlasti. 23% ilmselt või kindlasti ei vähendaks ning 3% ei oska öelda.</a:t>
            </a:r>
            <a:endParaRPr lang="et-EE" sz="1400" b="1" dirty="0">
              <a:solidFill>
                <a:schemeClr val="bg1">
                  <a:lumMod val="5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3"/>
          <p:cNvSpPr>
            <a:spLocks noGrp="1"/>
          </p:cNvSpPr>
          <p:nvPr>
            <p:ph type="title"/>
          </p:nvPr>
        </p:nvSpPr>
        <p:spPr>
          <a:xfrm>
            <a:off x="457200" y="274638"/>
            <a:ext cx="8229600" cy="944562"/>
          </a:xfrm>
        </p:spPr>
        <p:txBody>
          <a:bodyPr/>
          <a:lstStyle/>
          <a:p>
            <a:pPr eaLnBrk="1" hangingPunct="1"/>
            <a:r>
              <a:rPr lang="et-EE" altLang="et-EE" sz="2800" dirty="0">
                <a:solidFill>
                  <a:srgbClr val="ED7D31"/>
                </a:solidFill>
              </a:rPr>
              <a:t>3. Magustatud jookide tarbimise tõenäoline vähenemine hinnatõusu </a:t>
            </a:r>
            <a:r>
              <a:rPr lang="et-EE" altLang="et-EE" sz="2800" dirty="0" smtClean="0">
                <a:solidFill>
                  <a:srgbClr val="ED7D31"/>
                </a:solidFill>
              </a:rPr>
              <a:t>järel. </a:t>
            </a:r>
            <a:r>
              <a:rPr lang="et-EE" altLang="et-EE" sz="2800" dirty="0" smtClean="0">
                <a:solidFill>
                  <a:schemeClr val="bg1">
                    <a:lumMod val="50000"/>
                  </a:schemeClr>
                </a:solidFill>
              </a:rPr>
              <a:t>Sugu </a:t>
            </a:r>
            <a:endParaRPr lang="et-EE" altLang="et-EE" dirty="0" smtClean="0">
              <a:solidFill>
                <a:schemeClr val="bg1">
                  <a:lumMod val="50000"/>
                </a:schemeClr>
              </a:solidFill>
            </a:endParaRPr>
          </a:p>
        </p:txBody>
      </p:sp>
      <p:graphicFrame>
        <p:nvGraphicFramePr>
          <p:cNvPr id="4" name="Chart 3"/>
          <p:cNvGraphicFramePr>
            <a:graphicFrameLocks/>
          </p:cNvGraphicFramePr>
          <p:nvPr>
            <p:extLst>
              <p:ext uri="{D42A27DB-BD31-4B8C-83A1-F6EECF244321}">
                <p14:modId xmlns:p14="http://schemas.microsoft.com/office/powerpoint/2010/main" val="761763247"/>
              </p:ext>
            </p:extLst>
          </p:nvPr>
        </p:nvGraphicFramePr>
        <p:xfrm>
          <a:off x="228600" y="1447800"/>
          <a:ext cx="8458200" cy="418298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676400" y="6019800"/>
            <a:ext cx="7162800" cy="523220"/>
          </a:xfrm>
          <a:prstGeom prst="rect">
            <a:avLst/>
          </a:prstGeom>
          <a:noFill/>
        </p:spPr>
        <p:txBody>
          <a:bodyPr wrap="square" rtlCol="0">
            <a:spAutoFit/>
          </a:bodyPr>
          <a:lstStyle/>
          <a:p>
            <a:r>
              <a:rPr lang="et-EE" sz="1400" b="1" dirty="0" smtClean="0">
                <a:solidFill>
                  <a:schemeClr val="bg1">
                    <a:lumMod val="50000"/>
                  </a:schemeClr>
                </a:solidFill>
              </a:rPr>
              <a:t>Magustatud jookide tarbimise vähendamise efekt oleks mõnevõrra suurem meeste kui naiste juures, kuna viimased tarbivad selliseid jooke niikuinii vähem.</a:t>
            </a:r>
            <a:endParaRPr lang="et-EE" sz="1400" b="1" dirty="0">
              <a:solidFill>
                <a:schemeClr val="bg1">
                  <a:lumMod val="5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3"/>
          <p:cNvSpPr>
            <a:spLocks noGrp="1"/>
          </p:cNvSpPr>
          <p:nvPr>
            <p:ph type="title"/>
          </p:nvPr>
        </p:nvSpPr>
        <p:spPr/>
        <p:txBody>
          <a:bodyPr/>
          <a:lstStyle/>
          <a:p>
            <a:pPr eaLnBrk="1" hangingPunct="1"/>
            <a:r>
              <a:rPr lang="et-EE" altLang="et-EE" sz="2800" dirty="0">
                <a:solidFill>
                  <a:srgbClr val="ED7D31"/>
                </a:solidFill>
              </a:rPr>
              <a:t>3. Magustatud jookide tarbimise tõenäoline vähenemine hinnatõusu järel. </a:t>
            </a:r>
            <a:r>
              <a:rPr lang="et-EE" altLang="et-EE" sz="2800" dirty="0" smtClean="0">
                <a:solidFill>
                  <a:srgbClr val="FFFFFF">
                    <a:lumMod val="50000"/>
                  </a:srgbClr>
                </a:solidFill>
              </a:rPr>
              <a:t>Vanus  </a:t>
            </a:r>
            <a:endParaRPr lang="et-EE" altLang="et-EE" dirty="0" smtClean="0"/>
          </a:p>
        </p:txBody>
      </p:sp>
      <p:graphicFrame>
        <p:nvGraphicFramePr>
          <p:cNvPr id="53252" name="Chart 3"/>
          <p:cNvGraphicFramePr>
            <a:graphicFrameLocks/>
          </p:cNvGraphicFramePr>
          <p:nvPr>
            <p:extLst>
              <p:ext uri="{D42A27DB-BD31-4B8C-83A1-F6EECF244321}">
                <p14:modId xmlns:p14="http://schemas.microsoft.com/office/powerpoint/2010/main" val="1494102589"/>
              </p:ext>
            </p:extLst>
          </p:nvPr>
        </p:nvGraphicFramePr>
        <p:xfrm>
          <a:off x="292100" y="1371600"/>
          <a:ext cx="8559800" cy="4140200"/>
        </p:xfrm>
        <a:graphic>
          <a:graphicData uri="http://schemas.openxmlformats.org/presentationml/2006/ole">
            <mc:AlternateContent xmlns:mc="http://schemas.openxmlformats.org/markup-compatibility/2006">
              <mc:Choice xmlns:v="urn:schemas-microsoft-com:vml" Requires="v">
                <p:oleObj spid="_x0000_s53263" name="Chart" r:id="rId4" imgW="8565622" imgH="4145639" progId="Excel.Chart.8">
                  <p:embed/>
                </p:oleObj>
              </mc:Choice>
              <mc:Fallback>
                <p:oleObj name="Chart" r:id="rId4" imgW="8565622" imgH="4145639" progId="Excel.Chart.8">
                  <p:embed/>
                  <p:pic>
                    <p:nvPicPr>
                      <p:cNvPr id="0" name="Char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100" y="1371600"/>
                        <a:ext cx="8559800" cy="414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p:cNvSpPr txBox="1"/>
          <p:nvPr/>
        </p:nvSpPr>
        <p:spPr>
          <a:xfrm>
            <a:off x="1676399" y="5870098"/>
            <a:ext cx="7467601" cy="738664"/>
          </a:xfrm>
          <a:prstGeom prst="rect">
            <a:avLst/>
          </a:prstGeom>
          <a:noFill/>
        </p:spPr>
        <p:txBody>
          <a:bodyPr wrap="square" rtlCol="0">
            <a:spAutoFit/>
          </a:bodyPr>
          <a:lstStyle/>
          <a:p>
            <a:r>
              <a:rPr lang="et-EE" sz="1400" b="1" dirty="0" smtClean="0">
                <a:solidFill>
                  <a:schemeClr val="bg1">
                    <a:lumMod val="50000"/>
                  </a:schemeClr>
                </a:solidFill>
              </a:rPr>
              <a:t>Samuti oleks efekt väiksem vanimas rühmas (55+ a), kuna nad tarbivad neid jooke ka praegu vähem. Noorimas rühmas (15-34) ei erineks efekt keskmisest vanuserühmast (35-54).</a:t>
            </a:r>
            <a:endParaRPr lang="et-EE" sz="1400" b="1" dirty="0">
              <a:solidFill>
                <a:schemeClr val="bg1">
                  <a:lumMod val="5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3"/>
          <p:cNvSpPr>
            <a:spLocks noGrp="1"/>
          </p:cNvSpPr>
          <p:nvPr>
            <p:ph type="title"/>
          </p:nvPr>
        </p:nvSpPr>
        <p:spPr/>
        <p:txBody>
          <a:bodyPr/>
          <a:lstStyle/>
          <a:p>
            <a:pPr eaLnBrk="1" hangingPunct="1"/>
            <a:r>
              <a:rPr lang="et-EE" altLang="et-EE" sz="2800" dirty="0">
                <a:solidFill>
                  <a:srgbClr val="ED7D31"/>
                </a:solidFill>
              </a:rPr>
              <a:t>3. Magustatud jookide tarbimise tõenäoline vähenemine hinnatõusu järel. </a:t>
            </a:r>
            <a:r>
              <a:rPr lang="et-EE" altLang="et-EE" sz="2800" dirty="0">
                <a:solidFill>
                  <a:srgbClr val="FFFFFF">
                    <a:lumMod val="50000"/>
                  </a:srgbClr>
                </a:solidFill>
              </a:rPr>
              <a:t>Vanus </a:t>
            </a:r>
            <a:endParaRPr lang="et-EE" altLang="et-EE" dirty="0" smtClean="0"/>
          </a:p>
        </p:txBody>
      </p:sp>
      <p:graphicFrame>
        <p:nvGraphicFramePr>
          <p:cNvPr id="55300" name="Chart 3"/>
          <p:cNvGraphicFramePr>
            <a:graphicFrameLocks/>
          </p:cNvGraphicFramePr>
          <p:nvPr>
            <p:extLst>
              <p:ext uri="{D42A27DB-BD31-4B8C-83A1-F6EECF244321}">
                <p14:modId xmlns:p14="http://schemas.microsoft.com/office/powerpoint/2010/main" val="3954775006"/>
              </p:ext>
            </p:extLst>
          </p:nvPr>
        </p:nvGraphicFramePr>
        <p:xfrm>
          <a:off x="381000" y="1676400"/>
          <a:ext cx="8483600" cy="3733800"/>
        </p:xfrm>
        <a:graphic>
          <a:graphicData uri="http://schemas.openxmlformats.org/presentationml/2006/ole">
            <mc:AlternateContent xmlns:mc="http://schemas.openxmlformats.org/markup-compatibility/2006">
              <mc:Choice xmlns:v="urn:schemas-microsoft-com:vml" Requires="v">
                <p:oleObj spid="_x0000_s55311" name="Chart" r:id="rId4" imgW="8797290" imgH="3993226" progId="Excel.Chart.8">
                  <p:embed/>
                </p:oleObj>
              </mc:Choice>
              <mc:Fallback>
                <p:oleObj name="Chart" r:id="rId4" imgW="8797290" imgH="3993226" progId="Excel.Chart.8">
                  <p:embed/>
                  <p:pic>
                    <p:nvPicPr>
                      <p:cNvPr id="0" name="Char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676400"/>
                        <a:ext cx="8483600" cy="3733800"/>
                      </a:xfrm>
                      <a:prstGeom prst="rect">
                        <a:avLst/>
                      </a:prstGeom>
                      <a:noFill/>
                      <a:extLst/>
                    </p:spPr>
                  </p:pic>
                </p:oleObj>
              </mc:Fallback>
            </mc:AlternateContent>
          </a:graphicData>
        </a:graphic>
      </p:graphicFrame>
      <p:sp>
        <p:nvSpPr>
          <p:cNvPr id="2" name="TextBox 1"/>
          <p:cNvSpPr txBox="1"/>
          <p:nvPr/>
        </p:nvSpPr>
        <p:spPr>
          <a:xfrm>
            <a:off x="1905000" y="5943600"/>
            <a:ext cx="6781800" cy="523220"/>
          </a:xfrm>
          <a:prstGeom prst="rect">
            <a:avLst/>
          </a:prstGeom>
          <a:noFill/>
        </p:spPr>
        <p:txBody>
          <a:bodyPr wrap="square" rtlCol="0">
            <a:spAutoFit/>
          </a:bodyPr>
          <a:lstStyle/>
          <a:p>
            <a:r>
              <a:rPr lang="et-EE" sz="1400" b="1" dirty="0" smtClean="0">
                <a:solidFill>
                  <a:schemeClr val="bg1">
                    <a:lumMod val="50000"/>
                  </a:schemeClr>
                </a:solidFill>
              </a:rPr>
              <a:t>Venekeelse elanikkonna seas oleks tõenäoline tarbimise vähendamine tunduvalt suurem kui eestlaste seas.</a:t>
            </a:r>
            <a:endParaRPr lang="et-EE" sz="1400" b="1" dirty="0">
              <a:solidFill>
                <a:schemeClr val="bg1">
                  <a:lumMod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3"/>
          <p:cNvSpPr>
            <a:spLocks noGrp="1"/>
          </p:cNvSpPr>
          <p:nvPr>
            <p:ph type="title"/>
          </p:nvPr>
        </p:nvSpPr>
        <p:spPr>
          <a:xfrm>
            <a:off x="320675" y="274638"/>
            <a:ext cx="8502650" cy="1143000"/>
          </a:xfrm>
        </p:spPr>
        <p:txBody>
          <a:bodyPr/>
          <a:lstStyle/>
          <a:p>
            <a:pPr eaLnBrk="1" hangingPunct="1"/>
            <a:r>
              <a:rPr lang="et-EE" altLang="et-EE" sz="2800" dirty="0" smtClean="0">
                <a:solidFill>
                  <a:srgbClr val="ED7D31"/>
                </a:solidFill>
              </a:rPr>
              <a:t>4. Kas ja mida tarbiks pärast hinnatõusu enam?</a:t>
            </a:r>
          </a:p>
        </p:txBody>
      </p:sp>
      <p:sp>
        <p:nvSpPr>
          <p:cNvPr id="57347" name="TextBox 1"/>
          <p:cNvSpPr txBox="1">
            <a:spLocks noChangeArrowheads="1"/>
          </p:cNvSpPr>
          <p:nvPr/>
        </p:nvSpPr>
        <p:spPr bwMode="auto">
          <a:xfrm>
            <a:off x="311257" y="1143000"/>
            <a:ext cx="86868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pPr algn="ctr"/>
            <a:r>
              <a:rPr lang="et-EE" altLang="et-EE" b="1" dirty="0" smtClean="0">
                <a:solidFill>
                  <a:srgbClr val="ED7D31"/>
                </a:solidFill>
                <a:latin typeface="Calibri" panose="020F0502020204030204" pitchFamily="34" charset="0"/>
              </a:rPr>
              <a:t>Kas ja mida Te sel juhul rohkem tarbima hakkaks? </a:t>
            </a:r>
          </a:p>
          <a:p>
            <a:r>
              <a:rPr lang="et-EE" altLang="et-EE" sz="1600" b="1" dirty="0" smtClean="0">
                <a:solidFill>
                  <a:schemeClr val="bg1">
                    <a:lumMod val="50000"/>
                  </a:schemeClr>
                </a:solidFill>
                <a:latin typeface="Calibri" panose="020F0502020204030204" pitchFamily="34" charset="0"/>
              </a:rPr>
              <a:t>Küsimus küsiti neilt, kes väitsid, et peale hinnatõuse vähendaks magustatud jookide </a:t>
            </a:r>
            <a:r>
              <a:rPr lang="et-EE" altLang="et-EE" sz="1600" b="1" dirty="0">
                <a:solidFill>
                  <a:schemeClr val="bg1">
                    <a:lumMod val="50000"/>
                  </a:schemeClr>
                </a:solidFill>
                <a:latin typeface="Calibri" panose="020F0502020204030204" pitchFamily="34" charset="0"/>
              </a:rPr>
              <a:t>tarbimist </a:t>
            </a:r>
            <a:r>
              <a:rPr lang="et-EE" altLang="et-EE" sz="1600" b="1" dirty="0" smtClean="0">
                <a:solidFill>
                  <a:schemeClr val="bg1">
                    <a:lumMod val="50000"/>
                  </a:schemeClr>
                </a:solidFill>
                <a:latin typeface="Calibri" panose="020F0502020204030204" pitchFamily="34" charset="0"/>
              </a:rPr>
              <a:t>ilmselt mõnevõrra </a:t>
            </a:r>
            <a:r>
              <a:rPr lang="et-EE" altLang="et-EE" sz="1600" b="1" dirty="0">
                <a:solidFill>
                  <a:schemeClr val="bg1">
                    <a:lumMod val="50000"/>
                  </a:schemeClr>
                </a:solidFill>
                <a:latin typeface="Calibri" panose="020F0502020204030204" pitchFamily="34" charset="0"/>
              </a:rPr>
              <a:t>vähem </a:t>
            </a:r>
            <a:r>
              <a:rPr lang="et-EE" altLang="et-EE" sz="1600" b="1" dirty="0" smtClean="0">
                <a:solidFill>
                  <a:schemeClr val="bg1">
                    <a:lumMod val="50000"/>
                  </a:schemeClr>
                </a:solidFill>
                <a:latin typeface="Calibri" panose="020F0502020204030204" pitchFamily="34" charset="0"/>
              </a:rPr>
              <a:t>või kindlasti vähem (38% küsitletutest). Nimetada võis mitut varianti, ehk </a:t>
            </a:r>
            <a:r>
              <a:rPr lang="et-EE" altLang="et-EE" sz="1600" b="1" u="sng" dirty="0" smtClean="0">
                <a:solidFill>
                  <a:schemeClr val="bg1">
                    <a:lumMod val="50000"/>
                  </a:schemeClr>
                </a:solidFill>
                <a:latin typeface="Calibri" panose="020F0502020204030204" pitchFamily="34" charset="0"/>
              </a:rPr>
              <a:t>tegelikkuses läheks käiku kombinatsioonid</a:t>
            </a:r>
            <a:r>
              <a:rPr lang="et-EE" altLang="et-EE" sz="1600" b="1" dirty="0" smtClean="0">
                <a:solidFill>
                  <a:schemeClr val="bg1">
                    <a:lumMod val="50000"/>
                  </a:schemeClr>
                </a:solidFill>
                <a:latin typeface="Calibri" panose="020F0502020204030204" pitchFamily="34" charset="0"/>
              </a:rPr>
              <a:t>.</a:t>
            </a:r>
            <a:endParaRPr lang="et-EE" altLang="et-EE" sz="1600" b="1" dirty="0">
              <a:solidFill>
                <a:schemeClr val="bg1">
                  <a:lumMod val="50000"/>
                </a:schemeClr>
              </a:solidFill>
              <a:latin typeface="Calibri" panose="020F0502020204030204" pitchFamily="34" charset="0"/>
            </a:endParaRPr>
          </a:p>
        </p:txBody>
      </p:sp>
      <p:graphicFrame>
        <p:nvGraphicFramePr>
          <p:cNvPr id="57348" name="590f972443c40"/>
          <p:cNvGraphicFramePr>
            <a:graphicFrameLocks/>
          </p:cNvGraphicFramePr>
          <p:nvPr>
            <p:extLst>
              <p:ext uri="{D42A27DB-BD31-4B8C-83A1-F6EECF244321}">
                <p14:modId xmlns:p14="http://schemas.microsoft.com/office/powerpoint/2010/main" val="2288535325"/>
              </p:ext>
            </p:extLst>
          </p:nvPr>
        </p:nvGraphicFramePr>
        <p:xfrm>
          <a:off x="320675" y="2239767"/>
          <a:ext cx="8502650" cy="3627634"/>
        </p:xfrm>
        <a:graphic>
          <a:graphicData uri="http://schemas.openxmlformats.org/presentationml/2006/ole">
            <mc:AlternateContent xmlns:mc="http://schemas.openxmlformats.org/markup-compatibility/2006">
              <mc:Choice xmlns:v="urn:schemas-microsoft-com:vml" Requires="v">
                <p:oleObj spid="_x0000_s57361" name="Chart" r:id="rId4" imgW="8510754" imgH="3151905" progId="Excel.Chart.8">
                  <p:embed/>
                </p:oleObj>
              </mc:Choice>
              <mc:Fallback>
                <p:oleObj name="Chart" r:id="rId4" imgW="8510754" imgH="3151905" progId="Excel.Chart.8">
                  <p:embed/>
                  <p:pic>
                    <p:nvPicPr>
                      <p:cNvPr id="0" name="590f972443c4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675" y="2239767"/>
                        <a:ext cx="8502650" cy="3627634"/>
                      </a:xfrm>
                      <a:prstGeom prst="rect">
                        <a:avLst/>
                      </a:prstGeom>
                      <a:noFill/>
                      <a:extLst/>
                    </p:spPr>
                  </p:pic>
                </p:oleObj>
              </mc:Fallback>
            </mc:AlternateContent>
          </a:graphicData>
        </a:graphic>
      </p:graphicFrame>
      <p:sp>
        <p:nvSpPr>
          <p:cNvPr id="2" name="TextBox 1"/>
          <p:cNvSpPr txBox="1"/>
          <p:nvPr/>
        </p:nvSpPr>
        <p:spPr>
          <a:xfrm>
            <a:off x="1600200" y="5867401"/>
            <a:ext cx="7543800" cy="954107"/>
          </a:xfrm>
          <a:prstGeom prst="rect">
            <a:avLst/>
          </a:prstGeom>
          <a:noFill/>
        </p:spPr>
        <p:txBody>
          <a:bodyPr wrap="square" rtlCol="0">
            <a:spAutoFit/>
          </a:bodyPr>
          <a:lstStyle/>
          <a:p>
            <a:r>
              <a:rPr lang="et-EE" sz="1400" b="1" dirty="0" smtClean="0">
                <a:solidFill>
                  <a:schemeClr val="bg1">
                    <a:lumMod val="50000"/>
                  </a:schemeClr>
                </a:solidFill>
              </a:rPr>
              <a:t>Nagu näeme, vastab vaid 9% et ei asendaks magustatud jookide vähemat tarbimist millegagi ja tarbiks lihtsalt jooke vähem. Ülejäänud asendavad ja  „asendustest“ on populaarsemad vesi (nimetab 68%) ja täismahlad (41%), kuid esindatud on näiteks ka odavamad magusjoogid (20%) ja lahjad alkohoolsed joogid (14%)</a:t>
            </a:r>
            <a:endParaRPr lang="et-EE" sz="1400" b="1" dirty="0">
              <a:solidFill>
                <a:schemeClr val="bg1">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solidFill>
                  <a:srgbClr val="ED7D31"/>
                </a:solidFill>
              </a:rPr>
              <a:t>Uuringu Taust</a:t>
            </a:r>
            <a:endParaRPr lang="et-EE" dirty="0">
              <a:solidFill>
                <a:srgbClr val="ED7D31"/>
              </a:solidFill>
            </a:endParaRPr>
          </a:p>
        </p:txBody>
      </p:sp>
      <p:sp>
        <p:nvSpPr>
          <p:cNvPr id="3" name="Content Placeholder 2"/>
          <p:cNvSpPr>
            <a:spLocks noGrp="1"/>
          </p:cNvSpPr>
          <p:nvPr>
            <p:ph idx="1"/>
          </p:nvPr>
        </p:nvSpPr>
        <p:spPr>
          <a:xfrm>
            <a:off x="228600" y="1600200"/>
            <a:ext cx="8610600" cy="4525963"/>
          </a:xfrm>
        </p:spPr>
        <p:txBody>
          <a:bodyPr/>
          <a:lstStyle/>
          <a:p>
            <a:r>
              <a:rPr lang="et-EE" dirty="0" smtClean="0">
                <a:solidFill>
                  <a:srgbClr val="ED7D31"/>
                </a:solidFill>
              </a:rPr>
              <a:t>Meetod</a:t>
            </a:r>
            <a:r>
              <a:rPr lang="et-EE" dirty="0" smtClean="0"/>
              <a:t> – veebiküsitlus üleriigilise uuringuteks eelvärvatud elanikkonna paneeli raames (sisaldab enam kui 20 000 liiget)</a:t>
            </a:r>
          </a:p>
          <a:p>
            <a:r>
              <a:rPr lang="et-EE" dirty="0" smtClean="0">
                <a:solidFill>
                  <a:srgbClr val="ED7D31"/>
                </a:solidFill>
              </a:rPr>
              <a:t>Küsitlusperiood</a:t>
            </a:r>
            <a:r>
              <a:rPr lang="et-EE" dirty="0" smtClean="0"/>
              <a:t> – 29.aprill- 6. mai</a:t>
            </a:r>
          </a:p>
          <a:p>
            <a:r>
              <a:rPr lang="et-EE" dirty="0" smtClean="0">
                <a:solidFill>
                  <a:srgbClr val="ED7D31"/>
                </a:solidFill>
              </a:rPr>
              <a:t>Valim</a:t>
            </a:r>
            <a:r>
              <a:rPr lang="et-EE" dirty="0" smtClean="0"/>
              <a:t> N=500 üleriigiliselt proportsionaalne vanusevahemikus 15-74 aastat soo, peamiste vanuserühmade, suhtluskeele ning maakonna tunnustes</a:t>
            </a:r>
          </a:p>
          <a:p>
            <a:r>
              <a:rPr lang="et-EE" dirty="0" smtClean="0">
                <a:solidFill>
                  <a:srgbClr val="ED7D31"/>
                </a:solidFill>
              </a:rPr>
              <a:t>Valimi struktuur </a:t>
            </a:r>
            <a:r>
              <a:rPr lang="et-EE" dirty="0" smtClean="0"/>
              <a:t>on esitatud järgmistel slaididel</a:t>
            </a:r>
            <a:endParaRPr lang="et-EE" dirty="0"/>
          </a:p>
        </p:txBody>
      </p:sp>
    </p:spTree>
    <p:extLst>
      <p:ext uri="{BB962C8B-B14F-4D97-AF65-F5344CB8AC3E}">
        <p14:creationId xmlns:p14="http://schemas.microsoft.com/office/powerpoint/2010/main" val="219032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3"/>
          <p:cNvSpPr>
            <a:spLocks noGrp="1"/>
          </p:cNvSpPr>
          <p:nvPr>
            <p:ph type="title"/>
          </p:nvPr>
        </p:nvSpPr>
        <p:spPr>
          <a:xfrm>
            <a:off x="457200" y="274638"/>
            <a:ext cx="8229600" cy="1020762"/>
          </a:xfrm>
        </p:spPr>
        <p:txBody>
          <a:bodyPr/>
          <a:lstStyle/>
          <a:p>
            <a:pPr eaLnBrk="1" hangingPunct="1"/>
            <a:r>
              <a:rPr lang="et-EE" altLang="et-EE" sz="2800" dirty="0">
                <a:solidFill>
                  <a:srgbClr val="ED7D31"/>
                </a:solidFill>
              </a:rPr>
              <a:t>4. Kas ja mida tarbiks pärast hinnatõusu enam</a:t>
            </a:r>
            <a:r>
              <a:rPr lang="et-EE" altLang="et-EE" sz="2800" dirty="0" smtClean="0">
                <a:solidFill>
                  <a:srgbClr val="ED7D31"/>
                </a:solidFill>
              </a:rPr>
              <a:t>? </a:t>
            </a:r>
            <a:r>
              <a:rPr lang="et-EE" altLang="et-EE" sz="2800" dirty="0" smtClean="0">
                <a:solidFill>
                  <a:schemeClr val="bg1">
                    <a:lumMod val="50000"/>
                  </a:schemeClr>
                </a:solidFill>
              </a:rPr>
              <a:t>Vanus</a:t>
            </a:r>
            <a:endParaRPr lang="et-EE" altLang="et-EE" dirty="0" smtClean="0">
              <a:solidFill>
                <a:schemeClr val="bg1">
                  <a:lumMod val="50000"/>
                </a:schemeClr>
              </a:solidFill>
            </a:endParaRPr>
          </a:p>
        </p:txBody>
      </p:sp>
      <p:sp>
        <p:nvSpPr>
          <p:cNvPr id="59395" name="TextBox 2"/>
          <p:cNvSpPr txBox="1">
            <a:spLocks noChangeArrowheads="1"/>
          </p:cNvSpPr>
          <p:nvPr/>
        </p:nvSpPr>
        <p:spPr bwMode="auto">
          <a:xfrm>
            <a:off x="2286000" y="1377719"/>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r>
              <a:rPr lang="et-EE" altLang="et-EE" dirty="0" smtClean="0">
                <a:solidFill>
                  <a:srgbClr val="000000"/>
                </a:solidFill>
                <a:latin typeface="Calibri" panose="020F0502020204030204" pitchFamily="34" charset="0"/>
              </a:rPr>
              <a:t>Kas ja mida Te sel juhul rohkem tarbima hakkaks?</a:t>
            </a:r>
            <a:endParaRPr lang="et-EE" altLang="et-EE" dirty="0">
              <a:solidFill>
                <a:srgbClr val="000000"/>
              </a:solidFill>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1476357934"/>
              </p:ext>
            </p:extLst>
          </p:nvPr>
        </p:nvGraphicFramePr>
        <p:xfrm>
          <a:off x="304800" y="1860108"/>
          <a:ext cx="8382000" cy="4245417"/>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Straight Arrow Connector 2"/>
          <p:cNvCxnSpPr/>
          <p:nvPr/>
        </p:nvCxnSpPr>
        <p:spPr>
          <a:xfrm flipH="1">
            <a:off x="5715000" y="3505200"/>
            <a:ext cx="762000" cy="0"/>
          </a:xfrm>
          <a:prstGeom prst="straightConnector1">
            <a:avLst/>
          </a:prstGeom>
          <a:ln>
            <a:solidFill>
              <a:srgbClr val="ED7D3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676400" y="6119336"/>
            <a:ext cx="7315200" cy="738664"/>
          </a:xfrm>
          <a:prstGeom prst="rect">
            <a:avLst/>
          </a:prstGeom>
          <a:noFill/>
        </p:spPr>
        <p:txBody>
          <a:bodyPr wrap="square" rtlCol="0">
            <a:spAutoFit/>
          </a:bodyPr>
          <a:lstStyle/>
          <a:p>
            <a:r>
              <a:rPr lang="et-EE" sz="1400" b="1" dirty="0" smtClean="0">
                <a:solidFill>
                  <a:schemeClr val="bg1">
                    <a:lumMod val="50000"/>
                  </a:schemeClr>
                </a:solidFill>
              </a:rPr>
              <a:t>Noorte puhul on märkimisväärne, et rohkem tarbitaks tõenäoliselt kõiki jooke, eriti aga (võrreldes teiste vanusegruppidega) odavamaid magusjooke, mille puhul hinnatõus nii palju tunda ei anna.</a:t>
            </a:r>
            <a:endParaRPr lang="et-EE" sz="1400" b="1" dirty="0">
              <a:solidFill>
                <a:schemeClr val="bg1">
                  <a:lumMod val="50000"/>
                </a:schemeClr>
              </a:solidFill>
            </a:endParaRPr>
          </a:p>
        </p:txBody>
      </p:sp>
    </p:spTree>
    <p:extLst>
      <p:ext uri="{BB962C8B-B14F-4D97-AF65-F5344CB8AC3E}">
        <p14:creationId xmlns:p14="http://schemas.microsoft.com/office/powerpoint/2010/main" val="3608748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3"/>
          <p:cNvSpPr>
            <a:spLocks noGrp="1"/>
          </p:cNvSpPr>
          <p:nvPr>
            <p:ph type="title"/>
          </p:nvPr>
        </p:nvSpPr>
        <p:spPr>
          <a:xfrm>
            <a:off x="457200" y="274638"/>
            <a:ext cx="8229600" cy="868362"/>
          </a:xfrm>
        </p:spPr>
        <p:txBody>
          <a:bodyPr/>
          <a:lstStyle/>
          <a:p>
            <a:pPr eaLnBrk="1" hangingPunct="1"/>
            <a:r>
              <a:rPr lang="et-EE" altLang="et-EE" sz="2800" dirty="0" smtClean="0">
                <a:solidFill>
                  <a:srgbClr val="ED7D31"/>
                </a:solidFill>
              </a:rPr>
              <a:t>5. Kursisolek magustatud jookide praeguse suhkrusisaldusega </a:t>
            </a:r>
          </a:p>
        </p:txBody>
      </p:sp>
      <p:sp>
        <p:nvSpPr>
          <p:cNvPr id="63491" name="TextBox 1"/>
          <p:cNvSpPr txBox="1">
            <a:spLocks noChangeArrowheads="1"/>
          </p:cNvSpPr>
          <p:nvPr/>
        </p:nvSpPr>
        <p:spPr bwMode="auto">
          <a:xfrm>
            <a:off x="1295400" y="1284287"/>
            <a:ext cx="723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r>
              <a:rPr lang="et-EE" altLang="et-EE" dirty="0" smtClean="0">
                <a:solidFill>
                  <a:srgbClr val="000000"/>
                </a:solidFill>
                <a:latin typeface="Calibri" panose="020F0502020204030204" pitchFamily="34" charset="0"/>
              </a:rPr>
              <a:t>Kas Te olete kursis kui palju sisaldavad praegu magustatud joogid suhkrut?</a:t>
            </a:r>
            <a:endParaRPr lang="et-EE" altLang="et-EE" dirty="0">
              <a:solidFill>
                <a:srgbClr val="000000"/>
              </a:solidFill>
              <a:latin typeface="Calibri" panose="020F0502020204030204" pitchFamily="34" charset="0"/>
            </a:endParaRPr>
          </a:p>
        </p:txBody>
      </p:sp>
      <p:graphicFrame>
        <p:nvGraphicFramePr>
          <p:cNvPr id="63492" name="590f972443c40"/>
          <p:cNvGraphicFramePr>
            <a:graphicFrameLocks/>
          </p:cNvGraphicFramePr>
          <p:nvPr>
            <p:extLst>
              <p:ext uri="{D42A27DB-BD31-4B8C-83A1-F6EECF244321}">
                <p14:modId xmlns:p14="http://schemas.microsoft.com/office/powerpoint/2010/main" val="1873292070"/>
              </p:ext>
            </p:extLst>
          </p:nvPr>
        </p:nvGraphicFramePr>
        <p:xfrm>
          <a:off x="304800" y="1905000"/>
          <a:ext cx="8502650" cy="3403600"/>
        </p:xfrm>
        <a:graphic>
          <a:graphicData uri="http://schemas.openxmlformats.org/presentationml/2006/ole">
            <mc:AlternateContent xmlns:mc="http://schemas.openxmlformats.org/markup-compatibility/2006">
              <mc:Choice xmlns:v="urn:schemas-microsoft-com:vml" Requires="v">
                <p:oleObj spid="_x0000_s63504" name="Chart" r:id="rId4" imgW="8510754" imgH="3151905" progId="Excel.Chart.8">
                  <p:embed/>
                </p:oleObj>
              </mc:Choice>
              <mc:Fallback>
                <p:oleObj name="Chart" r:id="rId4" imgW="8510754" imgH="3151905" progId="Excel.Chart.8">
                  <p:embed/>
                  <p:pic>
                    <p:nvPicPr>
                      <p:cNvPr id="0" name="590f972443c4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905000"/>
                        <a:ext cx="8502650" cy="3403600"/>
                      </a:xfrm>
                      <a:prstGeom prst="rect">
                        <a:avLst/>
                      </a:prstGeom>
                      <a:noFill/>
                      <a:extLst/>
                    </p:spPr>
                  </p:pic>
                </p:oleObj>
              </mc:Fallback>
            </mc:AlternateContent>
          </a:graphicData>
        </a:graphic>
      </p:graphicFrame>
      <p:sp>
        <p:nvSpPr>
          <p:cNvPr id="2" name="TextBox 1"/>
          <p:cNvSpPr txBox="1"/>
          <p:nvPr/>
        </p:nvSpPr>
        <p:spPr>
          <a:xfrm>
            <a:off x="1676400" y="5568950"/>
            <a:ext cx="7239000" cy="738664"/>
          </a:xfrm>
          <a:prstGeom prst="rect">
            <a:avLst/>
          </a:prstGeom>
          <a:noFill/>
        </p:spPr>
        <p:txBody>
          <a:bodyPr wrap="square" rtlCol="0">
            <a:spAutoFit/>
          </a:bodyPr>
          <a:lstStyle/>
          <a:p>
            <a:r>
              <a:rPr lang="et-EE" sz="1400" b="1" dirty="0" smtClean="0">
                <a:solidFill>
                  <a:schemeClr val="bg1">
                    <a:lumMod val="50000"/>
                  </a:schemeClr>
                </a:solidFill>
              </a:rPr>
              <a:t>13% küsitletutest väidab, et on hästi kursis kui palju sisaldavad praegu magustatud joogid suhkrut, 58% märgib, et on mõningal määral kursis ning 29% ei ole kursis. Need hinnangud ei erine olulisel määral ei soo, keele, vanuse, ega hariduse lõikes.</a:t>
            </a:r>
            <a:endParaRPr lang="et-EE" sz="1400" b="1" dirty="0">
              <a:solidFill>
                <a:schemeClr val="bg1">
                  <a:lumMod val="50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3"/>
          <p:cNvSpPr>
            <a:spLocks noGrp="1"/>
          </p:cNvSpPr>
          <p:nvPr>
            <p:ph type="title"/>
          </p:nvPr>
        </p:nvSpPr>
        <p:spPr>
          <a:xfrm>
            <a:off x="457200" y="274638"/>
            <a:ext cx="8229600" cy="944562"/>
          </a:xfrm>
        </p:spPr>
        <p:txBody>
          <a:bodyPr/>
          <a:lstStyle/>
          <a:p>
            <a:pPr eaLnBrk="1" hangingPunct="1"/>
            <a:r>
              <a:rPr lang="et-EE" altLang="et-EE" sz="2800" dirty="0">
                <a:solidFill>
                  <a:srgbClr val="ED7D31"/>
                </a:solidFill>
              </a:rPr>
              <a:t>5. Kursisolek magustatud jookide praeguse </a:t>
            </a:r>
            <a:r>
              <a:rPr lang="et-EE" altLang="et-EE" sz="2800" dirty="0" smtClean="0">
                <a:solidFill>
                  <a:srgbClr val="ED7D31"/>
                </a:solidFill>
              </a:rPr>
              <a:t>suhkrusisaldusega. </a:t>
            </a:r>
            <a:r>
              <a:rPr lang="et-EE" altLang="et-EE" sz="2800" dirty="0" smtClean="0">
                <a:solidFill>
                  <a:schemeClr val="bg1">
                    <a:lumMod val="50000"/>
                  </a:schemeClr>
                </a:solidFill>
              </a:rPr>
              <a:t>Sugu, keel  </a:t>
            </a:r>
            <a:endParaRPr lang="et-EE" altLang="et-EE" dirty="0" smtClean="0">
              <a:solidFill>
                <a:schemeClr val="bg1">
                  <a:lumMod val="50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3354969178"/>
              </p:ext>
            </p:extLst>
          </p:nvPr>
        </p:nvGraphicFramePr>
        <p:xfrm>
          <a:off x="533400" y="1524000"/>
          <a:ext cx="8001000" cy="2514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4"/>
          <p:cNvGraphicFramePr>
            <a:graphicFrameLocks/>
          </p:cNvGraphicFramePr>
          <p:nvPr>
            <p:extLst>
              <p:ext uri="{D42A27DB-BD31-4B8C-83A1-F6EECF244321}">
                <p14:modId xmlns:p14="http://schemas.microsoft.com/office/powerpoint/2010/main" val="3534646158"/>
              </p:ext>
            </p:extLst>
          </p:nvPr>
        </p:nvGraphicFramePr>
        <p:xfrm>
          <a:off x="457200" y="4038600"/>
          <a:ext cx="8229600" cy="2667000"/>
        </p:xfrm>
        <a:graphic>
          <a:graphicData uri="http://schemas.openxmlformats.org/presentationml/2006/ole">
            <mc:AlternateContent xmlns:mc="http://schemas.openxmlformats.org/markup-compatibility/2006">
              <mc:Choice xmlns:v="urn:schemas-microsoft-com:vml" Requires="v">
                <p:oleObj spid="_x0000_s87048" name="Chart" r:id="rId5" imgW="8565622" imgH="4450466" progId="Excel.Chart.8">
                  <p:embed/>
                </p:oleObj>
              </mc:Choice>
              <mc:Fallback>
                <p:oleObj name="Chart" r:id="rId5" imgW="8565622" imgH="4450466"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4038600"/>
                        <a:ext cx="8229600" cy="2667000"/>
                      </a:xfrm>
                      <a:prstGeom prst="rect">
                        <a:avLst/>
                      </a:prstGeom>
                      <a:solidFill>
                        <a:schemeClr val="bg1"/>
                      </a:solidFill>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3"/>
          <p:cNvSpPr>
            <a:spLocks noGrp="1"/>
          </p:cNvSpPr>
          <p:nvPr>
            <p:ph type="title"/>
          </p:nvPr>
        </p:nvSpPr>
        <p:spPr>
          <a:xfrm>
            <a:off x="457200" y="274638"/>
            <a:ext cx="8229600" cy="792162"/>
          </a:xfrm>
        </p:spPr>
        <p:txBody>
          <a:bodyPr/>
          <a:lstStyle/>
          <a:p>
            <a:pPr eaLnBrk="1" hangingPunct="1"/>
            <a:r>
              <a:rPr lang="et-EE" altLang="et-EE" sz="2800" dirty="0">
                <a:solidFill>
                  <a:srgbClr val="ED7D31"/>
                </a:solidFill>
              </a:rPr>
              <a:t>5. Kursisolek magustatud jookide praeguse suhkrusisaldusega. </a:t>
            </a:r>
            <a:r>
              <a:rPr lang="et-EE" altLang="et-EE" sz="2800" dirty="0" smtClean="0">
                <a:solidFill>
                  <a:srgbClr val="FFFFFF">
                    <a:lumMod val="50000"/>
                  </a:srgbClr>
                </a:solidFill>
              </a:rPr>
              <a:t>Vanus, haridus </a:t>
            </a:r>
            <a:endParaRPr lang="et-EE" altLang="et-EE" dirty="0" smtClean="0"/>
          </a:p>
        </p:txBody>
      </p:sp>
      <p:graphicFrame>
        <p:nvGraphicFramePr>
          <p:cNvPr id="67588" name="Chart 4"/>
          <p:cNvGraphicFramePr>
            <a:graphicFrameLocks/>
          </p:cNvGraphicFramePr>
          <p:nvPr>
            <p:extLst>
              <p:ext uri="{D42A27DB-BD31-4B8C-83A1-F6EECF244321}">
                <p14:modId xmlns:p14="http://schemas.microsoft.com/office/powerpoint/2010/main" val="1450833696"/>
              </p:ext>
            </p:extLst>
          </p:nvPr>
        </p:nvGraphicFramePr>
        <p:xfrm>
          <a:off x="990599" y="1295400"/>
          <a:ext cx="7467601" cy="2514600"/>
        </p:xfrm>
        <a:graphic>
          <a:graphicData uri="http://schemas.openxmlformats.org/presentationml/2006/ole">
            <mc:AlternateContent xmlns:mc="http://schemas.openxmlformats.org/markup-compatibility/2006">
              <mc:Choice xmlns:v="urn:schemas-microsoft-com:vml" Requires="v">
                <p:oleObj spid="_x0000_s67604" name="Chart" r:id="rId4" imgW="8541236" imgH="4450466" progId="Excel.Chart.8">
                  <p:embed/>
                </p:oleObj>
              </mc:Choice>
              <mc:Fallback>
                <p:oleObj name="Chart" r:id="rId4" imgW="8541236" imgH="4450466" progId="Excel.Chart.8">
                  <p:embed/>
                  <p:pic>
                    <p:nvPicPr>
                      <p:cNvPr id="0" name="Char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599" y="1295400"/>
                        <a:ext cx="7467601" cy="2514600"/>
                      </a:xfrm>
                      <a:prstGeom prst="rect">
                        <a:avLst/>
                      </a:prstGeom>
                      <a:noFill/>
                      <a:extLst/>
                    </p:spPr>
                  </p:pic>
                </p:oleObj>
              </mc:Fallback>
            </mc:AlternateContent>
          </a:graphicData>
        </a:graphic>
      </p:graphicFrame>
      <p:graphicFrame>
        <p:nvGraphicFramePr>
          <p:cNvPr id="5" name="Chart 3"/>
          <p:cNvGraphicFramePr>
            <a:graphicFrameLocks/>
          </p:cNvGraphicFramePr>
          <p:nvPr>
            <p:extLst>
              <p:ext uri="{D42A27DB-BD31-4B8C-83A1-F6EECF244321}">
                <p14:modId xmlns:p14="http://schemas.microsoft.com/office/powerpoint/2010/main" val="1263378118"/>
              </p:ext>
            </p:extLst>
          </p:nvPr>
        </p:nvGraphicFramePr>
        <p:xfrm>
          <a:off x="990600" y="3810000"/>
          <a:ext cx="7467600" cy="2794000"/>
        </p:xfrm>
        <a:graphic>
          <a:graphicData uri="http://schemas.openxmlformats.org/presentationml/2006/ole">
            <mc:AlternateContent xmlns:mc="http://schemas.openxmlformats.org/markup-compatibility/2006">
              <mc:Choice xmlns:v="urn:schemas-microsoft-com:vml" Requires="v">
                <p:oleObj spid="_x0000_s67605" name="Chart" r:id="rId6" imgW="8565622" imgH="4682134" progId="Excel.Chart.8">
                  <p:embed/>
                </p:oleObj>
              </mc:Choice>
              <mc:Fallback>
                <p:oleObj name="Chart" r:id="rId6" imgW="8565622" imgH="4682134" progId="Excel.Chart.8">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3810000"/>
                        <a:ext cx="7467600" cy="2794000"/>
                      </a:xfrm>
                      <a:prstGeom prst="rect">
                        <a:avLst/>
                      </a:prstGeom>
                      <a:noFill/>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3"/>
          <p:cNvSpPr>
            <a:spLocks noGrp="1"/>
          </p:cNvSpPr>
          <p:nvPr>
            <p:ph type="title"/>
          </p:nvPr>
        </p:nvSpPr>
        <p:spPr/>
        <p:txBody>
          <a:bodyPr/>
          <a:lstStyle/>
          <a:p>
            <a:pPr eaLnBrk="1" hangingPunct="1"/>
            <a:r>
              <a:rPr lang="et-EE" altLang="et-EE" sz="2800" dirty="0" smtClean="0">
                <a:solidFill>
                  <a:srgbClr val="ED7D31"/>
                </a:solidFill>
              </a:rPr>
              <a:t>6. Hinnang magustatud jookide maksu mõjule elanikkonna rasvumise peatamiseks</a:t>
            </a:r>
          </a:p>
        </p:txBody>
      </p:sp>
      <p:sp>
        <p:nvSpPr>
          <p:cNvPr id="75779" name="TextBox 1"/>
          <p:cNvSpPr txBox="1">
            <a:spLocks noChangeArrowheads="1"/>
          </p:cNvSpPr>
          <p:nvPr/>
        </p:nvSpPr>
        <p:spPr bwMode="auto">
          <a:xfrm>
            <a:off x="190500" y="1490663"/>
            <a:ext cx="876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r>
              <a:rPr lang="et-EE" altLang="et-EE" dirty="0" smtClean="0">
                <a:solidFill>
                  <a:srgbClr val="000000"/>
                </a:solidFill>
                <a:latin typeface="Calibri" panose="020F0502020204030204" pitchFamily="34" charset="0"/>
              </a:rPr>
              <a:t>Mis Te arvate, kas magustatud jookide maksu kehtestamine peataks elanikkonna rasvumise?</a:t>
            </a:r>
            <a:endParaRPr lang="et-EE" altLang="et-EE" dirty="0">
              <a:solidFill>
                <a:srgbClr val="000000"/>
              </a:solidFill>
              <a:latin typeface="Calibri" panose="020F0502020204030204" pitchFamily="34" charset="0"/>
            </a:endParaRPr>
          </a:p>
        </p:txBody>
      </p:sp>
      <p:graphicFrame>
        <p:nvGraphicFramePr>
          <p:cNvPr id="75780" name="590f972443c40"/>
          <p:cNvGraphicFramePr>
            <a:graphicFrameLocks/>
          </p:cNvGraphicFramePr>
          <p:nvPr>
            <p:extLst>
              <p:ext uri="{D42A27DB-BD31-4B8C-83A1-F6EECF244321}">
                <p14:modId xmlns:p14="http://schemas.microsoft.com/office/powerpoint/2010/main" val="3909326739"/>
              </p:ext>
            </p:extLst>
          </p:nvPr>
        </p:nvGraphicFramePr>
        <p:xfrm>
          <a:off x="190500" y="1870077"/>
          <a:ext cx="8502650" cy="3400423"/>
        </p:xfrm>
        <a:graphic>
          <a:graphicData uri="http://schemas.openxmlformats.org/presentationml/2006/ole">
            <mc:AlternateContent xmlns:mc="http://schemas.openxmlformats.org/markup-compatibility/2006">
              <mc:Choice xmlns:v="urn:schemas-microsoft-com:vml" Requires="v">
                <p:oleObj spid="_x0000_s75793" name="Chart" r:id="rId4" imgW="8510754" imgH="3151905" progId="Excel.Chart.8">
                  <p:embed/>
                </p:oleObj>
              </mc:Choice>
              <mc:Fallback>
                <p:oleObj name="Chart" r:id="rId4" imgW="8510754" imgH="3151905" progId="Excel.Chart.8">
                  <p:embed/>
                  <p:pic>
                    <p:nvPicPr>
                      <p:cNvPr id="0" name="590f972443c4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 y="1870077"/>
                        <a:ext cx="8502650" cy="3400423"/>
                      </a:xfrm>
                      <a:prstGeom prst="rect">
                        <a:avLst/>
                      </a:prstGeom>
                      <a:noFill/>
                      <a:extLst/>
                    </p:spPr>
                  </p:pic>
                </p:oleObj>
              </mc:Fallback>
            </mc:AlternateContent>
          </a:graphicData>
        </a:graphic>
      </p:graphicFrame>
      <p:sp>
        <p:nvSpPr>
          <p:cNvPr id="2" name="TextBox 1"/>
          <p:cNvSpPr txBox="1"/>
          <p:nvPr/>
        </p:nvSpPr>
        <p:spPr>
          <a:xfrm>
            <a:off x="190500" y="5181600"/>
            <a:ext cx="8763000" cy="1600438"/>
          </a:xfrm>
          <a:prstGeom prst="rect">
            <a:avLst/>
          </a:prstGeom>
          <a:solidFill>
            <a:schemeClr val="bg1"/>
          </a:solidFill>
        </p:spPr>
        <p:txBody>
          <a:bodyPr wrap="square" rtlCol="0">
            <a:spAutoFit/>
          </a:bodyPr>
          <a:lstStyle/>
          <a:p>
            <a:r>
              <a:rPr lang="et-EE" sz="1400" b="1" dirty="0" smtClean="0">
                <a:solidFill>
                  <a:schemeClr val="bg1">
                    <a:lumMod val="50000"/>
                  </a:schemeClr>
                </a:solidFill>
              </a:rPr>
              <a:t>Kuigi küsitluse algfaasis juba küsiti hinnangut maksu kehtestamise peamise otstarbe kohta ja vaid 20% leidis, et selleks on rahva tervise eest hoolitsemine, küsiti lõpuks siiski ka konkreetsem hinnang, kas maksul oleks mõju elanikkonna rasvumise peatamisele. Kuna rasvumine on komplekssem küsimus kui lihtsalt suhkru liigtarbimise tulemus, on küsimus/vastused mõistagi piiratud järelduste võimalustega, kuid tulemused näitavad, et 58% küsitletuist sellist mõju ei usu ning 31% ei välista, et mõnes elanikerühmas võib selline positiivne mõju olla. 4% arvab, et rasvumise probleemi Eestis ei olegi, 5% ei oska öelda ja vaid 2% arvab, et maks aitab kindlasti rasvumist peatada.</a:t>
            </a:r>
            <a:endParaRPr lang="et-EE" sz="1400" b="1" dirty="0">
              <a:solidFill>
                <a:schemeClr val="bg1">
                  <a:lumMod val="50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3"/>
          <p:cNvSpPr>
            <a:spLocks noGrp="1"/>
          </p:cNvSpPr>
          <p:nvPr>
            <p:ph type="title"/>
          </p:nvPr>
        </p:nvSpPr>
        <p:spPr/>
        <p:txBody>
          <a:bodyPr/>
          <a:lstStyle/>
          <a:p>
            <a:pPr eaLnBrk="1" hangingPunct="1"/>
            <a:r>
              <a:rPr lang="et-EE" altLang="et-EE" sz="2800" dirty="0">
                <a:solidFill>
                  <a:srgbClr val="ED7D31"/>
                </a:solidFill>
              </a:rPr>
              <a:t>6. Hinnang magustatud jookide maksu mõjule elanikkonna rasvumise </a:t>
            </a:r>
            <a:r>
              <a:rPr lang="et-EE" altLang="et-EE" sz="2800" dirty="0" smtClean="0">
                <a:solidFill>
                  <a:srgbClr val="ED7D31"/>
                </a:solidFill>
              </a:rPr>
              <a:t>peatamiseks. </a:t>
            </a:r>
            <a:r>
              <a:rPr lang="et-EE" altLang="et-EE" sz="2000" dirty="0" smtClean="0">
                <a:solidFill>
                  <a:schemeClr val="bg1">
                    <a:lumMod val="50000"/>
                  </a:schemeClr>
                </a:solidFill>
              </a:rPr>
              <a:t>Sugu, keel</a:t>
            </a:r>
            <a:endParaRPr lang="et-EE" altLang="et-EE" dirty="0" smtClean="0"/>
          </a:p>
        </p:txBody>
      </p:sp>
      <p:graphicFrame>
        <p:nvGraphicFramePr>
          <p:cNvPr id="5" name="Chart 4"/>
          <p:cNvGraphicFramePr>
            <a:graphicFrameLocks/>
          </p:cNvGraphicFramePr>
          <p:nvPr>
            <p:extLst>
              <p:ext uri="{D42A27DB-BD31-4B8C-83A1-F6EECF244321}">
                <p14:modId xmlns:p14="http://schemas.microsoft.com/office/powerpoint/2010/main" val="1408669516"/>
              </p:ext>
            </p:extLst>
          </p:nvPr>
        </p:nvGraphicFramePr>
        <p:xfrm>
          <a:off x="381000" y="1436688"/>
          <a:ext cx="8382000" cy="228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3"/>
          <p:cNvGraphicFramePr>
            <a:graphicFrameLocks/>
          </p:cNvGraphicFramePr>
          <p:nvPr>
            <p:extLst>
              <p:ext uri="{D42A27DB-BD31-4B8C-83A1-F6EECF244321}">
                <p14:modId xmlns:p14="http://schemas.microsoft.com/office/powerpoint/2010/main" val="2441152255"/>
              </p:ext>
            </p:extLst>
          </p:nvPr>
        </p:nvGraphicFramePr>
        <p:xfrm>
          <a:off x="457200" y="4019550"/>
          <a:ext cx="8229600" cy="2609850"/>
        </p:xfrm>
        <a:graphic>
          <a:graphicData uri="http://schemas.openxmlformats.org/presentationml/2006/ole">
            <mc:AlternateContent xmlns:mc="http://schemas.openxmlformats.org/markup-compatibility/2006">
              <mc:Choice xmlns:v="urn:schemas-microsoft-com:vml" Requires="v">
                <p:oleObj spid="_x0000_s88072" name="Chart" r:id="rId5" imgW="8797290" imgH="4072481" progId="Excel.Chart.8">
                  <p:embed/>
                </p:oleObj>
              </mc:Choice>
              <mc:Fallback>
                <p:oleObj name="Chart" r:id="rId5" imgW="8797290" imgH="4072481"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4019550"/>
                        <a:ext cx="8229600" cy="2609850"/>
                      </a:xfrm>
                      <a:prstGeom prst="rect">
                        <a:avLst/>
                      </a:prstGeom>
                      <a:solidFill>
                        <a:schemeClr val="bg1"/>
                      </a:solidFill>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3"/>
          <p:cNvSpPr>
            <a:spLocks noGrp="1"/>
          </p:cNvSpPr>
          <p:nvPr>
            <p:ph type="title"/>
          </p:nvPr>
        </p:nvSpPr>
        <p:spPr/>
        <p:txBody>
          <a:bodyPr/>
          <a:lstStyle/>
          <a:p>
            <a:pPr eaLnBrk="1" hangingPunct="1"/>
            <a:r>
              <a:rPr lang="et-EE" altLang="et-EE" sz="2800" dirty="0">
                <a:solidFill>
                  <a:srgbClr val="ED7D31"/>
                </a:solidFill>
              </a:rPr>
              <a:t>6. Hinnang magustatud jookide maksu mõjule elanikkonna rasvumise peatamiseks. </a:t>
            </a:r>
            <a:r>
              <a:rPr lang="et-EE" altLang="et-EE" sz="2000" dirty="0" smtClean="0">
                <a:solidFill>
                  <a:srgbClr val="FFFFFF">
                    <a:lumMod val="50000"/>
                  </a:srgbClr>
                </a:solidFill>
              </a:rPr>
              <a:t>Vanus </a:t>
            </a:r>
            <a:endParaRPr lang="et-EE" altLang="et-EE" dirty="0" smtClean="0"/>
          </a:p>
        </p:txBody>
      </p:sp>
      <p:graphicFrame>
        <p:nvGraphicFramePr>
          <p:cNvPr id="79876" name="Chart 4"/>
          <p:cNvGraphicFramePr>
            <a:graphicFrameLocks/>
          </p:cNvGraphicFramePr>
          <p:nvPr/>
        </p:nvGraphicFramePr>
        <p:xfrm>
          <a:off x="109538" y="1854200"/>
          <a:ext cx="8856662" cy="3987800"/>
        </p:xfrm>
        <a:graphic>
          <a:graphicData uri="http://schemas.openxmlformats.org/presentationml/2006/ole">
            <mc:AlternateContent xmlns:mc="http://schemas.openxmlformats.org/markup-compatibility/2006">
              <mc:Choice xmlns:v="urn:schemas-microsoft-com:vml" Requires="v">
                <p:oleObj spid="_x0000_s79886" name="Chart" r:id="rId4" imgW="8864352" imgH="3993226" progId="Excel.Chart.8">
                  <p:embed/>
                </p:oleObj>
              </mc:Choice>
              <mc:Fallback>
                <p:oleObj name="Chart" r:id="rId4" imgW="8864352" imgH="3993226" progId="Excel.Chart.8">
                  <p:embed/>
                  <p:pic>
                    <p:nvPicPr>
                      <p:cNvPr id="0" name="Char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538" y="1854200"/>
                        <a:ext cx="8856662" cy="398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3"/>
          <p:cNvSpPr>
            <a:spLocks noGrp="1"/>
          </p:cNvSpPr>
          <p:nvPr>
            <p:ph type="title"/>
          </p:nvPr>
        </p:nvSpPr>
        <p:spPr/>
        <p:txBody>
          <a:bodyPr/>
          <a:lstStyle/>
          <a:p>
            <a:pPr eaLnBrk="1" hangingPunct="1"/>
            <a:r>
              <a:rPr lang="et-EE" altLang="et-EE" sz="2800" dirty="0">
                <a:solidFill>
                  <a:srgbClr val="ED7D31"/>
                </a:solidFill>
              </a:rPr>
              <a:t>6. Hinnang magustatud jookide maksu mõjule elanikkonna rasvumise peatamiseks. </a:t>
            </a:r>
            <a:r>
              <a:rPr lang="et-EE" altLang="et-EE" sz="2000" dirty="0" smtClean="0">
                <a:solidFill>
                  <a:srgbClr val="FFFFFF">
                    <a:lumMod val="50000"/>
                  </a:srgbClr>
                </a:solidFill>
              </a:rPr>
              <a:t>Haridus </a:t>
            </a:r>
            <a:endParaRPr lang="et-EE" altLang="et-EE" dirty="0" smtClean="0"/>
          </a:p>
        </p:txBody>
      </p:sp>
      <p:graphicFrame>
        <p:nvGraphicFramePr>
          <p:cNvPr id="86020" name="Chart 3"/>
          <p:cNvGraphicFramePr>
            <a:graphicFrameLocks/>
          </p:cNvGraphicFramePr>
          <p:nvPr/>
        </p:nvGraphicFramePr>
        <p:xfrm>
          <a:off x="254000" y="1701800"/>
          <a:ext cx="8255000" cy="4140200"/>
        </p:xfrm>
        <a:graphic>
          <a:graphicData uri="http://schemas.openxmlformats.org/presentationml/2006/ole">
            <mc:AlternateContent xmlns:mc="http://schemas.openxmlformats.org/markup-compatibility/2006">
              <mc:Choice xmlns:v="urn:schemas-microsoft-com:vml" Requires="v">
                <p:oleObj spid="_x0000_s86030" name="Chart" r:id="rId4" imgW="8260796" imgH="4145639" progId="Excel.Chart.8">
                  <p:embed/>
                </p:oleObj>
              </mc:Choice>
              <mc:Fallback>
                <p:oleObj name="Chart" r:id="rId4" imgW="8260796" imgH="4145639" progId="Excel.Chart.8">
                  <p:embed/>
                  <p:pic>
                    <p:nvPicPr>
                      <p:cNvPr id="0" name="Char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000" y="1701800"/>
                        <a:ext cx="8255000" cy="414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3"/>
          <p:cNvSpPr>
            <a:spLocks noGrp="1"/>
          </p:cNvSpPr>
          <p:nvPr>
            <p:ph type="title"/>
          </p:nvPr>
        </p:nvSpPr>
        <p:spPr/>
        <p:txBody>
          <a:bodyPr/>
          <a:lstStyle/>
          <a:p>
            <a:pPr eaLnBrk="1" hangingPunct="1"/>
            <a:r>
              <a:rPr lang="et-EE" altLang="et-EE" sz="2800" dirty="0" smtClean="0">
                <a:solidFill>
                  <a:srgbClr val="ED7D31"/>
                </a:solidFill>
              </a:rPr>
              <a:t>Lahtised kommentaarid maksu mõjust rasvumise peatamisele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1752600"/>
            <a:ext cx="6019799" cy="3428999"/>
          </a:xfrm>
          <a:prstGeom prst="rect">
            <a:avLst/>
          </a:prstGeom>
        </p:spPr>
      </p:pic>
      <p:cxnSp>
        <p:nvCxnSpPr>
          <p:cNvPr id="4" name="Straight Arrow Connector 3"/>
          <p:cNvCxnSpPr/>
          <p:nvPr/>
        </p:nvCxnSpPr>
        <p:spPr>
          <a:xfrm flipH="1">
            <a:off x="7696200" y="2286000"/>
            <a:ext cx="457200" cy="0"/>
          </a:xfrm>
          <a:prstGeom prst="straightConnector1">
            <a:avLst/>
          </a:prstGeom>
          <a:ln>
            <a:solidFill>
              <a:srgbClr val="ED7D3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7696200" y="2819400"/>
            <a:ext cx="457200" cy="0"/>
          </a:xfrm>
          <a:prstGeom prst="straightConnector1">
            <a:avLst/>
          </a:prstGeom>
          <a:ln>
            <a:solidFill>
              <a:srgbClr val="ED7D3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7696200" y="2514600"/>
            <a:ext cx="457200" cy="0"/>
          </a:xfrm>
          <a:prstGeom prst="straightConnector1">
            <a:avLst/>
          </a:prstGeom>
          <a:ln>
            <a:solidFill>
              <a:srgbClr val="4472C4"/>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7696200" y="3048000"/>
            <a:ext cx="457200" cy="0"/>
          </a:xfrm>
          <a:prstGeom prst="straightConnector1">
            <a:avLst/>
          </a:prstGeom>
          <a:ln>
            <a:solidFill>
              <a:srgbClr val="4472C4"/>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7696200" y="3886200"/>
            <a:ext cx="457200" cy="0"/>
          </a:xfrm>
          <a:prstGeom prst="straightConnector1">
            <a:avLst/>
          </a:prstGeom>
          <a:ln>
            <a:solidFill>
              <a:srgbClr val="4472C4"/>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7696200" y="4343400"/>
            <a:ext cx="457200" cy="0"/>
          </a:xfrm>
          <a:prstGeom prst="straightConnector1">
            <a:avLst/>
          </a:prstGeom>
          <a:ln>
            <a:solidFill>
              <a:srgbClr val="4472C4"/>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696200" y="3276600"/>
            <a:ext cx="0" cy="381000"/>
          </a:xfrm>
          <a:prstGeom prst="line">
            <a:avLst/>
          </a:prstGeom>
          <a:ln w="19050">
            <a:solidFill>
              <a:srgbClr val="70AD47"/>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xfrm>
            <a:off x="468420" y="237082"/>
            <a:ext cx="8229600" cy="715962"/>
          </a:xfrm>
        </p:spPr>
        <p:txBody>
          <a:bodyPr/>
          <a:lstStyle/>
          <a:p>
            <a:pPr eaLnBrk="1" hangingPunct="1"/>
            <a:r>
              <a:rPr lang="et-EE" altLang="et-EE" sz="2800" dirty="0" smtClean="0">
                <a:solidFill>
                  <a:srgbClr val="ED7D31"/>
                </a:solidFill>
              </a:rPr>
              <a:t>Valimi struktuur. </a:t>
            </a:r>
            <a:r>
              <a:rPr lang="et-EE" altLang="et-EE" sz="2800" dirty="0" smtClean="0">
                <a:solidFill>
                  <a:schemeClr val="bg1">
                    <a:lumMod val="50000"/>
                  </a:schemeClr>
                </a:solidFill>
              </a:rPr>
              <a:t>Keel, elukoht</a:t>
            </a:r>
          </a:p>
        </p:txBody>
      </p:sp>
      <p:graphicFrame>
        <p:nvGraphicFramePr>
          <p:cNvPr id="17411" name="590f972443c40"/>
          <p:cNvGraphicFramePr>
            <a:graphicFrameLocks/>
          </p:cNvGraphicFramePr>
          <p:nvPr>
            <p:extLst>
              <p:ext uri="{D42A27DB-BD31-4B8C-83A1-F6EECF244321}">
                <p14:modId xmlns:p14="http://schemas.microsoft.com/office/powerpoint/2010/main" val="4003430523"/>
              </p:ext>
            </p:extLst>
          </p:nvPr>
        </p:nvGraphicFramePr>
        <p:xfrm>
          <a:off x="255035" y="917999"/>
          <a:ext cx="6337300" cy="1774825"/>
        </p:xfrm>
        <a:graphic>
          <a:graphicData uri="http://schemas.openxmlformats.org/presentationml/2006/ole">
            <mc:AlternateContent xmlns:mc="http://schemas.openxmlformats.org/markup-compatibility/2006">
              <mc:Choice xmlns:v="urn:schemas-microsoft-com:vml" Requires="v">
                <p:oleObj spid="_x0000_s17462" name="Chart" r:id="rId3" imgW="6346486" imgH="2017951" progId="Excel.Chart.8">
                  <p:embed/>
                </p:oleObj>
              </mc:Choice>
              <mc:Fallback>
                <p:oleObj name="Chart" r:id="rId3" imgW="6346486" imgH="2017951" progId="Excel.Chart.8">
                  <p:embed/>
                  <p:pic>
                    <p:nvPicPr>
                      <p:cNvPr id="0" name="590f972443c4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035" y="917999"/>
                        <a:ext cx="6337300" cy="1774825"/>
                      </a:xfrm>
                      <a:prstGeom prst="rect">
                        <a:avLst/>
                      </a:prstGeom>
                      <a:noFill/>
                    </p:spPr>
                  </p:pic>
                </p:oleObj>
              </mc:Fallback>
            </mc:AlternateContent>
          </a:graphicData>
        </a:graphic>
      </p:graphicFrame>
      <p:graphicFrame>
        <p:nvGraphicFramePr>
          <p:cNvPr id="17412" name="590f972443c40"/>
          <p:cNvGraphicFramePr>
            <a:graphicFrameLocks/>
          </p:cNvGraphicFramePr>
          <p:nvPr>
            <p:extLst>
              <p:ext uri="{D42A27DB-BD31-4B8C-83A1-F6EECF244321}">
                <p14:modId xmlns:p14="http://schemas.microsoft.com/office/powerpoint/2010/main" val="3196433748"/>
              </p:ext>
            </p:extLst>
          </p:nvPr>
        </p:nvGraphicFramePr>
        <p:xfrm>
          <a:off x="199312" y="2608460"/>
          <a:ext cx="6369050" cy="1854200"/>
        </p:xfrm>
        <a:graphic>
          <a:graphicData uri="http://schemas.openxmlformats.org/presentationml/2006/ole">
            <mc:AlternateContent xmlns:mc="http://schemas.openxmlformats.org/markup-compatibility/2006">
              <mc:Choice xmlns:v="urn:schemas-microsoft-com:vml" Requires="v">
                <p:oleObj spid="_x0000_s17463" name="Chart" r:id="rId5" imgW="6376969" imgH="2011854" progId="Excel.Chart.8">
                  <p:embed/>
                </p:oleObj>
              </mc:Choice>
              <mc:Fallback>
                <p:oleObj name="Chart" r:id="rId5" imgW="6376969" imgH="2011854" progId="Excel.Chart.8">
                  <p:embed/>
                  <p:pic>
                    <p:nvPicPr>
                      <p:cNvPr id="0" name="590f972443c40"/>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9312" y="2608460"/>
                        <a:ext cx="6369050" cy="1854200"/>
                      </a:xfrm>
                      <a:prstGeom prst="rect">
                        <a:avLst/>
                      </a:prstGeom>
                      <a:noFill/>
                    </p:spPr>
                  </p:pic>
                </p:oleObj>
              </mc:Fallback>
            </mc:AlternateContent>
          </a:graphicData>
        </a:graphic>
      </p:graphicFrame>
      <p:graphicFrame>
        <p:nvGraphicFramePr>
          <p:cNvPr id="3" name="Table 2"/>
          <p:cNvGraphicFramePr>
            <a:graphicFrameLocks noGrp="1"/>
          </p:cNvGraphicFramePr>
          <p:nvPr>
            <p:extLst>
              <p:ext uri="{D42A27DB-BD31-4B8C-83A1-F6EECF244321}">
                <p14:modId xmlns:p14="http://schemas.microsoft.com/office/powerpoint/2010/main" val="51318660"/>
              </p:ext>
            </p:extLst>
          </p:nvPr>
        </p:nvGraphicFramePr>
        <p:xfrm>
          <a:off x="6779178" y="1143000"/>
          <a:ext cx="1892300" cy="976312"/>
        </p:xfrm>
        <a:graphic>
          <a:graphicData uri="http://schemas.openxmlformats.org/drawingml/2006/table">
            <a:tbl>
              <a:tblPr firstRow="1" bandRow="1"/>
              <a:tblGrid>
                <a:gridCol w="946150"/>
                <a:gridCol w="946150"/>
              </a:tblGrid>
              <a:tr h="244078">
                <a:tc>
                  <a:txBody>
                    <a:bodyPr/>
                    <a:lstStyle/>
                    <a:p>
                      <a:pPr marL="0" marR="0" lvl="0" indent="0" algn="l" fontAlgn="base"/>
                      <a:r>
                        <a:rPr lang="et-EE" sz="1000" b="1" i="0" u="none" strike="noStrike" dirty="0" smtClean="0">
                          <a:solidFill>
                            <a:srgbClr val="000000">
                              <a:alpha val="100000"/>
                            </a:srgbClr>
                          </a:solidFill>
                          <a:latin typeface="Calibri"/>
                        </a:rPr>
                        <a:t>Väärtus</a:t>
                      </a:r>
                      <a:endParaRPr lang="en-US" sz="1000" b="1" i="0" u="none" strike="noStrike" dirty="0">
                        <a:solidFill>
                          <a:srgbClr val="000000">
                            <a:alpha val="100000"/>
                          </a:srgbClr>
                        </a:solidFill>
                        <a:latin typeface="Calibri"/>
                      </a:endParaRPr>
                    </a:p>
                  </a:txBody>
                  <a:tcPr marL="91424" marR="91424" marT="45765" marB="45765">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t-EE" sz="1000" b="1" i="0" u="none" strike="noStrike" dirty="0" smtClean="0">
                          <a:solidFill>
                            <a:srgbClr val="000000">
                              <a:alpha val="100000"/>
                            </a:srgbClr>
                          </a:solidFill>
                          <a:latin typeface="Calibri"/>
                        </a:rPr>
                        <a:t>Arv</a:t>
                      </a:r>
                      <a:endParaRPr lang="en-US" sz="1000" b="1" i="0" u="none" strike="noStrike" dirty="0">
                        <a:solidFill>
                          <a:srgbClr val="000000">
                            <a:alpha val="100000"/>
                          </a:srgbClr>
                        </a:solidFill>
                        <a:latin typeface="Calibri"/>
                      </a:endParaRPr>
                    </a:p>
                  </a:txBody>
                  <a:tcPr marL="91424" marR="91424" marT="45765" marB="45765">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r>
              <a:tr h="244078">
                <a:tc>
                  <a:txBody>
                    <a:bodyPr/>
                    <a:lstStyle/>
                    <a:p>
                      <a:pPr marL="0" marR="0" lvl="0" indent="0" algn="l" fontAlgn="base"/>
                      <a:r>
                        <a:rPr lang="en-US" sz="1000" b="0" i="0" u="none" strike="noStrike" dirty="0" err="1">
                          <a:solidFill>
                            <a:srgbClr val="000000">
                              <a:alpha val="100000"/>
                            </a:srgbClr>
                          </a:solidFill>
                          <a:latin typeface="Calibri"/>
                        </a:rPr>
                        <a:t>Eesti</a:t>
                      </a:r>
                      <a:r>
                        <a:rPr lang="en-US" sz="1000" b="0" i="0" u="none" strike="noStrike" dirty="0">
                          <a:solidFill>
                            <a:srgbClr val="000000">
                              <a:alpha val="100000"/>
                            </a:srgbClr>
                          </a:solidFill>
                          <a:latin typeface="Calibri"/>
                        </a:rPr>
                        <a:t> keel </a:t>
                      </a:r>
                    </a:p>
                  </a:txBody>
                  <a:tcPr marL="91424" marR="91424" marT="45765" marB="4576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dirty="0">
                          <a:solidFill>
                            <a:srgbClr val="000000">
                              <a:alpha val="100000"/>
                            </a:srgbClr>
                          </a:solidFill>
                          <a:latin typeface="Calibri"/>
                        </a:rPr>
                        <a:t>381 </a:t>
                      </a:r>
                    </a:p>
                  </a:txBody>
                  <a:tcPr marL="91424" marR="91424" marT="45765" marB="4576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r>
              <a:tr h="244078">
                <a:tc>
                  <a:txBody>
                    <a:bodyPr/>
                    <a:lstStyle/>
                    <a:p>
                      <a:pPr marL="0" marR="0" lvl="0" indent="0" algn="l" fontAlgn="base"/>
                      <a:r>
                        <a:rPr lang="en-US" sz="1000" b="0" i="0" u="none" strike="noStrike" dirty="0" err="1">
                          <a:solidFill>
                            <a:srgbClr val="000000">
                              <a:alpha val="100000"/>
                            </a:srgbClr>
                          </a:solidFill>
                          <a:latin typeface="Calibri"/>
                        </a:rPr>
                        <a:t>Vene</a:t>
                      </a:r>
                      <a:r>
                        <a:rPr lang="en-US" sz="1000" b="0" i="0" u="none" strike="noStrike" dirty="0">
                          <a:solidFill>
                            <a:srgbClr val="000000">
                              <a:alpha val="100000"/>
                            </a:srgbClr>
                          </a:solidFill>
                          <a:latin typeface="Calibri"/>
                        </a:rPr>
                        <a:t> keel </a:t>
                      </a:r>
                    </a:p>
                  </a:txBody>
                  <a:tcPr marL="91424" marR="91424" marT="45765" marB="4576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dirty="0">
                          <a:solidFill>
                            <a:srgbClr val="000000">
                              <a:alpha val="100000"/>
                            </a:srgbClr>
                          </a:solidFill>
                          <a:latin typeface="Calibri"/>
                        </a:rPr>
                        <a:t>120 </a:t>
                      </a:r>
                    </a:p>
                  </a:txBody>
                  <a:tcPr marL="91424" marR="91424" marT="45765" marB="4576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r>
              <a:tr h="244078">
                <a:tc>
                  <a:txBody>
                    <a:bodyPr/>
                    <a:lstStyle/>
                    <a:p>
                      <a:pPr marL="0" marR="0" lvl="0" indent="0" algn="l" fontAlgn="base"/>
                      <a:r>
                        <a:rPr lang="et-EE" sz="1000" b="1" i="0" u="none" strike="noStrike" dirty="0" smtClean="0">
                          <a:solidFill>
                            <a:srgbClr val="000000">
                              <a:alpha val="100000"/>
                            </a:srgbClr>
                          </a:solidFill>
                          <a:latin typeface="Calibri"/>
                        </a:rPr>
                        <a:t>Kokku:</a:t>
                      </a:r>
                      <a:endParaRPr lang="en-US" sz="1000" b="1" i="0" u="none" strike="noStrike" dirty="0">
                        <a:solidFill>
                          <a:srgbClr val="000000">
                            <a:alpha val="100000"/>
                          </a:srgbClr>
                        </a:solidFill>
                        <a:latin typeface="Calibri"/>
                      </a:endParaRPr>
                    </a:p>
                  </a:txBody>
                  <a:tcPr marL="91424" marR="91424" marT="45765" marB="4576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1" i="0" u="none" strike="noStrike" dirty="0">
                          <a:solidFill>
                            <a:srgbClr val="000000">
                              <a:alpha val="100000"/>
                            </a:srgbClr>
                          </a:solidFill>
                          <a:latin typeface="Calibri"/>
                        </a:rPr>
                        <a:t>501 </a:t>
                      </a:r>
                    </a:p>
                  </a:txBody>
                  <a:tcPr marL="91424" marR="91424" marT="45765" marB="4576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77051615"/>
              </p:ext>
            </p:extLst>
          </p:nvPr>
        </p:nvGraphicFramePr>
        <p:xfrm>
          <a:off x="6823610" y="3048000"/>
          <a:ext cx="1892300" cy="975120"/>
        </p:xfrm>
        <a:graphic>
          <a:graphicData uri="http://schemas.openxmlformats.org/drawingml/2006/table">
            <a:tbl>
              <a:tblPr firstRow="1" bandRow="1"/>
              <a:tblGrid>
                <a:gridCol w="946150"/>
                <a:gridCol w="946150"/>
              </a:tblGrid>
              <a:tr h="243681">
                <a:tc>
                  <a:txBody>
                    <a:bodyPr/>
                    <a:lstStyle/>
                    <a:p>
                      <a:pPr marL="0" marR="0" lvl="0" indent="0" algn="l" fontAlgn="base"/>
                      <a:r>
                        <a:rPr lang="et-EE" sz="1000" b="1" i="0" u="none" strike="noStrike" dirty="0" smtClean="0">
                          <a:solidFill>
                            <a:srgbClr val="000000">
                              <a:alpha val="100000"/>
                            </a:srgbClr>
                          </a:solidFill>
                          <a:latin typeface="Calibri"/>
                        </a:rPr>
                        <a:t>Väärtus</a:t>
                      </a:r>
                      <a:endParaRPr lang="en-US" sz="1000" b="1" i="0" u="none" strike="noStrike" dirty="0">
                        <a:solidFill>
                          <a:srgbClr val="000000">
                            <a:alpha val="100000"/>
                          </a:srgbClr>
                        </a:solidFill>
                        <a:latin typeface="Calibri"/>
                      </a:endParaRPr>
                    </a:p>
                  </a:txBody>
                  <a:tcPr marL="91424" marR="91424"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t-EE" sz="1000" b="1" i="0" u="none" strike="noStrike" dirty="0" smtClean="0">
                          <a:solidFill>
                            <a:srgbClr val="000000">
                              <a:alpha val="100000"/>
                            </a:srgbClr>
                          </a:solidFill>
                          <a:latin typeface="Calibri"/>
                        </a:rPr>
                        <a:t>Arv</a:t>
                      </a:r>
                      <a:endParaRPr lang="en-US" sz="1000" b="1" i="0" u="none" strike="noStrike" dirty="0">
                        <a:solidFill>
                          <a:srgbClr val="000000">
                            <a:alpha val="100000"/>
                          </a:srgbClr>
                        </a:solidFill>
                        <a:latin typeface="Calibri"/>
                      </a:endParaRPr>
                    </a:p>
                  </a:txBody>
                  <a:tcPr marL="91424" marR="91424"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r>
              <a:tr h="243681">
                <a:tc>
                  <a:txBody>
                    <a:bodyPr/>
                    <a:lstStyle/>
                    <a:p>
                      <a:pPr marL="0" marR="0" lvl="0" indent="0" algn="l" fontAlgn="base"/>
                      <a:r>
                        <a:rPr lang="et-EE" sz="1000" b="0" i="0" u="none" strike="noStrike" dirty="0" smtClean="0">
                          <a:solidFill>
                            <a:srgbClr val="000000">
                              <a:alpha val="100000"/>
                            </a:srgbClr>
                          </a:solidFill>
                          <a:latin typeface="Calibri"/>
                        </a:rPr>
                        <a:t>Tallinn</a:t>
                      </a:r>
                      <a:endParaRPr lang="en-US" sz="1000" b="0" i="0" u="none" strike="noStrike" dirty="0">
                        <a:solidFill>
                          <a:srgbClr val="000000">
                            <a:alpha val="100000"/>
                          </a:srgbClr>
                        </a:solidFill>
                        <a:latin typeface="Calibri"/>
                      </a:endParaRPr>
                    </a:p>
                  </a:txBody>
                  <a:tcPr marL="91424" marR="91424"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000" b="0" i="0" u="none" strike="noStrike" dirty="0" smtClean="0">
                          <a:solidFill>
                            <a:srgbClr val="000000">
                              <a:alpha val="100000"/>
                            </a:srgbClr>
                          </a:solidFill>
                          <a:latin typeface="Calibri"/>
                        </a:rPr>
                        <a:t>160  </a:t>
                      </a:r>
                      <a:endParaRPr lang="en-US" sz="1000" b="0" i="0" u="none" strike="noStrike" dirty="0">
                        <a:solidFill>
                          <a:srgbClr val="000000">
                            <a:alpha val="100000"/>
                          </a:srgbClr>
                        </a:solidFill>
                        <a:latin typeface="Calibri"/>
                      </a:endParaRPr>
                    </a:p>
                  </a:txBody>
                  <a:tcPr marL="91424" marR="91424"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r>
              <a:tr h="243681">
                <a:tc>
                  <a:txBody>
                    <a:bodyPr/>
                    <a:lstStyle/>
                    <a:p>
                      <a:pPr marL="0" marR="0" lvl="0" indent="0" algn="l" fontAlgn="base"/>
                      <a:r>
                        <a:rPr lang="et-EE" sz="1000" b="0" i="0" u="none" strike="noStrike" dirty="0" smtClean="0">
                          <a:solidFill>
                            <a:srgbClr val="000000">
                              <a:alpha val="100000"/>
                            </a:srgbClr>
                          </a:solidFill>
                          <a:latin typeface="Calibri"/>
                        </a:rPr>
                        <a:t>Mujal Eestis</a:t>
                      </a:r>
                      <a:endParaRPr lang="en-US" sz="1000" b="0" i="0" u="none" strike="noStrike" dirty="0">
                        <a:solidFill>
                          <a:srgbClr val="000000">
                            <a:alpha val="100000"/>
                          </a:srgbClr>
                        </a:solidFill>
                        <a:latin typeface="Calibri"/>
                      </a:endParaRPr>
                    </a:p>
                  </a:txBody>
                  <a:tcPr marL="91424" marR="91424"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dirty="0" smtClean="0">
                          <a:solidFill>
                            <a:srgbClr val="000000">
                              <a:alpha val="100000"/>
                            </a:srgbClr>
                          </a:solidFill>
                          <a:latin typeface="Calibri"/>
                        </a:rPr>
                        <a:t>341 </a:t>
                      </a:r>
                      <a:endParaRPr lang="en-US" sz="1000" b="0" i="0" u="none" strike="noStrike" dirty="0">
                        <a:solidFill>
                          <a:srgbClr val="000000">
                            <a:alpha val="100000"/>
                          </a:srgbClr>
                        </a:solidFill>
                        <a:latin typeface="Calibri"/>
                      </a:endParaRPr>
                    </a:p>
                  </a:txBody>
                  <a:tcPr marL="91424" marR="91424"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r>
              <a:tr h="243681">
                <a:tc>
                  <a:txBody>
                    <a:bodyPr/>
                    <a:lstStyle/>
                    <a:p>
                      <a:pPr marL="0" marR="0" lvl="0" indent="0" algn="l" fontAlgn="base"/>
                      <a:r>
                        <a:rPr lang="et-EE" sz="1000" b="1" i="0" u="none" strike="noStrike" dirty="0" smtClean="0">
                          <a:solidFill>
                            <a:srgbClr val="000000">
                              <a:alpha val="100000"/>
                            </a:srgbClr>
                          </a:solidFill>
                          <a:latin typeface="Calibri"/>
                        </a:rPr>
                        <a:t>Kokku:</a:t>
                      </a:r>
                      <a:endParaRPr lang="en-US" sz="1000" b="1" i="0" u="none" strike="noStrike" dirty="0">
                        <a:solidFill>
                          <a:srgbClr val="000000">
                            <a:alpha val="100000"/>
                          </a:srgbClr>
                        </a:solidFill>
                        <a:latin typeface="Calibri"/>
                      </a:endParaRPr>
                    </a:p>
                  </a:txBody>
                  <a:tcPr marL="91424" marR="91424"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1" i="0" u="none" strike="noStrike" dirty="0">
                          <a:solidFill>
                            <a:srgbClr val="000000">
                              <a:alpha val="100000"/>
                            </a:srgbClr>
                          </a:solidFill>
                          <a:latin typeface="Calibri"/>
                        </a:rPr>
                        <a:t>501 </a:t>
                      </a:r>
                    </a:p>
                  </a:txBody>
                  <a:tcPr marL="91424" marR="91424"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r>
            </a:tbl>
          </a:graphicData>
        </a:graphic>
      </p:graphicFrame>
      <p:graphicFrame>
        <p:nvGraphicFramePr>
          <p:cNvPr id="7" name="590f972443c40"/>
          <p:cNvGraphicFramePr>
            <a:graphicFrameLocks/>
          </p:cNvGraphicFramePr>
          <p:nvPr>
            <p:extLst>
              <p:ext uri="{D42A27DB-BD31-4B8C-83A1-F6EECF244321}">
                <p14:modId xmlns:p14="http://schemas.microsoft.com/office/powerpoint/2010/main" val="167878023"/>
              </p:ext>
            </p:extLst>
          </p:nvPr>
        </p:nvGraphicFramePr>
        <p:xfrm>
          <a:off x="358686" y="4462660"/>
          <a:ext cx="6337300" cy="1474865"/>
        </p:xfrm>
        <a:graphic>
          <a:graphicData uri="http://schemas.openxmlformats.org/presentationml/2006/ole">
            <mc:AlternateContent xmlns:mc="http://schemas.openxmlformats.org/markup-compatibility/2006">
              <mc:Choice xmlns:v="urn:schemas-microsoft-com:vml" Requires="v">
                <p:oleObj spid="_x0000_s17464" name="Chart" r:id="rId7" imgW="6346486" imgH="2017951" progId="Excel.Chart.8">
                  <p:embed/>
                </p:oleObj>
              </mc:Choice>
              <mc:Fallback>
                <p:oleObj name="Chart" r:id="rId7" imgW="6346486" imgH="2017951" progId="Excel.Chart.8">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8686" y="4462660"/>
                        <a:ext cx="6337300" cy="1474865"/>
                      </a:xfrm>
                      <a:prstGeom prst="rect">
                        <a:avLst/>
                      </a:prstGeom>
                      <a:noFill/>
                    </p:spPr>
                  </p:pic>
                </p:oleObj>
              </mc:Fallback>
            </mc:AlternateContent>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54473837"/>
              </p:ext>
            </p:extLst>
          </p:nvPr>
        </p:nvGraphicFramePr>
        <p:xfrm>
          <a:off x="6823610" y="4431838"/>
          <a:ext cx="1981200" cy="1219200"/>
        </p:xfrm>
        <a:graphic>
          <a:graphicData uri="http://schemas.openxmlformats.org/drawingml/2006/table">
            <a:tbl>
              <a:tblPr firstRow="1" bandRow="1"/>
              <a:tblGrid>
                <a:gridCol w="990600"/>
                <a:gridCol w="990600"/>
              </a:tblGrid>
              <a:tr h="190500">
                <a:tc>
                  <a:txBody>
                    <a:bodyPr/>
                    <a:lstStyle/>
                    <a:p>
                      <a:pPr marL="0" marR="0" lvl="0" indent="0" algn="l" fontAlgn="base"/>
                      <a:r>
                        <a:rPr lang="et-EE" sz="1000" b="1" i="0" u="none" strike="noStrike" dirty="0" smtClean="0">
                          <a:solidFill>
                            <a:srgbClr val="000000">
                              <a:alpha val="100000"/>
                            </a:srgbClr>
                          </a:solidFill>
                          <a:latin typeface="Calibri"/>
                        </a:rPr>
                        <a:t>Väärtus</a:t>
                      </a:r>
                      <a:endParaRPr lang="en-US" sz="1000" b="1"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t-EE" sz="1000" b="1" i="0" u="none" strike="noStrike" dirty="0" smtClean="0">
                          <a:solidFill>
                            <a:srgbClr val="000000">
                              <a:alpha val="100000"/>
                            </a:srgbClr>
                          </a:solidFill>
                          <a:latin typeface="Calibri"/>
                        </a:rPr>
                        <a:t>Arv</a:t>
                      </a:r>
                      <a:endParaRPr lang="en-US" sz="1000" b="1"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r>
              <a:tr h="190500">
                <a:tc>
                  <a:txBody>
                    <a:bodyPr/>
                    <a:lstStyle/>
                    <a:p>
                      <a:pPr marL="0" marR="0" lvl="0" indent="0" algn="l" fontAlgn="base"/>
                      <a:r>
                        <a:rPr lang="en-US" sz="1000" b="0" i="0" u="none" strike="noStrike" dirty="0">
                          <a:solidFill>
                            <a:srgbClr val="000000">
                              <a:alpha val="100000"/>
                            </a:srgbClr>
                          </a:solidFill>
                          <a:latin typeface="Calibri"/>
                        </a:rPr>
                        <a:t>Linn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dirty="0">
                          <a:solidFill>
                            <a:srgbClr val="000000">
                              <a:alpha val="100000"/>
                            </a:srgbClr>
                          </a:solidFill>
                          <a:latin typeface="Calibri"/>
                        </a:rPr>
                        <a:t>336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r>
              <a:tr h="190500">
                <a:tc>
                  <a:txBody>
                    <a:bodyPr/>
                    <a:lstStyle/>
                    <a:p>
                      <a:pPr marL="0" marR="0" lvl="0" indent="0" algn="l" fontAlgn="base"/>
                      <a:r>
                        <a:rPr lang="en-US" sz="1000" b="0" i="0" u="none" strike="noStrike" dirty="0" err="1">
                          <a:solidFill>
                            <a:srgbClr val="000000">
                              <a:alpha val="100000"/>
                            </a:srgbClr>
                          </a:solidFill>
                          <a:latin typeface="Calibri"/>
                        </a:rPr>
                        <a:t>Alev</a:t>
                      </a:r>
                      <a:r>
                        <a:rPr lang="en-US" sz="1000" b="0" i="0" u="none" strike="noStrike" dirty="0">
                          <a:solidFill>
                            <a:srgbClr val="000000">
                              <a:alpha val="100000"/>
                            </a:srgbClr>
                          </a:solidFill>
                          <a:latin typeface="Calibri"/>
                        </a:rPr>
                        <a:t>/</a:t>
                      </a:r>
                      <a:r>
                        <a:rPr lang="en-US" sz="1000" b="0" i="0" u="none" strike="noStrike" dirty="0" err="1">
                          <a:solidFill>
                            <a:srgbClr val="000000">
                              <a:alpha val="100000"/>
                            </a:srgbClr>
                          </a:solidFill>
                          <a:latin typeface="Calibri"/>
                        </a:rPr>
                        <a:t>alevik</a:t>
                      </a:r>
                      <a:r>
                        <a:rPr lang="en-US" sz="1000" b="0" i="0" u="none" strike="noStrike" dirty="0">
                          <a:solidFill>
                            <a:srgbClr val="000000">
                              <a:alpha val="100000"/>
                            </a:srgbClr>
                          </a:solidFill>
                          <a:latin typeface="Calibri"/>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dirty="0">
                          <a:solidFill>
                            <a:srgbClr val="000000">
                              <a:alpha val="100000"/>
                            </a:srgbClr>
                          </a:solidFill>
                          <a:latin typeface="Calibri"/>
                        </a:rPr>
                        <a:t>84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r>
              <a:tr h="190500">
                <a:tc>
                  <a:txBody>
                    <a:bodyPr/>
                    <a:lstStyle/>
                    <a:p>
                      <a:pPr marL="0" marR="0" lvl="0" indent="0" algn="l" fontAlgn="base"/>
                      <a:r>
                        <a:rPr lang="en-US" sz="1000" b="0" i="0" u="none" strike="noStrike" dirty="0">
                          <a:solidFill>
                            <a:srgbClr val="000000">
                              <a:alpha val="100000"/>
                            </a:srgbClr>
                          </a:solidFill>
                          <a:latin typeface="Calibri"/>
                        </a:rPr>
                        <a:t>Küla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dirty="0">
                          <a:solidFill>
                            <a:srgbClr val="000000">
                              <a:alpha val="100000"/>
                            </a:srgbClr>
                          </a:solidFill>
                          <a:latin typeface="Calibri"/>
                        </a:rPr>
                        <a:t>81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r>
              <a:tr h="190500">
                <a:tc>
                  <a:txBody>
                    <a:bodyPr/>
                    <a:lstStyle/>
                    <a:p>
                      <a:pPr marL="0" marR="0" lvl="0" indent="0" algn="l" fontAlgn="base"/>
                      <a:r>
                        <a:rPr lang="et-EE" sz="1000" b="1" i="0" u="none" strike="noStrike" dirty="0" smtClean="0">
                          <a:solidFill>
                            <a:srgbClr val="000000">
                              <a:alpha val="100000"/>
                            </a:srgbClr>
                          </a:solidFill>
                          <a:latin typeface="Calibri"/>
                        </a:rPr>
                        <a:t>Kokku:</a:t>
                      </a:r>
                      <a:endParaRPr lang="en-US" sz="1000" b="1"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1" i="0" u="none" strike="noStrike" dirty="0">
                          <a:solidFill>
                            <a:srgbClr val="000000">
                              <a:alpha val="100000"/>
                            </a:srgbClr>
                          </a:solidFill>
                          <a:latin typeface="Calibri"/>
                        </a:rPr>
                        <a:t>501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xfrm>
            <a:off x="457200" y="274638"/>
            <a:ext cx="8229600" cy="792162"/>
          </a:xfrm>
        </p:spPr>
        <p:txBody>
          <a:bodyPr/>
          <a:lstStyle/>
          <a:p>
            <a:pPr eaLnBrk="1" hangingPunct="1"/>
            <a:r>
              <a:rPr lang="et-EE" altLang="et-EE" sz="2800" dirty="0">
                <a:solidFill>
                  <a:srgbClr val="ED7D31"/>
                </a:solidFill>
              </a:rPr>
              <a:t>Valimi </a:t>
            </a:r>
            <a:r>
              <a:rPr lang="et-EE" altLang="et-EE" sz="2800" dirty="0" smtClean="0">
                <a:solidFill>
                  <a:srgbClr val="ED7D31"/>
                </a:solidFill>
              </a:rPr>
              <a:t>struktuur. </a:t>
            </a:r>
            <a:r>
              <a:rPr lang="et-EE" altLang="et-EE" sz="2800" dirty="0" smtClean="0">
                <a:solidFill>
                  <a:schemeClr val="bg1">
                    <a:lumMod val="50000"/>
                  </a:schemeClr>
                </a:solidFill>
              </a:rPr>
              <a:t>Vanus, sugu, haridus </a:t>
            </a:r>
            <a:endParaRPr lang="et-EE" altLang="et-EE" dirty="0" smtClean="0">
              <a:solidFill>
                <a:schemeClr val="bg1">
                  <a:lumMod val="50000"/>
                </a:schemeClr>
              </a:solidFill>
            </a:endParaRPr>
          </a:p>
        </p:txBody>
      </p:sp>
      <p:graphicFrame>
        <p:nvGraphicFramePr>
          <p:cNvPr id="18436" name="590f972443c40"/>
          <p:cNvGraphicFramePr>
            <a:graphicFrameLocks/>
          </p:cNvGraphicFramePr>
          <p:nvPr>
            <p:extLst>
              <p:ext uri="{D42A27DB-BD31-4B8C-83A1-F6EECF244321}">
                <p14:modId xmlns:p14="http://schemas.microsoft.com/office/powerpoint/2010/main" val="532893529"/>
              </p:ext>
            </p:extLst>
          </p:nvPr>
        </p:nvGraphicFramePr>
        <p:xfrm>
          <a:off x="228600" y="990600"/>
          <a:ext cx="6140450" cy="2006600"/>
        </p:xfrm>
        <a:graphic>
          <a:graphicData uri="http://schemas.openxmlformats.org/presentationml/2006/ole">
            <mc:AlternateContent xmlns:mc="http://schemas.openxmlformats.org/markup-compatibility/2006">
              <mc:Choice xmlns:v="urn:schemas-microsoft-com:vml" Requires="v">
                <p:oleObj spid="_x0000_s18492" name="Chart" r:id="rId3" imgW="6145301" imgH="2011854" progId="Excel.Chart.8">
                  <p:embed/>
                </p:oleObj>
              </mc:Choice>
              <mc:Fallback>
                <p:oleObj name="Chart" r:id="rId3" imgW="6145301" imgH="2011854" progId="Excel.Chart.8">
                  <p:embed/>
                  <p:pic>
                    <p:nvPicPr>
                      <p:cNvPr id="0" name="590f972443c4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990600"/>
                        <a:ext cx="6140450" cy="200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118971392"/>
              </p:ext>
            </p:extLst>
          </p:nvPr>
        </p:nvGraphicFramePr>
        <p:xfrm>
          <a:off x="6693613" y="1384300"/>
          <a:ext cx="1981200" cy="1219200"/>
        </p:xfrm>
        <a:graphic>
          <a:graphicData uri="http://schemas.openxmlformats.org/drawingml/2006/table">
            <a:tbl>
              <a:tblPr firstRow="1" bandRow="1"/>
              <a:tblGrid>
                <a:gridCol w="990600"/>
                <a:gridCol w="990600"/>
              </a:tblGrid>
              <a:tr h="190500">
                <a:tc>
                  <a:txBody>
                    <a:bodyPr/>
                    <a:lstStyle/>
                    <a:p>
                      <a:pPr marL="0" marR="0" lvl="0" indent="0" algn="l" fontAlgn="base"/>
                      <a:r>
                        <a:rPr lang="et-EE" sz="1000" b="1" i="0" u="none" strike="noStrike" dirty="0" smtClean="0">
                          <a:solidFill>
                            <a:srgbClr val="000000">
                              <a:alpha val="100000"/>
                            </a:srgbClr>
                          </a:solidFill>
                          <a:latin typeface="Calibri"/>
                        </a:rPr>
                        <a:t>Väärtus</a:t>
                      </a:r>
                      <a:endParaRPr lang="en-US" sz="1000" b="1"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t-EE" sz="1000" b="1" i="0" u="none" strike="noStrike" dirty="0" smtClean="0">
                          <a:solidFill>
                            <a:srgbClr val="000000">
                              <a:alpha val="100000"/>
                            </a:srgbClr>
                          </a:solidFill>
                          <a:latin typeface="Calibri"/>
                        </a:rPr>
                        <a:t>Arv</a:t>
                      </a:r>
                      <a:endParaRPr lang="en-US" sz="1000" b="1"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r>
              <a:tr h="190500">
                <a:tc>
                  <a:txBody>
                    <a:bodyPr/>
                    <a:lstStyle/>
                    <a:p>
                      <a:pPr marL="0" marR="0" lvl="0" indent="0" algn="l" fontAlgn="base"/>
                      <a:r>
                        <a:rPr lang="en-US" sz="1000" b="0" i="0" u="none" strike="noStrike" dirty="0" smtClean="0">
                          <a:solidFill>
                            <a:srgbClr val="000000">
                              <a:alpha val="100000"/>
                            </a:srgbClr>
                          </a:solidFill>
                          <a:latin typeface="Calibri"/>
                        </a:rPr>
                        <a:t>15-34</a:t>
                      </a:r>
                      <a:endParaRPr lang="en-US" sz="1000" b="0"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dirty="0" smtClean="0">
                          <a:solidFill>
                            <a:srgbClr val="000000">
                              <a:alpha val="100000"/>
                            </a:srgbClr>
                          </a:solidFill>
                          <a:latin typeface="Calibri"/>
                        </a:rPr>
                        <a:t>159 </a:t>
                      </a:r>
                      <a:endParaRPr lang="en-US" sz="1000" b="0"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r>
              <a:tr h="190500">
                <a:tc>
                  <a:txBody>
                    <a:bodyPr/>
                    <a:lstStyle/>
                    <a:p>
                      <a:pPr marL="0" marR="0" lvl="0" indent="0" algn="l" fontAlgn="base"/>
                      <a:r>
                        <a:rPr lang="en-US" sz="1000" b="0" i="0" u="none" strike="noStrike" dirty="0" smtClean="0">
                          <a:solidFill>
                            <a:srgbClr val="000000">
                              <a:alpha val="100000"/>
                            </a:srgbClr>
                          </a:solidFill>
                          <a:latin typeface="Calibri"/>
                        </a:rPr>
                        <a:t>35-54</a:t>
                      </a:r>
                      <a:endParaRPr lang="en-US" sz="1000" b="0"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0" i="0" u="none" strike="noStrike" dirty="0" smtClean="0">
                          <a:solidFill>
                            <a:srgbClr val="000000">
                              <a:alpha val="100000"/>
                            </a:srgbClr>
                          </a:solidFill>
                          <a:latin typeface="Calibri"/>
                        </a:rPr>
                        <a:t>188 </a:t>
                      </a:r>
                      <a:endParaRPr lang="en-US" sz="1000" b="0"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r>
              <a:tr h="190500">
                <a:tc>
                  <a:txBody>
                    <a:bodyPr/>
                    <a:lstStyle/>
                    <a:p>
                      <a:pPr marL="0" marR="0" lvl="0" indent="0" algn="l" fontAlgn="base"/>
                      <a:r>
                        <a:rPr lang="en-US" sz="1000" b="0" i="0" u="none" strike="noStrike" dirty="0" smtClean="0">
                          <a:solidFill>
                            <a:srgbClr val="000000">
                              <a:alpha val="100000"/>
                            </a:srgbClr>
                          </a:solidFill>
                          <a:latin typeface="Calibri"/>
                        </a:rPr>
                        <a:t>55-74 </a:t>
                      </a:r>
                      <a:endParaRPr lang="en-US" sz="1000" b="0"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dirty="0" smtClean="0">
                          <a:solidFill>
                            <a:srgbClr val="000000">
                              <a:alpha val="100000"/>
                            </a:srgbClr>
                          </a:solidFill>
                          <a:latin typeface="Calibri"/>
                        </a:rPr>
                        <a:t>154 </a:t>
                      </a:r>
                      <a:endParaRPr lang="en-US" sz="1000" b="0"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r>
              <a:tr h="190500">
                <a:tc>
                  <a:txBody>
                    <a:bodyPr/>
                    <a:lstStyle/>
                    <a:p>
                      <a:pPr marL="0" marR="0" lvl="0" indent="0" algn="l" fontAlgn="base"/>
                      <a:r>
                        <a:rPr lang="et-EE" sz="1000" b="1" i="0" u="none" strike="noStrike" dirty="0" smtClean="0">
                          <a:solidFill>
                            <a:srgbClr val="000000">
                              <a:alpha val="100000"/>
                            </a:srgbClr>
                          </a:solidFill>
                          <a:latin typeface="Calibri"/>
                        </a:rPr>
                        <a:t>Kokku:</a:t>
                      </a:r>
                      <a:endParaRPr lang="en-US" sz="1000" b="1"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1" i="0" u="none" strike="noStrike" dirty="0">
                          <a:solidFill>
                            <a:srgbClr val="000000">
                              <a:alpha val="100000"/>
                            </a:srgbClr>
                          </a:solidFill>
                          <a:latin typeface="Calibri"/>
                        </a:rPr>
                        <a:t>501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r>
            </a:tbl>
          </a:graphicData>
        </a:graphic>
      </p:graphicFrame>
      <p:graphicFrame>
        <p:nvGraphicFramePr>
          <p:cNvPr id="7" name="590f972443c40"/>
          <p:cNvGraphicFramePr>
            <a:graphicFrameLocks/>
          </p:cNvGraphicFramePr>
          <p:nvPr>
            <p:extLst>
              <p:ext uri="{D42A27DB-BD31-4B8C-83A1-F6EECF244321}">
                <p14:modId xmlns:p14="http://schemas.microsoft.com/office/powerpoint/2010/main" val="1072614648"/>
              </p:ext>
            </p:extLst>
          </p:nvPr>
        </p:nvGraphicFramePr>
        <p:xfrm>
          <a:off x="194032" y="2566684"/>
          <a:ext cx="6337300" cy="2006600"/>
        </p:xfrm>
        <a:graphic>
          <a:graphicData uri="http://schemas.openxmlformats.org/presentationml/2006/ole">
            <mc:AlternateContent xmlns:mc="http://schemas.openxmlformats.org/markup-compatibility/2006">
              <mc:Choice xmlns:v="urn:schemas-microsoft-com:vml" Requires="v">
                <p:oleObj spid="_x0000_s18493" name="Chart" r:id="rId5" imgW="6346486" imgH="2017951" progId="Excel.Chart.8">
                  <p:embed/>
                </p:oleObj>
              </mc:Choice>
              <mc:Fallback>
                <p:oleObj name="Chart" r:id="rId5" imgW="6346486" imgH="2017951"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032" y="2566684"/>
                        <a:ext cx="6337300" cy="200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Table 8"/>
          <p:cNvGraphicFramePr>
            <a:graphicFrameLocks noGrp="1"/>
          </p:cNvGraphicFramePr>
          <p:nvPr>
            <p:extLst>
              <p:ext uri="{D42A27DB-BD31-4B8C-83A1-F6EECF244321}">
                <p14:modId xmlns:p14="http://schemas.microsoft.com/office/powerpoint/2010/main" val="802373385"/>
              </p:ext>
            </p:extLst>
          </p:nvPr>
        </p:nvGraphicFramePr>
        <p:xfrm>
          <a:off x="6738063" y="3081828"/>
          <a:ext cx="1892300" cy="976312"/>
        </p:xfrm>
        <a:graphic>
          <a:graphicData uri="http://schemas.openxmlformats.org/drawingml/2006/table">
            <a:tbl>
              <a:tblPr firstRow="1" bandRow="1"/>
              <a:tblGrid>
                <a:gridCol w="946150"/>
                <a:gridCol w="946150"/>
              </a:tblGrid>
              <a:tr h="244078">
                <a:tc>
                  <a:txBody>
                    <a:bodyPr/>
                    <a:lstStyle/>
                    <a:p>
                      <a:pPr marL="0" marR="0" lvl="0" indent="0" algn="l" fontAlgn="base"/>
                      <a:r>
                        <a:rPr lang="et-EE" sz="1000" b="1" i="0" u="none" strike="noStrike" dirty="0" smtClean="0">
                          <a:solidFill>
                            <a:srgbClr val="000000">
                              <a:alpha val="100000"/>
                            </a:srgbClr>
                          </a:solidFill>
                          <a:latin typeface="Calibri"/>
                        </a:rPr>
                        <a:t>Väärtus</a:t>
                      </a:r>
                      <a:endParaRPr lang="en-US" sz="1000" b="1" i="0" u="none" strike="noStrike" dirty="0">
                        <a:solidFill>
                          <a:srgbClr val="000000">
                            <a:alpha val="100000"/>
                          </a:srgbClr>
                        </a:solidFill>
                        <a:latin typeface="Calibri"/>
                      </a:endParaRPr>
                    </a:p>
                  </a:txBody>
                  <a:tcPr marL="91424" marR="91424" marT="45765" marB="45765">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t-EE" sz="1000" b="1" i="0" u="none" strike="noStrike" dirty="0" smtClean="0">
                          <a:solidFill>
                            <a:srgbClr val="000000">
                              <a:alpha val="100000"/>
                            </a:srgbClr>
                          </a:solidFill>
                          <a:latin typeface="Calibri"/>
                        </a:rPr>
                        <a:t>Arv</a:t>
                      </a:r>
                      <a:endParaRPr lang="en-US" sz="1000" b="1" i="0" u="none" strike="noStrike" dirty="0">
                        <a:solidFill>
                          <a:srgbClr val="000000">
                            <a:alpha val="100000"/>
                          </a:srgbClr>
                        </a:solidFill>
                        <a:latin typeface="Calibri"/>
                      </a:endParaRPr>
                    </a:p>
                  </a:txBody>
                  <a:tcPr marL="91424" marR="91424" marT="45765" marB="45765">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r>
              <a:tr h="244078">
                <a:tc>
                  <a:txBody>
                    <a:bodyPr/>
                    <a:lstStyle/>
                    <a:p>
                      <a:pPr marL="0" marR="0" lvl="0" indent="0" algn="l" fontAlgn="base"/>
                      <a:r>
                        <a:rPr lang="et-EE" sz="1000" b="0" i="0" u="none" strike="noStrike" dirty="0" smtClean="0">
                          <a:solidFill>
                            <a:srgbClr val="000000">
                              <a:alpha val="100000"/>
                            </a:srgbClr>
                          </a:solidFill>
                          <a:latin typeface="Calibri"/>
                        </a:rPr>
                        <a:t>Mees</a:t>
                      </a:r>
                      <a:endParaRPr lang="en-US" sz="1000" b="0" i="0" u="none" strike="noStrike" dirty="0">
                        <a:solidFill>
                          <a:srgbClr val="000000">
                            <a:alpha val="100000"/>
                          </a:srgbClr>
                        </a:solidFill>
                        <a:latin typeface="Calibri"/>
                      </a:endParaRPr>
                    </a:p>
                  </a:txBody>
                  <a:tcPr marL="91424" marR="91424" marT="45765" marB="4576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t-EE" sz="1000" b="0" i="0" u="none" strike="noStrike" dirty="0" smtClean="0">
                          <a:solidFill>
                            <a:srgbClr val="000000">
                              <a:alpha val="100000"/>
                            </a:srgbClr>
                          </a:solidFill>
                          <a:latin typeface="Calibri"/>
                        </a:rPr>
                        <a:t>232</a:t>
                      </a:r>
                      <a:endParaRPr lang="en-US" sz="1000" b="0" i="0" u="none" strike="noStrike" dirty="0">
                        <a:solidFill>
                          <a:srgbClr val="000000">
                            <a:alpha val="100000"/>
                          </a:srgbClr>
                        </a:solidFill>
                        <a:latin typeface="Calibri"/>
                      </a:endParaRPr>
                    </a:p>
                  </a:txBody>
                  <a:tcPr marL="91424" marR="91424" marT="45765" marB="4576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r>
              <a:tr h="244078">
                <a:tc>
                  <a:txBody>
                    <a:bodyPr/>
                    <a:lstStyle/>
                    <a:p>
                      <a:pPr marL="0" marR="0" lvl="0" indent="0" algn="l" fontAlgn="base"/>
                      <a:r>
                        <a:rPr lang="et-EE" sz="1000" b="0" i="0" u="none" strike="noStrike" dirty="0" smtClean="0">
                          <a:solidFill>
                            <a:srgbClr val="000000">
                              <a:alpha val="100000"/>
                            </a:srgbClr>
                          </a:solidFill>
                          <a:latin typeface="Calibri"/>
                        </a:rPr>
                        <a:t>Naine</a:t>
                      </a:r>
                      <a:endParaRPr lang="en-US" sz="1000" b="0" i="0" u="none" strike="noStrike" dirty="0">
                        <a:solidFill>
                          <a:srgbClr val="000000">
                            <a:alpha val="100000"/>
                          </a:srgbClr>
                        </a:solidFill>
                        <a:latin typeface="Calibri"/>
                      </a:endParaRPr>
                    </a:p>
                  </a:txBody>
                  <a:tcPr marL="91424" marR="91424" marT="45765" marB="4576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t-EE" sz="1000" b="0" i="0" u="none" strike="noStrike" dirty="0" smtClean="0">
                          <a:solidFill>
                            <a:srgbClr val="000000">
                              <a:alpha val="100000"/>
                            </a:srgbClr>
                          </a:solidFill>
                          <a:latin typeface="Calibri"/>
                        </a:rPr>
                        <a:t>269</a:t>
                      </a:r>
                      <a:endParaRPr lang="en-US" sz="1000" b="0" i="0" u="none" strike="noStrike" dirty="0">
                        <a:solidFill>
                          <a:srgbClr val="000000">
                            <a:alpha val="100000"/>
                          </a:srgbClr>
                        </a:solidFill>
                        <a:latin typeface="Calibri"/>
                      </a:endParaRPr>
                    </a:p>
                  </a:txBody>
                  <a:tcPr marL="91424" marR="91424" marT="45765" marB="4576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r>
              <a:tr h="244078">
                <a:tc>
                  <a:txBody>
                    <a:bodyPr/>
                    <a:lstStyle/>
                    <a:p>
                      <a:pPr marL="0" marR="0" lvl="0" indent="0" algn="l" fontAlgn="base"/>
                      <a:r>
                        <a:rPr lang="et-EE" sz="1000" b="1" i="0" u="none" strike="noStrike" dirty="0" smtClean="0">
                          <a:solidFill>
                            <a:srgbClr val="000000">
                              <a:alpha val="100000"/>
                            </a:srgbClr>
                          </a:solidFill>
                          <a:latin typeface="Calibri"/>
                        </a:rPr>
                        <a:t>Kokku:</a:t>
                      </a:r>
                      <a:endParaRPr lang="en-US" sz="1000" b="1" i="0" u="none" strike="noStrike" dirty="0">
                        <a:solidFill>
                          <a:srgbClr val="000000">
                            <a:alpha val="100000"/>
                          </a:srgbClr>
                        </a:solidFill>
                        <a:latin typeface="Calibri"/>
                      </a:endParaRPr>
                    </a:p>
                  </a:txBody>
                  <a:tcPr marL="91424" marR="91424" marT="45765" marB="4576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1" i="0" u="none" strike="noStrike" dirty="0">
                          <a:solidFill>
                            <a:srgbClr val="000000">
                              <a:alpha val="100000"/>
                            </a:srgbClr>
                          </a:solidFill>
                          <a:latin typeface="Calibri"/>
                        </a:rPr>
                        <a:t>501 </a:t>
                      </a:r>
                    </a:p>
                  </a:txBody>
                  <a:tcPr marL="91424" marR="91424" marT="45765" marB="4576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r>
            </a:tbl>
          </a:graphicData>
        </a:graphic>
      </p:graphicFrame>
      <p:graphicFrame>
        <p:nvGraphicFramePr>
          <p:cNvPr id="10" name="590f972443c40"/>
          <p:cNvGraphicFramePr>
            <a:graphicFrameLocks/>
          </p:cNvGraphicFramePr>
          <p:nvPr>
            <p:extLst>
              <p:ext uri="{D42A27DB-BD31-4B8C-83A1-F6EECF244321}">
                <p14:modId xmlns:p14="http://schemas.microsoft.com/office/powerpoint/2010/main" val="2833920956"/>
              </p:ext>
            </p:extLst>
          </p:nvPr>
        </p:nvGraphicFramePr>
        <p:xfrm>
          <a:off x="76200" y="4724400"/>
          <a:ext cx="6292850" cy="1701800"/>
        </p:xfrm>
        <a:graphic>
          <a:graphicData uri="http://schemas.openxmlformats.org/presentationml/2006/ole">
            <mc:AlternateContent xmlns:mc="http://schemas.openxmlformats.org/markup-compatibility/2006">
              <mc:Choice xmlns:v="urn:schemas-microsoft-com:vml" Requires="v">
                <p:oleObj spid="_x0000_s18494" name="Chart" r:id="rId7" imgW="8583912" imgH="2011854" progId="Excel.Chart.8">
                  <p:embed/>
                </p:oleObj>
              </mc:Choice>
              <mc:Fallback>
                <p:oleObj name="Chart" r:id="rId7" imgW="8583912" imgH="2011854" progId="Excel.Chart.8">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 y="4724400"/>
                        <a:ext cx="6292850" cy="1701800"/>
                      </a:xfrm>
                      <a:prstGeom prst="rect">
                        <a:avLst/>
                      </a:prstGeom>
                      <a:solidFill>
                        <a:schemeClr val="bg1"/>
                      </a:solidFill>
                    </p:spPr>
                  </p:pic>
                </p:oleObj>
              </mc:Fallback>
            </mc:AlternateContent>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157546859"/>
              </p:ext>
            </p:extLst>
          </p:nvPr>
        </p:nvGraphicFramePr>
        <p:xfrm>
          <a:off x="5346340" y="4953000"/>
          <a:ext cx="3759560" cy="1740748"/>
        </p:xfrm>
        <a:graphic>
          <a:graphicData uri="http://schemas.openxmlformats.org/drawingml/2006/table">
            <a:tbl>
              <a:tblPr firstRow="1" bandRow="1"/>
              <a:tblGrid>
                <a:gridCol w="3343914"/>
                <a:gridCol w="415646"/>
              </a:tblGrid>
              <a:tr h="230293">
                <a:tc>
                  <a:txBody>
                    <a:bodyPr/>
                    <a:lstStyle/>
                    <a:p>
                      <a:pPr marL="0" marR="0" lvl="0" indent="0" algn="l" fontAlgn="base"/>
                      <a:r>
                        <a:rPr lang="et-EE" sz="1000" b="1" i="0" u="none" strike="noStrike" dirty="0" smtClean="0">
                          <a:solidFill>
                            <a:srgbClr val="000000">
                              <a:alpha val="100000"/>
                            </a:srgbClr>
                          </a:solidFill>
                          <a:latin typeface="Calibri"/>
                        </a:rPr>
                        <a:t>Väärtus</a:t>
                      </a:r>
                      <a:endParaRPr lang="en-US" sz="1000" b="1"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t-EE" sz="1000" b="1" i="0" u="none" strike="noStrike" dirty="0" smtClean="0">
                          <a:solidFill>
                            <a:srgbClr val="000000">
                              <a:alpha val="100000"/>
                            </a:srgbClr>
                          </a:solidFill>
                          <a:latin typeface="Calibri"/>
                        </a:rPr>
                        <a:t>Arv</a:t>
                      </a:r>
                      <a:endParaRPr lang="en-US" sz="1000" b="1"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r>
              <a:tr h="374227">
                <a:tc>
                  <a:txBody>
                    <a:bodyPr/>
                    <a:lstStyle/>
                    <a:p>
                      <a:pPr marL="0" marR="0" lvl="0" indent="0" algn="l" fontAlgn="base"/>
                      <a:r>
                        <a:rPr lang="et-EE" sz="1000" b="0" i="0" u="none" strike="noStrike" noProof="0" dirty="0" smtClean="0">
                          <a:solidFill>
                            <a:srgbClr val="000000">
                              <a:alpha val="100000"/>
                            </a:srgbClr>
                          </a:solidFill>
                          <a:latin typeface="Calibri"/>
                        </a:rPr>
                        <a:t>alg-, põhiharidus või kutseharidus põhihariduse baasil </a:t>
                      </a:r>
                      <a:endParaRPr lang="et-EE" sz="1000" b="0" i="0" u="none" strike="noStrike" noProof="0"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t-EE" sz="1000" b="0" i="0" u="none" strike="noStrike" dirty="0" smtClean="0">
                          <a:solidFill>
                            <a:srgbClr val="000000">
                              <a:alpha val="100000"/>
                            </a:srgbClr>
                          </a:solidFill>
                          <a:latin typeface="Calibri"/>
                        </a:rPr>
                        <a:t>61</a:t>
                      </a:r>
                      <a:r>
                        <a:rPr lang="en-US" sz="1000" b="0" i="0" u="none" strike="noStrike" dirty="0" smtClean="0">
                          <a:solidFill>
                            <a:srgbClr val="000000">
                              <a:alpha val="100000"/>
                            </a:srgbClr>
                          </a:solidFill>
                          <a:latin typeface="Calibri"/>
                        </a:rPr>
                        <a:t> </a:t>
                      </a:r>
                      <a:endParaRPr lang="en-US" sz="1000" b="0"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r>
              <a:tr h="374227">
                <a:tc>
                  <a:txBody>
                    <a:bodyPr/>
                    <a:lstStyle/>
                    <a:p>
                      <a:pPr marL="0" marR="0" lvl="0" indent="0" algn="l" fontAlgn="base"/>
                      <a:r>
                        <a:rPr lang="et-EE" sz="1000" b="0" i="0" u="none" strike="noStrike" noProof="0" dirty="0" smtClean="0">
                          <a:solidFill>
                            <a:srgbClr val="000000">
                              <a:alpha val="100000"/>
                            </a:srgbClr>
                          </a:solidFill>
                          <a:latin typeface="Calibri"/>
                        </a:rPr>
                        <a:t>keskharidus või keskharidus koos kutseharidusega </a:t>
                      </a:r>
                      <a:endParaRPr lang="et-EE" sz="1000" b="0" i="0" u="none" strike="noStrike" noProof="0"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t-EE" sz="1000" b="0" i="0" u="none" strike="noStrike" dirty="0" smtClean="0">
                          <a:solidFill>
                            <a:srgbClr val="000000">
                              <a:alpha val="100000"/>
                            </a:srgbClr>
                          </a:solidFill>
                          <a:latin typeface="Calibri"/>
                        </a:rPr>
                        <a:t>289</a:t>
                      </a:r>
                      <a:r>
                        <a:rPr lang="en-US" sz="1000" b="0" i="0" u="none" strike="noStrike" dirty="0" smtClean="0">
                          <a:solidFill>
                            <a:srgbClr val="000000">
                              <a:alpha val="100000"/>
                            </a:srgbClr>
                          </a:solidFill>
                          <a:latin typeface="Calibri"/>
                        </a:rPr>
                        <a:t> </a:t>
                      </a:r>
                      <a:endParaRPr lang="en-US" sz="1000" b="0"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r>
              <a:tr h="374227">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t-EE" sz="1000" b="0" i="0" u="none" strike="noStrike" noProof="0" dirty="0" smtClean="0">
                          <a:solidFill>
                            <a:srgbClr val="000000">
                              <a:alpha val="100000"/>
                            </a:srgbClr>
                          </a:solidFill>
                          <a:latin typeface="Calibri"/>
                        </a:rPr>
                        <a:t>kõrgharidus (lõpetatud)  </a:t>
                      </a:r>
                      <a:endParaRPr lang="et-EE" sz="1000" b="0" i="0" u="none" strike="noStrike" noProof="0"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r>
                        <a:rPr lang="en-US" sz="1000" b="0" i="0" u="none" strike="noStrike" dirty="0" smtClean="0">
                          <a:solidFill>
                            <a:srgbClr val="000000">
                              <a:alpha val="100000"/>
                            </a:srgbClr>
                          </a:solidFill>
                          <a:latin typeface="Calibri"/>
                        </a:rPr>
                        <a:t>15</a:t>
                      </a:r>
                      <a:r>
                        <a:rPr lang="et-EE" sz="1000" b="0" i="0" u="none" strike="noStrike" dirty="0" smtClean="0">
                          <a:solidFill>
                            <a:srgbClr val="000000">
                              <a:alpha val="100000"/>
                            </a:srgbClr>
                          </a:solidFill>
                          <a:latin typeface="Calibri"/>
                        </a:rPr>
                        <a:t>1</a:t>
                      </a:r>
                      <a:endParaRPr lang="en-US" sz="1000" b="0"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r>
              <a:tr h="374227">
                <a:tc>
                  <a:txBody>
                    <a:bodyPr/>
                    <a:lstStyle/>
                    <a:p>
                      <a:pPr marL="0" marR="0" lvl="0" indent="0" algn="l" fontAlgn="base"/>
                      <a:r>
                        <a:rPr lang="et-EE" sz="1000" b="1" i="0" u="none" strike="noStrike" dirty="0" smtClean="0">
                          <a:solidFill>
                            <a:srgbClr val="000000">
                              <a:alpha val="100000"/>
                            </a:srgbClr>
                          </a:solidFill>
                          <a:latin typeface="Calibri"/>
                        </a:rPr>
                        <a:t>Kokku:</a:t>
                      </a:r>
                      <a:endParaRPr lang="en-US" sz="1000" b="1" i="0" u="none" strike="noStrike" dirty="0">
                        <a:solidFill>
                          <a:srgbClr val="000000">
                            <a:alpha val="100000"/>
                          </a:srgbClr>
                        </a:solidFill>
                        <a:latin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r>
                        <a:rPr lang="en-US" sz="1000" b="1" i="0" u="none" strike="noStrike" dirty="0">
                          <a:solidFill>
                            <a:srgbClr val="000000">
                              <a:alpha val="100000"/>
                            </a:srgbClr>
                          </a:solidFill>
                          <a:latin typeface="Calibri"/>
                        </a:rPr>
                        <a:t>501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t-EE" dirty="0" smtClean="0">
                <a:solidFill>
                  <a:srgbClr val="ED7D31"/>
                </a:solidFill>
              </a:rPr>
              <a:t>Kokkuvõte</a:t>
            </a:r>
            <a:endParaRPr lang="et-EE" dirty="0">
              <a:solidFill>
                <a:srgbClr val="ED7D31"/>
              </a:solidFill>
            </a:endParaRPr>
          </a:p>
        </p:txBody>
      </p:sp>
      <p:sp>
        <p:nvSpPr>
          <p:cNvPr id="3" name="Content Placeholder 2"/>
          <p:cNvSpPr>
            <a:spLocks noGrp="1"/>
          </p:cNvSpPr>
          <p:nvPr>
            <p:ph idx="1"/>
          </p:nvPr>
        </p:nvSpPr>
        <p:spPr>
          <a:xfrm>
            <a:off x="457200" y="1219200"/>
            <a:ext cx="8229600" cy="5257800"/>
          </a:xfrm>
          <a:solidFill>
            <a:schemeClr val="bg1"/>
          </a:solidFill>
        </p:spPr>
        <p:txBody>
          <a:bodyPr/>
          <a:lstStyle/>
          <a:p>
            <a:pPr>
              <a:spcBef>
                <a:spcPct val="0"/>
              </a:spcBef>
            </a:pPr>
            <a:r>
              <a:rPr lang="et-EE" sz="1200" dirty="0">
                <a:solidFill>
                  <a:srgbClr val="ED7D31"/>
                </a:solidFill>
              </a:rPr>
              <a:t>64% küsitletutest ei pea magustatud jookide maksu kehtestamist põhjendatuks</a:t>
            </a:r>
            <a:r>
              <a:rPr lang="et-EE" sz="1200" dirty="0">
                <a:solidFill>
                  <a:schemeClr val="bg1">
                    <a:lumMod val="50000"/>
                  </a:schemeClr>
                </a:solidFill>
              </a:rPr>
              <a:t>. 23% peab ning 13% ei oma seisukohta. Maksu toetajaid on keskmisest veidi enam naiste </a:t>
            </a:r>
            <a:r>
              <a:rPr lang="et-EE" sz="1200" dirty="0" smtClean="0">
                <a:solidFill>
                  <a:schemeClr val="bg1">
                    <a:lumMod val="50000"/>
                  </a:schemeClr>
                </a:solidFill>
              </a:rPr>
              <a:t>seas, </a:t>
            </a:r>
            <a:r>
              <a:rPr lang="et-EE" sz="1200" dirty="0">
                <a:solidFill>
                  <a:schemeClr val="bg1">
                    <a:lumMod val="50000"/>
                  </a:schemeClr>
                </a:solidFill>
              </a:rPr>
              <a:t>eestlaste </a:t>
            </a:r>
            <a:r>
              <a:rPr lang="et-EE" sz="1200" dirty="0" smtClean="0">
                <a:solidFill>
                  <a:schemeClr val="bg1">
                    <a:lumMod val="50000"/>
                  </a:schemeClr>
                </a:solidFill>
              </a:rPr>
              <a:t>seas, </a:t>
            </a:r>
            <a:r>
              <a:rPr lang="et-EE" sz="1200" dirty="0">
                <a:solidFill>
                  <a:schemeClr val="bg1">
                    <a:lumMod val="50000"/>
                  </a:schemeClr>
                </a:solidFill>
              </a:rPr>
              <a:t>linnaelanike seas </a:t>
            </a:r>
            <a:r>
              <a:rPr lang="et-EE" sz="1200" dirty="0" smtClean="0">
                <a:solidFill>
                  <a:schemeClr val="bg1">
                    <a:lumMod val="50000"/>
                  </a:schemeClr>
                </a:solidFill>
              </a:rPr>
              <a:t>ning </a:t>
            </a:r>
            <a:r>
              <a:rPr lang="et-EE" sz="1200" dirty="0">
                <a:solidFill>
                  <a:schemeClr val="bg1">
                    <a:lumMod val="50000"/>
                  </a:schemeClr>
                </a:solidFill>
              </a:rPr>
              <a:t>kõrgharidusega elanike </a:t>
            </a:r>
            <a:r>
              <a:rPr lang="et-EE" sz="1200" dirty="0" smtClean="0">
                <a:solidFill>
                  <a:schemeClr val="bg1">
                    <a:lumMod val="50000"/>
                  </a:schemeClr>
                </a:solidFill>
              </a:rPr>
              <a:t>seas, </a:t>
            </a:r>
            <a:r>
              <a:rPr lang="et-EE" sz="1200" dirty="0">
                <a:solidFill>
                  <a:schemeClr val="bg1">
                    <a:lumMod val="50000"/>
                  </a:schemeClr>
                </a:solidFill>
              </a:rPr>
              <a:t>kuid üheski neist rühmadest pole erinevus suur, ega maksu toetajate osa lähedane mittetoetajate osale.</a:t>
            </a:r>
          </a:p>
          <a:p>
            <a:pPr>
              <a:spcBef>
                <a:spcPct val="0"/>
              </a:spcBef>
            </a:pPr>
            <a:r>
              <a:rPr lang="et-EE" sz="1200" dirty="0" smtClean="0">
                <a:solidFill>
                  <a:srgbClr val="ED7D31"/>
                </a:solidFill>
              </a:rPr>
              <a:t>77</a:t>
            </a:r>
            <a:r>
              <a:rPr lang="et-EE" sz="1200" dirty="0">
                <a:solidFill>
                  <a:srgbClr val="ED7D31"/>
                </a:solidFill>
              </a:rPr>
              <a:t>% küsitletutest arvab, et maksu kehtestamise peamiseks põhjuseks on riigieelarve täitmine</a:t>
            </a:r>
            <a:r>
              <a:rPr lang="et-EE" sz="1200" dirty="0">
                <a:solidFill>
                  <a:schemeClr val="bg1">
                    <a:lumMod val="50000"/>
                  </a:schemeClr>
                </a:solidFill>
              </a:rPr>
              <a:t>, 20% arvab, et rahva tervise eest hoolitsemine ning 4% ei oska hinnata. </a:t>
            </a:r>
            <a:endParaRPr lang="et-EE" sz="1200" dirty="0" smtClean="0">
              <a:solidFill>
                <a:schemeClr val="bg1">
                  <a:lumMod val="50000"/>
                </a:schemeClr>
              </a:solidFill>
            </a:endParaRPr>
          </a:p>
          <a:p>
            <a:pPr>
              <a:spcBef>
                <a:spcPct val="0"/>
              </a:spcBef>
            </a:pPr>
            <a:r>
              <a:rPr lang="et-EE" sz="1200" dirty="0" smtClean="0">
                <a:solidFill>
                  <a:srgbClr val="ED7D31"/>
                </a:solidFill>
              </a:rPr>
              <a:t>Kui magustatud jookide maks rakenduks ja hinnatõus tuleks planeeritud tasemel, </a:t>
            </a:r>
            <a:r>
              <a:rPr lang="et-EE" sz="1200" dirty="0">
                <a:solidFill>
                  <a:srgbClr val="ED7D31"/>
                </a:solidFill>
              </a:rPr>
              <a:t>ei </a:t>
            </a:r>
            <a:r>
              <a:rPr lang="et-EE" sz="1200" dirty="0" smtClean="0">
                <a:solidFill>
                  <a:srgbClr val="ED7D31"/>
                </a:solidFill>
              </a:rPr>
              <a:t>vähendaks 37% küsitletutest nende tarbimist, </a:t>
            </a:r>
            <a:r>
              <a:rPr lang="et-EE" sz="1200" dirty="0">
                <a:solidFill>
                  <a:srgbClr val="ED7D31"/>
                </a:solidFill>
              </a:rPr>
              <a:t>kuna </a:t>
            </a:r>
            <a:r>
              <a:rPr lang="et-EE" sz="1200" dirty="0" smtClean="0">
                <a:solidFill>
                  <a:srgbClr val="ED7D31"/>
                </a:solidFill>
              </a:rPr>
              <a:t>nad niikuinii </a:t>
            </a:r>
            <a:r>
              <a:rPr lang="et-EE" sz="1200" dirty="0">
                <a:solidFill>
                  <a:srgbClr val="ED7D31"/>
                </a:solidFill>
              </a:rPr>
              <a:t>selliseid jooke ei tarbi</a:t>
            </a:r>
            <a:r>
              <a:rPr lang="et-EE" sz="1200" dirty="0">
                <a:solidFill>
                  <a:schemeClr val="bg1">
                    <a:lumMod val="50000"/>
                  </a:schemeClr>
                </a:solidFill>
              </a:rPr>
              <a:t>. </a:t>
            </a:r>
            <a:r>
              <a:rPr lang="et-EE" sz="1200" dirty="0" smtClean="0">
                <a:solidFill>
                  <a:schemeClr val="bg1">
                    <a:lumMod val="50000"/>
                  </a:schemeClr>
                </a:solidFill>
              </a:rPr>
              <a:t>38</a:t>
            </a:r>
            <a:r>
              <a:rPr lang="et-EE" sz="1200" dirty="0">
                <a:solidFill>
                  <a:schemeClr val="bg1">
                    <a:lumMod val="50000"/>
                  </a:schemeClr>
                </a:solidFill>
              </a:rPr>
              <a:t>% vähendaks tarbimist </a:t>
            </a:r>
            <a:r>
              <a:rPr lang="et-EE" sz="1200" dirty="0" smtClean="0">
                <a:solidFill>
                  <a:schemeClr val="bg1">
                    <a:lumMod val="50000"/>
                  </a:schemeClr>
                </a:solidFill>
              </a:rPr>
              <a:t>kas </a:t>
            </a:r>
            <a:r>
              <a:rPr lang="et-EE" sz="1200" dirty="0">
                <a:solidFill>
                  <a:schemeClr val="bg1">
                    <a:lumMod val="50000"/>
                  </a:schemeClr>
                </a:solidFill>
              </a:rPr>
              <a:t>mõnevõrra või kindlasti. 23% ilmselt või kindlasti ei </a:t>
            </a:r>
            <a:r>
              <a:rPr lang="et-EE" sz="1200" dirty="0" smtClean="0">
                <a:solidFill>
                  <a:schemeClr val="bg1">
                    <a:lumMod val="50000"/>
                  </a:schemeClr>
                </a:solidFill>
              </a:rPr>
              <a:t>vähendaks (jätkaks tarbimist endises mahus) </a:t>
            </a:r>
            <a:r>
              <a:rPr lang="et-EE" sz="1200" dirty="0">
                <a:solidFill>
                  <a:schemeClr val="bg1">
                    <a:lumMod val="50000"/>
                  </a:schemeClr>
                </a:solidFill>
              </a:rPr>
              <a:t>ning 3% ei oska öelda.</a:t>
            </a:r>
          </a:p>
          <a:p>
            <a:pPr>
              <a:spcBef>
                <a:spcPct val="0"/>
              </a:spcBef>
            </a:pPr>
            <a:r>
              <a:rPr lang="et-EE" sz="1200" dirty="0" smtClean="0">
                <a:solidFill>
                  <a:schemeClr val="bg1">
                    <a:lumMod val="50000"/>
                  </a:schemeClr>
                </a:solidFill>
              </a:rPr>
              <a:t>Magustatud </a:t>
            </a:r>
            <a:r>
              <a:rPr lang="et-EE" sz="1200" dirty="0">
                <a:solidFill>
                  <a:schemeClr val="bg1">
                    <a:lumMod val="50000"/>
                  </a:schemeClr>
                </a:solidFill>
              </a:rPr>
              <a:t>jookide tarbimise vähendamise efekt oleks mõnevõrra </a:t>
            </a:r>
            <a:r>
              <a:rPr lang="et-EE" sz="1200" dirty="0" smtClean="0">
                <a:solidFill>
                  <a:schemeClr val="bg1">
                    <a:lumMod val="50000"/>
                  </a:schemeClr>
                </a:solidFill>
              </a:rPr>
              <a:t>väiksem naiste puhul, </a:t>
            </a:r>
            <a:r>
              <a:rPr lang="et-EE" sz="1200" dirty="0">
                <a:solidFill>
                  <a:schemeClr val="bg1">
                    <a:lumMod val="50000"/>
                  </a:schemeClr>
                </a:solidFill>
              </a:rPr>
              <a:t>kuna </a:t>
            </a:r>
            <a:r>
              <a:rPr lang="et-EE" sz="1200" dirty="0" smtClean="0">
                <a:solidFill>
                  <a:schemeClr val="bg1">
                    <a:lumMod val="50000"/>
                  </a:schemeClr>
                </a:solidFill>
              </a:rPr>
              <a:t>naised </a:t>
            </a:r>
            <a:r>
              <a:rPr lang="et-EE" sz="1200" dirty="0">
                <a:solidFill>
                  <a:schemeClr val="bg1">
                    <a:lumMod val="50000"/>
                  </a:schemeClr>
                </a:solidFill>
              </a:rPr>
              <a:t>tarbivad selliseid jooke niikuinii vähem</a:t>
            </a:r>
            <a:r>
              <a:rPr lang="et-EE" sz="1200" dirty="0" smtClean="0">
                <a:solidFill>
                  <a:schemeClr val="bg1">
                    <a:lumMod val="50000"/>
                  </a:schemeClr>
                </a:solidFill>
              </a:rPr>
              <a:t>. Samal põhjusel oleks </a:t>
            </a:r>
            <a:r>
              <a:rPr lang="et-EE" sz="1200" dirty="0">
                <a:solidFill>
                  <a:schemeClr val="bg1">
                    <a:lumMod val="50000"/>
                  </a:schemeClr>
                </a:solidFill>
              </a:rPr>
              <a:t>efekt väiksem vanimas rühmas (55+ </a:t>
            </a:r>
            <a:r>
              <a:rPr lang="et-EE" sz="1200" dirty="0" smtClean="0">
                <a:solidFill>
                  <a:schemeClr val="bg1">
                    <a:lumMod val="50000"/>
                  </a:schemeClr>
                </a:solidFill>
              </a:rPr>
              <a:t>a). Venekeelse </a:t>
            </a:r>
            <a:r>
              <a:rPr lang="et-EE" sz="1200" dirty="0">
                <a:solidFill>
                  <a:schemeClr val="bg1">
                    <a:lumMod val="50000"/>
                  </a:schemeClr>
                </a:solidFill>
              </a:rPr>
              <a:t>elanikkonna seas oleks tõenäoline tarbimise vähendamine </a:t>
            </a:r>
            <a:r>
              <a:rPr lang="et-EE" sz="1200" dirty="0" smtClean="0">
                <a:solidFill>
                  <a:schemeClr val="bg1">
                    <a:lumMod val="50000"/>
                  </a:schemeClr>
                </a:solidFill>
              </a:rPr>
              <a:t>tuntavam kui </a:t>
            </a:r>
            <a:r>
              <a:rPr lang="et-EE" sz="1200" dirty="0">
                <a:solidFill>
                  <a:schemeClr val="bg1">
                    <a:lumMod val="50000"/>
                  </a:schemeClr>
                </a:solidFill>
              </a:rPr>
              <a:t>eestlaste seas.</a:t>
            </a:r>
          </a:p>
          <a:p>
            <a:pPr>
              <a:spcBef>
                <a:spcPct val="0"/>
              </a:spcBef>
            </a:pPr>
            <a:r>
              <a:rPr lang="et-EE" sz="1200" dirty="0" smtClean="0">
                <a:solidFill>
                  <a:srgbClr val="ED7D31"/>
                </a:solidFill>
              </a:rPr>
              <a:t>9</a:t>
            </a:r>
            <a:r>
              <a:rPr lang="et-EE" sz="1200" dirty="0">
                <a:solidFill>
                  <a:srgbClr val="ED7D31"/>
                </a:solidFill>
              </a:rPr>
              <a:t>%  </a:t>
            </a:r>
            <a:r>
              <a:rPr lang="et-EE" sz="1200" dirty="0" smtClean="0">
                <a:solidFill>
                  <a:srgbClr val="ED7D31"/>
                </a:solidFill>
              </a:rPr>
              <a:t>magustatud jookide tarbimise tõenäolistest vähendajatest ei </a:t>
            </a:r>
            <a:r>
              <a:rPr lang="et-EE" sz="1200" dirty="0">
                <a:solidFill>
                  <a:srgbClr val="ED7D31"/>
                </a:solidFill>
              </a:rPr>
              <a:t>asendaks magustatud jookide vähemat tarbimist millegagi ja tarbiks lihtsalt jooke vähem</a:t>
            </a:r>
            <a:r>
              <a:rPr lang="et-EE" sz="1200" dirty="0">
                <a:solidFill>
                  <a:schemeClr val="bg1">
                    <a:lumMod val="50000"/>
                  </a:schemeClr>
                </a:solidFill>
              </a:rPr>
              <a:t>. </a:t>
            </a:r>
            <a:r>
              <a:rPr lang="et-EE" sz="1200" dirty="0" smtClean="0">
                <a:solidFill>
                  <a:schemeClr val="bg1">
                    <a:lumMod val="50000"/>
                  </a:schemeClr>
                </a:solidFill>
              </a:rPr>
              <a:t>Ülejäänud peavad võimalikuks asendusi. Asendustest </a:t>
            </a:r>
            <a:r>
              <a:rPr lang="et-EE" sz="1200" dirty="0">
                <a:solidFill>
                  <a:schemeClr val="bg1">
                    <a:lumMod val="50000"/>
                  </a:schemeClr>
                </a:solidFill>
              </a:rPr>
              <a:t>on populaarsemad </a:t>
            </a:r>
            <a:r>
              <a:rPr lang="et-EE" sz="1200" dirty="0" smtClean="0">
                <a:solidFill>
                  <a:schemeClr val="bg1">
                    <a:lumMod val="50000"/>
                  </a:schemeClr>
                </a:solidFill>
              </a:rPr>
              <a:t>vesi </a:t>
            </a:r>
            <a:r>
              <a:rPr lang="et-EE" sz="1200" dirty="0">
                <a:solidFill>
                  <a:schemeClr val="bg1">
                    <a:lumMod val="50000"/>
                  </a:schemeClr>
                </a:solidFill>
              </a:rPr>
              <a:t>ja </a:t>
            </a:r>
            <a:r>
              <a:rPr lang="et-EE" sz="1200" dirty="0" smtClean="0">
                <a:solidFill>
                  <a:schemeClr val="bg1">
                    <a:lumMod val="50000"/>
                  </a:schemeClr>
                </a:solidFill>
              </a:rPr>
              <a:t>täismahlad, </a:t>
            </a:r>
            <a:r>
              <a:rPr lang="et-EE" sz="1200" dirty="0">
                <a:solidFill>
                  <a:schemeClr val="bg1">
                    <a:lumMod val="50000"/>
                  </a:schemeClr>
                </a:solidFill>
              </a:rPr>
              <a:t>kuid esindatud on näiteks ka odavamad magusjoogid </a:t>
            </a:r>
            <a:r>
              <a:rPr lang="et-EE" sz="1200" dirty="0" smtClean="0">
                <a:solidFill>
                  <a:schemeClr val="bg1">
                    <a:lumMod val="50000"/>
                  </a:schemeClr>
                </a:solidFill>
              </a:rPr>
              <a:t>ja </a:t>
            </a:r>
            <a:r>
              <a:rPr lang="et-EE" sz="1200" dirty="0">
                <a:solidFill>
                  <a:schemeClr val="bg1">
                    <a:lumMod val="50000"/>
                  </a:schemeClr>
                </a:solidFill>
              </a:rPr>
              <a:t>lahjad alkohoolsed joogid (14</a:t>
            </a:r>
            <a:r>
              <a:rPr lang="et-EE" sz="1200" dirty="0" smtClean="0">
                <a:solidFill>
                  <a:schemeClr val="bg1">
                    <a:lumMod val="50000"/>
                  </a:schemeClr>
                </a:solidFill>
              </a:rPr>
              <a:t>%).</a:t>
            </a:r>
            <a:endParaRPr lang="et-EE" sz="1200" dirty="0">
              <a:solidFill>
                <a:schemeClr val="bg1">
                  <a:lumMod val="50000"/>
                </a:schemeClr>
              </a:solidFill>
            </a:endParaRPr>
          </a:p>
          <a:p>
            <a:pPr>
              <a:spcBef>
                <a:spcPct val="0"/>
              </a:spcBef>
            </a:pPr>
            <a:r>
              <a:rPr lang="et-EE" sz="1200" dirty="0" smtClean="0">
                <a:solidFill>
                  <a:schemeClr val="bg1">
                    <a:lumMod val="50000"/>
                  </a:schemeClr>
                </a:solidFill>
              </a:rPr>
              <a:t>Noorte </a:t>
            </a:r>
            <a:r>
              <a:rPr lang="et-EE" sz="1200" dirty="0">
                <a:solidFill>
                  <a:schemeClr val="bg1">
                    <a:lumMod val="50000"/>
                  </a:schemeClr>
                </a:solidFill>
              </a:rPr>
              <a:t>puhul on märkimisväärne, et rohkem tarbitaks tõenäoliselt kõiki jooke, eriti aga (võrreldes teiste vanusegruppidega) odavamaid magusjooke, mille puhul hinnatõus nii palju tunda ei </a:t>
            </a:r>
            <a:r>
              <a:rPr lang="et-EE" sz="1200" dirty="0" smtClean="0">
                <a:solidFill>
                  <a:schemeClr val="bg1">
                    <a:lumMod val="50000"/>
                  </a:schemeClr>
                </a:solidFill>
              </a:rPr>
              <a:t>annaks.</a:t>
            </a:r>
            <a:endParaRPr lang="et-EE" sz="1200" dirty="0">
              <a:solidFill>
                <a:schemeClr val="bg1">
                  <a:lumMod val="50000"/>
                </a:schemeClr>
              </a:solidFill>
            </a:endParaRPr>
          </a:p>
          <a:p>
            <a:pPr>
              <a:spcBef>
                <a:spcPct val="0"/>
              </a:spcBef>
            </a:pPr>
            <a:r>
              <a:rPr lang="et-EE" sz="1200" dirty="0" smtClean="0">
                <a:solidFill>
                  <a:srgbClr val="ED7D31"/>
                </a:solidFill>
              </a:rPr>
              <a:t>13</a:t>
            </a:r>
            <a:r>
              <a:rPr lang="et-EE" sz="1200" dirty="0">
                <a:solidFill>
                  <a:srgbClr val="ED7D31"/>
                </a:solidFill>
              </a:rPr>
              <a:t>% küsitletutest väidab, et on hästi kursis kui palju sisaldavad praegu magustatud joogid suhkrut</a:t>
            </a:r>
            <a:r>
              <a:rPr lang="et-EE" sz="1200" dirty="0">
                <a:solidFill>
                  <a:schemeClr val="bg1">
                    <a:lumMod val="50000"/>
                  </a:schemeClr>
                </a:solidFill>
              </a:rPr>
              <a:t>, 58% märgib, et on mõningal määral kursis ning 29% ei ole kursis. Need hinnangud ei erine olulisel määral ei soo, keele, vanuse, ega hariduse lõikes.</a:t>
            </a:r>
          </a:p>
          <a:p>
            <a:pPr>
              <a:spcBef>
                <a:spcPct val="0"/>
              </a:spcBef>
            </a:pPr>
            <a:r>
              <a:rPr lang="et-EE" sz="1200" dirty="0" smtClean="0">
                <a:solidFill>
                  <a:srgbClr val="FFFFFF">
                    <a:lumMod val="50000"/>
                  </a:srgbClr>
                </a:solidFill>
                <a:latin typeface="Helvetica" panose="020B0604020202020204" pitchFamily="34" charset="0"/>
              </a:rPr>
              <a:t>Lisaks saadud hinnangule, kas magustatud jookide maksu kehtestamise peamiseks põhjuseks on </a:t>
            </a:r>
            <a:r>
              <a:rPr lang="et-EE" sz="1200" dirty="0">
                <a:solidFill>
                  <a:srgbClr val="FFFFFF">
                    <a:lumMod val="50000"/>
                  </a:srgbClr>
                </a:solidFill>
                <a:latin typeface="Helvetica" panose="020B0604020202020204" pitchFamily="34" charset="0"/>
              </a:rPr>
              <a:t>rahva tervise eest </a:t>
            </a:r>
            <a:r>
              <a:rPr lang="et-EE" sz="1200" dirty="0" smtClean="0">
                <a:solidFill>
                  <a:srgbClr val="FFFFFF">
                    <a:lumMod val="50000"/>
                  </a:srgbClr>
                </a:solidFill>
                <a:latin typeface="Helvetica" panose="020B0604020202020204" pitchFamily="34" charset="0"/>
              </a:rPr>
              <a:t>hoolitsemine (nii arvas vaid 20%), </a:t>
            </a:r>
            <a:r>
              <a:rPr lang="et-EE" sz="1200" dirty="0">
                <a:solidFill>
                  <a:srgbClr val="FFFFFF">
                    <a:lumMod val="50000"/>
                  </a:srgbClr>
                </a:solidFill>
                <a:latin typeface="Helvetica" panose="020B0604020202020204" pitchFamily="34" charset="0"/>
              </a:rPr>
              <a:t>küsiti lõpuks </a:t>
            </a:r>
            <a:r>
              <a:rPr lang="et-EE" sz="1200" dirty="0" smtClean="0">
                <a:solidFill>
                  <a:srgbClr val="FFFFFF">
                    <a:lumMod val="50000"/>
                  </a:srgbClr>
                </a:solidFill>
                <a:latin typeface="Helvetica" panose="020B0604020202020204" pitchFamily="34" charset="0"/>
              </a:rPr>
              <a:t>ka </a:t>
            </a:r>
            <a:r>
              <a:rPr lang="et-EE" sz="1200" dirty="0">
                <a:solidFill>
                  <a:srgbClr val="FFFFFF">
                    <a:lumMod val="50000"/>
                  </a:srgbClr>
                </a:solidFill>
                <a:latin typeface="Helvetica" panose="020B0604020202020204" pitchFamily="34" charset="0"/>
              </a:rPr>
              <a:t>konkreetsem hinnang, </a:t>
            </a:r>
            <a:r>
              <a:rPr lang="et-EE" sz="1200" dirty="0">
                <a:solidFill>
                  <a:srgbClr val="ED7D31"/>
                </a:solidFill>
                <a:latin typeface="Helvetica" panose="020B0604020202020204" pitchFamily="34" charset="0"/>
              </a:rPr>
              <a:t>kas maksul oleks mõju elanikkonna rasvumise peatamisele</a:t>
            </a:r>
            <a:r>
              <a:rPr lang="et-EE" sz="1200" dirty="0">
                <a:solidFill>
                  <a:srgbClr val="FFFFFF">
                    <a:lumMod val="50000"/>
                  </a:srgbClr>
                </a:solidFill>
                <a:latin typeface="Helvetica" panose="020B0604020202020204" pitchFamily="34" charset="0"/>
              </a:rPr>
              <a:t>. </a:t>
            </a:r>
            <a:r>
              <a:rPr lang="et-EE" sz="1200" dirty="0" smtClean="0">
                <a:solidFill>
                  <a:srgbClr val="FFFFFF">
                    <a:lumMod val="50000"/>
                  </a:srgbClr>
                </a:solidFill>
                <a:latin typeface="Helvetica" panose="020B0604020202020204" pitchFamily="34" charset="0"/>
              </a:rPr>
              <a:t>Rasvumine </a:t>
            </a:r>
            <a:r>
              <a:rPr lang="et-EE" sz="1200" dirty="0">
                <a:solidFill>
                  <a:srgbClr val="FFFFFF">
                    <a:lumMod val="50000"/>
                  </a:srgbClr>
                </a:solidFill>
                <a:latin typeface="Helvetica" panose="020B0604020202020204" pitchFamily="34" charset="0"/>
              </a:rPr>
              <a:t>on </a:t>
            </a:r>
            <a:r>
              <a:rPr lang="et-EE" sz="1200" dirty="0" smtClean="0">
                <a:solidFill>
                  <a:srgbClr val="FFFFFF">
                    <a:lumMod val="50000"/>
                  </a:srgbClr>
                </a:solidFill>
                <a:latin typeface="Helvetica" panose="020B0604020202020204" pitchFamily="34" charset="0"/>
              </a:rPr>
              <a:t>mõistagi komplekssem teema </a:t>
            </a:r>
            <a:r>
              <a:rPr lang="et-EE" sz="1200" dirty="0">
                <a:solidFill>
                  <a:srgbClr val="FFFFFF">
                    <a:lumMod val="50000"/>
                  </a:srgbClr>
                </a:solidFill>
                <a:latin typeface="Helvetica" panose="020B0604020202020204" pitchFamily="34" charset="0"/>
              </a:rPr>
              <a:t>kui lihtsalt suhkru liigtarbimise </a:t>
            </a:r>
            <a:r>
              <a:rPr lang="et-EE" sz="1200" dirty="0" smtClean="0">
                <a:solidFill>
                  <a:srgbClr val="FFFFFF">
                    <a:lumMod val="50000"/>
                  </a:srgbClr>
                </a:solidFill>
                <a:latin typeface="Helvetica" panose="020B0604020202020204" pitchFamily="34" charset="0"/>
              </a:rPr>
              <a:t>tulemus, kuid 58</a:t>
            </a:r>
            <a:r>
              <a:rPr lang="et-EE" sz="1200" dirty="0">
                <a:solidFill>
                  <a:srgbClr val="FFFFFF">
                    <a:lumMod val="50000"/>
                  </a:srgbClr>
                </a:solidFill>
                <a:latin typeface="Helvetica" panose="020B0604020202020204" pitchFamily="34" charset="0"/>
              </a:rPr>
              <a:t>% küsitletuist sellist mõju ei usu ning 31% ei välista, et mõnes elanikerühmas võib selline positiivne mõju olla.</a:t>
            </a:r>
          </a:p>
          <a:p>
            <a:pPr marL="0" indent="0">
              <a:buNone/>
            </a:pPr>
            <a:endParaRPr lang="et-EE" dirty="0"/>
          </a:p>
        </p:txBody>
      </p:sp>
    </p:spTree>
    <p:extLst>
      <p:ext uri="{BB962C8B-B14F-4D97-AF65-F5344CB8AC3E}">
        <p14:creationId xmlns:p14="http://schemas.microsoft.com/office/powerpoint/2010/main" val="1292477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pPr eaLnBrk="1" hangingPunct="1"/>
            <a:r>
              <a:rPr lang="et-EE" altLang="et-EE" sz="2800" dirty="0" smtClean="0">
                <a:solidFill>
                  <a:srgbClr val="ED7D31"/>
                </a:solidFill>
              </a:rPr>
              <a:t>1. Suhtumine magustatud jookide maksustamisse (põhjendatuse hinnang)</a:t>
            </a:r>
          </a:p>
        </p:txBody>
      </p:sp>
      <p:sp>
        <p:nvSpPr>
          <p:cNvPr id="20483" name="TextBox 1"/>
          <p:cNvSpPr txBox="1">
            <a:spLocks noChangeArrowheads="1"/>
          </p:cNvSpPr>
          <p:nvPr/>
        </p:nvSpPr>
        <p:spPr bwMode="auto">
          <a:xfrm>
            <a:off x="104775" y="1600200"/>
            <a:ext cx="8763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eaLnBrk="0" fontAlgn="base" hangingPunct="0">
              <a:spcBef>
                <a:spcPct val="0"/>
              </a:spcBef>
              <a:spcAft>
                <a:spcPct val="0"/>
              </a:spcAft>
              <a:defRPr>
                <a:solidFill>
                  <a:schemeClr val="tx1"/>
                </a:solidFill>
                <a:latin typeface="Helvetica" panose="020B0604020202020204" pitchFamily="34" charset="0"/>
              </a:defRPr>
            </a:lvl6pPr>
            <a:lvl7pPr marL="2971800" indent="-228600" eaLnBrk="0" fontAlgn="base" hangingPunct="0">
              <a:spcBef>
                <a:spcPct val="0"/>
              </a:spcBef>
              <a:spcAft>
                <a:spcPct val="0"/>
              </a:spcAft>
              <a:defRPr>
                <a:solidFill>
                  <a:schemeClr val="tx1"/>
                </a:solidFill>
                <a:latin typeface="Helvetica" panose="020B0604020202020204" pitchFamily="34" charset="0"/>
              </a:defRPr>
            </a:lvl7pPr>
            <a:lvl8pPr marL="3429000" indent="-228600" eaLnBrk="0" fontAlgn="base" hangingPunct="0">
              <a:spcBef>
                <a:spcPct val="0"/>
              </a:spcBef>
              <a:spcAft>
                <a:spcPct val="0"/>
              </a:spcAft>
              <a:defRPr>
                <a:solidFill>
                  <a:schemeClr val="tx1"/>
                </a:solidFill>
                <a:latin typeface="Helvetica" panose="020B0604020202020204" pitchFamily="34" charset="0"/>
              </a:defRPr>
            </a:lvl8pPr>
            <a:lvl9pPr marL="3886200" indent="-228600" eaLnBrk="0" fontAlgn="base" hangingPunct="0">
              <a:spcBef>
                <a:spcPct val="0"/>
              </a:spcBef>
              <a:spcAft>
                <a:spcPct val="0"/>
              </a:spcAft>
              <a:defRPr>
                <a:solidFill>
                  <a:schemeClr val="tx1"/>
                </a:solidFill>
                <a:latin typeface="Helvetica" panose="020B0604020202020204" pitchFamily="34" charset="0"/>
              </a:defRPr>
            </a:lvl9pPr>
          </a:lstStyle>
          <a:p>
            <a:pPr algn="just"/>
            <a:r>
              <a:rPr lang="et-EE" altLang="et-EE" dirty="0" smtClean="0">
                <a:solidFill>
                  <a:srgbClr val="000000"/>
                </a:solidFill>
                <a:latin typeface="Calibri" panose="020F0502020204030204" pitchFamily="34" charset="0"/>
              </a:rPr>
              <a:t>Valitsus kavandab maksu kehtestamist magustatud jookidele (magusveed, limonaadid, mahlajoogid, energiajoogid jm joogid, kuhu on lisatud suhkrut või muid magusaineid). </a:t>
            </a:r>
            <a:r>
              <a:rPr lang="et-EE" altLang="et-EE" b="1" dirty="0" smtClean="0">
                <a:solidFill>
                  <a:srgbClr val="000000"/>
                </a:solidFill>
                <a:latin typeface="Calibri" panose="020F0502020204030204" pitchFamily="34" charset="0"/>
              </a:rPr>
              <a:t>Kas teie hinnangul on sellise maksu kehtestamine põhjendatud?</a:t>
            </a:r>
            <a:endParaRPr lang="et-EE" altLang="et-EE" b="1" dirty="0">
              <a:solidFill>
                <a:srgbClr val="000000"/>
              </a:solidFill>
              <a:latin typeface="Calibri" panose="020F0502020204030204" pitchFamily="34" charset="0"/>
            </a:endParaRPr>
          </a:p>
        </p:txBody>
      </p:sp>
      <p:graphicFrame>
        <p:nvGraphicFramePr>
          <p:cNvPr id="20484" name="590f972443c40"/>
          <p:cNvGraphicFramePr>
            <a:graphicFrameLocks/>
          </p:cNvGraphicFramePr>
          <p:nvPr>
            <p:extLst>
              <p:ext uri="{D42A27DB-BD31-4B8C-83A1-F6EECF244321}">
                <p14:modId xmlns:p14="http://schemas.microsoft.com/office/powerpoint/2010/main" val="2013171940"/>
              </p:ext>
            </p:extLst>
          </p:nvPr>
        </p:nvGraphicFramePr>
        <p:xfrm>
          <a:off x="234950" y="2524125"/>
          <a:ext cx="8502650" cy="3149600"/>
        </p:xfrm>
        <a:graphic>
          <a:graphicData uri="http://schemas.openxmlformats.org/presentationml/2006/ole">
            <mc:AlternateContent xmlns:mc="http://schemas.openxmlformats.org/markup-compatibility/2006">
              <mc:Choice xmlns:v="urn:schemas-microsoft-com:vml" Requires="v">
                <p:oleObj spid="_x0000_s20498" name="Chart" r:id="rId4" imgW="8510754" imgH="3151905" progId="Excel.Chart.8">
                  <p:embed/>
                </p:oleObj>
              </mc:Choice>
              <mc:Fallback>
                <p:oleObj name="Chart" r:id="rId4" imgW="8510754" imgH="3151905" progId="Excel.Chart.8">
                  <p:embed/>
                  <p:pic>
                    <p:nvPicPr>
                      <p:cNvPr id="0" name="590f972443c4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4950" y="2524125"/>
                        <a:ext cx="8502650" cy="314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234950" y="5791200"/>
            <a:ext cx="8909050" cy="954107"/>
          </a:xfrm>
          <a:prstGeom prst="rect">
            <a:avLst/>
          </a:prstGeom>
          <a:solidFill>
            <a:schemeClr val="bg1"/>
          </a:solidFill>
        </p:spPr>
        <p:txBody>
          <a:bodyPr wrap="square" rtlCol="0">
            <a:spAutoFit/>
          </a:bodyPr>
          <a:lstStyle/>
          <a:p>
            <a:r>
              <a:rPr lang="et-EE" sz="1400" b="1" dirty="0" smtClean="0">
                <a:solidFill>
                  <a:schemeClr val="bg1">
                    <a:lumMod val="50000"/>
                  </a:schemeClr>
                </a:solidFill>
              </a:rPr>
              <a:t>64% küsitletutest ei pea magustatud jookide maksu kehtestamist põhjendatuks. 23% peab ning 13% ei oma seisukohta. Maksu toetajaid on keskmisest veidi enam naiste seas (26%), eestlaste seas (24%), linnaelanike seas (26%) ning kõrgharidusega elanike seas (32%), kuid üheski neist rühmadest pole erinevus suur, ega maksu toetajate osa lähedane mittetoetajate osale.</a:t>
            </a:r>
            <a:endParaRPr lang="et-EE" sz="1400" b="1" dirty="0">
              <a:solidFill>
                <a:schemeClr val="bg1">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p:txBody>
          <a:bodyPr/>
          <a:lstStyle/>
          <a:p>
            <a:pPr eaLnBrk="1" hangingPunct="1"/>
            <a:r>
              <a:rPr lang="et-EE" altLang="et-EE" sz="2400" dirty="0" smtClean="0">
                <a:solidFill>
                  <a:srgbClr val="ED7D31"/>
                </a:solidFill>
              </a:rPr>
              <a:t>1. Suhtumine </a:t>
            </a:r>
            <a:r>
              <a:rPr lang="et-EE" altLang="et-EE" sz="2400" dirty="0">
                <a:solidFill>
                  <a:srgbClr val="ED7D31"/>
                </a:solidFill>
              </a:rPr>
              <a:t>magustatud jookide maksustamisse (põhjendatuse hinnang</a:t>
            </a:r>
            <a:r>
              <a:rPr lang="et-EE" altLang="et-EE" sz="2400" dirty="0" smtClean="0">
                <a:solidFill>
                  <a:srgbClr val="ED7D31"/>
                </a:solidFill>
              </a:rPr>
              <a:t>) </a:t>
            </a:r>
            <a:br>
              <a:rPr lang="et-EE" altLang="et-EE" sz="2400" dirty="0" smtClean="0">
                <a:solidFill>
                  <a:srgbClr val="ED7D31"/>
                </a:solidFill>
              </a:rPr>
            </a:br>
            <a:r>
              <a:rPr lang="et-EE" altLang="et-EE" sz="2400" dirty="0" smtClean="0">
                <a:solidFill>
                  <a:schemeClr val="bg1">
                    <a:lumMod val="50000"/>
                  </a:schemeClr>
                </a:solidFill>
              </a:rPr>
              <a:t>Sugu, keel</a:t>
            </a:r>
          </a:p>
        </p:txBody>
      </p:sp>
      <p:graphicFrame>
        <p:nvGraphicFramePr>
          <p:cNvPr id="11" name="Chart 10"/>
          <p:cNvGraphicFramePr>
            <a:graphicFrameLocks/>
          </p:cNvGraphicFramePr>
          <p:nvPr>
            <p:extLst>
              <p:ext uri="{D42A27DB-BD31-4B8C-83A1-F6EECF244321}">
                <p14:modId xmlns:p14="http://schemas.microsoft.com/office/powerpoint/2010/main" val="2688462887"/>
              </p:ext>
            </p:extLst>
          </p:nvPr>
        </p:nvGraphicFramePr>
        <p:xfrm>
          <a:off x="838200" y="1524000"/>
          <a:ext cx="7467600" cy="228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3"/>
          <p:cNvGraphicFramePr>
            <a:graphicFrameLocks/>
          </p:cNvGraphicFramePr>
          <p:nvPr>
            <p:extLst>
              <p:ext uri="{D42A27DB-BD31-4B8C-83A1-F6EECF244321}">
                <p14:modId xmlns:p14="http://schemas.microsoft.com/office/powerpoint/2010/main" val="1473634682"/>
              </p:ext>
            </p:extLst>
          </p:nvPr>
        </p:nvGraphicFramePr>
        <p:xfrm>
          <a:off x="838200" y="4038600"/>
          <a:ext cx="7353300" cy="2514600"/>
        </p:xfrm>
        <a:graphic>
          <a:graphicData uri="http://schemas.openxmlformats.org/presentationml/2006/ole">
            <mc:AlternateContent xmlns:mc="http://schemas.openxmlformats.org/markup-compatibility/2006">
              <mc:Choice xmlns:v="urn:schemas-microsoft-com:vml" Requires="v">
                <p:oleObj spid="_x0000_s22541" name="Chart" r:id="rId5" imgW="8632684" imgH="3688400" progId="Excel.Chart.8">
                  <p:embed/>
                </p:oleObj>
              </mc:Choice>
              <mc:Fallback>
                <p:oleObj name="Chart" r:id="rId5" imgW="8632684" imgH="3688400"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4038600"/>
                        <a:ext cx="7353300" cy="2514600"/>
                      </a:xfrm>
                      <a:prstGeom prst="rect">
                        <a:avLst/>
                      </a:prstGeom>
                      <a:solidFill>
                        <a:schemeClr val="bg1"/>
                      </a:solidFill>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p:txBody>
          <a:bodyPr/>
          <a:lstStyle/>
          <a:p>
            <a:pPr eaLnBrk="1" hangingPunct="1"/>
            <a:r>
              <a:rPr lang="et-EE" altLang="et-EE" sz="2400" dirty="0">
                <a:solidFill>
                  <a:srgbClr val="ED7D31"/>
                </a:solidFill>
              </a:rPr>
              <a:t>1. Suhtumine magustatud jookide maksustamisse (põhjendatuse hinnang) </a:t>
            </a:r>
            <a:br>
              <a:rPr lang="et-EE" altLang="et-EE" sz="2400" dirty="0">
                <a:solidFill>
                  <a:srgbClr val="ED7D31"/>
                </a:solidFill>
              </a:rPr>
            </a:br>
            <a:r>
              <a:rPr lang="et-EE" altLang="et-EE" sz="2400" dirty="0" smtClean="0">
                <a:solidFill>
                  <a:srgbClr val="FFFFFF">
                    <a:lumMod val="50000"/>
                  </a:srgbClr>
                </a:solidFill>
              </a:rPr>
              <a:t>vanus, asula tüüp</a:t>
            </a:r>
            <a:endParaRPr lang="et-EE" altLang="et-EE" dirty="0" smtClean="0"/>
          </a:p>
        </p:txBody>
      </p:sp>
      <p:graphicFrame>
        <p:nvGraphicFramePr>
          <p:cNvPr id="24580" name="Chart 3"/>
          <p:cNvGraphicFramePr>
            <a:graphicFrameLocks/>
          </p:cNvGraphicFramePr>
          <p:nvPr>
            <p:extLst>
              <p:ext uri="{D42A27DB-BD31-4B8C-83A1-F6EECF244321}">
                <p14:modId xmlns:p14="http://schemas.microsoft.com/office/powerpoint/2010/main" val="626141540"/>
              </p:ext>
            </p:extLst>
          </p:nvPr>
        </p:nvGraphicFramePr>
        <p:xfrm>
          <a:off x="838199" y="1474244"/>
          <a:ext cx="7391401" cy="2590800"/>
        </p:xfrm>
        <a:graphic>
          <a:graphicData uri="http://schemas.openxmlformats.org/presentationml/2006/ole">
            <mc:AlternateContent xmlns:mc="http://schemas.openxmlformats.org/markup-compatibility/2006">
              <mc:Choice xmlns:v="urn:schemas-microsoft-com:vml" Requires="v">
                <p:oleObj spid="_x0000_s24600" name="Chart" r:id="rId4" imgW="8492464" imgH="3535986" progId="Excel.Chart.8">
                  <p:embed/>
                </p:oleObj>
              </mc:Choice>
              <mc:Fallback>
                <p:oleObj name="Chart" r:id="rId4" imgW="8492464" imgH="3535986" progId="Excel.Chart.8">
                  <p:embed/>
                  <p:pic>
                    <p:nvPicPr>
                      <p:cNvPr id="0" name="Char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199" y="1474244"/>
                        <a:ext cx="7391401" cy="2590800"/>
                      </a:xfrm>
                      <a:prstGeom prst="rect">
                        <a:avLst/>
                      </a:prstGeom>
                      <a:noFill/>
                    </p:spPr>
                  </p:pic>
                </p:oleObj>
              </mc:Fallback>
            </mc:AlternateContent>
          </a:graphicData>
        </a:graphic>
      </p:graphicFrame>
      <p:graphicFrame>
        <p:nvGraphicFramePr>
          <p:cNvPr id="5" name="Chart 3"/>
          <p:cNvGraphicFramePr>
            <a:graphicFrameLocks/>
          </p:cNvGraphicFramePr>
          <p:nvPr>
            <p:extLst>
              <p:ext uri="{D42A27DB-BD31-4B8C-83A1-F6EECF244321}">
                <p14:modId xmlns:p14="http://schemas.microsoft.com/office/powerpoint/2010/main" val="4157712452"/>
              </p:ext>
            </p:extLst>
          </p:nvPr>
        </p:nvGraphicFramePr>
        <p:xfrm>
          <a:off x="685800" y="4114800"/>
          <a:ext cx="7543800" cy="2590800"/>
        </p:xfrm>
        <a:graphic>
          <a:graphicData uri="http://schemas.openxmlformats.org/presentationml/2006/ole">
            <mc:AlternateContent xmlns:mc="http://schemas.openxmlformats.org/markup-compatibility/2006">
              <mc:Choice xmlns:v="urn:schemas-microsoft-com:vml" Requires="v">
                <p:oleObj spid="_x0000_s24601" name="Chart" r:id="rId6" imgW="9035055" imgH="3737172" progId="Excel.Chart.8">
                  <p:embed/>
                </p:oleObj>
              </mc:Choice>
              <mc:Fallback>
                <p:oleObj name="Chart" r:id="rId6" imgW="9035055" imgH="3737172" progId="Excel.Chart.8">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4114800"/>
                        <a:ext cx="7543800" cy="2590800"/>
                      </a:xfrm>
                      <a:prstGeom prst="rect">
                        <a:avLst/>
                      </a:prstGeom>
                      <a:solidFill>
                        <a:schemeClr val="bg1"/>
                      </a:solidFill>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a:xfrm>
            <a:off x="508000" y="228600"/>
            <a:ext cx="8229600" cy="990600"/>
          </a:xfrm>
        </p:spPr>
        <p:txBody>
          <a:bodyPr/>
          <a:lstStyle/>
          <a:p>
            <a:pPr eaLnBrk="1" hangingPunct="1"/>
            <a:r>
              <a:rPr lang="et-EE" altLang="et-EE" sz="2400" dirty="0">
                <a:solidFill>
                  <a:srgbClr val="ED7D31"/>
                </a:solidFill>
              </a:rPr>
              <a:t>1. Suhtumine magustatud jookide maksustamisse (põhjendatuse hinnang) </a:t>
            </a:r>
            <a:br>
              <a:rPr lang="et-EE" altLang="et-EE" sz="2400" dirty="0">
                <a:solidFill>
                  <a:srgbClr val="ED7D31"/>
                </a:solidFill>
              </a:rPr>
            </a:br>
            <a:r>
              <a:rPr lang="et-EE" altLang="et-EE" sz="2400" dirty="0" smtClean="0">
                <a:solidFill>
                  <a:srgbClr val="FFFFFF">
                    <a:lumMod val="50000"/>
                  </a:srgbClr>
                </a:solidFill>
              </a:rPr>
              <a:t>haridus</a:t>
            </a:r>
            <a:endParaRPr lang="et-EE" altLang="et-EE" dirty="0" smtClean="0"/>
          </a:p>
        </p:txBody>
      </p:sp>
      <p:graphicFrame>
        <p:nvGraphicFramePr>
          <p:cNvPr id="30724" name="Chart 3"/>
          <p:cNvGraphicFramePr>
            <a:graphicFrameLocks/>
          </p:cNvGraphicFramePr>
          <p:nvPr>
            <p:extLst>
              <p:ext uri="{D42A27DB-BD31-4B8C-83A1-F6EECF244321}">
                <p14:modId xmlns:p14="http://schemas.microsoft.com/office/powerpoint/2010/main" val="3437666705"/>
              </p:ext>
            </p:extLst>
          </p:nvPr>
        </p:nvGraphicFramePr>
        <p:xfrm>
          <a:off x="236876" y="1905000"/>
          <a:ext cx="8483600" cy="3927475"/>
        </p:xfrm>
        <a:graphic>
          <a:graphicData uri="http://schemas.openxmlformats.org/presentationml/2006/ole">
            <mc:AlternateContent xmlns:mc="http://schemas.openxmlformats.org/markup-compatibility/2006">
              <mc:Choice xmlns:v="urn:schemas-microsoft-com:vml" Requires="v">
                <p:oleObj spid="_x0000_s30734" name="Chart" r:id="rId4" imgW="8492464" imgH="3932261" progId="Excel.Chart.8">
                  <p:embed/>
                </p:oleObj>
              </mc:Choice>
              <mc:Fallback>
                <p:oleObj name="Chart" r:id="rId4" imgW="8492464" imgH="3932261" progId="Excel.Chart.8">
                  <p:embed/>
                  <p:pic>
                    <p:nvPicPr>
                      <p:cNvPr id="0" name="Char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876" y="1905000"/>
                        <a:ext cx="8483600" cy="3927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Vaikekujundus">
  <a:themeElements>
    <a:clrScheme name="Vaikekujund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ikekujundu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ikekujund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ikekujund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ikekujund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ikekujund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ikekujund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ikekujund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ikekujund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ikekujund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ikekujund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ikekujund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ikekujund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ikekujund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4878</TotalTime>
  <Words>1554</Words>
  <Application>Microsoft Office PowerPoint</Application>
  <PresentationFormat>On-screen Show (4:3)</PresentationFormat>
  <Paragraphs>145</Paragraphs>
  <Slides>28</Slides>
  <Notes>25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3" baseType="lpstr">
      <vt:lpstr>Arial</vt:lpstr>
      <vt:lpstr>Calibri</vt:lpstr>
      <vt:lpstr>Helvetica</vt:lpstr>
      <vt:lpstr>Vaikekujundus</vt:lpstr>
      <vt:lpstr>Chart</vt:lpstr>
      <vt:lpstr> </vt:lpstr>
      <vt:lpstr>Uuringu Taust</vt:lpstr>
      <vt:lpstr>Valimi struktuur. Keel, elukoht</vt:lpstr>
      <vt:lpstr>Valimi struktuur. Vanus, sugu, haridus </vt:lpstr>
      <vt:lpstr>Kokkuvõte</vt:lpstr>
      <vt:lpstr>1. Suhtumine magustatud jookide maksustamisse (põhjendatuse hinnang)</vt:lpstr>
      <vt:lpstr>1. Suhtumine magustatud jookide maksustamisse (põhjendatuse hinnang)  Sugu, keel</vt:lpstr>
      <vt:lpstr>1. Suhtumine magustatud jookide maksustamisse (põhjendatuse hinnang)  vanus, asula tüüp</vt:lpstr>
      <vt:lpstr>1. Suhtumine magustatud jookide maksustamisse (põhjendatuse hinnang)  haridus</vt:lpstr>
      <vt:lpstr>1. Suhtumine magustatud jookide maksustamisse (põhjendatuse hinnang)  </vt:lpstr>
      <vt:lpstr>2. Hinnang maksu kehtestamise peamise põhjuse kohta</vt:lpstr>
      <vt:lpstr>2. Hinnang maksu kehtestamise peamise põhjuse kohta. Sugu, keel </vt:lpstr>
      <vt:lpstr>2. Hinnang maksu kehtestamise peamise põhjuse kohta. Vanus, haridus  </vt:lpstr>
      <vt:lpstr>2. Hinnang maksu kehtestamise peamise põhjuse kohta.</vt:lpstr>
      <vt:lpstr>3. Magustatud jookide tarbimise tõenäoline vähenemine hinnatõusu järel</vt:lpstr>
      <vt:lpstr>3. Magustatud jookide tarbimise tõenäoline vähenemine hinnatõusu järel. Sugu </vt:lpstr>
      <vt:lpstr>3. Magustatud jookide tarbimise tõenäoline vähenemine hinnatõusu järel. Vanus  </vt:lpstr>
      <vt:lpstr>3. Magustatud jookide tarbimise tõenäoline vähenemine hinnatõusu järel. Vanus </vt:lpstr>
      <vt:lpstr>4. Kas ja mida tarbiks pärast hinnatõusu enam?</vt:lpstr>
      <vt:lpstr>4. Kas ja mida tarbiks pärast hinnatõusu enam? Vanus</vt:lpstr>
      <vt:lpstr>5. Kursisolek magustatud jookide praeguse suhkrusisaldusega </vt:lpstr>
      <vt:lpstr>5. Kursisolek magustatud jookide praeguse suhkrusisaldusega. Sugu, keel  </vt:lpstr>
      <vt:lpstr>5. Kursisolek magustatud jookide praeguse suhkrusisaldusega. Vanus, haridus </vt:lpstr>
      <vt:lpstr>6. Hinnang magustatud jookide maksu mõjule elanikkonna rasvumise peatamiseks</vt:lpstr>
      <vt:lpstr>6. Hinnang magustatud jookide maksu mõjule elanikkonna rasvumise peatamiseks. Sugu, keel</vt:lpstr>
      <vt:lpstr>6. Hinnang magustatud jookide maksu mõjule elanikkonna rasvumise peatamiseks. Vanus </vt:lpstr>
      <vt:lpstr>6. Hinnang magustatud jookide maksu mõjule elanikkonna rasvumise peatamiseks. Haridus </vt:lpstr>
      <vt:lpstr>Lahtised kommentaarid maksu mõjust rasvumise peatamisele</vt:lpstr>
    </vt:vector>
  </TitlesOfParts>
  <Company>Faktum &amp; Ariko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Presentatsioon</dc:title>
  <dc:creator>Mirjam Petti</dc:creator>
  <cp:lastModifiedBy>kasutajaH.A.</cp:lastModifiedBy>
  <cp:revision>214</cp:revision>
  <cp:lastPrinted>1601-01-01T00:00:00Z</cp:lastPrinted>
  <dcterms:created xsi:type="dcterms:W3CDTF">1601-01-01T00:00:00Z</dcterms:created>
  <dcterms:modified xsi:type="dcterms:W3CDTF">2017-05-10T07:54:42Z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