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  <p:sldMasterId id="2147483683" r:id="rId3"/>
    <p:sldMasterId id="2147483688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10" r:id="rId6"/>
    <p:sldId id="304" r:id="rId7"/>
    <p:sldId id="314" r:id="rId8"/>
    <p:sldId id="313" r:id="rId9"/>
    <p:sldId id="316" r:id="rId10"/>
    <p:sldId id="321" r:id="rId11"/>
    <p:sldId id="325" r:id="rId12"/>
    <p:sldId id="324" r:id="rId13"/>
    <p:sldId id="326" r:id="rId14"/>
    <p:sldId id="322" r:id="rId15"/>
    <p:sldId id="264" r:id="rId1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504">
          <p15:clr>
            <a:srgbClr val="A4A3A4"/>
          </p15:clr>
        </p15:guide>
        <p15:guide id="4" pos="5603">
          <p15:clr>
            <a:srgbClr val="A4A3A4"/>
          </p15:clr>
        </p15:guide>
        <p15:guide id="5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572"/>
  </p:normalViewPr>
  <p:slideViewPr>
    <p:cSldViewPr showGuides="1">
      <p:cViewPr>
        <p:scale>
          <a:sx n="70" d="100"/>
          <a:sy n="70" d="100"/>
        </p:scale>
        <p:origin x="-1205" y="67"/>
      </p:cViewPr>
      <p:guideLst>
        <p:guide orient="horz" pos="3884"/>
        <p:guide orient="horz" pos="142"/>
        <p:guide orient="horz" pos="504"/>
        <p:guide pos="560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7522B9B-11C8-425D-96B4-1A16BA854838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82B48E2-365C-4DAC-8219-3DBCE95FEE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5238C35-4839-4857-8530-E88AA45116EE}" type="datetimeFigureOut">
              <a:rPr lang="en-GB" smtClean="0"/>
              <a:t>24/08/2016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E20C71F-D261-44F0-AF44-14D6444BF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FEC566-8D57-4D31-A9BA-0FD4D2990089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284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000"/>
            <a:ext cx="8229600" cy="144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2A6-1578-45DC-9504-8829C8B7501C}" type="datetime1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644523"/>
            <a:ext cx="2288712" cy="12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1" y="1340768"/>
            <a:ext cx="4039227" cy="180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4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21CDD7D-E749-4588-A23F-EF9D3D42E82C}" type="datetime1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CF7-0186-4DE1-A781-56CE086A0CBB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5AE-825C-46C7-BB5B-398E0D1D6D32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3E95-3CC5-4BFF-A662-D1B34EDBDF43}" type="datetime1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3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5E4-295C-407D-B21A-C475B2B7D672}" type="datetime1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6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DE0-501D-4DE9-A437-040034B3AD44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63F-446E-4C3B-8CFB-3F400B26B990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0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6D3D-A334-425F-8997-0D3D75B8080A}" type="datetime1">
              <a:rPr lang="en-GB" smtClean="0"/>
              <a:t>24/08/2016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3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04/06/2015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9539-B0FF-4041-908F-1C010246330B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1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04/06/2015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04/06/2015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9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06/05/2016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6648" y="1142048"/>
            <a:ext cx="8339680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0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800" b="1" dirty="0" smtClean="0">
                <a:solidFill>
                  <a:schemeClr val="tx1"/>
                </a:solidFill>
              </a:rPr>
              <a:t>Click </a:t>
            </a:r>
            <a:r>
              <a:rPr lang="de-AT" sz="2800" b="1" dirty="0" err="1" smtClean="0">
                <a:solidFill>
                  <a:schemeClr val="tx1"/>
                </a:solidFill>
              </a:rPr>
              <a:t>to</a:t>
            </a:r>
            <a:r>
              <a:rPr lang="de-AT" sz="2800" b="1" dirty="0" smtClean="0">
                <a:solidFill>
                  <a:schemeClr val="tx1"/>
                </a:solidFill>
              </a:rPr>
              <a:t> </a:t>
            </a:r>
            <a:r>
              <a:rPr lang="de-AT" sz="2800" b="1" dirty="0" err="1" smtClean="0">
                <a:solidFill>
                  <a:schemeClr val="tx1"/>
                </a:solidFill>
              </a:rPr>
              <a:t>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8" y="5295900"/>
            <a:ext cx="20066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59" y="5745843"/>
            <a:ext cx="15875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32" y="326276"/>
            <a:ext cx="3748843" cy="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idx="10" hasCustomPrompt="1"/>
          </p:nvPr>
        </p:nvSpPr>
        <p:spPr>
          <a:xfrm>
            <a:off x="439557" y="1023096"/>
            <a:ext cx="8264887" cy="49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 baseline="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29642" y="1686772"/>
            <a:ext cx="3907709" cy="2844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86821" y="1678682"/>
            <a:ext cx="3907709" cy="284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9556" y="4740695"/>
            <a:ext cx="8264888" cy="72301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87471"/>
            <a:ext cx="504056" cy="50405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21218" y="890848"/>
            <a:ext cx="80428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341985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81240" y="3428682"/>
            <a:ext cx="8263995" cy="11710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81240" y="4606512"/>
            <a:ext cx="8263995" cy="4268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>
                <a:solidFill>
                  <a:srgbClr val="003D8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- 1 </a:t>
            </a:r>
            <a:r>
              <a:rPr lang="de-AT" dirty="0" err="1"/>
              <a:t>July</a:t>
            </a:r>
            <a:r>
              <a:rPr lang="de-AT" dirty="0"/>
              <a:t>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659" y="5745843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6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458-9FA4-454A-A7E1-A338C8724474}" type="datetime1">
              <a:rPr lang="en-GB" smtClean="0"/>
              <a:t>24/08/2016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3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9837-0366-4180-BFC0-E8AB8598E363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6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07A-8CD0-4B42-8EA2-74F8047FE5D0}" type="datetime1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2A1-F9FA-4D02-B83B-89D6ED8B2129}" type="datetime1">
              <a:rPr lang="en-GB" smtClean="0"/>
              <a:t>24/08/2016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4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CDB-6414-4140-A032-5F451CF6AF20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5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C22-B197-413D-BE0B-D2943CD344BA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AD16-D1DD-4A90-94B8-4E1508331DCE}" type="datetime1">
              <a:rPr lang="en-GB" smtClean="0"/>
              <a:t>24/08/2016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672" y="6480000"/>
            <a:ext cx="971128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C65930D-9331-4E17-B205-69B39B4926C1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8" r:id="rId2"/>
    <p:sldLayoutId id="2147483649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5E902AF-2B46-44F3-B5F2-7FD3259BA095}" type="datetime1">
              <a:rPr lang="en-GB" smtClean="0"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9" r:id="rId3"/>
    <p:sldLayoutId id="2147483680" r:id="rId4"/>
    <p:sldLayoutId id="2147483682" r:id="rId5"/>
    <p:sldLayoutId id="2147483676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6ADA2A6-1578-45DC-9504-8829C8B7501C}" type="datetime1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54000"/>
            <a:ext cx="792088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E59993-70CD-4FC5-925D-AF95C8D110FA}" type="datetime1">
              <a:rPr lang="en-GB" smtClean="0"/>
              <a:pPr/>
              <a:t>24/08/2016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54000"/>
            <a:ext cx="792088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04/06/2015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8465" y="3465004"/>
            <a:ext cx="8263995" cy="1692188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en-US" altLang="en-US" dirty="0" smtClean="0">
                <a:solidFill>
                  <a:srgbClr val="00529F"/>
                </a:solidFill>
                <a:cs typeface="+mn-cs"/>
              </a:rPr>
              <a:t>From State to Market:</a:t>
            </a:r>
          </a:p>
          <a:p>
            <a:pPr lvl="0">
              <a:spcBef>
                <a:spcPts val="0"/>
              </a:spcBef>
              <a:buClrTx/>
            </a:pPr>
            <a:r>
              <a:rPr lang="en-US" altLang="en-US" dirty="0" smtClean="0">
                <a:solidFill>
                  <a:srgbClr val="00529F"/>
                </a:solidFill>
                <a:cs typeface="+mn-cs"/>
              </a:rPr>
              <a:t>transferring </a:t>
            </a:r>
            <a:r>
              <a:rPr lang="en-US" altLang="en-US" dirty="0">
                <a:solidFill>
                  <a:srgbClr val="00529F"/>
                </a:solidFill>
                <a:cs typeface="+mn-cs"/>
              </a:rPr>
              <a:t>the management of </a:t>
            </a:r>
            <a:r>
              <a:rPr lang="en-US" altLang="en-US" dirty="0" err="1">
                <a:solidFill>
                  <a:srgbClr val="00529F"/>
                </a:solidFill>
                <a:cs typeface="+mn-cs"/>
              </a:rPr>
              <a:t>SmartCap's</a:t>
            </a:r>
            <a:r>
              <a:rPr lang="en-US" altLang="en-US" dirty="0">
                <a:solidFill>
                  <a:srgbClr val="00529F"/>
                </a:solidFill>
                <a:cs typeface="+mn-cs"/>
              </a:rPr>
              <a:t> Investment Portfolio </a:t>
            </a:r>
            <a:endParaRPr lang="en-GB" altLang="en-US" dirty="0">
              <a:solidFill>
                <a:srgbClr val="00529F"/>
              </a:solidFill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465" y="5517232"/>
            <a:ext cx="8263995" cy="75084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Bruno </a:t>
            </a:r>
            <a:r>
              <a:rPr lang="en-US" dirty="0" err="1" smtClean="0"/>
              <a:t>Robino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Advisory Services Department, EIB</a:t>
            </a:r>
          </a:p>
          <a:p>
            <a:r>
              <a:rPr lang="en-US" dirty="0" err="1" smtClean="0"/>
              <a:t>Pärnu</a:t>
            </a:r>
            <a:r>
              <a:rPr lang="en-US" dirty="0" smtClean="0"/>
              <a:t>, 25 August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25424"/>
            <a:ext cx="8643600" cy="576000"/>
          </a:xfrm>
        </p:spPr>
        <p:txBody>
          <a:bodyPr/>
          <a:lstStyle/>
          <a:p>
            <a:pPr marL="38100" lvl="1" algn="l" rtl="0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it-IT" sz="3200" kern="12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+mn-cs"/>
              </a:rPr>
              <a:t>Website:</a:t>
            </a:r>
            <a:endParaRPr lang="it-IT" sz="3200" kern="12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04764"/>
            <a:ext cx="7704856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lvl="1" algn="ctr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The Call for Expression of Interest will be published on the following website:</a:t>
            </a:r>
          </a:p>
          <a:p>
            <a:pPr marL="38100" lvl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8100" lvl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US" sz="2400" dirty="0" smtClean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8100" lvl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8100" lvl="1" algn="ctr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US" sz="40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www.smartcap.ee/reorganisation</a:t>
            </a:r>
            <a:endParaRPr lang="it-IT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979" y="1484784"/>
            <a:ext cx="8283600" cy="3744416"/>
          </a:xfrm>
        </p:spPr>
        <p:txBody>
          <a:bodyPr>
            <a:normAutofit/>
          </a:bodyPr>
          <a:lstStyle/>
          <a:p>
            <a:r>
              <a:rPr lang="en-GB" dirty="0" smtClean="0"/>
              <a:t>Questions?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</a:t>
            </a:r>
            <a:r>
              <a:rPr lang="en-GB" dirty="0"/>
              <a:t>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100900" cy="576000"/>
          </a:xfrm>
        </p:spPr>
        <p:txBody>
          <a:bodyPr/>
          <a:lstStyle/>
          <a:p>
            <a:pPr algn="l"/>
            <a:r>
              <a:rPr lang="en-GB" dirty="0" smtClean="0"/>
              <a:t>Background: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 Box 111"/>
          <p:cNvSpPr txBox="1">
            <a:spLocks noChangeArrowheads="1"/>
          </p:cNvSpPr>
          <p:nvPr/>
        </p:nvSpPr>
        <p:spPr bwMode="auto">
          <a:xfrm>
            <a:off x="395536" y="872716"/>
            <a:ext cx="8352928" cy="454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marL="533400" lvl="1" indent="-495300"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Estonian Deve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lop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ment 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Fund and </a:t>
            </a:r>
            <a:r>
              <a:rPr lang="en-US" sz="2400" dirty="0" err="1" smtClean="0">
                <a:solidFill>
                  <a:srgbClr val="0D3B78"/>
                </a:solidFill>
                <a:latin typeface="Arial" panose="020B0604020202020204" pitchFamily="34" charset="0"/>
              </a:rPr>
              <a:t>SmartCap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 (together EDF) are planning to </a:t>
            </a:r>
            <a:r>
              <a:rPr lang="en-US" sz="2400" dirty="0">
                <a:solidFill>
                  <a:srgbClr val="0D3B78"/>
                </a:solidFill>
                <a:latin typeface="Arial" panose="020B0604020202020204" pitchFamily="34" charset="0"/>
              </a:rPr>
              <a:t>reorient 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their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strategy towards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 fund of funds type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model</a:t>
            </a:r>
          </a:p>
          <a:p>
            <a:pPr marL="38100" lvl="1" indent="0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US" sz="2400" dirty="0" smtClean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1" indent="-495300"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New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investment strategy focuses on investments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into</a:t>
            </a:r>
          </a:p>
          <a:p>
            <a:pPr marL="1168400" lvl="2" indent="-635000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accelerator funds (EUR 8.4m) </a:t>
            </a:r>
            <a:r>
              <a:rPr lang="en-US" sz="2400" dirty="0">
                <a:solidFill>
                  <a:srgbClr val="0D3B78"/>
                </a:solidFill>
                <a:latin typeface="Arial" panose="020B0604020202020204" pitchFamily="34" charset="0"/>
              </a:rPr>
              <a:t>and </a:t>
            </a:r>
            <a:endParaRPr lang="en-US" sz="2400" dirty="0" smtClean="0">
              <a:solidFill>
                <a:srgbClr val="0D3B78"/>
              </a:solidFill>
              <a:latin typeface="Arial" panose="020B0604020202020204" pitchFamily="34" charset="0"/>
            </a:endParaRPr>
          </a:p>
          <a:p>
            <a:pPr marL="1168400" lvl="2" indent="-635000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>
                <a:solidFill>
                  <a:srgbClr val="0D3B78"/>
                </a:solidFill>
                <a:latin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otential upcoming new investment vehicles.</a:t>
            </a:r>
          </a:p>
          <a:p>
            <a:pPr marL="1611313" lvl="3" indent="-446088" eaLnBrk="1" hangingPunct="1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n"/>
            </a:pPr>
            <a:endParaRPr lang="en-US" sz="2400" dirty="0" smtClean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1" indent="-495300"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Reorganisation of EDF direct investment activities:</a:t>
            </a:r>
          </a:p>
          <a:p>
            <a:pPr marL="1168400" lvl="2" indent="-635000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to further support the Estonian VC/PE ecosystem</a:t>
            </a:r>
          </a:p>
          <a:p>
            <a:pPr marL="533400" lvl="2" indent="0" eaLnBrk="1" hangingPunct="1">
              <a:spcBef>
                <a:spcPct val="15000"/>
              </a:spcBef>
              <a:buClr>
                <a:srgbClr val="FFD100"/>
              </a:buClr>
              <a:buSzPct val="100000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  </a:t>
            </a: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7704856" cy="576000"/>
          </a:xfrm>
        </p:spPr>
        <p:txBody>
          <a:bodyPr/>
          <a:lstStyle/>
          <a:p>
            <a:pPr algn="l"/>
            <a:r>
              <a:rPr lang="en-GB" dirty="0" smtClean="0"/>
              <a:t>Call for Expression of Interest: purpose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 Box 111"/>
          <p:cNvSpPr txBox="1">
            <a:spLocks noChangeArrowheads="1"/>
          </p:cNvSpPr>
          <p:nvPr/>
        </p:nvSpPr>
        <p:spPr bwMode="auto">
          <a:xfrm>
            <a:off x="431540" y="1088740"/>
            <a:ext cx="806489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marL="38100" lvl="1" indent="0" algn="just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Select an independent venture capital/private equity fund manager: </a:t>
            </a:r>
          </a:p>
          <a:p>
            <a:pPr marL="1168400" lvl="2" indent="-635000" algn="just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entitled to manage private equity funds</a:t>
            </a:r>
          </a:p>
          <a:p>
            <a:pPr marL="1168400" lvl="2" indent="-635000" algn="just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able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to transfer the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existing portfolio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into a newly created investment vehicle</a:t>
            </a:r>
            <a:endParaRPr lang="en-GB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1168400" lvl="2" indent="-635000" algn="just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able to manage the existing portfolio in accordance with best market practices, and</a:t>
            </a:r>
          </a:p>
          <a:p>
            <a:pPr marL="1168400" lvl="2" indent="-635000" algn="just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adding value to portfolio companies</a:t>
            </a:r>
          </a:p>
          <a:p>
            <a:pPr marL="533400" lvl="2" indent="0" algn="just" eaLnBrk="1" hangingPunct="1">
              <a:spcBef>
                <a:spcPct val="15000"/>
              </a:spcBef>
              <a:buClr>
                <a:srgbClr val="FFD100"/>
              </a:buClr>
              <a:buSzPct val="100000"/>
            </a:pPr>
            <a:endParaRPr lang="en-GB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0628"/>
            <a:ext cx="8643600" cy="576000"/>
          </a:xfrm>
        </p:spPr>
        <p:txBody>
          <a:bodyPr/>
          <a:lstStyle/>
          <a:p>
            <a:pPr algn="l"/>
            <a:r>
              <a:rPr lang="en-GB" dirty="0" smtClean="0"/>
              <a:t>The existing portfolio: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 Box 111"/>
          <p:cNvSpPr txBox="1">
            <a:spLocks noChangeArrowheads="1"/>
          </p:cNvSpPr>
          <p:nvPr/>
        </p:nvSpPr>
        <p:spPr bwMode="auto">
          <a:xfrm>
            <a:off x="395536" y="861675"/>
            <a:ext cx="8532948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marL="38100" lvl="1" indent="0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Key features:</a:t>
            </a: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Up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to 15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companies</a:t>
            </a: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Cost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(at 30.06.2016):	</a:t>
            </a:r>
            <a:r>
              <a:rPr lang="en-US" sz="240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		approx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EUR 12.8m</a:t>
            </a: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4843463" algn="r"/>
              </a:tabLst>
            </a:pP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Fair </a:t>
            </a:r>
            <a:r>
              <a:rPr lang="en-US" sz="2400" dirty="0">
                <a:solidFill>
                  <a:srgbClr val="0D3B78"/>
                </a:solidFill>
                <a:latin typeface="Arial" panose="020B0604020202020204" pitchFamily="34" charset="0"/>
              </a:rPr>
              <a:t>Value 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(at 30.06.2016):</a:t>
            </a:r>
            <a:r>
              <a:rPr lang="en-US" sz="2400" dirty="0">
                <a:solidFill>
                  <a:srgbClr val="0D3B78"/>
                </a:solidFill>
                <a:latin typeface="Arial" panose="020B0604020202020204" pitchFamily="34" charset="0"/>
              </a:rPr>
              <a:t>		approx. EUR </a:t>
            </a:r>
            <a:r>
              <a:rPr lang="en-US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17.0m</a:t>
            </a:r>
            <a:endParaRPr lang="en-US" sz="2400" dirty="0">
              <a:solidFill>
                <a:srgbClr val="0D3B78"/>
              </a:solidFill>
              <a:latin typeface="Arial" panose="020B0604020202020204" pitchFamily="34" charset="0"/>
            </a:endParaRP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4843463" algn="r"/>
              </a:tabLst>
            </a:pP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Additional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commitment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in cash: 	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	up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to     EUR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10.0m</a:t>
            </a: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4843463" algn="r"/>
              </a:tabLst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No new investments allowed</a:t>
            </a: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4843463" algn="r"/>
              </a:tabLst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Only follow-on investments into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existing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portfolio companies,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where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appropriate</a:t>
            </a: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4843463" algn="r"/>
              </a:tabLst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Exits, where appropriate</a:t>
            </a: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2" indent="-446088" eaLnBrk="1" hangingPunct="1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  <a:tabLst>
                <a:tab pos="5018088" algn="r"/>
              </a:tabLst>
            </a:pP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96" y="80628"/>
            <a:ext cx="8643600" cy="576000"/>
          </a:xfrm>
        </p:spPr>
        <p:txBody>
          <a:bodyPr/>
          <a:lstStyle/>
          <a:p>
            <a:pPr algn="l"/>
            <a:r>
              <a:rPr lang="en-US" dirty="0" smtClean="0">
                <a:sym typeface="Avenir Next Medium"/>
              </a:rPr>
              <a:t>Main fund terms (indicative):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8" name="Table 209"/>
          <p:cNvGraphicFramePr/>
          <p:nvPr>
            <p:extLst>
              <p:ext uri="{D42A27DB-BD31-4B8C-83A1-F6EECF244321}">
                <p14:modId xmlns:p14="http://schemas.microsoft.com/office/powerpoint/2010/main" val="2139012711"/>
              </p:ext>
            </p:extLst>
          </p:nvPr>
        </p:nvGraphicFramePr>
        <p:xfrm>
          <a:off x="539552" y="620688"/>
          <a:ext cx="8316924" cy="586740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232248"/>
                <a:gridCol w="6084676"/>
              </a:tblGrid>
              <a:tr h="296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2000" b="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Key terms</a:t>
                      </a:r>
                      <a:endParaRPr lang="en-GB" sz="2000" b="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fr-BE" sz="2000" kern="1200" dirty="0" smtClean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000" kern="120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Fund legal structure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LP or similar form in European Economic Area (EEA) member states, based on best VC/PE practices 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17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Fund term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4 years + possible extension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Investment period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no new investments, only follow-on into existing portfolio companies, where appropriate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Management fee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x% </a:t>
                      </a:r>
                      <a:r>
                        <a:rPr lang="en-GB" sz="1900" kern="1200" noProof="0" dirty="0" smtClean="0">
                          <a:solidFill>
                            <a:srgbClr val="0D3B78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to be proposed</a:t>
                      </a:r>
                      <a:r>
                        <a:rPr lang="en-GB" sz="1900" kern="1200" baseline="0" noProof="0" dirty="0" smtClean="0">
                          <a:solidFill>
                            <a:srgbClr val="0D3B78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 by candidates together with the calculation principles</a:t>
                      </a:r>
                      <a:endParaRPr lang="en-GB" sz="1900" kern="1200" noProof="0" dirty="0">
                        <a:solidFill>
                          <a:srgbClr val="0D3B78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17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Hurdle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no</a:t>
                      </a:r>
                      <a:r>
                        <a:rPr lang="en-GB" sz="1900" kern="1200" baseline="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 minimum hurdle rate required, to be proposed by candidates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Carried interest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20% - to be split between selected fund manager and current carry holders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Fund manager</a:t>
                      </a:r>
                      <a:r>
                        <a:rPr lang="en-GB" sz="1900" kern="1200" baseline="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 </a:t>
                      </a: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commitment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at least EUR 100,000  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Final valuation of the portfolio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to be determined at the moment of the transaction, s</a:t>
                      </a:r>
                      <a:r>
                        <a:rPr lang="en-GB" sz="19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ubject to independent third party valuation</a:t>
                      </a:r>
                      <a:endParaRPr lang="en-GB" sz="19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80628"/>
            <a:ext cx="8643600" cy="576000"/>
          </a:xfrm>
        </p:spPr>
        <p:txBody>
          <a:bodyPr/>
          <a:lstStyle/>
          <a:p>
            <a:pPr algn="l"/>
            <a:r>
              <a:rPr lang="en-GB" dirty="0" smtClean="0"/>
              <a:t>Selection Procedure:</a:t>
            </a:r>
            <a: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54" y="692696"/>
            <a:ext cx="8462630" cy="481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15000"/>
              </a:spcBef>
              <a:buClr>
                <a:srgbClr val="FFD100"/>
              </a:buClr>
              <a:buSzPct val="100000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The European Investment Bank has been entrusted to:</a:t>
            </a:r>
          </a:p>
          <a:p>
            <a:pPr marL="0" lvl="2">
              <a:spcBef>
                <a:spcPct val="15000"/>
              </a:spcBef>
              <a:buClr>
                <a:srgbClr val="FFD100"/>
              </a:buClr>
              <a:buSzPct val="100000"/>
            </a:pPr>
            <a:endParaRPr lang="en-GB" sz="800" dirty="0" smtClean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1" indent="-495300">
              <a:spcBef>
                <a:spcPts val="6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advise and </a:t>
            </a:r>
            <a:r>
              <a:rPr lang="en-GB" sz="2400" dirty="0" smtClean="0">
                <a:solidFill>
                  <a:srgbClr val="0D3B78"/>
                </a:solidFill>
                <a:latin typeface="Arial" panose="020B0604020202020204" pitchFamily="34" charset="0"/>
              </a:rPr>
              <a:t>support EDF</a:t>
            </a:r>
          </a:p>
          <a:p>
            <a:pPr marL="533400" lvl="1" indent="-495300">
              <a:spcBef>
                <a:spcPts val="6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act </a:t>
            </a:r>
            <a:r>
              <a:rPr lang="en-US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as an observer in the </a:t>
            </a: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Selection Procedure</a:t>
            </a:r>
          </a:p>
          <a:p>
            <a:pPr marL="533400" lvl="1" indent="-495300">
              <a:spcBef>
                <a:spcPts val="6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identify independent panel members who will carry out  the selection</a:t>
            </a:r>
            <a:endParaRPr lang="en-US" sz="2400" dirty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533400" lvl="1" indent="-495300">
              <a:spcBef>
                <a:spcPts val="6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ensure </a:t>
            </a:r>
            <a:r>
              <a:rPr lang="en-GB" sz="2400" dirty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respect of fundamental principles such as: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equal treatment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non-discrimination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confidentiality and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>transparency</a:t>
            </a:r>
          </a:p>
          <a:p>
            <a:pPr marL="87312" lvl="2">
              <a:spcBef>
                <a:spcPct val="15000"/>
              </a:spcBef>
              <a:buClr>
                <a:srgbClr val="FFD100"/>
              </a:buClr>
              <a:buSzPct val="100000"/>
            </a:pPr>
            <a:endParaRPr lang="en-GB" sz="2000" dirty="0" smtClean="0">
              <a:solidFill>
                <a:srgbClr val="114FA0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80628"/>
            <a:ext cx="8643600" cy="576000"/>
          </a:xfrm>
        </p:spPr>
        <p:txBody>
          <a:bodyPr/>
          <a:lstStyle/>
          <a:p>
            <a:pPr algn="l"/>
            <a:r>
              <a:rPr lang="en-GB" dirty="0" smtClean="0"/>
              <a:t>Selection Procedure:</a:t>
            </a:r>
            <a: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850" y="692696"/>
            <a:ext cx="84626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15000"/>
              </a:spcBef>
              <a:buClr>
                <a:srgbClr val="FFD100"/>
              </a:buClr>
              <a:buSzPct val="100000"/>
            </a:pPr>
            <a:r>
              <a:rPr lang="en-GB" sz="2400" dirty="0">
                <a:solidFill>
                  <a:srgbClr val="114FA0">
                    <a:lumMod val="75000"/>
                  </a:srgbClr>
                </a:solidFill>
              </a:rPr>
              <a:t>Expressions of Interest</a:t>
            </a: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, to be submitted in English, will </a:t>
            </a: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be examined </a:t>
            </a:r>
            <a:r>
              <a:rPr lang="en-GB" sz="2400" dirty="0">
                <a:solidFill>
                  <a:srgbClr val="114FA0">
                    <a:lumMod val="75000"/>
                  </a:srgbClr>
                </a:solidFill>
              </a:rPr>
              <a:t>and </a:t>
            </a: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ranked:</a:t>
            </a:r>
            <a:endParaRPr lang="en-GB" sz="2400" dirty="0" smtClean="0">
              <a:solidFill>
                <a:srgbClr val="114FA0">
                  <a:lumMod val="75000"/>
                </a:srgbClr>
              </a:solidFill>
            </a:endParaRP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on </a:t>
            </a: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a comparative basis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using professional analysis and judgment 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avoiding conflicts of interest 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114FA0">
                    <a:lumMod val="75000"/>
                  </a:srgbClr>
                </a:solidFill>
              </a:rPr>
              <a:t>based on the criteria set in Call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endParaRPr lang="en-GB" sz="2400" dirty="0">
              <a:solidFill>
                <a:srgbClr val="114FA0">
                  <a:lumMod val="75000"/>
                </a:srgbClr>
              </a:solidFill>
            </a:endParaRPr>
          </a:p>
          <a:p>
            <a:pPr marL="0" lvl="2" algn="just">
              <a:spcBef>
                <a:spcPct val="15000"/>
              </a:spcBef>
              <a:buClr>
                <a:srgbClr val="FFD100"/>
              </a:buClr>
              <a:buSzPct val="100000"/>
            </a:pPr>
            <a:r>
              <a:rPr lang="en-US" sz="2400" dirty="0">
                <a:solidFill>
                  <a:srgbClr val="114FA0">
                    <a:lumMod val="75000"/>
                  </a:srgbClr>
                </a:solidFill>
              </a:rPr>
              <a:t>Selection Committee: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GB" sz="2400" dirty="0">
                <a:solidFill>
                  <a:srgbClr val="114FA0">
                    <a:lumMod val="75000"/>
                  </a:srgbClr>
                </a:solidFill>
              </a:rPr>
              <a:t>includes three members and one observer,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>
                <a:solidFill>
                  <a:srgbClr val="114FA0">
                    <a:lumMod val="75000"/>
                  </a:srgbClr>
                </a:solidFill>
              </a:rPr>
              <a:t>acts in an independent fashion, 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400" dirty="0">
                <a:solidFill>
                  <a:srgbClr val="114FA0">
                    <a:lumMod val="75000"/>
                  </a:srgbClr>
                </a:solidFill>
              </a:rPr>
              <a:t>shall carry out the Selection Procedure consisting of three stages </a:t>
            </a:r>
          </a:p>
          <a:p>
            <a:pPr marL="1077913" lvl="2" indent="-446088">
              <a:spcBef>
                <a:spcPct val="150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endParaRPr lang="en-US" sz="2400" dirty="0" smtClean="0">
              <a:solidFill>
                <a:srgbClr val="114FA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00" y="80628"/>
            <a:ext cx="8643600" cy="576000"/>
          </a:xfrm>
        </p:spPr>
        <p:txBody>
          <a:bodyPr/>
          <a:lstStyle/>
          <a:p>
            <a:pPr algn="l"/>
            <a:r>
              <a:rPr lang="en-GB" dirty="0" smtClean="0"/>
              <a:t>Selection Procedure:</a:t>
            </a:r>
            <a: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114FA0">
                    <a:lumMod val="75000"/>
                  </a:srgbClr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European Investment Bank Group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54" y="706919"/>
            <a:ext cx="831861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ct val="15000"/>
              </a:spcBef>
              <a:buClr>
                <a:srgbClr val="FFD100"/>
              </a:buClr>
              <a:buSzPct val="100000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Selection Procedure: three stages</a:t>
            </a:r>
            <a:endParaRPr lang="en-US" sz="2200" dirty="0">
              <a:solidFill>
                <a:srgbClr val="114FA0">
                  <a:lumMod val="75000"/>
                </a:srgbClr>
              </a:solidFill>
            </a:endParaRPr>
          </a:p>
          <a:p>
            <a:pPr marL="163513" indent="-446088" algn="just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</a:pPr>
            <a:r>
              <a:rPr lang="en-US" sz="2200" i="1" dirty="0">
                <a:solidFill>
                  <a:srgbClr val="114FA0">
                    <a:lumMod val="75000"/>
                  </a:srgbClr>
                </a:solidFill>
              </a:rPr>
              <a:t>First stage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: </a:t>
            </a:r>
            <a:endParaRPr lang="en-US" sz="2200" dirty="0" smtClean="0">
              <a:solidFill>
                <a:srgbClr val="114FA0">
                  <a:lumMod val="75000"/>
                </a:srgbClr>
              </a:solidFill>
            </a:endParaRP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submission of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initial </a:t>
            </a:r>
            <a:r>
              <a:rPr lang="en-US" sz="2200" dirty="0" err="1">
                <a:solidFill>
                  <a:srgbClr val="114FA0">
                    <a:lumMod val="75000"/>
                  </a:srgbClr>
                </a:solidFill>
              </a:rPr>
              <a:t>EoIs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 and </a:t>
            </a:r>
            <a:endParaRPr lang="en-US" sz="2200" dirty="0" smtClean="0">
              <a:solidFill>
                <a:srgbClr val="114FA0">
                  <a:lumMod val="75000"/>
                </a:srgbClr>
              </a:solidFill>
            </a:endParaRP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assessment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of Candidates against eligibility criteria and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qualification criteria</a:t>
            </a:r>
            <a:endParaRPr lang="en-US" sz="2200" dirty="0">
              <a:solidFill>
                <a:srgbClr val="114FA0">
                  <a:lumMod val="75000"/>
                </a:srgbClr>
              </a:solidFill>
            </a:endParaRPr>
          </a:p>
          <a:p>
            <a:pPr marL="163513" lvl="2" indent="-446088" algn="just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</a:pPr>
            <a:r>
              <a:rPr lang="en-US" sz="2200" i="1" dirty="0">
                <a:solidFill>
                  <a:srgbClr val="114FA0">
                    <a:lumMod val="75000"/>
                  </a:srgbClr>
                </a:solidFill>
              </a:rPr>
              <a:t>Second stage: </a:t>
            </a: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access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to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information (data room), </a:t>
            </a: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submission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of final </a:t>
            </a:r>
            <a:r>
              <a:rPr lang="en-US" sz="2200" dirty="0" err="1">
                <a:solidFill>
                  <a:srgbClr val="114FA0">
                    <a:lumMod val="75000"/>
                  </a:srgbClr>
                </a:solidFill>
              </a:rPr>
              <a:t>EoIs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and</a:t>
            </a: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selection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of successful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Candidate</a:t>
            </a:r>
            <a:endParaRPr lang="en-US" sz="2200" dirty="0">
              <a:solidFill>
                <a:srgbClr val="114FA0">
                  <a:lumMod val="75000"/>
                </a:srgbClr>
              </a:solidFill>
            </a:endParaRPr>
          </a:p>
          <a:p>
            <a:pPr marL="163513" lvl="2" indent="-446088" algn="just"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</a:pPr>
            <a:r>
              <a:rPr lang="en-US" sz="2200" i="1" dirty="0">
                <a:solidFill>
                  <a:srgbClr val="114FA0">
                    <a:lumMod val="75000"/>
                  </a:srgbClr>
                </a:solidFill>
              </a:rPr>
              <a:t>Final stage: </a:t>
            </a: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negotiation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of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Transaction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documents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and</a:t>
            </a:r>
          </a:p>
          <a:p>
            <a:pPr marL="1077913" lvl="2" indent="-446088" algn="just">
              <a:spcBef>
                <a:spcPts val="600"/>
              </a:spcBef>
              <a:buClr>
                <a:srgbClr val="FFD100"/>
              </a:buClr>
              <a:buSzPct val="100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completion </a:t>
            </a:r>
            <a:r>
              <a:rPr lang="en-US" sz="2200" dirty="0">
                <a:solidFill>
                  <a:srgbClr val="114FA0">
                    <a:lumMod val="75000"/>
                  </a:srgbClr>
                </a:solidFill>
              </a:rPr>
              <a:t>of </a:t>
            </a:r>
            <a:r>
              <a:rPr lang="en-US" sz="2200" dirty="0" smtClean="0">
                <a:solidFill>
                  <a:srgbClr val="114FA0">
                    <a:lumMod val="75000"/>
                  </a:srgbClr>
                </a:solidFill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6152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00" y="80692"/>
            <a:ext cx="8643600" cy="576000"/>
          </a:xfrm>
        </p:spPr>
        <p:txBody>
          <a:bodyPr/>
          <a:lstStyle/>
          <a:p>
            <a:pPr algn="l"/>
            <a:r>
              <a:rPr lang="en-US" dirty="0" smtClean="0"/>
              <a:t>Selection Procedure: indicative time table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10" name="Table 209"/>
          <p:cNvGraphicFramePr/>
          <p:nvPr>
            <p:extLst>
              <p:ext uri="{D42A27DB-BD31-4B8C-83A1-F6EECF244321}">
                <p14:modId xmlns:p14="http://schemas.microsoft.com/office/powerpoint/2010/main" val="1732134191"/>
              </p:ext>
            </p:extLst>
          </p:nvPr>
        </p:nvGraphicFramePr>
        <p:xfrm>
          <a:off x="431540" y="627574"/>
          <a:ext cx="8496945" cy="521012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41400"/>
                <a:gridCol w="5627847"/>
                <a:gridCol w="1655249"/>
                <a:gridCol w="772449"/>
              </a:tblGrid>
              <a:tr h="42818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20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2000" b="1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Steps</a:t>
                      </a:r>
                      <a:endParaRPr lang="en-GB" sz="20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fr-BE" sz="2000" b="1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Date (indicative)</a:t>
                      </a:r>
                      <a:endParaRPr sz="2000" b="1" kern="120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20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74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1.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Publication of the call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25.08.2016 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today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429908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2.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S</a:t>
                      </a: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ubmission of requests for clarifications 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08.09.2016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409119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3.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Publication of clarifications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19.09.2016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90393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4.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b="1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Submission of initial </a:t>
                      </a:r>
                      <a:r>
                        <a:rPr lang="en-GB" sz="1800" b="1" kern="1200" noProof="0" dirty="0" err="1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EoIs</a:t>
                      </a:r>
                      <a:r>
                        <a:rPr lang="en-GB" sz="1800" b="1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(first stage)</a:t>
                      </a:r>
                      <a:endParaRPr lang="en-GB" sz="18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b="1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03.10.2016</a:t>
                      </a:r>
                      <a:endParaRPr lang="en-GB" sz="18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685099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5.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4FA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Assessment of eligibility and qualification of Candidates 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17.10.2016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406091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6.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14FA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End date for Qualified Candidates’ access to info. 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28.11.2016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7.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Submission of final </a:t>
                      </a:r>
                      <a:r>
                        <a:rPr lang="en-US" sz="1800" b="1" kern="1200" dirty="0" err="1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EoIs</a:t>
                      </a:r>
                      <a:r>
                        <a:rPr lang="en-US" sz="1800" b="1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 (second stage)</a:t>
                      </a:r>
                      <a:endParaRPr lang="en-GB" sz="18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b="1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28.11.2016</a:t>
                      </a:r>
                      <a:endParaRPr lang="en-GB" sz="1800" b="1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80164"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8.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Presentation of</a:t>
                      </a:r>
                      <a:r>
                        <a:rPr lang="en-GB" sz="1800" kern="1200" baseline="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 final </a:t>
                      </a:r>
                      <a:r>
                        <a:rPr lang="en-GB" sz="1800" kern="1200" baseline="0" noProof="0" dirty="0" err="1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EoIs</a:t>
                      </a:r>
                      <a:r>
                        <a:rPr lang="en-GB" sz="1800" kern="1200" baseline="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Demi Bold"/>
                        </a:rPr>
                        <a:t> to Selection Committee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09.12.2016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52899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800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</a:t>
                      </a:r>
                      <a:endParaRPr lang="it-IT" sz="1800" kern="120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Evaluation of final </a:t>
                      </a:r>
                      <a:r>
                        <a:rPr lang="en-US" sz="1800" kern="1200" dirty="0" err="1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EoIs</a:t>
                      </a:r>
                      <a:r>
                        <a:rPr lang="en-US" sz="1800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DIN Condensed"/>
                          <a:cs typeface="DIN Condensed"/>
                        </a:rPr>
                        <a:t> and selection of Successful Candidate 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DIN Condensed"/>
                          <a:ea typeface="DIN Condensed"/>
                          <a:cs typeface="DIN Condense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22.12.2016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  <a:tr h="31079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800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it-IT" sz="1800" kern="120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Negotiation of Transaction Documents and Closing 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Demi Bold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800" kern="1200" noProof="0" dirty="0" smtClean="0">
                          <a:solidFill>
                            <a:srgbClr val="114FA0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Avenir Next Medium"/>
                        </a:rPr>
                        <a:t>after step 10</a:t>
                      </a: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GB" sz="1800" kern="1200" noProof="0" dirty="0">
                        <a:solidFill>
                          <a:srgbClr val="114FA0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Avenir Next Medium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B Corporate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lti-logos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ulti-logo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IB Corporate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On-screen Show (4:3)</PresentationFormat>
  <Paragraphs>143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EIB Corporate Covers Theme</vt:lpstr>
      <vt:lpstr>EIB Corporate Theme</vt:lpstr>
      <vt:lpstr>Multi-logos Covers Theme</vt:lpstr>
      <vt:lpstr>Multi-logos Theme</vt:lpstr>
      <vt:lpstr>1_EIB Corporate Covers Theme</vt:lpstr>
      <vt:lpstr>PowerPoint Presentation</vt:lpstr>
      <vt:lpstr>Background:    </vt:lpstr>
      <vt:lpstr>Call for Expression of Interest: purpose   </vt:lpstr>
      <vt:lpstr>The existing portfolio:    </vt:lpstr>
      <vt:lpstr>Main fund terms (indicative): </vt:lpstr>
      <vt:lpstr>Selection Procedure: </vt:lpstr>
      <vt:lpstr>Selection Procedure: </vt:lpstr>
      <vt:lpstr>Selection Procedure: </vt:lpstr>
      <vt:lpstr>Selection Procedure: indicative time table</vt:lpstr>
      <vt:lpstr>Website:</vt:lpstr>
      <vt:lpstr>Questions?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2015</dc:title>
  <dc:creator/>
  <cp:lastModifiedBy/>
  <cp:revision>1</cp:revision>
  <dcterms:created xsi:type="dcterms:W3CDTF">2013-11-26T18:39:22Z</dcterms:created>
  <dcterms:modified xsi:type="dcterms:W3CDTF">2016-08-24T10:23:13Z</dcterms:modified>
</cp:coreProperties>
</file>