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8" r:id="rId4"/>
    <p:sldId id="261" r:id="rId5"/>
    <p:sldId id="263" r:id="rId6"/>
    <p:sldId id="262" r:id="rId7"/>
    <p:sldId id="268" r:id="rId8"/>
    <p:sldId id="265" r:id="rId9"/>
    <p:sldId id="269" r:id="rId10"/>
    <p:sldId id="270" r:id="rId11"/>
    <p:sldId id="272" r:id="rId12"/>
    <p:sldId id="273" r:id="rId13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78543" autoAdjust="0"/>
  </p:normalViewPr>
  <p:slideViewPr>
    <p:cSldViewPr snapToGrid="0" snapToObjects="1">
      <p:cViewPr>
        <p:scale>
          <a:sx n="71" d="100"/>
          <a:sy n="71" d="100"/>
        </p:scale>
        <p:origin x="4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9FA02-EBEB-4CE7-B1BF-BB578D536118}" type="datetimeFigureOut">
              <a:rPr lang="et-EE" smtClean="0"/>
              <a:t>08.10.2020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B4B2B-0D86-4B30-BC02-FDE80C76A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00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7301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3285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76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FontTx/>
              <a:buNone/>
            </a:pPr>
            <a:r>
              <a:rPr lang="et-E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148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 typeface="+mj-lt"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153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 typeface="+mj-lt"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399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9484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just">
              <a:spcAft>
                <a:spcPts val="0"/>
              </a:spcAft>
              <a:buFontTx/>
              <a:buChar char="-"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1650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658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5241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FontTx/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B4B2B-0D86-4B30-BC02-FDE80C76A5FE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246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9501-B228-3048-9066-6C377EEE7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879"/>
            <a:ext cx="9144000" cy="191484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1C4A5-3C47-B247-AE5C-476FAE4DF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413A-98D0-6645-B78B-9F36CAF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0A71-6DE0-8B49-BB7E-8E9A5E48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FB6A-8F94-A64B-83DC-B1825B50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461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D95-500F-BD4C-929F-2F27F28C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30932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91EE-AFD6-3144-AAF1-5E81284C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367C-895B-8342-9D53-A41546F75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304E6-F303-8E4D-B00A-08B30FD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60F5-095D-CB4E-9EBD-636A5C482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3474-3E05-DA4B-AC2C-C1F3FE4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40F72-EDFA-9643-95D8-5B2064D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A4760-6CE4-F048-B46B-FF3D292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5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128C-CC7F-F546-978A-BDA3C81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0044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F6816-1B80-234A-8E63-EF285DD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86F2A-4F27-BC41-BDFC-9FE2CECA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0845F-F9AC-6E40-8F69-13CCA26D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5044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1F4FC-B172-6D45-B116-88DCE945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85501-5F96-5740-BBFD-CCCA4F4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6AADB-5C36-F34D-9A84-5511786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48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27E2-C566-2A48-A287-B476654B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920"/>
            <a:ext cx="8324532" cy="1442720"/>
          </a:xfrm>
        </p:spPr>
        <p:txBody>
          <a:bodyPr anchor="b"/>
          <a:lstStyle>
            <a:lvl1pPr>
              <a:defRPr sz="32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4959-2733-644D-9AA4-3F8D1016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 b="0" i="0">
                <a:latin typeface="IBM Plex Sans" panose="020B0503050203000203" pitchFamily="34" charset="0"/>
              </a:defRPr>
            </a:lvl1pPr>
            <a:lvl2pPr>
              <a:defRPr sz="2800" b="0" i="0">
                <a:latin typeface="IBM Plex Sans" panose="020B0503050203000203" pitchFamily="34" charset="0"/>
              </a:defRPr>
            </a:lvl2pPr>
            <a:lvl3pPr>
              <a:defRPr sz="24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93CE-B874-FC4C-8923-1F4633AE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D3410-BF16-694C-9990-7ED54CE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0-1B69-0245-BFB7-86D1741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A2471-B86D-0648-9231-6EFE9727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276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E4BF-D1B8-094F-9754-EC82886C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120"/>
            <a:ext cx="10515600" cy="1076959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D0B4-11D8-4446-A341-F5EA36CE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079"/>
            <a:ext cx="10515600" cy="299688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06B2-EDE6-BB4F-BF34-1B6673B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D941-4A52-A14B-9ECF-D43A6513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380C1-4867-F742-8FA5-2596776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143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EA7-5F62-6148-95F4-79820460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68537"/>
            <a:ext cx="10515600" cy="2293938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A8B4C-F81E-2040-8777-1131D044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DCDD-7704-5449-BE1F-C0F1963D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9939-90C9-B140-A68E-80415A9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CF6D6-493B-844B-B5D1-E6A688F7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27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721E-BB6E-3E4E-8B8F-B50395D6B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25488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27E4F-EC81-0D4E-93A8-FE4228F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02246-65EA-4148-8CBC-82CE7BB9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C2475-A94E-2147-9C20-FB51023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7066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11DE5-8669-D44F-8331-BDAC226F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465E-43A1-584F-B611-57829E15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5438F-45C2-3A42-A3AD-A48B8F8D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185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DED2-1020-6C4F-8C65-9C184736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4A862-85D5-E84A-98D4-2C9D31579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 Medium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17AE-EB7E-C349-8385-B642669F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29AA-C67A-D842-A3E1-0F2A07F7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2CC9-CD59-B14C-97CD-F28CFED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22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CD5A-C0C5-C140-ADC3-1DFEBBA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17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413D-290B-D84F-9897-A23B3465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23A-842F-A245-BDB0-24467353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3F8B-9BE2-1D49-A8B2-851E454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6CDC-97D5-9548-B03B-29E676E5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4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393-72DB-B543-9BF5-66D9A83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0400"/>
            <a:ext cx="10515600" cy="2632075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EF39-6A5C-B440-83D0-2C297E3B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FFA-96D6-CE4E-B751-8C959BF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4962-8E7A-A749-847D-BF78862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6980-4D13-AA45-8B37-D752A8F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248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CFB-D5E7-0447-93B8-09EEFE78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0431-FF17-6647-8A48-D4CE2812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EC93-B880-3D40-8DB4-94F90DA2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4CA10-9E00-6D46-AC82-1AAE3A0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63F3-0A55-7249-B646-DC7A0F3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F9C-B644-E64A-B278-9F522C0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595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AC683-8907-8544-B4A4-7087A3B3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1736-DB60-F745-A8CF-11DA85E12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A74E-0ACB-B644-9266-2E941FF73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EB896-1501-4840-81A4-16333EBC05B7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F04A-CC62-574F-B09C-260715B5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772AB-3A77-2546-B907-053DAAC1A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0314FA-13CA-C74F-8AB3-95B5B4CFCCC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FCE0-C286-1A49-BE5C-450E84D9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EF83-FCD1-074D-8108-28299E39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1D54-90D3-5D45-AFE4-1E40504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4BD1-4A14-D742-90E1-BCA994538F0F}" type="datetimeFigureOut">
              <a:rPr lang="en-EE" smtClean="0"/>
              <a:t>10/08/2020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74E0A-8C12-FF4C-96D6-AA6F8F44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9482-DCD0-5545-A923-988B84FC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EF7D8FC-88ED-0842-A36F-61FE6186DDD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4E22-D60F-064B-95D2-BE957F84D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988" y="2193672"/>
            <a:ext cx="9395012" cy="1914843"/>
          </a:xfrm>
        </p:spPr>
        <p:txBody>
          <a:bodyPr>
            <a:normAutofit fontScale="90000"/>
          </a:bodyPr>
          <a:lstStyle/>
          <a:p>
            <a:r>
              <a:rPr lang="et-EE" b="0" i="0" dirty="0">
                <a:solidFill>
                  <a:srgbClr val="05384F"/>
                </a:solidFill>
                <a:effectLst/>
                <a:latin typeface="Lato"/>
              </a:rPr>
              <a:t>Töötaja isikuandmete töötlemine seoses COVID-19 levikuga</a:t>
            </a:r>
            <a:endParaRPr lang="en-EE" dirty="0">
              <a:latin typeface="IBM Plex Sans" panose="020B050305020300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95A83-1FA5-B44C-BB4F-6FB240E03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0579"/>
            <a:ext cx="9144000" cy="1655762"/>
          </a:xfrm>
        </p:spPr>
        <p:txBody>
          <a:bodyPr>
            <a:normAutofit/>
          </a:bodyPr>
          <a:lstStyle/>
          <a:p>
            <a:r>
              <a:rPr lang="et-EE" sz="3200" dirty="0"/>
              <a:t>Seili Suder (seili.suder@sm.ee)</a:t>
            </a:r>
            <a:endParaRPr lang="en-EE" sz="3200" dirty="0"/>
          </a:p>
        </p:txBody>
      </p:sp>
    </p:spTree>
    <p:extLst>
      <p:ext uri="{BB962C8B-B14F-4D97-AF65-F5344CB8AC3E}">
        <p14:creationId xmlns:p14="http://schemas.microsoft.com/office/powerpoint/2010/main" val="155727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385484" y="2090595"/>
            <a:ext cx="6822140" cy="248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ui r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iskianalüüsi tulemusel on töötaja töötingimuste või töö laadi tõttu COVID‑19‑st ohustatud, võib t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ööandja rakendada määruses toodud abinõusid (§ 4 lg 2)</a:t>
            </a:r>
          </a:p>
          <a:p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10 – tööandja võib pidada töötajate arvestust</a:t>
            </a:r>
            <a:r>
              <a:rPr lang="et-EE" sz="24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kes on oma töö tõttu olnud või on potentsiaalselt ohustatud 3. ohurühma bioloogilistest ohuteguritest </a:t>
            </a:r>
            <a:r>
              <a:rPr lang="et-EE" sz="240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(kuhu kuulub ka COVID-19 viirus)</a:t>
            </a:r>
            <a:r>
              <a:rPr lang="et-EE" sz="24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Õ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igus jälgida võimalikke nakatumiskoldeid töökeskkonnas, nt koguda töötajate kohta teavet, kes on olnud kokkupuutes COVID-19 viirusega (nt nakatunud kliendi/kolleegiga) või kes on töö tõttu haigestunud COVID‑19‑sse.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341" y="470355"/>
            <a:ext cx="7871014" cy="1317812"/>
          </a:xfrm>
        </p:spPr>
        <p:txBody>
          <a:bodyPr>
            <a:normAutofit fontScale="90000"/>
          </a:bodyPr>
          <a:lstStyle/>
          <a:p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Bioloogiliste ohutegurite määrus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EC20B4F0-9041-474D-AA5A-7B0A6205F0E5}"/>
              </a:ext>
            </a:extLst>
          </p:cNvPr>
          <p:cNvSpPr txBox="1">
            <a:spLocks/>
          </p:cNvSpPr>
          <p:nvPr/>
        </p:nvSpPr>
        <p:spPr>
          <a:xfrm>
            <a:off x="7474934" y="4043082"/>
            <a:ext cx="4551218" cy="1382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Töötajal on õigus saada teada tema kohta käivaid andmeid</a:t>
            </a:r>
          </a:p>
          <a:p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ööandja peab andma töötajatele ja töökeskkonnavolinikule võimaluse tutvuda kogutud anonüümse statistilise infoga</a:t>
            </a:r>
          </a:p>
          <a:p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eabega on õigus tutvuda ettevõtte töötervishoiuarstil, töökeskkonnaspetsialistil ja järelevalvet teostaval tööinspektoril</a:t>
            </a:r>
            <a:endParaRPr lang="et-EE" sz="1800" dirty="0"/>
          </a:p>
        </p:txBody>
      </p:sp>
      <p:pic>
        <p:nvPicPr>
          <p:cNvPr id="12290" name="Picture 2" descr="Returning to Work During the COVID-19 Pandemic: Are You Ready? - SGR Law">
            <a:extLst>
              <a:ext uri="{FF2B5EF4-FFF2-40B4-BE49-F238E27FC236}">
                <a16:creationId xmlns:a16="http://schemas.microsoft.com/office/drawing/2014/main" id="{57430DDA-F356-4D57-BC84-1DB4BB793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934" y="1087015"/>
            <a:ext cx="4048158" cy="263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04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B1C3F47-F99F-4E74-A2D0-24A2E7FCE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4" y="2460320"/>
            <a:ext cx="6248400" cy="1005822"/>
          </a:xfrm>
        </p:spPr>
        <p:txBody>
          <a:bodyPr>
            <a:noAutofit/>
          </a:bodyPr>
          <a:lstStyle/>
          <a:p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Töötajate seas teadlikkuse tõstmine </a:t>
            </a:r>
          </a:p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abatahtlik viirusega seonduva teabe jagamine</a:t>
            </a:r>
          </a:p>
        </p:txBody>
      </p:sp>
      <p:pic>
        <p:nvPicPr>
          <p:cNvPr id="5" name="Pilt 4" descr="Pilt, millel on kujutatud joonistus&#10;&#10;Kirjeldus on genereeritud automaatselt">
            <a:extLst>
              <a:ext uri="{FF2B5EF4-FFF2-40B4-BE49-F238E27FC236}">
                <a16:creationId xmlns:a16="http://schemas.microsoft.com/office/drawing/2014/main" id="{B6E77943-E3CD-4B74-AFAD-A4553D244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034" y="1005858"/>
            <a:ext cx="4395507" cy="2460284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201CE938-46D1-4163-97F0-F734FD27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247" y="233119"/>
            <a:ext cx="8709211" cy="1005822"/>
          </a:xfrm>
        </p:spPr>
        <p:txBody>
          <a:bodyPr>
            <a:normAutofit/>
          </a:bodyPr>
          <a:lstStyle/>
          <a:p>
            <a:r>
              <a:rPr lang="et-EE" sz="3600" b="1" dirty="0">
                <a:latin typeface="+mn-lt"/>
              </a:rPr>
              <a:t>Töötaja kohustused seoses covid-19-ga</a:t>
            </a:r>
          </a:p>
        </p:txBody>
      </p:sp>
      <p:sp>
        <p:nvSpPr>
          <p:cNvPr id="6" name="Sisu kohatäide 2">
            <a:extLst>
              <a:ext uri="{FF2B5EF4-FFF2-40B4-BE49-F238E27FC236}">
                <a16:creationId xmlns:a16="http://schemas.microsoft.com/office/drawing/2014/main" id="{1999BD4E-2427-424C-B48D-1C313BB8EBF8}"/>
              </a:ext>
            </a:extLst>
          </p:cNvPr>
          <p:cNvSpPr txBox="1">
            <a:spLocks/>
          </p:cNvSpPr>
          <p:nvPr/>
        </p:nvSpPr>
        <p:spPr>
          <a:xfrm>
            <a:off x="708212" y="3845859"/>
            <a:ext cx="10327341" cy="3218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TTOS alusel tuleb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töötajatel teavitada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tööandjat koheselt õnnetusjuhtumist või selle tekkimise ohust või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tööülesande täitmist takistavast tervisehäirest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TTOS § 14 lg 1 p 6) – st õigus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küsida töötajalt kinnitust, et ta ei kujuta ohtu enda ja teiste isikute tervisele ning töökeskkonnale üldiselt, kuid ei anna õigustust terviseandmete küsimiseks</a:t>
            </a:r>
          </a:p>
          <a:p>
            <a:pPr marL="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03546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56" y="1971636"/>
            <a:ext cx="6335719" cy="2020646"/>
          </a:xfrm>
        </p:spPr>
        <p:txBody>
          <a:bodyPr>
            <a:normAutofit/>
          </a:bodyPr>
          <a:lstStyle/>
          <a:p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Töötaja isikuandmete</a:t>
            </a:r>
            <a:b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(sh terviseandmed) töötlemine? </a:t>
            </a:r>
            <a:b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EE" sz="2800" dirty="0"/>
          </a:p>
        </p:txBody>
      </p:sp>
      <p:pic>
        <p:nvPicPr>
          <p:cNvPr id="1026" name="Picture 2" descr="Valminud on COVID-19 käitumisjuhised kauplustele, kaubanduskeskustele ja  toitlustusasutustele | Maaeluministeerium">
            <a:extLst>
              <a:ext uri="{FF2B5EF4-FFF2-40B4-BE49-F238E27FC236}">
                <a16:creationId xmlns:a16="http://schemas.microsoft.com/office/drawing/2014/main" id="{C9B1BF93-1B85-42DE-9C13-32C02D1D9B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39" y="582407"/>
            <a:ext cx="5328355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10AF35-605B-4D1B-BAE1-E0C6923DFC7F}"/>
              </a:ext>
            </a:extLst>
          </p:cNvPr>
          <p:cNvSpPr txBox="1">
            <a:spLocks/>
          </p:cNvSpPr>
          <p:nvPr/>
        </p:nvSpPr>
        <p:spPr>
          <a:xfrm>
            <a:off x="629858" y="3182471"/>
            <a:ext cx="10723944" cy="2453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IBM Plex Sans" panose="020B0503050203000203" pitchFamily="34" charset="0"/>
                <a:ea typeface="+mj-ea"/>
                <a:cs typeface="+mj-cs"/>
              </a:defRPr>
            </a:lvl1pPr>
          </a:lstStyle>
          <a:p>
            <a:r>
              <a:rPr lang="et-EE" sz="2800" dirty="0">
                <a:latin typeface="Calibri" panose="020F0502020204030204" pitchFamily="34" charset="0"/>
                <a:ea typeface="Calibri" panose="020F0502020204030204" pitchFamily="34" charset="0"/>
              </a:rPr>
              <a:t>Nakkusega kokkupuude? </a:t>
            </a:r>
          </a:p>
          <a:p>
            <a:r>
              <a:rPr lang="et-EE" sz="2400" i="1" dirty="0">
                <a:latin typeface="Calibri" panose="020F0502020204030204" pitchFamily="34" charset="0"/>
                <a:ea typeface="Calibri" panose="020F0502020204030204" pitchFamily="34" charset="0"/>
              </a:rPr>
              <a:t>(kontakt nakatanuga, reisid kõrge nakkusohuga riikidesse)</a:t>
            </a:r>
          </a:p>
          <a:p>
            <a:endParaRPr lang="et-EE" sz="24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t-EE" sz="2800" dirty="0">
                <a:latin typeface="Calibri" panose="020F0502020204030204" pitchFamily="34" charset="0"/>
                <a:ea typeface="Calibri" panose="020F0502020204030204" pitchFamily="34" charset="0"/>
              </a:rPr>
              <a:t>COVID-19-le iseloomulike haigussümptomite esinemine või COVID-19 diagnoosi saamine?</a:t>
            </a:r>
          </a:p>
          <a:p>
            <a:endParaRPr lang="et-EE" sz="2800" dirty="0">
              <a:latin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BDEA84-CFC7-4BCD-8128-D2A0B700D37E}"/>
              </a:ext>
            </a:extLst>
          </p:cNvPr>
          <p:cNvSpPr txBox="1">
            <a:spLocks/>
          </p:cNvSpPr>
          <p:nvPr/>
        </p:nvSpPr>
        <p:spPr>
          <a:xfrm>
            <a:off x="629857" y="5441576"/>
            <a:ext cx="11015295" cy="1568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IBM Plex Sans" panose="020B0503050203000203" pitchFamily="34" charset="0"/>
                <a:ea typeface="+mj-ea"/>
                <a:cs typeface="+mj-cs"/>
              </a:defRPr>
            </a:lvl1pPr>
          </a:lstStyle>
          <a:p>
            <a:r>
              <a:rPr lang="et-EE" sz="3300" dirty="0">
                <a:latin typeface="+mn-lt"/>
                <a:ea typeface="Calibri" panose="020F0502020204030204" pitchFamily="34" charset="0"/>
              </a:rPr>
              <a:t>R</a:t>
            </a:r>
            <a:r>
              <a:rPr lang="et-EE" sz="3300" dirty="0">
                <a:effectLst/>
                <a:latin typeface="+mn-lt"/>
                <a:ea typeface="Calibri" panose="020F0502020204030204" pitchFamily="34" charset="0"/>
              </a:rPr>
              <a:t>iikide andmekaitse inspektsioonid: </a:t>
            </a:r>
            <a:r>
              <a:rPr lang="en-US" sz="3300" dirty="0">
                <a:effectLst/>
                <a:latin typeface="+mn-lt"/>
                <a:ea typeface="Calibri" panose="020F0502020204030204" pitchFamily="34" charset="0"/>
              </a:rPr>
              <a:t>Global Privacy Assembly. Data protection and COVID-19 Resources Library. </a:t>
            </a:r>
            <a:r>
              <a:rPr lang="et-EE" sz="3300" dirty="0">
                <a:effectLst/>
                <a:latin typeface="+mn-lt"/>
                <a:ea typeface="Calibri" panose="020F0502020204030204" pitchFamily="34" charset="0"/>
              </a:rPr>
              <a:t>– </a:t>
            </a:r>
            <a:r>
              <a:rPr lang="en-US" sz="3300" dirty="0">
                <a:effectLst/>
                <a:latin typeface="+mn-lt"/>
                <a:ea typeface="Calibri" panose="020F0502020204030204" pitchFamily="34" charset="0"/>
              </a:rPr>
              <a:t>https://globalprivacyassembly.org/covid19/ </a:t>
            </a:r>
            <a:endParaRPr lang="et-EE" sz="33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et-EE" sz="3300" dirty="0">
              <a:latin typeface="+mn-lt"/>
            </a:endParaRPr>
          </a:p>
          <a:p>
            <a:r>
              <a:rPr lang="et-EE" sz="3300" dirty="0">
                <a:latin typeface="+mn-lt"/>
              </a:rPr>
              <a:t>Euroopa Andmekaitsenõukogu juhised: </a:t>
            </a:r>
            <a:r>
              <a:rPr lang="en-US" sz="3300" dirty="0">
                <a:effectLst/>
                <a:latin typeface="+mn-lt"/>
                <a:ea typeface="Calibri" panose="020F0502020204030204" pitchFamily="34" charset="0"/>
              </a:rPr>
              <a:t>Statement on the processing of personal data in the context of the COVID-19 outbreak</a:t>
            </a:r>
            <a:r>
              <a:rPr lang="et-EE" sz="3300" dirty="0">
                <a:effectLst/>
                <a:latin typeface="+mn-lt"/>
                <a:ea typeface="Calibri" panose="020F0502020204030204" pitchFamily="34" charset="0"/>
              </a:rPr>
              <a:t>;</a:t>
            </a:r>
          </a:p>
          <a:p>
            <a:r>
              <a:rPr lang="en-US" sz="3300" dirty="0">
                <a:effectLst/>
                <a:latin typeface="+mn-lt"/>
                <a:ea typeface="Calibri" panose="020F0502020204030204" pitchFamily="34" charset="0"/>
              </a:rPr>
              <a:t>Statement of the EDPB Chair on the processing of personal data in the context of the COVID-19 outbreak</a:t>
            </a:r>
            <a:r>
              <a:rPr lang="en-US" sz="330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EE" sz="3300" dirty="0">
              <a:latin typeface="+mn-lt"/>
            </a:endParaRPr>
          </a:p>
          <a:p>
            <a:br>
              <a:rPr lang="et-EE" sz="2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t-EE" sz="2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EE" sz="2800" dirty="0"/>
          </a:p>
        </p:txBody>
      </p:sp>
    </p:spTree>
    <p:extLst>
      <p:ext uri="{BB962C8B-B14F-4D97-AF65-F5344CB8AC3E}">
        <p14:creationId xmlns:p14="http://schemas.microsoft.com/office/powerpoint/2010/main" val="263746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rmal imaging service developed to protect against the spread of  coronavirus - Smart Cities World">
            <a:extLst>
              <a:ext uri="{FF2B5EF4-FFF2-40B4-BE49-F238E27FC236}">
                <a16:creationId xmlns:a16="http://schemas.microsoft.com/office/drawing/2014/main" id="{981B34C6-E999-4F02-B647-F7A21F157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045" y="1710608"/>
            <a:ext cx="5123933" cy="324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385484" y="2223247"/>
            <a:ext cx="6040518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Temperatuuri mõõtmine 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kui tegevus ise ei ole käsitletav isikuandmete töötlemisena – </a:t>
            </a: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 esine automatiseeritud andmetöötlust</a:t>
            </a: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 kuulu automaatselt andmete kogumisse </a:t>
            </a:r>
            <a:r>
              <a:rPr lang="et-E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Hendrickx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F. jt.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Belgia, Rootsi ja Luksemburgi andmekaitse inspektsioonid)</a:t>
            </a:r>
          </a:p>
          <a:p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Kas </a:t>
            </a:r>
            <a:r>
              <a:rPr lang="et-EE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termokaamera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võimaldab </a:t>
            </a:r>
            <a:r>
              <a:rPr lang="et-E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tuvastada selle vaateväljas olevaid isikuid 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ning </a:t>
            </a:r>
            <a:r>
              <a:rPr lang="et-E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salvestada ja taaskasutada isikuandmeid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t-EE" sz="2400" dirty="0"/>
          </a:p>
          <a:p>
            <a:pPr marL="0" indent="0">
              <a:buNone/>
            </a:pPr>
            <a:endParaRPr lang="et-EE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Andmekaitsemääruse kohaldumine </a:t>
            </a:r>
            <a:b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COVID-19-ga seonduvate andmete töötlemisel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Sisu kohatäide 2">
            <a:extLst>
              <a:ext uri="{FF2B5EF4-FFF2-40B4-BE49-F238E27FC236}">
                <a16:creationId xmlns:a16="http://schemas.microsoft.com/office/drawing/2014/main" id="{9189BC69-9339-413D-8C89-96425364E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4" y="5540187"/>
            <a:ext cx="10632143" cy="1228527"/>
          </a:xfrm>
        </p:spPr>
        <p:txBody>
          <a:bodyPr>
            <a:normAutofit fontScale="85000" lnSpcReduction="10000"/>
          </a:bodyPr>
          <a:lstStyle/>
          <a:p>
            <a:r>
              <a:rPr lang="et-EE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Andmekaitsemäärus: kas tegevus on proportsioonis saavutatava eesmärgiga?</a:t>
            </a:r>
          </a:p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Inimõiguste konventsioon: m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illine on  tööandja jälgimismeetmete ulatus ja privaatsusõiguse riive?</a:t>
            </a:r>
          </a:p>
          <a:p>
            <a:pPr marL="0" indent="0">
              <a:buNone/>
            </a:pP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t-EE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EIKo</a:t>
            </a: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61496/08</a:t>
            </a: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t-EE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Barbulescu</a:t>
            </a: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</a:t>
            </a:r>
            <a:r>
              <a:rPr lang="et-EE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Romania</a:t>
            </a:r>
            <a:r>
              <a:rPr lang="et-EE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t-EE" sz="2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6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385484" y="2223247"/>
            <a:ext cx="6040518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Veebi- või mobiilirakendused 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t-E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t-E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kas tööandja saab teavet konkreetse isiku, sh tema tervise kohta </a:t>
            </a:r>
            <a:r>
              <a:rPr lang="et-E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(hinnang tervisele, COVID-19 sümptomite esinemine)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r>
              <a:rPr lang="et-E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Vajalikkus ja minimaalses 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töötajaskonda tervikuna iseloomustavad üldandmed ja organisatsiooni kui terviku (või üksuse) olukord </a:t>
            </a:r>
            <a:r>
              <a:rPr lang="et-E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(nt stressi- või väsimustaseme mõõtmine üksuses tervikuna).</a:t>
            </a:r>
            <a:endParaRPr lang="et-EE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Andmekaitsemääruse kohaldumine </a:t>
            </a:r>
            <a:b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COVID-19-ga seonduvate andmete töötlemisel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Sisu kohatäide 2">
            <a:extLst>
              <a:ext uri="{FF2B5EF4-FFF2-40B4-BE49-F238E27FC236}">
                <a16:creationId xmlns:a16="http://schemas.microsoft.com/office/drawing/2014/main" id="{9189BC69-9339-413D-8C89-96425364E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4" y="5629473"/>
            <a:ext cx="10632143" cy="1228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Tööandja saab nõustada töötajaid veebirakenduste kasulikkuses ja vajalikkuses, kuid ei peaks töötajalt nõudma andmete eraldiseisvat avaldamist või kohustama töötajaid rakendust kasutama. 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Feature | Estonia launches coronavirus exposure notification app 'HOIA' |  News | ERR">
            <a:extLst>
              <a:ext uri="{FF2B5EF4-FFF2-40B4-BE49-F238E27FC236}">
                <a16:creationId xmlns:a16="http://schemas.microsoft.com/office/drawing/2014/main" id="{FAA496A0-0020-4E47-8EE9-644E2993F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145" y="2899058"/>
            <a:ext cx="3354492" cy="245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COVID-19 app aims to help companies track employee health checks,  distancing">
            <a:extLst>
              <a:ext uri="{FF2B5EF4-FFF2-40B4-BE49-F238E27FC236}">
                <a16:creationId xmlns:a16="http://schemas.microsoft.com/office/drawing/2014/main" id="{7528E5D0-B7B7-42A3-804C-3CBED8447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002" y="1354079"/>
            <a:ext cx="3827465" cy="286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25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986119" y="2752165"/>
            <a:ext cx="6140822" cy="248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>
                <a:effectLst/>
                <a:latin typeface="+mn-lt"/>
                <a:ea typeface="Calibri" panose="020F0502020204030204" pitchFamily="34" charset="0"/>
              </a:rPr>
              <a:t>avalikes huvides oleva ülesande täitmine</a:t>
            </a:r>
          </a:p>
          <a:p>
            <a:r>
              <a:rPr lang="et-EE" dirty="0">
                <a:effectLst/>
                <a:latin typeface="+mn-lt"/>
                <a:ea typeface="Calibri" panose="020F0502020204030204" pitchFamily="34" charset="0"/>
              </a:rPr>
              <a:t>töötaja eluliste huvide kaitsmine</a:t>
            </a:r>
          </a:p>
          <a:p>
            <a:r>
              <a:rPr lang="et-EE" dirty="0">
                <a:latin typeface="+mn-lt"/>
                <a:ea typeface="Calibri" panose="020F0502020204030204" pitchFamily="34" charset="0"/>
              </a:rPr>
              <a:t>t</a:t>
            </a:r>
            <a:r>
              <a:rPr lang="et-EE" dirty="0">
                <a:effectLst/>
                <a:latin typeface="+mn-lt"/>
                <a:ea typeface="Calibri" panose="020F0502020204030204" pitchFamily="34" charset="0"/>
              </a:rPr>
              <a:t>ööandja õigustatud huvi </a:t>
            </a:r>
          </a:p>
          <a:p>
            <a:r>
              <a:rPr lang="et-EE" dirty="0">
                <a:latin typeface="+mn-lt"/>
                <a:ea typeface="Times New Roman" panose="02020603050405020304" pitchFamily="18" charset="0"/>
              </a:rPr>
              <a:t>seadusest tulenev kohustus</a:t>
            </a:r>
            <a:endParaRPr lang="et-EE" dirty="0">
              <a:latin typeface="+mn-lt"/>
            </a:endParaRPr>
          </a:p>
          <a:p>
            <a:pPr marL="0" indent="0">
              <a:buNone/>
            </a:pP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r>
              <a:rPr lang="et-E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Õiguslik alus isikuandmete töötlemiseks COVID-19 leviku ajal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Töötajate isikuandmete töötlemisest koroonaviiruse kontekstis | Andmekaitse  Inspektsioon">
            <a:extLst>
              <a:ext uri="{FF2B5EF4-FFF2-40B4-BE49-F238E27FC236}">
                <a16:creationId xmlns:a16="http://schemas.microsoft.com/office/drawing/2014/main" id="{B8C92DB0-CD19-4648-819F-A3CEF27CB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082" y="1275134"/>
            <a:ext cx="5303458" cy="29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EC20B4F0-9041-474D-AA5A-7B0A6205F0E5}"/>
              </a:ext>
            </a:extLst>
          </p:cNvPr>
          <p:cNvSpPr txBox="1">
            <a:spLocks/>
          </p:cNvSpPr>
          <p:nvPr/>
        </p:nvSpPr>
        <p:spPr>
          <a:xfrm>
            <a:off x="663389" y="4283307"/>
            <a:ext cx="7960660" cy="81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2897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385484" y="2223248"/>
            <a:ext cx="6140822" cy="248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Töötervishoiu ja tööohutuse seadus</a:t>
            </a:r>
          </a:p>
          <a:p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</a:rPr>
              <a:t>VV määrus: </a:t>
            </a:r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Bioloogilistest ohuteguritest mõjutatud töökeskkonna töötervishoiu ja tööohutuse nõuded</a:t>
            </a:r>
            <a:endParaRPr lang="et-EE" dirty="0"/>
          </a:p>
          <a:p>
            <a:pPr marL="0" indent="0">
              <a:buNone/>
            </a:pP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r>
              <a:rPr lang="et-E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Õiguslik alus isikuandmete töötlemiseks COVID-19 leviku ajal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EC20B4F0-9041-474D-AA5A-7B0A6205F0E5}"/>
              </a:ext>
            </a:extLst>
          </p:cNvPr>
          <p:cNvSpPr txBox="1">
            <a:spLocks/>
          </p:cNvSpPr>
          <p:nvPr/>
        </p:nvSpPr>
        <p:spPr>
          <a:xfrm>
            <a:off x="1452282" y="4482362"/>
            <a:ext cx="9619129" cy="816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latin typeface="+mn-lt"/>
              </a:rPr>
              <a:t>Riskide hindamine ja asjakohaste meetmete rakendamine</a:t>
            </a:r>
          </a:p>
          <a:p>
            <a:r>
              <a:rPr lang="et-EE" sz="2400" dirty="0">
                <a:effectLst/>
                <a:latin typeface="+mn-lt"/>
                <a:ea typeface="Calibri" panose="020F0502020204030204" pitchFamily="34" charset="0"/>
              </a:rPr>
              <a:t>Riskide hindamisel tuleb arvestada viiruse võimalikku mõju, tööinspektori või töötervishoiuarsti/perearsti soovitusi ja teavet haiguse kohta, samuti Tööinspektsiooni ja Terviseameti asjakohaseid juhiseid.</a:t>
            </a:r>
            <a:endParaRPr lang="et-EE" sz="2400" dirty="0">
              <a:latin typeface="+mn-lt"/>
            </a:endParaRPr>
          </a:p>
        </p:txBody>
      </p:sp>
      <p:pic>
        <p:nvPicPr>
          <p:cNvPr id="6150" name="Picture 6" descr="COVID-19: Top 10 focus areas for workplace re-entry checklist">
            <a:extLst>
              <a:ext uri="{FF2B5EF4-FFF2-40B4-BE49-F238E27FC236}">
                <a16:creationId xmlns:a16="http://schemas.microsoft.com/office/drawing/2014/main" id="{1167EAE6-6699-4302-A9E8-5553107C2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17" y="849788"/>
            <a:ext cx="4164573" cy="312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46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477931" y="2734236"/>
            <a:ext cx="7153834" cy="248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Terviseandmed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kõik tervisega seonduvad isikuandmed, mis annavad teavet isiku tervisliku seisundi kohta</a:t>
            </a:r>
          </a:p>
          <a:p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Andmekaitsenõukogu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teave võib muutuda terviseandmeteks </a:t>
            </a:r>
            <a:r>
              <a:rPr lang="et-E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spetsiifilises kontekstis kasutamisel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t-E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(nt teave isiku reiside kohta või kohalolek nakkusohtlikes riikides võivad olla käsitletavad terviseandmetena)</a:t>
            </a:r>
          </a:p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Teave isiku reiside kohta ei ole terviseandmed </a:t>
            </a: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</a:rPr>
              <a:t>(Taani, Norra, Rootsi, Hispaania andmekaitse inspektsioonid)</a:t>
            </a:r>
          </a:p>
          <a:p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06000"/>
              </a:lnSpc>
              <a:spcAft>
                <a:spcPts val="0"/>
              </a:spcAft>
            </a:pPr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Töötaja terviseandmed COVID-19 kontekstis </a:t>
            </a:r>
            <a:br>
              <a:rPr lang="et-EE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34045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152" name="Picture 8" descr="Virginia Passes First-in-the-Nation COVID-19 Safety Standard – What it  Means for Your Workplace | Hunton Employment &amp; Labor Perspectives">
            <a:extLst>
              <a:ext uri="{FF2B5EF4-FFF2-40B4-BE49-F238E27FC236}">
                <a16:creationId xmlns:a16="http://schemas.microsoft.com/office/drawing/2014/main" id="{978217DD-8AEE-4207-9CB8-B83008670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76" y="1145111"/>
            <a:ext cx="4318187" cy="26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719" y="317059"/>
            <a:ext cx="7386918" cy="1317812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06000"/>
              </a:lnSpc>
              <a:spcAft>
                <a:spcPts val="0"/>
              </a:spcAft>
            </a:pPr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Töötaja terviseandmed COVID-19 kontekstis </a:t>
            </a:r>
            <a:br>
              <a:rPr lang="et-EE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294068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EC20B4F0-9041-474D-AA5A-7B0A6205F0E5}"/>
              </a:ext>
            </a:extLst>
          </p:cNvPr>
          <p:cNvSpPr txBox="1">
            <a:spLocks/>
          </p:cNvSpPr>
          <p:nvPr/>
        </p:nvSpPr>
        <p:spPr>
          <a:xfrm>
            <a:off x="6755751" y="3454474"/>
            <a:ext cx="4387376" cy="2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400" b="1" dirty="0">
                <a:latin typeface="+mn-lt"/>
              </a:rPr>
              <a:t>Terviseandmed</a:t>
            </a:r>
          </a:p>
          <a:p>
            <a:r>
              <a:rPr lang="et-EE" sz="2400" dirty="0">
                <a:effectLst/>
                <a:latin typeface="+mn-lt"/>
                <a:ea typeface="Calibri" panose="020F0502020204030204" pitchFamily="34" charset="0"/>
              </a:rPr>
              <a:t>COVID-19 sümptomite (nohu, palavik) esinemine</a:t>
            </a:r>
          </a:p>
          <a:p>
            <a:r>
              <a:rPr lang="et-EE" sz="2400" dirty="0">
                <a:latin typeface="+mn-lt"/>
                <a:ea typeface="Calibri" panose="020F0502020204030204" pitchFamily="34" charset="0"/>
              </a:rPr>
              <a:t>V</a:t>
            </a:r>
            <a:r>
              <a:rPr lang="et-EE" sz="2400" dirty="0">
                <a:effectLst/>
                <a:latin typeface="+mn-lt"/>
                <a:ea typeface="Calibri" panose="020F0502020204030204" pitchFamily="34" charset="0"/>
              </a:rPr>
              <a:t>õimalik kokkupuude COVID-19 nakatanuga</a:t>
            </a:r>
          </a:p>
          <a:p>
            <a:r>
              <a:rPr lang="et-EE" sz="2400" dirty="0">
                <a:effectLst/>
                <a:latin typeface="+mn-lt"/>
                <a:ea typeface="Calibri" panose="020F0502020204030204" pitchFamily="34" charset="0"/>
              </a:rPr>
              <a:t>COVID-19 testi tulemused</a:t>
            </a:r>
          </a:p>
        </p:txBody>
      </p:sp>
      <p:sp>
        <p:nvSpPr>
          <p:cNvPr id="7" name="Sisu kohatäide 2">
            <a:extLst>
              <a:ext uri="{FF2B5EF4-FFF2-40B4-BE49-F238E27FC236}">
                <a16:creationId xmlns:a16="http://schemas.microsoft.com/office/drawing/2014/main" id="{2002C326-BA39-4E35-9F05-AA9F6AF76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3225"/>
            <a:ext cx="4872318" cy="3693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Isikuandmed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kas töötajal on vastunäidustusi töö tegemiseks?</a:t>
            </a: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kas töötajal esineb kaasuvaid haigusi (ilma konkreetset diagnoosi küsimata), mis võivad põhjustada raskeid tagajärgi COVID-19-sse nakatumisel?</a:t>
            </a: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kas töötaja on jäänud haiguslehele?</a:t>
            </a:r>
          </a:p>
        </p:txBody>
      </p:sp>
      <p:pic>
        <p:nvPicPr>
          <p:cNvPr id="10242" name="Picture 2" descr="COVID-19 Fleet Workplace Safety: Precautions are Key | Three60 by eDriving">
            <a:extLst>
              <a:ext uri="{FF2B5EF4-FFF2-40B4-BE49-F238E27FC236}">
                <a16:creationId xmlns:a16="http://schemas.microsoft.com/office/drawing/2014/main" id="{6A90986A-ACE0-4C1C-820C-C6AA43F66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053" y="864516"/>
            <a:ext cx="4087650" cy="221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8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D5580-8320-4B60-842D-FC437A7EE605}"/>
              </a:ext>
            </a:extLst>
          </p:cNvPr>
          <p:cNvSpPr txBox="1">
            <a:spLocks/>
          </p:cNvSpPr>
          <p:nvPr/>
        </p:nvSpPr>
        <p:spPr>
          <a:xfrm>
            <a:off x="385484" y="2223248"/>
            <a:ext cx="6822140" cy="248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ajalik rahvatervise valdkonna avalikes huvides</a:t>
            </a:r>
          </a:p>
          <a:p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ajalik, et kaitsta töötaja elulisi huve, kui ta on füüsiliselt või õiguslikult võimetu nõusolekut andma</a:t>
            </a:r>
          </a:p>
          <a:p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Isiku nõusolek </a:t>
            </a:r>
            <a:r>
              <a:rPr lang="et-E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(vaid Sak</a:t>
            </a: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</a:rPr>
              <a:t>samaa, Eesti andmekaitse inspektsioonid)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– vabatahtlik? 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COVID-19 leviku laienemine, kolleegide surve ja töökultuur mõjutavad antava nõusoleku kvaliteeti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341" y="470355"/>
            <a:ext cx="7871014" cy="1317812"/>
          </a:xfrm>
        </p:spPr>
        <p:txBody>
          <a:bodyPr>
            <a:normAutofit fontScale="90000"/>
          </a:bodyPr>
          <a:lstStyle/>
          <a:p>
            <a:r>
              <a:rPr lang="et-EE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Õigustus COVID-19-ga seonduvate terviseandmete töötlemiseks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E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AADFDC-593D-42B4-807E-583F1FF4187F}"/>
              </a:ext>
            </a:extLst>
          </p:cNvPr>
          <p:cNvSpPr txBox="1">
            <a:spLocks/>
          </p:cNvSpPr>
          <p:nvPr/>
        </p:nvSpPr>
        <p:spPr>
          <a:xfrm>
            <a:off x="3344682" y="3390088"/>
            <a:ext cx="5834330" cy="3246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EC20B4F0-9041-474D-AA5A-7B0A6205F0E5}"/>
              </a:ext>
            </a:extLst>
          </p:cNvPr>
          <p:cNvSpPr txBox="1">
            <a:spLocks/>
          </p:cNvSpPr>
          <p:nvPr/>
        </p:nvSpPr>
        <p:spPr>
          <a:xfrm>
            <a:off x="1268507" y="5175814"/>
            <a:ext cx="10219763" cy="110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tööõigusest tulenev kohustus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niivõrd kui „</a:t>
            </a:r>
            <a:r>
              <a:rPr lang="et-E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see on lubatud liikmesriigi õigusega …, millega kehtestatakse asjakohased kaitsemeetmed andmesubjekti põhiõiguste ja huvide kaitseks“</a:t>
            </a:r>
            <a:endParaRPr lang="et-EE" dirty="0"/>
          </a:p>
        </p:txBody>
      </p:sp>
      <p:pic>
        <p:nvPicPr>
          <p:cNvPr id="9224" name="Picture 8" descr="COVID-19 Special Report - Remote Work: Work from Anywhere? | Site Selection  Magazine">
            <a:extLst>
              <a:ext uri="{FF2B5EF4-FFF2-40B4-BE49-F238E27FC236}">
                <a16:creationId xmlns:a16="http://schemas.microsoft.com/office/drawing/2014/main" id="{0B16BFC6-AEB6-43D0-820F-AA8773005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53" y="941529"/>
            <a:ext cx="4228613" cy="328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0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D7F94B2F-C752-D540-B9D8-247BE67E241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A76E313A-DBFC-CC47-AEEF-021B6658390B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36otp_esitluspohi</Template>
  <TotalTime>275</TotalTime>
  <Words>771</Words>
  <Application>Microsoft Office PowerPoint</Application>
  <PresentationFormat>Laiekraan</PresentationFormat>
  <Paragraphs>75</Paragraphs>
  <Slides>11</Slides>
  <Notes>11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IBM Plex Sans</vt:lpstr>
      <vt:lpstr>IBM Plex Sans Medium</vt:lpstr>
      <vt:lpstr>Lato</vt:lpstr>
      <vt:lpstr>Office'i kujundus</vt:lpstr>
      <vt:lpstr>Custom Design</vt:lpstr>
      <vt:lpstr>Töötaja isikuandmete töötlemine seoses COVID-19 levikuga</vt:lpstr>
      <vt:lpstr>Töötaja isikuandmete (sh terviseandmed) töötlemine?   </vt:lpstr>
      <vt:lpstr>Andmekaitsemääruse kohaldumine  COVID-19-ga seonduvate andmete töötlemisel </vt:lpstr>
      <vt:lpstr>Andmekaitsemääruse kohaldumine  COVID-19-ga seonduvate andmete töötlemisel </vt:lpstr>
      <vt:lpstr>Õiguslik alus isikuandmete töötlemiseks COVID-19 leviku ajal  </vt:lpstr>
      <vt:lpstr>Õiguslik alus isikuandmete töötlemiseks COVID-19 leviku ajal  </vt:lpstr>
      <vt:lpstr>Töötaja terviseandmed COVID-19 kontekstis    </vt:lpstr>
      <vt:lpstr>Töötaja terviseandmed COVID-19 kontekstis    </vt:lpstr>
      <vt:lpstr>Õigustus COVID-19-ga seonduvate terviseandmete töötlemiseks   </vt:lpstr>
      <vt:lpstr>Bioloogiliste ohutegurite määrus   </vt:lpstr>
      <vt:lpstr>Töötaja kohustused seoses covid-19-ga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Seili Suder</dc:creator>
  <cp:lastModifiedBy>Seili Suder</cp:lastModifiedBy>
  <cp:revision>26</cp:revision>
  <dcterms:created xsi:type="dcterms:W3CDTF">2020-10-08T06:49:03Z</dcterms:created>
  <dcterms:modified xsi:type="dcterms:W3CDTF">2020-10-08T11:24:10Z</dcterms:modified>
</cp:coreProperties>
</file>