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9" r:id="rId4"/>
    <p:sldId id="265" r:id="rId5"/>
    <p:sldId id="260" r:id="rId6"/>
    <p:sldId id="261" r:id="rId7"/>
    <p:sldId id="269" r:id="rId8"/>
    <p:sldId id="262" r:id="rId9"/>
    <p:sldId id="264" r:id="rId10"/>
    <p:sldId id="266" r:id="rId11"/>
    <p:sldId id="270" r:id="rId12"/>
    <p:sldId id="263" r:id="rId13"/>
    <p:sldId id="268" r:id="rId14"/>
    <p:sldId id="267" r:id="rId15"/>
    <p:sldId id="258" r:id="rId16"/>
  </p:sldIdLst>
  <p:sldSz cx="12192000" cy="6858000"/>
  <p:notesSz cx="6858000" cy="9144000"/>
  <p:defaultTextStyle>
    <a:defPPr>
      <a:defRPr lang="en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2" autoAdjust="0"/>
    <p:restoredTop sz="94694"/>
  </p:normalViewPr>
  <p:slideViewPr>
    <p:cSldViewPr snapToGrid="0" snapToObjects="1">
      <p:cViewPr varScale="1">
        <p:scale>
          <a:sx n="66" d="100"/>
          <a:sy n="66" d="100"/>
        </p:scale>
        <p:origin x="72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1B1CA-3896-48E6-B671-744711BFCEBD}" type="datetimeFigureOut">
              <a:rPr lang="et-EE" smtClean="0"/>
              <a:t>06.10.2020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F9BDB-F071-4BDC-A525-5C52ED8C7F2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13001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A9501-B228-3048-9066-6C377EEE7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4879"/>
            <a:ext cx="9144000" cy="1914843"/>
          </a:xfrm>
        </p:spPr>
        <p:txBody>
          <a:bodyPr anchor="b"/>
          <a:lstStyle>
            <a:lvl1pPr algn="ctr">
              <a:defRPr sz="5400" b="0" i="0">
                <a:latin typeface="IBM Plex Sans" panose="020B050305020300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E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1C4A5-3C47-B247-AE5C-476FAE4DF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16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IBM Plex Sans" panose="020B050305020300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F413A-98D0-6645-B78B-9F36CAF4E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348A-3312-467E-A875-8F134DC9FB6C}" type="datetime1">
              <a:rPr lang="LID4096" smtClean="0"/>
              <a:t>10/06/2020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A0A71-6DE0-8B49-BB7E-8E9A5E48E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0FB6A-8F94-A64B-83DC-B1825B50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34615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64D95-500F-BD4C-929F-2F27F28CB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730932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F91EE-AFD6-3144-AAF1-5E81284C5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IBM Plex Sans" panose="020B050305020300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1367C-895B-8342-9D53-A41546F75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000" b="0" i="0">
                <a:latin typeface="IBM Plex Sans" panose="020B0503050203000203" pitchFamily="34" charset="0"/>
              </a:defRPr>
            </a:lvl1pPr>
            <a:lvl2pPr>
              <a:defRPr sz="2000" b="0" i="0">
                <a:latin typeface="IBM Plex Sans" panose="020B0503050203000203" pitchFamily="34" charset="0"/>
              </a:defRPr>
            </a:lvl2pPr>
            <a:lvl3pPr>
              <a:defRPr sz="2000" b="0" i="0">
                <a:latin typeface="IBM Plex Sans" panose="020B0503050203000203" pitchFamily="34" charset="0"/>
              </a:defRPr>
            </a:lvl3pPr>
            <a:lvl4pPr>
              <a:defRPr sz="2000" b="0" i="0">
                <a:latin typeface="IBM Plex Sans" panose="020B0503050203000203" pitchFamily="34" charset="0"/>
              </a:defRPr>
            </a:lvl4pPr>
            <a:lvl5pPr>
              <a:defRPr sz="2000"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D304E6-F303-8E4D-B00A-08B30FDEA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IBM Plex Sans" panose="020B050305020300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EE60F5-095D-CB4E-9EBD-636A5C482D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000" b="0" i="0">
                <a:latin typeface="IBM Plex Sans" panose="020B0503050203000203" pitchFamily="34" charset="0"/>
              </a:defRPr>
            </a:lvl1pPr>
            <a:lvl2pPr>
              <a:defRPr sz="2000" b="0" i="0">
                <a:latin typeface="IBM Plex Sans" panose="020B0503050203000203" pitchFamily="34" charset="0"/>
              </a:defRPr>
            </a:lvl2pPr>
            <a:lvl3pPr>
              <a:defRPr sz="2000" b="0" i="0">
                <a:latin typeface="IBM Plex Sans" panose="020B0503050203000203" pitchFamily="34" charset="0"/>
              </a:defRPr>
            </a:lvl3pPr>
            <a:lvl4pPr>
              <a:defRPr sz="2000" b="0" i="0">
                <a:latin typeface="IBM Plex Sans" panose="020B0503050203000203" pitchFamily="34" charset="0"/>
              </a:defRPr>
            </a:lvl4pPr>
            <a:lvl5pPr>
              <a:defRPr sz="2000"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EC3474-3E05-DA4B-AC2C-C1F3FE4F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2F0D-3E0B-4D55-9370-CAE6BABA7D15}" type="datetime1">
              <a:rPr lang="LID4096" smtClean="0"/>
              <a:t>10/06/2020</a:t>
            </a:fld>
            <a:endParaRPr lang="en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E40F72-EDFA-9643-95D8-5B2064D8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EA4760-6CE4-F048-B46B-FF3D2927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85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128C-CC7F-F546-978A-BDA3C81B3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00440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F6816-1B80-234A-8E63-EF285DD6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4B30-9907-4831-96B2-5EE60B5D4A66}" type="datetime1">
              <a:rPr lang="LID4096" smtClean="0"/>
              <a:t>10/06/2020</a:t>
            </a:fld>
            <a:endParaRPr lang="en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86F2A-4F27-BC41-BDFC-9FE2CECAB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60845F-F9AC-6E40-8F69-13CCA26D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45044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B1F4FC-B172-6D45-B116-88DCE945E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183A-B34D-4FDE-AA83-89B6A28DEABD}" type="datetime1">
              <a:rPr lang="LID4096" smtClean="0"/>
              <a:t>10/06/2020</a:t>
            </a:fld>
            <a:endParaRPr lang="en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85501-5F96-5740-BBFD-CCCA4F495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6AADB-5C36-F34D-9A84-55117860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3489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B27E2-C566-2A48-A287-B476654BB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920"/>
            <a:ext cx="8324532" cy="1442720"/>
          </a:xfrm>
        </p:spPr>
        <p:txBody>
          <a:bodyPr anchor="b"/>
          <a:lstStyle>
            <a:lvl1pPr>
              <a:defRPr sz="3200"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4959-2733-644D-9AA4-3F8D1016D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3200" b="0" i="0">
                <a:latin typeface="IBM Plex Sans" panose="020B0503050203000203" pitchFamily="34" charset="0"/>
              </a:defRPr>
            </a:lvl1pPr>
            <a:lvl2pPr>
              <a:defRPr sz="2800" b="0" i="0">
                <a:latin typeface="IBM Plex Sans" panose="020B0503050203000203" pitchFamily="34" charset="0"/>
              </a:defRPr>
            </a:lvl2pPr>
            <a:lvl3pPr>
              <a:defRPr sz="2400" b="0" i="0">
                <a:latin typeface="IBM Plex Sans" panose="020B0503050203000203" pitchFamily="34" charset="0"/>
              </a:defRPr>
            </a:lvl3pPr>
            <a:lvl4pPr>
              <a:defRPr sz="2000" b="0" i="0">
                <a:latin typeface="IBM Plex Sans" panose="020B0503050203000203" pitchFamily="34" charset="0"/>
              </a:defRPr>
            </a:lvl4pPr>
            <a:lvl5pPr>
              <a:defRPr sz="2000" b="0" i="0">
                <a:latin typeface="IBM Plex Sans" panose="020B050305020300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893CE-B874-FC4C-8923-1F4633AEC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>
                <a:latin typeface="IBM Plex Sans" panose="020B050305020300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D3410-BF16-694C-9990-7ED54CE3C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F62E-8397-4A88-AA13-F345E291C635}" type="datetime1">
              <a:rPr lang="LID4096" smtClean="0"/>
              <a:t>10/06/2020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C8920-1B69-0245-BFB7-86D1741D5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A2471-B86D-0648-9231-6EFE97279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52764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4E4BF-D1B8-094F-9754-EC82886C0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120"/>
            <a:ext cx="10515600" cy="1076959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3D0B4-11D8-4446-A341-F5EA36CEB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0079"/>
            <a:ext cx="10515600" cy="299688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206B2-EDE6-BB4F-BF34-1B6673B8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0DF2-9630-438D-AF4C-69A78638832B}" type="datetime1">
              <a:rPr lang="LID4096" smtClean="0"/>
              <a:t>10/06/2020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FD941-4A52-A14B-9ECF-D43A65131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380C1-4867-F742-8FA5-2596776AA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4143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AEA7-5F62-6148-95F4-798204601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68537"/>
            <a:ext cx="10515600" cy="2293938"/>
          </a:xfrm>
        </p:spPr>
        <p:txBody>
          <a:bodyPr anchor="b"/>
          <a:lstStyle>
            <a:lvl1pPr>
              <a:defRPr sz="6000" b="0" i="0">
                <a:latin typeface="IBM Plex Sans" panose="020B050305020300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A8B4C-F81E-2040-8777-1131D044D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IBM Plex Sans" panose="020B050305020300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CDCDD-7704-5449-BE1F-C0F1963D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5849-377A-48CC-A272-9715F05B93D1}" type="datetime1">
              <a:rPr lang="LID4096" smtClean="0"/>
              <a:t>10/06/2020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39939-90C9-B140-A68E-80415A9CD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CF6D6-493B-844B-B5D1-E6A688F72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67274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0721E-BB6E-3E4E-8B8F-B50395D6B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225488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E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F27E4F-EC81-0D4E-93A8-FE4228FFF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E48A-4E30-45FA-BAEB-2342090AB151}" type="datetime1">
              <a:rPr lang="LID4096" smtClean="0"/>
              <a:t>10/06/2020</a:t>
            </a:fld>
            <a:endParaRPr lang="en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02246-65EA-4148-8CBC-82CE7BB9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2C2475-A94E-2147-9C20-FB5102385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77066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811DE5-8669-D44F-8331-BDAC226F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F1AF-D03C-4B95-A411-F45F8A814C41}" type="datetime1">
              <a:rPr lang="LID4096" smtClean="0"/>
              <a:t>10/06/2020</a:t>
            </a:fld>
            <a:endParaRPr lang="en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6465E-43A1-584F-B611-57829E15D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5438F-45C2-3A42-A3AD-A48B8F8D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2185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6DED2-1020-6C4F-8C65-9C1847362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199"/>
            <a:ext cx="9144000" cy="1655763"/>
          </a:xfrm>
        </p:spPr>
        <p:txBody>
          <a:bodyPr anchor="b"/>
          <a:lstStyle>
            <a:lvl1pPr algn="ctr">
              <a:defRPr sz="5400"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94A862-85D5-E84A-98D4-2C9D31579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IBM Plex Sans Medium" panose="020B050305020300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D17AE-EB7E-C349-8385-B642669F5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AB4F-FAE9-46F2-8EF2-DA108EFB016B}" type="datetime1">
              <a:rPr lang="LID4096" smtClean="0"/>
              <a:t>10/06/2020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429AA-C67A-D842-A3E1-0F2A07F78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C2CC9-CD59-B14C-97CD-F28CFED5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24229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1CD5A-C0C5-C140-ADC3-1DFEBBAF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81720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3413D-290B-D84F-9897-A23B3465E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1923A-842F-A245-BDB0-24467353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99B9-A81A-4E76-BF6A-0C7074F5FE6B}" type="datetime1">
              <a:rPr lang="LID4096" smtClean="0"/>
              <a:t>10/06/2020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93F8B-9BE2-1D49-A8B2-851E454F4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B6CDC-97D5-9548-B03B-29E676E5F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42042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05393-72DB-B543-9BF5-66D9A836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30400"/>
            <a:ext cx="10515600" cy="2632075"/>
          </a:xfrm>
        </p:spPr>
        <p:txBody>
          <a:bodyPr anchor="b"/>
          <a:lstStyle>
            <a:lvl1pPr>
              <a:defRPr sz="6000"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9EF39-6A5C-B440-83D0-2C297E3B5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IBM Plex Sans" panose="020B050305020300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65FFA-96D6-CE4E-B751-8C959BF0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6B77-7D70-4A79-B250-B8E405C21600}" type="datetime1">
              <a:rPr lang="LID4096" smtClean="0"/>
              <a:t>10/06/2020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44962-8E7A-A749-847D-BF78862C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76980-4D13-AA45-8B37-D752A8FC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2248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BCFB-D5E7-0447-93B8-09EEFE78F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80120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70431-FF17-6647-8A48-D4CE28125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DEC93-B880-3D40-8DB4-94F90DA26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4CA10-9E00-6D46-AC82-1AAE3A0D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4382-8D26-4436-BB2B-021E01F7D9EA}" type="datetime1">
              <a:rPr lang="LID4096" smtClean="0"/>
              <a:t>10/06/2020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B63F3-0A55-7249-B646-DC7A0F306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CCF9C-B644-E64A-B278-9F522C0D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95951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AC683-8907-8544-B4A4-7087A3B3F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01736-DB60-F745-A8CF-11DA85E12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DA74E-0ACB-B644-9266-2E941FF73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09359-2659-4D5B-823F-2B8C69AB7FD1}" type="datetime1">
              <a:rPr lang="LID4096" smtClean="0"/>
              <a:t>10/06/2020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9F04A-CC62-574F-B09C-260715B5E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772AB-3A77-2546-B907-053DAAC1A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B0314FA-13CA-C74F-8AB3-95B5B4CFCCC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52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AFCE0-C286-1A49-BE5C-450E84D96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1EF83-FCD1-074D-8108-28299E394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11D54-90D3-5D45-AFE4-1E4050463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81749-516E-4E2D-A7C4-1DD8644071AD}" type="datetime1">
              <a:rPr lang="LID4096" smtClean="0"/>
              <a:t>10/06/2020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74E0A-8C12-FF4C-96D6-AA6F8F446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79482-DCD0-5545-A923-988B84FCE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  <p:pic>
        <p:nvPicPr>
          <p:cNvPr id="8" name="Picture 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EF7D8FC-88ED-0842-A36F-61FE6186DDD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01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nb.at/en/financial-market/three-pillars-banking-union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64E22-D60F-064B-95D2-BE957F84D9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>
                <a:latin typeface="IBM Plex Sans" panose="020B0503050203000203" pitchFamily="34" charset="0"/>
              </a:rPr>
              <a:t>Euroopa</a:t>
            </a:r>
            <a:r>
              <a:rPr lang="fi-FI" dirty="0">
                <a:latin typeface="IBM Plex Sans" panose="020B0503050203000203" pitchFamily="34" charset="0"/>
              </a:rPr>
              <a:t> </a:t>
            </a:r>
            <a:r>
              <a:rPr lang="fi-FI" dirty="0" err="1">
                <a:latin typeface="IBM Plex Sans" panose="020B0503050203000203" pitchFamily="34" charset="0"/>
              </a:rPr>
              <a:t>Liidu</a:t>
            </a:r>
            <a:r>
              <a:rPr lang="fi-FI" dirty="0">
                <a:latin typeface="IBM Plex Sans" panose="020B0503050203000203" pitchFamily="34" charset="0"/>
              </a:rPr>
              <a:t> </a:t>
            </a:r>
            <a:r>
              <a:rPr lang="fi-FI" dirty="0" err="1">
                <a:latin typeface="IBM Plex Sans" panose="020B0503050203000203" pitchFamily="34" charset="0"/>
              </a:rPr>
              <a:t>ühtse</a:t>
            </a:r>
            <a:r>
              <a:rPr lang="fi-FI" dirty="0">
                <a:latin typeface="IBM Plex Sans" panose="020B0503050203000203" pitchFamily="34" charset="0"/>
              </a:rPr>
              <a:t> </a:t>
            </a:r>
            <a:r>
              <a:rPr lang="fi-FI" dirty="0" err="1">
                <a:latin typeface="IBM Plex Sans" panose="020B0503050203000203" pitchFamily="34" charset="0"/>
              </a:rPr>
              <a:t>finantsjärelevalve</a:t>
            </a:r>
            <a:r>
              <a:rPr lang="fi-FI" dirty="0">
                <a:latin typeface="IBM Plex Sans" panose="020B0503050203000203" pitchFamily="34" charset="0"/>
              </a:rPr>
              <a:t> </a:t>
            </a:r>
            <a:r>
              <a:rPr lang="fi-FI" dirty="0" err="1">
                <a:latin typeface="IBM Plex Sans" panose="020B0503050203000203" pitchFamily="34" charset="0"/>
              </a:rPr>
              <a:t>mõju</a:t>
            </a:r>
            <a:r>
              <a:rPr lang="fi-FI" dirty="0">
                <a:latin typeface="IBM Plex Sans" panose="020B0503050203000203" pitchFamily="34" charset="0"/>
              </a:rPr>
              <a:t> </a:t>
            </a:r>
            <a:r>
              <a:rPr lang="fi-FI" dirty="0" err="1">
                <a:latin typeface="IBM Plex Sans" panose="020B0503050203000203" pitchFamily="34" charset="0"/>
              </a:rPr>
              <a:t>turuosalise</a:t>
            </a:r>
            <a:r>
              <a:rPr lang="fi-FI" dirty="0">
                <a:latin typeface="IBM Plex Sans" panose="020B0503050203000203" pitchFamily="34" charset="0"/>
              </a:rPr>
              <a:t> </a:t>
            </a:r>
            <a:r>
              <a:rPr lang="fi-FI" dirty="0" err="1">
                <a:latin typeface="IBM Plex Sans" panose="020B0503050203000203" pitchFamily="34" charset="0"/>
              </a:rPr>
              <a:t>vaates</a:t>
            </a:r>
            <a:endParaRPr lang="en-EE" dirty="0">
              <a:latin typeface="IBM Plex Sans" panose="020B050305020300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95A83-1FA5-B44C-BB4F-6FB240E03D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z="2800" dirty="0"/>
              <a:t>Märt Maarand</a:t>
            </a:r>
          </a:p>
          <a:p>
            <a:r>
              <a:rPr lang="et-EE" dirty="0"/>
              <a:t>08.10.2020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1557277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60786-1B9E-8C4C-A90B-FBD797C4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Komposiitmenetlused: tegelikkus 2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24CD-AA87-BA43-BB4B-1BBF36E9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sz="3200" dirty="0"/>
          </a:p>
          <a:p>
            <a:endParaRPr lang="et-EE" sz="3600" dirty="0"/>
          </a:p>
          <a:p>
            <a:endParaRPr lang="et-EE" dirty="0"/>
          </a:p>
          <a:p>
            <a:endParaRPr lang="et-EE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8AAE8B0-254A-4F84-9833-8430B8D5914A}"/>
              </a:ext>
            </a:extLst>
          </p:cNvPr>
          <p:cNvGrpSpPr/>
          <p:nvPr/>
        </p:nvGrpSpPr>
        <p:grpSpPr>
          <a:xfrm>
            <a:off x="1136342" y="1497203"/>
            <a:ext cx="9760740" cy="4738970"/>
            <a:chOff x="1136342" y="1497203"/>
            <a:chExt cx="9760740" cy="4738970"/>
          </a:xfrm>
        </p:grpSpPr>
        <p:pic>
          <p:nvPicPr>
            <p:cNvPr id="8" name="Picture 7" descr="A close up of text on a white background&#10;&#10;Description automatically generated">
              <a:extLst>
                <a:ext uri="{FF2B5EF4-FFF2-40B4-BE49-F238E27FC236}">
                  <a16:creationId xmlns:a16="http://schemas.microsoft.com/office/drawing/2014/main" id="{16918128-E948-4983-A378-75924A31D0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4917" y="1592557"/>
              <a:ext cx="9602165" cy="4584406"/>
            </a:xfrm>
            <a:prstGeom prst="rect">
              <a:avLst/>
            </a:prstGeom>
          </p:spPr>
        </p:pic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76D5F908-01E9-4818-ADE4-CFE74298E828}"/>
                </a:ext>
              </a:extLst>
            </p:cNvPr>
            <p:cNvSpPr/>
            <p:nvPr/>
          </p:nvSpPr>
          <p:spPr>
            <a:xfrm>
              <a:off x="1136342" y="1497203"/>
              <a:ext cx="6986726" cy="4679759"/>
            </a:xfrm>
            <a:prstGeom prst="roundRect">
              <a:avLst>
                <a:gd name="adj" fmla="val 9239"/>
              </a:avLst>
            </a:prstGeom>
            <a:solidFill>
              <a:srgbClr val="FFFFFF">
                <a:alpha val="96000"/>
              </a:srgbClr>
            </a:solidFill>
            <a:effectLst>
              <a:softEdge rad="330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73CD0DAE-8C0D-48DE-9816-D999DF79DDC6}"/>
                </a:ext>
              </a:extLst>
            </p:cNvPr>
            <p:cNvSpPr/>
            <p:nvPr/>
          </p:nvSpPr>
          <p:spPr>
            <a:xfrm>
              <a:off x="6984709" y="2278132"/>
              <a:ext cx="2873001" cy="2301736"/>
            </a:xfrm>
            <a:prstGeom prst="roundRect">
              <a:avLst>
                <a:gd name="adj" fmla="val 9239"/>
              </a:avLst>
            </a:prstGeom>
            <a:solidFill>
              <a:srgbClr val="FFFFFF">
                <a:alpha val="96000"/>
              </a:srgbClr>
            </a:solidFill>
            <a:effectLst>
              <a:softEdge rad="330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09AFBC4-21D2-4B7C-A9FD-AE527036A55F}"/>
                </a:ext>
              </a:extLst>
            </p:cNvPr>
            <p:cNvSpPr/>
            <p:nvPr/>
          </p:nvSpPr>
          <p:spPr>
            <a:xfrm>
              <a:off x="5700608" y="5360797"/>
              <a:ext cx="2873001" cy="875376"/>
            </a:xfrm>
            <a:prstGeom prst="roundRect">
              <a:avLst>
                <a:gd name="adj" fmla="val 9239"/>
              </a:avLst>
            </a:prstGeom>
            <a:solidFill>
              <a:srgbClr val="FFFFFF">
                <a:alpha val="96000"/>
              </a:srgbClr>
            </a:solidFill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3B4FBD94-AF46-4FA7-9EA1-A57F0139D1B4}"/>
                </a:ext>
              </a:extLst>
            </p:cNvPr>
            <p:cNvSpPr/>
            <p:nvPr/>
          </p:nvSpPr>
          <p:spPr>
            <a:xfrm>
              <a:off x="3541887" y="1543640"/>
              <a:ext cx="2873001" cy="875376"/>
            </a:xfrm>
            <a:prstGeom prst="roundRect">
              <a:avLst>
                <a:gd name="adj" fmla="val 9239"/>
              </a:avLst>
            </a:prstGeom>
            <a:solidFill>
              <a:srgbClr val="FFFFFF">
                <a:alpha val="86000"/>
              </a:srgbClr>
            </a:solidFill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EBBC6-5E8D-426A-AD65-337B92C00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10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98166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60786-1B9E-8C4C-A90B-FBD797C4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Mõju turuosalise vaatest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24CD-AA87-BA43-BB4B-1BBF36E9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/>
              <a:t>Ühtne kõrge sisenemisbarjäär, eemaldamine?</a:t>
            </a:r>
          </a:p>
          <a:p>
            <a:r>
              <a:rPr lang="et-EE" sz="3200" dirty="0"/>
              <a:t>Ühtne süsteem, ebaühtne järelevalve</a:t>
            </a:r>
          </a:p>
          <a:p>
            <a:pPr lvl="1"/>
            <a:r>
              <a:rPr lang="et-EE" sz="2800" dirty="0"/>
              <a:t>Subsidiaarsuse põhimõte?</a:t>
            </a:r>
          </a:p>
          <a:p>
            <a:pPr lvl="1"/>
            <a:r>
              <a:rPr lang="et-EE" sz="2800" dirty="0"/>
              <a:t>Võrdne ja ühtne kohtlemine?</a:t>
            </a:r>
          </a:p>
          <a:p>
            <a:r>
              <a:rPr lang="et-EE" sz="3200" dirty="0"/>
              <a:t>Karistusõigus erinev</a:t>
            </a:r>
          </a:p>
          <a:p>
            <a:r>
              <a:rPr lang="et-EE" sz="3200" dirty="0"/>
              <a:t>Õiguskaitsemeetmed</a:t>
            </a:r>
          </a:p>
          <a:p>
            <a:pPr lvl="1"/>
            <a:r>
              <a:rPr lang="et-EE" sz="2800" dirty="0"/>
              <a:t>Kelle vastu?</a:t>
            </a:r>
          </a:p>
          <a:p>
            <a:pPr lvl="1"/>
            <a:r>
              <a:rPr lang="et-EE" sz="2800" dirty="0"/>
              <a:t>Kuhu kohtusse?</a:t>
            </a:r>
          </a:p>
          <a:p>
            <a:endParaRPr lang="et-EE" dirty="0"/>
          </a:p>
          <a:p>
            <a:endParaRPr lang="et-E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F6D34-CDBE-42F5-8415-48AF40E7E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11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46971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60786-1B9E-8C4C-A90B-FBD797C4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/>
              <a:t>Mõju muudele valdkondadele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24CD-AA87-BA43-BB4B-1BBF36E9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/>
              <a:t>EKP praktika peegeldumine siseriiklikus praktikas</a:t>
            </a:r>
          </a:p>
          <a:p>
            <a:pPr lvl="1"/>
            <a:r>
              <a:rPr lang="et-EE" sz="2800" dirty="0"/>
              <a:t>Organisatsiooninõuded</a:t>
            </a:r>
          </a:p>
          <a:p>
            <a:pPr lvl="1"/>
            <a:r>
              <a:rPr lang="et-EE" sz="2800" dirty="0"/>
              <a:t>Olulise osaluse omajad</a:t>
            </a:r>
          </a:p>
          <a:p>
            <a:pPr lvl="1"/>
            <a:r>
              <a:rPr lang="et-EE" sz="2800" dirty="0"/>
              <a:t>Juhtide sobivus</a:t>
            </a:r>
          </a:p>
          <a:p>
            <a:r>
              <a:rPr lang="et-EE" sz="3200" dirty="0"/>
              <a:t>Proportsionaalsuse ununemine</a:t>
            </a:r>
          </a:p>
          <a:p>
            <a:pPr lvl="1"/>
            <a:r>
              <a:rPr lang="et-EE" sz="2800" dirty="0"/>
              <a:t>Krediidiasutuste pehme õiguse ja miinimumnõuete laiendamine kogu finantssektorile</a:t>
            </a:r>
          </a:p>
          <a:p>
            <a:pPr lvl="1"/>
            <a:r>
              <a:rPr lang="et-EE" sz="2800" dirty="0"/>
              <a:t>Ressursiootuste proportsionaalsus</a:t>
            </a:r>
          </a:p>
          <a:p>
            <a:endParaRPr lang="et-EE" sz="3200" dirty="0"/>
          </a:p>
          <a:p>
            <a:endParaRPr lang="et-EE" sz="3200" dirty="0"/>
          </a:p>
          <a:p>
            <a:endParaRPr lang="et-EE" sz="3600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8449E-C1A9-4FB3-9AE0-2BCAFFE96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12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3436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60786-1B9E-8C4C-A90B-FBD797C4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/>
              <a:t>Regulatiivne arbitraaž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24CD-AA87-BA43-BB4B-1BBF36E9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3200" dirty="0"/>
              <a:t>Ebaühtlus järelevalvepraktikas</a:t>
            </a:r>
          </a:p>
          <a:p>
            <a:pPr lvl="1"/>
            <a:r>
              <a:rPr lang="et-EE" sz="2800" dirty="0"/>
              <a:t>Krediidiasutuse kohustuste ülekandmise määr</a:t>
            </a:r>
          </a:p>
          <a:p>
            <a:pPr lvl="1"/>
            <a:r>
              <a:rPr lang="et-EE" sz="2800" dirty="0"/>
              <a:t>Rangus, dialoog</a:t>
            </a:r>
          </a:p>
          <a:p>
            <a:r>
              <a:rPr lang="et-EE" sz="3200" dirty="0"/>
              <a:t>Ebaühtlus normides:</a:t>
            </a:r>
          </a:p>
          <a:p>
            <a:pPr lvl="1"/>
            <a:r>
              <a:rPr lang="et-EE" sz="2800" dirty="0"/>
              <a:t>Teenuse pakkumise nõuded</a:t>
            </a:r>
          </a:p>
          <a:p>
            <a:pPr lvl="1"/>
            <a:r>
              <a:rPr lang="et-EE" sz="2800" dirty="0"/>
              <a:t>Rahapesu ja terrorismi rahastamise takistamise nõuded</a:t>
            </a:r>
          </a:p>
          <a:p>
            <a:pPr lvl="1"/>
            <a:r>
              <a:rPr lang="et-EE" sz="2800" dirty="0"/>
              <a:t>Otsuste õiguslikud alused, tingimused, piirangud, tähtajad</a:t>
            </a:r>
          </a:p>
          <a:p>
            <a:r>
              <a:rPr lang="et-EE" sz="3200" dirty="0"/>
              <a:t>Ebaühtlased õiguskaitsemeetmed</a:t>
            </a:r>
          </a:p>
          <a:p>
            <a:r>
              <a:rPr lang="et-EE" sz="3200" dirty="0"/>
              <a:t>Karistusõigus?</a:t>
            </a:r>
          </a:p>
          <a:p>
            <a:endParaRPr lang="et-EE" sz="3600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32948-3BB1-46DB-AB04-13C76CD61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13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04377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Tänan!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A849-38CA-6549-ABCB-F2B590AE5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mart.maarand@gmail.com</a:t>
            </a:r>
            <a:endParaRPr lang="en-E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FACB92-60E5-4491-945C-38EBBD71E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14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63746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60786-1B9E-8C4C-A90B-FBD797C4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EL pangandusliit</a:t>
            </a:r>
            <a:endParaRPr lang="en-EE" dirty="0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808E30-AFEF-4017-B569-A658FC1D91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97" y="1469621"/>
            <a:ext cx="9373806" cy="4596522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55B6BD9-BCD2-415F-9250-AD75BEF91F8D}"/>
              </a:ext>
            </a:extLst>
          </p:cNvPr>
          <p:cNvSpPr txBox="1">
            <a:spLocks/>
          </p:cNvSpPr>
          <p:nvPr/>
        </p:nvSpPr>
        <p:spPr>
          <a:xfrm>
            <a:off x="1448644" y="5973808"/>
            <a:ext cx="8681720" cy="377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E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1000" dirty="0">
                <a:hlinkClick r:id="rId3"/>
              </a:rPr>
              <a:t>https://www.oenb.at/en/financial-market/three-pillars-banking-union.html</a:t>
            </a:r>
            <a:endParaRPr lang="et-EE" sz="1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FDD74F-C1B1-43D2-8E37-FBE97BFB5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2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02780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60786-1B9E-8C4C-A90B-FBD797C4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EL ühtne finantsjärelevalve (SSM)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24CD-AA87-BA43-BB4B-1BBF36E9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/>
              <a:t>Loodud nõukogu määrusega nr 1024/2013</a:t>
            </a:r>
          </a:p>
          <a:p>
            <a:r>
              <a:rPr lang="et-EE" sz="3200" dirty="0"/>
              <a:t>EKP + kohalikud järelevalveasutused</a:t>
            </a:r>
          </a:p>
          <a:p>
            <a:pPr lvl="1"/>
            <a:r>
              <a:rPr lang="et-EE" dirty="0"/>
              <a:t>Euroopa Pangandusjärelevalve (EBA) pangandusjärelevalvega ei tegele</a:t>
            </a:r>
            <a:endParaRPr lang="et-EE" sz="3200" dirty="0"/>
          </a:p>
          <a:p>
            <a:r>
              <a:rPr lang="et-EE" sz="3200" dirty="0"/>
              <a:t>Eurotsoon + Bulgaaria ja Horvaatia</a:t>
            </a:r>
          </a:p>
          <a:p>
            <a:r>
              <a:rPr lang="et-EE" sz="3200" dirty="0"/>
              <a:t>Krediidiasutused</a:t>
            </a:r>
          </a:p>
          <a:p>
            <a:pPr lvl="1"/>
            <a:r>
              <a:rPr lang="et-EE" dirty="0"/>
              <a:t>Olulisemad (01.08.2020 seisuga 115) – n-ö EKP otsene järelevalve</a:t>
            </a:r>
          </a:p>
          <a:p>
            <a:pPr lvl="2"/>
            <a:r>
              <a:rPr lang="et-EE" dirty="0"/>
              <a:t>Eestist SEB, </a:t>
            </a:r>
            <a:r>
              <a:rPr lang="et-EE" dirty="0" err="1"/>
              <a:t>Luminor</a:t>
            </a:r>
            <a:r>
              <a:rPr lang="et-EE" dirty="0"/>
              <a:t>, Swedbank</a:t>
            </a:r>
          </a:p>
          <a:p>
            <a:pPr lvl="1"/>
            <a:r>
              <a:rPr lang="et-EE" dirty="0"/>
              <a:t>Vähemolulised (umbes 2400) – siseriiklik järelevalve, EKP optsioon</a:t>
            </a:r>
            <a:endParaRPr lang="en-E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E962E-B6DC-422B-A2C9-71997F6F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3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65820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60786-1B9E-8C4C-A90B-FBD797C4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Hõlmatud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24CD-AA87-BA43-BB4B-1BBF36E9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/>
              <a:t>Kõik:</a:t>
            </a:r>
          </a:p>
          <a:p>
            <a:pPr lvl="1"/>
            <a:r>
              <a:rPr lang="et-EE" sz="3200" dirty="0"/>
              <a:t>Tegevusload</a:t>
            </a:r>
          </a:p>
          <a:p>
            <a:pPr lvl="1"/>
            <a:r>
              <a:rPr lang="et-EE" sz="3200" dirty="0"/>
              <a:t>Olulise osaluse omandamine</a:t>
            </a:r>
            <a:endParaRPr lang="et-EE" sz="2800" dirty="0"/>
          </a:p>
          <a:p>
            <a:r>
              <a:rPr lang="et-EE" sz="3200" dirty="0"/>
              <a:t>Oluliste krediidiasutuste:</a:t>
            </a:r>
          </a:p>
          <a:p>
            <a:pPr lvl="1"/>
            <a:r>
              <a:rPr lang="et-EE" sz="3200" dirty="0"/>
              <a:t>Kapitalinõuded</a:t>
            </a:r>
          </a:p>
          <a:p>
            <a:pPr lvl="1"/>
            <a:r>
              <a:rPr lang="et-EE" sz="3200" dirty="0"/>
              <a:t>Juhid, sisekontrollimehhanismid ja riskijuhtimine</a:t>
            </a:r>
          </a:p>
          <a:p>
            <a:pPr lvl="1"/>
            <a:r>
              <a:rPr lang="et-EE" sz="3200" dirty="0"/>
              <a:t>Solveerimine ja varajane sekkumine</a:t>
            </a:r>
          </a:p>
          <a:p>
            <a:endParaRPr lang="et-EE" dirty="0"/>
          </a:p>
          <a:p>
            <a:endParaRPr lang="et-E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ACA240-52A3-4BF2-B389-21213DC0C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4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05837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60786-1B9E-8C4C-A90B-FBD797C4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Ei ole hõlmatud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24CD-AA87-BA43-BB4B-1BBF36E9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sz="3600" dirty="0"/>
          </a:p>
          <a:p>
            <a:r>
              <a:rPr lang="et-EE" sz="3600" dirty="0"/>
              <a:t>Teenusejärelevalve</a:t>
            </a:r>
          </a:p>
          <a:p>
            <a:r>
              <a:rPr lang="et-EE" sz="3600" dirty="0"/>
              <a:t>Rahapesu ja terrorismi rahastamise tõkestamine</a:t>
            </a:r>
          </a:p>
          <a:p>
            <a:r>
              <a:rPr lang="et-EE" sz="3600" dirty="0"/>
              <a:t>Spetsiifilised haldusmenetlusnormid</a:t>
            </a:r>
          </a:p>
          <a:p>
            <a:r>
              <a:rPr lang="et-EE" sz="3600" dirty="0"/>
              <a:t>Süüteod</a:t>
            </a:r>
          </a:p>
          <a:p>
            <a:pPr lvl="1"/>
            <a:endParaRPr lang="et-EE" sz="3200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A92FE-B337-431F-BD83-A216CB68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5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32025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60786-1B9E-8C4C-A90B-FBD797C4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Halduskaristused (art 18)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24CD-AA87-BA43-BB4B-1BBF36E9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/>
              <a:t>Vahetult kohalduva EL õigusakti rikkumine</a:t>
            </a:r>
          </a:p>
          <a:p>
            <a:r>
              <a:rPr lang="et-EE" sz="3200" dirty="0"/>
              <a:t>Rikkumine tahtlik või hooletusest</a:t>
            </a:r>
          </a:p>
          <a:p>
            <a:r>
              <a:rPr lang="et-EE" sz="3200" dirty="0"/>
              <a:t>Kohaldamise õigus pädeval asutusel</a:t>
            </a:r>
          </a:p>
          <a:p>
            <a:r>
              <a:rPr lang="et-EE" sz="3200" dirty="0"/>
              <a:t>Piiratud SSMR ülesannete täitmisega</a:t>
            </a:r>
          </a:p>
          <a:p>
            <a:r>
              <a:rPr lang="et-EE" sz="3200" dirty="0"/>
              <a:t>Kuni 2x tulu või ära hoitud kulu või 10% aastakäibest</a:t>
            </a:r>
          </a:p>
          <a:p>
            <a:r>
              <a:rPr lang="et-EE" sz="3200" dirty="0"/>
              <a:t>…või muid EL õiguse rahalisi karistusi</a:t>
            </a:r>
          </a:p>
          <a:p>
            <a:pPr lvl="1"/>
            <a:endParaRPr lang="et-EE" sz="3200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2A790-CD4A-46DE-AC3E-7E123684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6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420861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60786-1B9E-8C4C-A90B-FBD797C4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Ühtne finantsjärelevalve – poliitiline illusioon või tegelikkus?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24CD-AA87-BA43-BB4B-1BBF36E9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3200" dirty="0"/>
              <a:t>21 riiki EEA 31st</a:t>
            </a:r>
          </a:p>
          <a:p>
            <a:r>
              <a:rPr lang="et-EE" sz="3200" dirty="0"/>
              <a:t>115 krediidiasustust 2500st</a:t>
            </a:r>
          </a:p>
          <a:p>
            <a:r>
              <a:rPr lang="et-EE" sz="3200" dirty="0"/>
              <a:t>Piiratud valdkonnad</a:t>
            </a:r>
          </a:p>
          <a:p>
            <a:r>
              <a:rPr lang="et-EE" sz="3200" dirty="0"/>
              <a:t>Erisused materiaalõiguses</a:t>
            </a:r>
          </a:p>
          <a:p>
            <a:r>
              <a:rPr lang="et-EE" sz="3200" dirty="0"/>
              <a:t>Erisused haldusmenetlusõiguses</a:t>
            </a:r>
          </a:p>
          <a:p>
            <a:r>
              <a:rPr lang="et-EE" sz="3200" dirty="0"/>
              <a:t>Erisused haldusorganite vastutuses</a:t>
            </a:r>
          </a:p>
          <a:p>
            <a:r>
              <a:rPr lang="et-EE" sz="3200" dirty="0"/>
              <a:t>Erisused karistusõiguses</a:t>
            </a:r>
          </a:p>
          <a:p>
            <a:r>
              <a:rPr lang="et-EE" sz="3200" dirty="0"/>
              <a:t>„Sosistamine“</a:t>
            </a:r>
            <a:endParaRPr lang="et-EE" dirty="0"/>
          </a:p>
          <a:p>
            <a:endParaRPr lang="et-E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A28EBC-6BB0-4A31-A2D9-7622FD3FE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7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95180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60786-1B9E-8C4C-A90B-FBD797C4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Komposiitmenetlused: eesmärk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24CD-AA87-BA43-BB4B-1BBF36E9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sz="3200" dirty="0"/>
          </a:p>
          <a:p>
            <a:endParaRPr lang="et-EE" sz="3600" dirty="0"/>
          </a:p>
          <a:p>
            <a:endParaRPr lang="et-EE" dirty="0"/>
          </a:p>
          <a:p>
            <a:endParaRPr lang="et-EE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65B2547-9F5A-47EF-8153-EED438793A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03205"/>
            <a:ext cx="10486041" cy="37186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AE876-D4CF-46D1-A08C-F1CE20674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8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248263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60786-1B9E-8C4C-A90B-FBD797C4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Komposiitmenetlused: tegelikkus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24CD-AA87-BA43-BB4B-1BBF36E9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sz="3200" dirty="0"/>
          </a:p>
          <a:p>
            <a:endParaRPr lang="et-EE" sz="3600" dirty="0"/>
          </a:p>
          <a:p>
            <a:endParaRPr lang="et-EE" dirty="0"/>
          </a:p>
          <a:p>
            <a:endParaRPr lang="et-EE" dirty="0"/>
          </a:p>
        </p:txBody>
      </p:sp>
      <p:pic>
        <p:nvPicPr>
          <p:cNvPr id="8" name="Picture 7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6918128-E948-4983-A378-75924A31D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917" y="1592557"/>
            <a:ext cx="9602165" cy="458440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D3B8B-9832-4D95-974E-E8D1F666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9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891213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6. ÕTP esitluspõhi" id="{92DC5093-E6EC-874C-93D9-98A8E45E169D}" vid="{D7F94B2F-C752-D540-B9D8-247BE67E241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6. ÕTP esitluspõhi" id="{92DC5093-E6EC-874C-93D9-98A8E45E169D}" vid="{A76E313A-DBFC-CC47-AEEF-021B6658390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Maarand - Haldus II</Template>
  <TotalTime>317</TotalTime>
  <Words>310</Words>
  <Application>Microsoft Office PowerPoint</Application>
  <PresentationFormat>Widescreen</PresentationFormat>
  <Paragraphs>101</Paragraphs>
  <Slides>14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IBM Plex Sans</vt:lpstr>
      <vt:lpstr>IBM Plex Sans Medium</vt:lpstr>
      <vt:lpstr>Office Theme</vt:lpstr>
      <vt:lpstr>Custom Design</vt:lpstr>
      <vt:lpstr>Euroopa Liidu ühtse finantsjärelevalve mõju turuosalise vaates</vt:lpstr>
      <vt:lpstr>EL pangandusliit</vt:lpstr>
      <vt:lpstr>EL ühtne finantsjärelevalve (SSM)</vt:lpstr>
      <vt:lpstr>Hõlmatud</vt:lpstr>
      <vt:lpstr>Ei ole hõlmatud</vt:lpstr>
      <vt:lpstr>Halduskaristused (art 18)</vt:lpstr>
      <vt:lpstr>Ühtne finantsjärelevalve – poliitiline illusioon või tegelikkus?</vt:lpstr>
      <vt:lpstr>Komposiitmenetlused: eesmärk</vt:lpstr>
      <vt:lpstr>Komposiitmenetlused: tegelikkus</vt:lpstr>
      <vt:lpstr>Komposiitmenetlused: tegelikkus 2</vt:lpstr>
      <vt:lpstr>Mõju turuosalise vaatest</vt:lpstr>
      <vt:lpstr>Mõju muudele valdkondadele</vt:lpstr>
      <vt:lpstr>Regulatiivne arbitraaž</vt:lpstr>
      <vt:lpstr>Tänan!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Euroopa Liidu ühtse finantsjärelevalve mõju turuosalise vaates</dc:title>
  <dc:creator>Märt Maarand</dc:creator>
  <cp:lastModifiedBy>Märt Maarand</cp:lastModifiedBy>
  <cp:revision>33</cp:revision>
  <dcterms:created xsi:type="dcterms:W3CDTF">2020-10-04T10:00:05Z</dcterms:created>
  <dcterms:modified xsi:type="dcterms:W3CDTF">2020-10-06T16:04:35Z</dcterms:modified>
</cp:coreProperties>
</file>