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6" r:id="rId7"/>
    <p:sldId id="263" r:id="rId8"/>
    <p:sldId id="264" r:id="rId9"/>
    <p:sldId id="260" r:id="rId10"/>
    <p:sldId id="267" r:id="rId11"/>
    <p:sldId id="261" r:id="rId12"/>
    <p:sldId id="268" r:id="rId13"/>
    <p:sldId id="262" r:id="rId14"/>
    <p:sldId id="265" r:id="rId15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9501-B228-3048-9066-6C377EEE7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4879"/>
            <a:ext cx="9144000" cy="1914843"/>
          </a:xfrm>
        </p:spPr>
        <p:txBody>
          <a:bodyPr anchor="b"/>
          <a:lstStyle>
            <a:lvl1pPr algn="ctr">
              <a:defRPr sz="5400" b="0" i="0">
                <a:latin typeface="IBM Plex Sans" panose="020B0503050203000203" pitchFamily="34" charset="0"/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1C4A5-3C47-B247-AE5C-476FAE4DF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F413A-98D0-6645-B78B-9F36CAF4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0A71-6DE0-8B49-BB7E-8E9A5E48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0FB6A-8F94-A64B-83DC-B1825B50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3461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4D95-500F-BD4C-929F-2F27F28C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730932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F91EE-AFD6-3144-AAF1-5E81284C5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1367C-895B-8342-9D53-A41546F75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304E6-F303-8E4D-B00A-08B30FDEA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E60F5-095D-CB4E-9EBD-636A5C482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C3474-3E05-DA4B-AC2C-C1F3FE4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E40F72-EDFA-9643-95D8-5B2064D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A4760-6CE4-F048-B46B-FF3D2927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85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128C-CC7F-F546-978A-BDA3C81B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0044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F6816-1B80-234A-8E63-EF285DD6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86F2A-4F27-BC41-BDFC-9FE2CECA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0845F-F9AC-6E40-8F69-13CCA26D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45044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1F4FC-B172-6D45-B116-88DCE945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85501-5F96-5740-BBFD-CCCA4F49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6AADB-5C36-F34D-9A84-55117860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48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27E2-C566-2A48-A287-B476654B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920"/>
            <a:ext cx="8324532" cy="1442720"/>
          </a:xfrm>
        </p:spPr>
        <p:txBody>
          <a:bodyPr anchor="b"/>
          <a:lstStyle>
            <a:lvl1pPr>
              <a:defRPr sz="32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4959-2733-644D-9AA4-3F8D1016D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 b="0" i="0">
                <a:latin typeface="IBM Plex Sans" panose="020B0503050203000203" pitchFamily="34" charset="0"/>
              </a:defRPr>
            </a:lvl1pPr>
            <a:lvl2pPr>
              <a:defRPr sz="2800" b="0" i="0">
                <a:latin typeface="IBM Plex Sans" panose="020B0503050203000203" pitchFamily="34" charset="0"/>
              </a:defRPr>
            </a:lvl2pPr>
            <a:lvl3pPr>
              <a:defRPr sz="24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893CE-B874-FC4C-8923-1F4633AEC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D3410-BF16-694C-9990-7ED54CE3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C8920-1B69-0245-BFB7-86D1741D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A2471-B86D-0648-9231-6EFE97279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52764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4E4BF-D1B8-094F-9754-EC82886C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120"/>
            <a:ext cx="10515600" cy="1076959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3D0B4-11D8-4446-A341-F5EA36CEB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079"/>
            <a:ext cx="10515600" cy="299688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206B2-EDE6-BB4F-BF34-1B6673B8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FD941-4A52-A14B-9ECF-D43A6513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380C1-4867-F742-8FA5-2596776A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143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AEA7-5F62-6148-95F4-79820460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68537"/>
            <a:ext cx="10515600" cy="2293938"/>
          </a:xfrm>
        </p:spPr>
        <p:txBody>
          <a:bodyPr anchor="b"/>
          <a:lstStyle>
            <a:lvl1pPr>
              <a:defRPr sz="6000" b="0" i="0">
                <a:latin typeface="IBM Plex Sans" panose="020B0503050203000203" pitchFamily="34" charset="0"/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A8B4C-F81E-2040-8777-1131D044D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DCDD-7704-5449-BE1F-C0F1963D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39939-90C9-B140-A68E-80415A9C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CF6D6-493B-844B-B5D1-E6A688F7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67274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0721E-BB6E-3E4E-8B8F-B50395D6B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225488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E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27E4F-EC81-0D4E-93A8-FE4228FF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02246-65EA-4148-8CBC-82CE7BB9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C2475-A94E-2147-9C20-FB510238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77066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11DE5-8669-D44F-8331-BDAC226F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B896-1501-4840-81A4-16333EBC05B7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6465E-43A1-584F-B611-57829E15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5438F-45C2-3A42-A3AD-A48B8F8D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185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DED2-1020-6C4F-8C65-9C1847362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 anchor="b"/>
          <a:lstStyle>
            <a:lvl1pPr algn="ctr">
              <a:defRPr sz="54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4A862-85D5-E84A-98D4-2C9D31579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IBM Plex Sans Medium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17AE-EB7E-C349-8385-B642669F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29AA-C67A-D842-A3E1-0F2A07F7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2CC9-CD59-B14C-97CD-F28CFED5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4229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CD5A-C0C5-C140-ADC3-1DFEBBA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817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3413D-290B-D84F-9897-A23B3465E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1923A-842F-A245-BDB0-24467353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93F8B-9BE2-1D49-A8B2-851E454F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B6CDC-97D5-9548-B03B-29E676E5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2042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393-72DB-B543-9BF5-66D9A836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30400"/>
            <a:ext cx="10515600" cy="2632075"/>
          </a:xfrm>
        </p:spPr>
        <p:txBody>
          <a:bodyPr anchor="b"/>
          <a:lstStyle>
            <a:lvl1pPr>
              <a:defRPr sz="60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9EF39-6A5C-B440-83D0-2C297E3B5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65FFA-96D6-CE4E-B751-8C959BF0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44962-8E7A-A749-847D-BF78862C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76980-4D13-AA45-8B37-D752A8FC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248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BCFB-D5E7-0447-93B8-09EEFE78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801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70431-FF17-6647-8A48-D4CE28125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DEC93-B880-3D40-8DB4-94F90DA26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4CA10-9E00-6D46-AC82-1AAE3A0D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B63F3-0A55-7249-B646-DC7A0F30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CF9C-B644-E64A-B278-9F522C0D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95951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AC683-8907-8544-B4A4-7087A3B3F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01736-DB60-F745-A8CF-11DA85E12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DA74E-0ACB-B644-9266-2E941FF73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EB896-1501-4840-81A4-16333EBC05B7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F04A-CC62-574F-B09C-260715B5E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772AB-3A77-2546-B907-053DAAC1A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4638-A544-EA4D-812D-B3C408870A7C}" type="slidenum">
              <a:rPr lang="en-EE" smtClean="0"/>
              <a:t>‹#›</a:t>
            </a:fld>
            <a:endParaRPr lang="en-EE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B0314FA-13CA-C74F-8AB3-95B5B4CFCCC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2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AFCE0-C286-1A49-BE5C-450E84D9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1EF83-FCD1-074D-8108-28299E394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1D54-90D3-5D45-AFE4-1E4050463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4BD1-4A14-D742-90E1-BCA994538F0F}" type="datetimeFigureOut">
              <a:rPr lang="en-EE" smtClean="0"/>
              <a:t>10/04/2020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74E0A-8C12-FF4C-96D6-AA6F8F446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9482-DCD0-5545-A923-988B84FCE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  <p:pic>
        <p:nvPicPr>
          <p:cNvPr id="8" name="Picture 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EF7D8FC-88ED-0842-A36F-61FE6186DDD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1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4E22-D60F-064B-95D2-BE957F84D9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i="1" dirty="0"/>
            </a:br>
            <a:r>
              <a:rPr lang="en-GB" b="1" dirty="0" err="1"/>
              <a:t>Põhiseadus</a:t>
            </a:r>
            <a:r>
              <a:rPr lang="et-EE" b="1" dirty="0"/>
              <a:t> </a:t>
            </a:r>
            <a:r>
              <a:rPr lang="en-GB" b="1" dirty="0" err="1"/>
              <a:t>läbi</a:t>
            </a:r>
            <a:r>
              <a:rPr lang="en-GB" b="1" dirty="0"/>
              <a:t> </a:t>
            </a:r>
            <a:r>
              <a:rPr lang="en-GB" b="1" dirty="0" err="1"/>
              <a:t>inimõigustealase</a:t>
            </a:r>
            <a:r>
              <a:rPr lang="en-GB" b="1" dirty="0"/>
              <a:t> </a:t>
            </a:r>
            <a:r>
              <a:rPr lang="en-GB" b="1" dirty="0" err="1"/>
              <a:t>Euroopa</a:t>
            </a:r>
            <a:r>
              <a:rPr lang="en-GB" b="1" dirty="0"/>
              <a:t> </a:t>
            </a:r>
            <a:r>
              <a:rPr lang="en-GB" b="1" dirty="0" err="1"/>
              <a:t>kohtupraktika</a:t>
            </a:r>
            <a:r>
              <a:rPr lang="en-GB" b="1" dirty="0"/>
              <a:t> </a:t>
            </a:r>
            <a:r>
              <a:rPr lang="en-GB" b="1" dirty="0" err="1"/>
              <a:t>prisma</a:t>
            </a:r>
            <a:endParaRPr lang="en-EE" b="1" dirty="0">
              <a:latin typeface="IBM Plex Sans" panose="020B050305020300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95A83-1FA5-B44C-BB4F-6FB240E03D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Julia </a:t>
            </a:r>
            <a:r>
              <a:rPr lang="et-EE" dirty="0" err="1"/>
              <a:t>Laffranque</a:t>
            </a:r>
            <a:r>
              <a:rPr lang="et-EE" dirty="0"/>
              <a:t>, riigikohtunik, Tartu Ülikooli külalisprofessor, Euroopa Inimõiguste Kohtu kohtunik aastatel 2011-2020 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557277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4E16F43-39D5-4635-8C97-616D2C9B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Euroopa Inimõiguste Kohus </a:t>
            </a:r>
            <a:endParaRPr lang="en-GB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53145F6-969E-4B9A-816E-4F435A820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t-EE" dirty="0"/>
              <a:t>Euroopa Inimõiguste Kohus kui Euroopa konstitutsioonikohus; </a:t>
            </a:r>
          </a:p>
          <a:p>
            <a:pPr algn="just"/>
            <a:r>
              <a:rPr lang="et-EE" dirty="0"/>
              <a:t>Euroopa Inimõiguste Konventsioon kui elav instrument;  </a:t>
            </a:r>
          </a:p>
          <a:p>
            <a:pPr algn="just"/>
            <a:r>
              <a:rPr lang="et-EE" dirty="0"/>
              <a:t>Dialoog oluline – individuaalse põhiseadusliku kaebusega riikidest vähem kaebusi; </a:t>
            </a:r>
          </a:p>
          <a:p>
            <a:pPr algn="just"/>
            <a:r>
              <a:rPr lang="et-EE" i="1" dirty="0" err="1"/>
              <a:t>Nada</a:t>
            </a:r>
            <a:r>
              <a:rPr lang="et-EE" i="1" dirty="0"/>
              <a:t> vs Šveits</a:t>
            </a:r>
            <a:r>
              <a:rPr lang="et-EE" dirty="0"/>
              <a:t>: rahvusvahelise õiguse ja Euroopa Inimõiguste Konventsiooni suhtest: harmooniline tõlgendamine;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35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81C4B33-6DFB-4AD9-881D-48B95C78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Euroopa Inimõiguste Kohus ja põhiseadus </a:t>
            </a:r>
            <a:endParaRPr lang="en-GB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A5D4A42-5D91-40EA-91D8-4D90D6F25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t-EE" dirty="0"/>
              <a:t>Eesti asjad: Euroopa Inimõiguste Kohus on kas nõustunud või mitte Eesti kohtute põhiseaduse tõlgendustega; põhiseaduse järelevalve konkreetse normikontrolli raames kui ammendamisele kuuluv õiguskaitsevahend;</a:t>
            </a:r>
          </a:p>
          <a:p>
            <a:pPr algn="just"/>
            <a:r>
              <a:rPr lang="et-EE" dirty="0"/>
              <a:t>Euroopa Inimõiguste Kohtu soovitus Venemaale: konstitutsiooni vastuolu korral Euroopa Inimõiguste Konventsiooniga – harmooniline tõlgendamine (</a:t>
            </a:r>
            <a:r>
              <a:rPr lang="et-EE" i="1" dirty="0" err="1"/>
              <a:t>Anchugov</a:t>
            </a:r>
            <a:r>
              <a:rPr lang="et-EE" i="1" dirty="0"/>
              <a:t> ja </a:t>
            </a:r>
            <a:r>
              <a:rPr lang="et-EE" i="1" dirty="0" err="1"/>
              <a:t>Gladkov</a:t>
            </a:r>
            <a:r>
              <a:rPr lang="et-EE" i="1" dirty="0"/>
              <a:t> vs Venemaa); </a:t>
            </a:r>
          </a:p>
          <a:p>
            <a:pPr algn="just"/>
            <a:r>
              <a:rPr lang="et-EE" dirty="0"/>
              <a:t>Teised riigid: Bosnia ja Hertsegoviina (Euroopa Inimõiguste Kohus leidis, et konstitutsioon on vastuolus Euroopa Inimõiguste Konventsiooniga diskrimineerib valimistel: </a:t>
            </a:r>
            <a:r>
              <a:rPr lang="et-EE" i="1" dirty="0" err="1"/>
              <a:t>Sejdic</a:t>
            </a:r>
            <a:r>
              <a:rPr lang="et-EE" i="1" dirty="0"/>
              <a:t> ja </a:t>
            </a:r>
            <a:r>
              <a:rPr lang="et-EE" i="1" dirty="0" err="1"/>
              <a:t>Finci</a:t>
            </a:r>
            <a:r>
              <a:rPr lang="et-EE" dirty="0"/>
              <a:t> (2009);  </a:t>
            </a:r>
            <a:r>
              <a:rPr lang="et-EE" i="1" dirty="0" err="1"/>
              <a:t>Zornić</a:t>
            </a:r>
            <a:r>
              <a:rPr lang="et-EE" i="1" dirty="0"/>
              <a:t> </a:t>
            </a:r>
            <a:r>
              <a:rPr lang="et-EE" dirty="0"/>
              <a:t>(2014); Itaalia (konfiskeerimised); Ühendkuningriigid (kinnipeetavate hääleõigus); Türgi (kohtunike kinnipidamine).  </a:t>
            </a:r>
          </a:p>
          <a:p>
            <a:pPr algn="just"/>
            <a:r>
              <a:rPr lang="et-EE" dirty="0"/>
              <a:t>Protokoll nr 16: Euroopa Inimõiguste Kohtult arvamuse küsimine ja põhiseadus 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601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3D9EA18-95EA-42A5-9C3E-4AC4B7B3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522" y="-541537"/>
            <a:ext cx="8614398" cy="2232226"/>
          </a:xfrm>
        </p:spPr>
        <p:txBody>
          <a:bodyPr/>
          <a:lstStyle/>
          <a:p>
            <a:pPr algn="ctr"/>
            <a:r>
              <a:rPr lang="et-EE" b="1" dirty="0"/>
              <a:t>Võtmelahendused </a:t>
            </a:r>
            <a:endParaRPr lang="en-GB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8331260-094D-4E65-B8D5-70B7654A5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22" y="1109709"/>
            <a:ext cx="10448278" cy="50672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t-EE" sz="3400" dirty="0"/>
              <a:t>Konstitutsioonilise identiteedi leidmine ja kultiveerimine </a:t>
            </a:r>
          </a:p>
          <a:p>
            <a:pPr marL="0" indent="0" algn="just">
              <a:buNone/>
            </a:pPr>
            <a:r>
              <a:rPr lang="et-EE" sz="3400" dirty="0"/>
              <a:t>sealjuures seda  väärtuste türanniaga rikkumata; </a:t>
            </a:r>
          </a:p>
          <a:p>
            <a:pPr algn="just"/>
            <a:r>
              <a:rPr lang="et-EE" sz="3400" dirty="0"/>
              <a:t>Harmooniline tõlgendamine; </a:t>
            </a:r>
          </a:p>
          <a:p>
            <a:pPr algn="just"/>
            <a:r>
              <a:rPr lang="et-EE" sz="3400" dirty="0"/>
              <a:t>Konstitutsioonilise identiteedi raamides tõlgendamine; </a:t>
            </a:r>
          </a:p>
          <a:p>
            <a:pPr algn="just"/>
            <a:r>
              <a:rPr lang="et-EE" sz="3400" dirty="0"/>
              <a:t>Ülimuse aktsepteerimine eeldab, et pädevust ei ületata; pädevusest kinnipidamise üle peab olema võimalik järelevalvet teostada; </a:t>
            </a:r>
          </a:p>
          <a:p>
            <a:pPr algn="just"/>
            <a:r>
              <a:rPr lang="et-EE" sz="3400" dirty="0"/>
              <a:t>Eelotsuse küsimine; </a:t>
            </a:r>
          </a:p>
          <a:p>
            <a:pPr algn="just"/>
            <a:r>
              <a:rPr lang="et-EE" sz="3400" dirty="0"/>
              <a:t>Konstitutsiooniline tundlikkus ja vastutus; sallivus ja selle piirid; pluralism ja selle piirid; </a:t>
            </a:r>
          </a:p>
          <a:p>
            <a:pPr algn="just"/>
            <a:r>
              <a:rPr lang="et-EE" sz="3400" dirty="0"/>
              <a:t>Kohtute ühtekuuluvuseetika ja dialoog; </a:t>
            </a:r>
          </a:p>
          <a:p>
            <a:pPr algn="just"/>
            <a:r>
              <a:rPr lang="et-EE" sz="3400" dirty="0"/>
              <a:t>Euroopa Liidu ühinemine Euroopa Inimõiguste Konventsiooniga; </a:t>
            </a:r>
          </a:p>
          <a:p>
            <a:pPr algn="just"/>
            <a:r>
              <a:rPr lang="et-EE" sz="3400" dirty="0"/>
              <a:t>Uus kohus/koda Euroopa õigusega seotud konstitutsiooniliste vaidluste lahendamiseks.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599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12C1257-AA01-46C1-B667-61DC4620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Tänan tähelepanu eest! </a:t>
            </a:r>
            <a:endParaRPr lang="en-GB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2F31F2D-F180-4339-BDD6-2ACD779A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t-EE" sz="4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t-EE" sz="4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t-EE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„I</a:t>
            </a:r>
            <a:r>
              <a:rPr lang="et-EE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nimõigused on kaasaja kõige suurem saavutus.“ – Paavst Johannes Paulus II </a:t>
            </a:r>
            <a:endParaRPr lang="en-GB" sz="4000" b="1" i="1" dirty="0"/>
          </a:p>
        </p:txBody>
      </p:sp>
    </p:spTree>
    <p:extLst>
      <p:ext uri="{BB962C8B-B14F-4D97-AF65-F5344CB8AC3E}">
        <p14:creationId xmlns:p14="http://schemas.microsoft.com/office/powerpoint/2010/main" val="280114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1E6FE5B6-9AFA-4958-84ED-379D7FAD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Sissejuhatus </a:t>
            </a:r>
            <a:endParaRPr lang="en-GB" b="1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8913ED4F-069D-406C-92E5-9B824427C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t-EE" sz="4000" dirty="0"/>
              <a:t>1) Jaan Kross: Professor </a:t>
            </a:r>
            <a:r>
              <a:rPr lang="et-EE" sz="4000" dirty="0" err="1"/>
              <a:t>Martensi</a:t>
            </a:r>
            <a:r>
              <a:rPr lang="et-EE" sz="4000" dirty="0"/>
              <a:t> ärasõit; </a:t>
            </a:r>
          </a:p>
          <a:p>
            <a:pPr algn="just"/>
            <a:r>
              <a:rPr lang="et-EE" sz="4000" dirty="0"/>
              <a:t>2) Mart Nutt Põhiseaduse Täiendamise Seaduse lugemisel Riigikogus; </a:t>
            </a:r>
          </a:p>
          <a:p>
            <a:pPr algn="just"/>
            <a:r>
              <a:rPr lang="et-EE" sz="4000" dirty="0"/>
              <a:t>3) Abstraktne debatt </a:t>
            </a:r>
            <a:r>
              <a:rPr lang="et-EE" sz="4000" i="1" dirty="0"/>
              <a:t>versus</a:t>
            </a:r>
            <a:r>
              <a:rPr lang="et-EE" sz="4000" dirty="0"/>
              <a:t> (poliitiline) tegelikkus; </a:t>
            </a:r>
          </a:p>
          <a:p>
            <a:pPr algn="just"/>
            <a:r>
              <a:rPr lang="et-EE" sz="4000" dirty="0"/>
              <a:t>4) Terrorismioht, koroonaviiruse levik – hoopis uued väljakutsed põhiseadusele. 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38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9D41-FC6E-D747-B5CA-C4897448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Võtmeküsimused</a:t>
            </a:r>
            <a:r>
              <a:rPr lang="et-EE" dirty="0"/>
              <a:t> 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A849-38CA-6549-ABCB-F2B590AE5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t-EE" dirty="0"/>
              <a:t>1) Kuidas tagada demokraatlik </a:t>
            </a:r>
            <a:r>
              <a:rPr lang="et-EE" dirty="0" err="1"/>
              <a:t>legitimatsioon</a:t>
            </a:r>
            <a:r>
              <a:rPr lang="et-EE" dirty="0"/>
              <a:t>, võimude lahusus, sh Euroopa Liidu institutsioonides ja toimiv  tasakaalustatud põhiseaduslikkuse järelevalve? </a:t>
            </a:r>
          </a:p>
          <a:p>
            <a:pPr algn="just"/>
            <a:r>
              <a:rPr lang="et-EE" dirty="0"/>
              <a:t>2) Mida teha, kui Euroopa Liidu Kohus läheb (teisiti kaaludes, pädevust ületades) vastuollu põhiseadusega kaitstud põhiõigustega? Menetluslikud aspektid: proportsionaalsuse test erinev  (vt Saksamaa föderaalse konstitutsioonikohtu 5.05.2020 otsus seoses Euroopa Keskpanga varaostuprogrammiga)?</a:t>
            </a:r>
          </a:p>
          <a:p>
            <a:pPr algn="just"/>
            <a:r>
              <a:rPr lang="et-EE" dirty="0"/>
              <a:t>3) Mis on rahvuslik ja mis konstitutsiooniline identiteet (Poola näide)?</a:t>
            </a:r>
          </a:p>
          <a:p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63746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0786-1B9E-8C4C-A90B-FBD797C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Riigikohtu lahendid seoses Euroopa Liidu ja põhiseadusega: </a:t>
            </a:r>
            <a:endParaRPr lang="en-E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4CD-AA87-BA43-BB4B-1BBF36E9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Üldkogu 19.04.2005 otsus: õiguskantsleri taotlus Erakonnaseaduse § 5 lg 1 esimese lause </a:t>
            </a:r>
            <a:r>
              <a:rPr lang="et-E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põhiseaduse</a:t>
            </a:r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 vastuolus olevaks tunnistamiseks;  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Üldkogu 01.07.2010 otsus: õiguskantsleri taotlus välireklaami keelustavate sätete põhiseaduspärasuse kohta;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Põhiseaduslikkuse järelevalve kolleegiumi 11.05.2006 arvamus põhiseaduse § 111 tõlgendamise kohta; 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t-E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ldkogu 12.07.2002 otsus: õiguskantsleri taotlus tunnistada Euroopa stabiilsusmehhanismi asutamislepingu art 4 lg 4 </a:t>
            </a:r>
            <a:r>
              <a:rPr lang="et-EE" dirty="0">
                <a:latin typeface="Times New Roman" panose="02020603050405020304" pitchFamily="18" charset="0"/>
                <a:ea typeface="Calibri" panose="020F0502020204030204" pitchFamily="34" charset="0"/>
              </a:rPr>
              <a:t>põhiseaduse</a:t>
            </a:r>
            <a:r>
              <a:rPr lang="et-E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 vastuolus olevaks</a:t>
            </a:r>
            <a:r>
              <a:rPr lang="et-EE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t-EE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Ü</a:t>
            </a:r>
            <a:r>
              <a:rPr lang="et-E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ldkogu 15.12.2015</a:t>
            </a:r>
            <a:r>
              <a:rPr lang="et-EE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t-E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otsus taastuvenergia põhiseaduspärasuse küsimuses.</a:t>
            </a:r>
            <a:r>
              <a:rPr lang="et-EE" dirty="0"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GB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027801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0C1C20C-70D2-42FC-9CF3-F6EC47660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Kõige olulisem …. </a:t>
            </a:r>
            <a:endParaRPr lang="en-GB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7EBC26-0E9C-4F6A-AC36-E22816A7B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t-EE" sz="4400" dirty="0"/>
              <a:t>Kuidas Eesti õiguse võimalik vastuolu või allumine ühele või teisele rahvusvahelisele normile mõjutab Eesti inimeste õigusi ja vabadusi? </a:t>
            </a:r>
          </a:p>
          <a:p>
            <a:pPr marL="0" indent="0" algn="just">
              <a:buNone/>
            </a:pPr>
            <a:r>
              <a:rPr lang="et-EE" sz="4400" dirty="0"/>
              <a:t>Riik on loodud rahva jaoks, mitte vastupidi. </a:t>
            </a:r>
          </a:p>
          <a:p>
            <a:pPr marL="0" indent="0" algn="just">
              <a:buNone/>
            </a:pPr>
            <a:r>
              <a:rPr lang="et-EE" sz="4400" dirty="0"/>
              <a:t>Inimene on kõige tähtsam.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7833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B0A5EBC-D304-495E-AA1C-153711E1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/>
              <a:t>Probleemid: </a:t>
            </a:r>
            <a:endParaRPr lang="en-GB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6C97136-1141-4444-810C-8E6155D64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t-EE" dirty="0"/>
              <a:t>Ühelt poolt: Soov tagada  iga hinna eest Euroopa ühtne õiguskord, ka pealiskaudseid väärtusi peale surudes ja kunstlikku vastastikkust usaldust propageerides, ei tohi asetseda inimõiguste kaitsest kõrgemal; </a:t>
            </a:r>
          </a:p>
          <a:p>
            <a:pPr algn="just"/>
            <a:r>
              <a:rPr lang="et-EE" dirty="0"/>
              <a:t>Teiselt poolt: Soov iga hinna eest konstitutsioonilist identiteeti appi võttes ja suveräänsusega manipuleerides läbi suruda riigi poliitikat ei tohi ohtu seada inimõiguste kaitset Euroopas; </a:t>
            </a:r>
          </a:p>
          <a:p>
            <a:pPr algn="just"/>
            <a:r>
              <a:rPr lang="et-EE" dirty="0"/>
              <a:t>Küsimus majanduslikest huvidest. </a:t>
            </a:r>
          </a:p>
          <a:p>
            <a:pPr marL="0" indent="0" algn="just">
              <a:buNone/>
            </a:pPr>
            <a:endParaRPr lang="et-E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1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9D7ABFC-86E6-4321-BF29-E1E35B74A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4800" b="1" dirty="0"/>
              <a:t>Vastuolud tekivad kui:  </a:t>
            </a:r>
            <a:endParaRPr lang="en-GB" sz="4800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F4640BB-7CC2-4CF6-A62C-6A5406B93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t-EE" sz="4800" dirty="0"/>
              <a:t>1) Euroopa õigus tagab parema inimõiguste kaitse kui põhiseadus; </a:t>
            </a:r>
          </a:p>
          <a:p>
            <a:pPr algn="just"/>
            <a:r>
              <a:rPr lang="et-EE" sz="4800" dirty="0"/>
              <a:t>2) Põhiseadus tagab parema inimõiguste kaitse kui Euroopa õigus.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2315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47A1DDB-D793-4CB6-8CD0-B78136FF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522"/>
            <a:ext cx="8681720" cy="438296"/>
          </a:xfrm>
        </p:spPr>
        <p:txBody>
          <a:bodyPr>
            <a:normAutofit fontScale="90000"/>
          </a:bodyPr>
          <a:lstStyle/>
          <a:p>
            <a:pPr algn="ctr"/>
            <a:r>
              <a:rPr lang="et-EE" sz="4800" b="1" dirty="0"/>
              <a:t> </a:t>
            </a:r>
            <a:r>
              <a:rPr lang="et-EE" sz="4900" b="1" dirty="0"/>
              <a:t>Euroopa Liidu õiguse vastuolu korral põhiseadusega: </a:t>
            </a:r>
            <a:endParaRPr lang="en-GB" sz="4900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2E5EE8A-40D1-4F30-BA0D-0B305DE0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832" y="1106905"/>
            <a:ext cx="10655968" cy="507005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endParaRPr lang="et-EE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t-E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Kohaldada Euroopa Liidu õigust, Euroopa Liidu Kohtu praktika kohaselt ka siis, kui see on vastuolus </a:t>
            </a:r>
            <a:r>
              <a:rPr lang="et-EE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põhiseaduse</a:t>
            </a:r>
            <a:r>
              <a:rPr lang="et-E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ga; </a:t>
            </a:r>
          </a:p>
          <a:p>
            <a:pPr algn="just">
              <a:lnSpc>
                <a:spcPct val="100000"/>
              </a:lnSpc>
            </a:pPr>
            <a:r>
              <a:rPr lang="et-EE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L</a:t>
            </a:r>
            <a:r>
              <a:rPr lang="et-E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ahkuda Euroopa Liidust;</a:t>
            </a:r>
          </a:p>
          <a:p>
            <a:pPr algn="just">
              <a:lnSpc>
                <a:spcPct val="100000"/>
              </a:lnSpc>
            </a:pPr>
            <a:r>
              <a:rPr lang="et-EE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Küsida Euroopa Liidu Kohtult eelotsust. </a:t>
            </a:r>
            <a:r>
              <a:rPr lang="et-EE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23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1FBE5B9-CCF8-40AC-B6FC-0564CF4E5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t-EE" b="1" dirty="0"/>
              <a:t>Euroopa Liidu esmase ja teisese õiguse põhiseadusele vastavuse järelevalve </a:t>
            </a:r>
            <a:endParaRPr lang="en-GB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EFBAE14-3C4A-44F9-A5AC-C7DD2E149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endParaRPr lang="et-E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Euroopa Liidu esmase õiguse põhiseadusele vastavuse järelevalve: aluslepingute muudatused;  </a:t>
            </a:r>
          </a:p>
          <a:p>
            <a:pPr algn="just">
              <a:lnSpc>
                <a:spcPct val="100000"/>
              </a:lnSpc>
            </a:pP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Kui eeldada, et teisene õigus on vastavuses esmasega, siis ka vastavuses põhiseadusega. </a:t>
            </a:r>
          </a:p>
          <a:p>
            <a:pPr algn="just">
              <a:lnSpc>
                <a:spcPct val="100000"/>
              </a:lnSpc>
            </a:pP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Järelevalve  eelnõu staadiumis ja pärast eelotsuse kaudu (Riigikohtu eelotsuste taotluste näiteid);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t-EE" dirty="0"/>
              <a:t>Euroopa Liidu õigust üle võtva ja rakendava õiguse põhiseadusele vastavuse järelevalve;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84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. ÕTP esitluspõhi" id="{92DC5093-E6EC-874C-93D9-98A8E45E169D}" vid="{D7F94B2F-C752-D540-B9D8-247BE67E241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. ÕTP esitluspõhi" id="{92DC5093-E6EC-874C-93D9-98A8E45E169D}" vid="{A76E313A-DBFC-CC47-AEEF-021B6658390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36otp_esitluspohi.Julia Laffranquepotx</Template>
  <TotalTime>2864</TotalTime>
  <Words>688</Words>
  <Application>Microsoft Office PowerPoint</Application>
  <PresentationFormat>Laiekraan</PresentationFormat>
  <Paragraphs>64</Paragraphs>
  <Slides>13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IBM Plex Sans</vt:lpstr>
      <vt:lpstr>IBM Plex Sans Medium</vt:lpstr>
      <vt:lpstr>Times New Roman</vt:lpstr>
      <vt:lpstr>Office'i kujundus</vt:lpstr>
      <vt:lpstr>Custom Design</vt:lpstr>
      <vt:lpstr> Põhiseadus läbi inimõigustealase Euroopa kohtupraktika prisma</vt:lpstr>
      <vt:lpstr>Sissejuhatus </vt:lpstr>
      <vt:lpstr>Võtmeküsimused </vt:lpstr>
      <vt:lpstr>Riigikohtu lahendid seoses Euroopa Liidu ja põhiseadusega: </vt:lpstr>
      <vt:lpstr>Kõige olulisem …. </vt:lpstr>
      <vt:lpstr>Probleemid: </vt:lpstr>
      <vt:lpstr>Vastuolud tekivad kui:  </vt:lpstr>
      <vt:lpstr> Euroopa Liidu õiguse vastuolu korral põhiseadusega: </vt:lpstr>
      <vt:lpstr>Euroopa Liidu esmase ja teisese õiguse põhiseadusele vastavuse järelevalve </vt:lpstr>
      <vt:lpstr>Euroopa Inimõiguste Kohus </vt:lpstr>
      <vt:lpstr>Euroopa Inimõiguste Kohus ja põhiseadus </vt:lpstr>
      <vt:lpstr>Võtmelahendused </vt:lpstr>
      <vt:lpstr>Tänan tähelepanu eest!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Põhiseadus vaadatuna läbi inimõigustealase Euroopa kohtupraktika prisma</dc:title>
  <dc:creator>Julia</dc:creator>
  <cp:lastModifiedBy>Julia</cp:lastModifiedBy>
  <cp:revision>61</cp:revision>
  <dcterms:created xsi:type="dcterms:W3CDTF">2020-10-02T16:16:44Z</dcterms:created>
  <dcterms:modified xsi:type="dcterms:W3CDTF">2020-10-04T17:35:41Z</dcterms:modified>
</cp:coreProperties>
</file>