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95" r:id="rId5"/>
    <p:sldId id="304" r:id="rId6"/>
    <p:sldId id="285" r:id="rId7"/>
    <p:sldId id="303" r:id="rId8"/>
    <p:sldId id="314" r:id="rId9"/>
    <p:sldId id="316" r:id="rId10"/>
    <p:sldId id="317" r:id="rId11"/>
    <p:sldId id="331" r:id="rId12"/>
    <p:sldId id="332" r:id="rId13"/>
    <p:sldId id="335" r:id="rId14"/>
    <p:sldId id="329" r:id="rId15"/>
    <p:sldId id="260" r:id="rId16"/>
    <p:sldId id="336" r:id="rId17"/>
    <p:sldId id="293" r:id="rId18"/>
    <p:sldId id="310" r:id="rId19"/>
  </p:sldIdLst>
  <p:sldSz cx="9144000" cy="6858000" type="screen4x3"/>
  <p:notesSz cx="6797675" cy="9926638"/>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C017F2-7E6D-464B-8A6C-C0538499EEEC}">
          <p14:sldIdLst>
            <p14:sldId id="295"/>
          </p14:sldIdLst>
        </p14:section>
        <p14:section name="Untitled Section" id="{BF6BB5B9-6318-4F76-8422-FB29C6D7F18F}">
          <p14:sldIdLst>
            <p14:sldId id="304"/>
            <p14:sldId id="285"/>
            <p14:sldId id="303"/>
            <p14:sldId id="314"/>
            <p14:sldId id="316"/>
            <p14:sldId id="317"/>
            <p14:sldId id="331"/>
            <p14:sldId id="332"/>
            <p14:sldId id="335"/>
            <p14:sldId id="329"/>
            <p14:sldId id="260"/>
            <p14:sldId id="336"/>
            <p14:sldId id="293"/>
          </p14:sldIdLst>
        </p14:section>
        <p14:section name="Liiklusseaduse spets" id="{FD254429-1540-427F-A741-E18E93940EEE}">
          <p14:sldIdLst>
            <p14:sldId id="3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CC8"/>
    <a:srgbClr val="9B9671"/>
    <a:srgbClr val="9AF2FF"/>
    <a:srgbClr val="1C5FA6"/>
    <a:srgbClr val="006600"/>
    <a:srgbClr val="007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2" autoAdjust="0"/>
    <p:restoredTop sz="96370" autoAdjust="0"/>
  </p:normalViewPr>
  <p:slideViewPr>
    <p:cSldViewPr>
      <p:cViewPr>
        <p:scale>
          <a:sx n="50" d="100"/>
          <a:sy n="50" d="100"/>
        </p:scale>
        <p:origin x="2466" y="1404"/>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238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81FF24-9A8A-4B62-B9FC-E5E2C8B6BC3E}"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t-EE"/>
        </a:p>
      </dgm:t>
    </dgm:pt>
    <dgm:pt modelId="{5CEF3F31-F47F-4E6B-9AF5-B42195EBDDB5}">
      <dgm:prSet phldrT="[Text]"/>
      <dgm:spPr/>
      <dgm:t>
        <a:bodyPr/>
        <a:lstStyle/>
        <a:p>
          <a:r>
            <a:rPr lang="et-EE" dirty="0"/>
            <a:t>Algoritm</a:t>
          </a:r>
        </a:p>
      </dgm:t>
    </dgm:pt>
    <dgm:pt modelId="{EBD5709C-BA8A-4E4E-A495-622EAFFFA705}" type="parTrans" cxnId="{4257D94F-2BEE-49CB-868D-F9E677BB3F35}">
      <dgm:prSet/>
      <dgm:spPr/>
      <dgm:t>
        <a:bodyPr/>
        <a:lstStyle/>
        <a:p>
          <a:endParaRPr lang="et-EE"/>
        </a:p>
      </dgm:t>
    </dgm:pt>
    <dgm:pt modelId="{9BF522A7-8FC9-4313-B2C2-EF7CB9FF02C3}" type="sibTrans" cxnId="{4257D94F-2BEE-49CB-868D-F9E677BB3F35}">
      <dgm:prSet/>
      <dgm:spPr/>
      <dgm:t>
        <a:bodyPr/>
        <a:lstStyle/>
        <a:p>
          <a:endParaRPr lang="et-EE"/>
        </a:p>
      </dgm:t>
    </dgm:pt>
    <dgm:pt modelId="{D722EB48-B1EA-424F-8F33-44364FC1FA3F}">
      <dgm:prSet phldrT="[Text]"/>
      <dgm:spPr/>
      <dgm:t>
        <a:bodyPr/>
        <a:lstStyle/>
        <a:p>
          <a:r>
            <a:rPr lang="et-EE" dirty="0"/>
            <a:t>Looja</a:t>
          </a:r>
        </a:p>
      </dgm:t>
    </dgm:pt>
    <dgm:pt modelId="{DCC74151-3725-4D84-8A15-F9E0E0BA54E5}" type="parTrans" cxnId="{4E3CE103-02DC-428D-93BF-F37EE0551551}">
      <dgm:prSet/>
      <dgm:spPr/>
      <dgm:t>
        <a:bodyPr/>
        <a:lstStyle/>
        <a:p>
          <a:endParaRPr lang="et-EE"/>
        </a:p>
      </dgm:t>
    </dgm:pt>
    <dgm:pt modelId="{3AC521BA-F039-4D6C-829C-40984E78BB0F}" type="sibTrans" cxnId="{4E3CE103-02DC-428D-93BF-F37EE0551551}">
      <dgm:prSet/>
      <dgm:spPr/>
      <dgm:t>
        <a:bodyPr/>
        <a:lstStyle/>
        <a:p>
          <a:endParaRPr lang="et-EE"/>
        </a:p>
      </dgm:t>
    </dgm:pt>
    <dgm:pt modelId="{030457EC-5338-48A4-B658-35407517805E}">
      <dgm:prSet phldrT="[Text]"/>
      <dgm:spPr/>
      <dgm:t>
        <a:bodyPr/>
        <a:lstStyle/>
        <a:p>
          <a:r>
            <a:rPr lang="et-EE" dirty="0"/>
            <a:t>Kasutaja</a:t>
          </a:r>
        </a:p>
      </dgm:t>
    </dgm:pt>
    <dgm:pt modelId="{7DBA9247-A336-46B7-A86B-6F29E1C25ECC}" type="sibTrans" cxnId="{C3912D12-9D34-4514-A858-829172909218}">
      <dgm:prSet/>
      <dgm:spPr/>
      <dgm:t>
        <a:bodyPr/>
        <a:lstStyle/>
        <a:p>
          <a:endParaRPr lang="et-EE"/>
        </a:p>
      </dgm:t>
    </dgm:pt>
    <dgm:pt modelId="{BFEB8CD4-7B4C-49D2-AEE5-F5C6426ECE9F}" type="parTrans" cxnId="{C3912D12-9D34-4514-A858-829172909218}">
      <dgm:prSet/>
      <dgm:spPr/>
      <dgm:t>
        <a:bodyPr/>
        <a:lstStyle/>
        <a:p>
          <a:endParaRPr lang="et-EE"/>
        </a:p>
      </dgm:t>
    </dgm:pt>
    <dgm:pt modelId="{13CAB23A-D0CB-436D-986E-2DDEFDC8511E}" type="pres">
      <dgm:prSet presAssocID="{3A81FF24-9A8A-4B62-B9FC-E5E2C8B6BC3E}" presName="Name0" presStyleCnt="0">
        <dgm:presLayoutVars>
          <dgm:chMax val="1"/>
          <dgm:dir/>
          <dgm:animLvl val="ctr"/>
          <dgm:resizeHandles val="exact"/>
        </dgm:presLayoutVars>
      </dgm:prSet>
      <dgm:spPr/>
    </dgm:pt>
    <dgm:pt modelId="{74509E1C-4740-4A15-AB28-34A509478522}" type="pres">
      <dgm:prSet presAssocID="{5CEF3F31-F47F-4E6B-9AF5-B42195EBDDB5}" presName="centerShape" presStyleLbl="node0" presStyleIdx="0" presStyleCnt="1"/>
      <dgm:spPr/>
    </dgm:pt>
    <dgm:pt modelId="{157DED3E-51D6-42EA-B457-F0218F50DE9A}" type="pres">
      <dgm:prSet presAssocID="{D722EB48-B1EA-424F-8F33-44364FC1FA3F}" presName="node" presStyleLbl="node1" presStyleIdx="0" presStyleCnt="2">
        <dgm:presLayoutVars>
          <dgm:bulletEnabled val="1"/>
        </dgm:presLayoutVars>
      </dgm:prSet>
      <dgm:spPr/>
    </dgm:pt>
    <dgm:pt modelId="{208DC566-86A6-4EFC-A92F-7513AAC89C28}" type="pres">
      <dgm:prSet presAssocID="{D722EB48-B1EA-424F-8F33-44364FC1FA3F}" presName="dummy" presStyleCnt="0"/>
      <dgm:spPr/>
    </dgm:pt>
    <dgm:pt modelId="{825711DC-8BC1-4401-8D2A-DBC461B8B698}" type="pres">
      <dgm:prSet presAssocID="{3AC521BA-F039-4D6C-829C-40984E78BB0F}" presName="sibTrans" presStyleLbl="sibTrans2D1" presStyleIdx="0" presStyleCnt="2" custScaleX="167475" custScaleY="32574" custLinFactNeighborX="2290" custLinFactNeighborY="37726"/>
      <dgm:spPr/>
    </dgm:pt>
    <dgm:pt modelId="{577C03FA-A67C-4FB2-9BDD-C565BA811C16}" type="pres">
      <dgm:prSet presAssocID="{030457EC-5338-48A4-B658-35407517805E}" presName="node" presStyleLbl="node1" presStyleIdx="1" presStyleCnt="2">
        <dgm:presLayoutVars>
          <dgm:bulletEnabled val="1"/>
        </dgm:presLayoutVars>
      </dgm:prSet>
      <dgm:spPr/>
    </dgm:pt>
    <dgm:pt modelId="{64BEE23F-086A-4666-8146-3B0182F7DBC4}" type="pres">
      <dgm:prSet presAssocID="{030457EC-5338-48A4-B658-35407517805E}" presName="dummy" presStyleCnt="0"/>
      <dgm:spPr/>
    </dgm:pt>
    <dgm:pt modelId="{1DF79DE9-3154-4BFB-A99B-BB29026EBF12}" type="pres">
      <dgm:prSet presAssocID="{7DBA9247-A336-46B7-A86B-6F29E1C25ECC}" presName="sibTrans" presStyleLbl="sibTrans2D1" presStyleIdx="1" presStyleCnt="2" custFlipHor="1" custScaleX="180551" custScaleY="28715" custLinFactNeighborX="-4248" custLinFactNeighborY="-35159"/>
      <dgm:spPr/>
    </dgm:pt>
  </dgm:ptLst>
  <dgm:cxnLst>
    <dgm:cxn modelId="{4E3CE103-02DC-428D-93BF-F37EE0551551}" srcId="{5CEF3F31-F47F-4E6B-9AF5-B42195EBDDB5}" destId="{D722EB48-B1EA-424F-8F33-44364FC1FA3F}" srcOrd="0" destOrd="0" parTransId="{DCC74151-3725-4D84-8A15-F9E0E0BA54E5}" sibTransId="{3AC521BA-F039-4D6C-829C-40984E78BB0F}"/>
    <dgm:cxn modelId="{C3912D12-9D34-4514-A858-829172909218}" srcId="{5CEF3F31-F47F-4E6B-9AF5-B42195EBDDB5}" destId="{030457EC-5338-48A4-B658-35407517805E}" srcOrd="1" destOrd="0" parTransId="{BFEB8CD4-7B4C-49D2-AEE5-F5C6426ECE9F}" sibTransId="{7DBA9247-A336-46B7-A86B-6F29E1C25ECC}"/>
    <dgm:cxn modelId="{1DB09C28-A9BE-49B1-93F3-D1C38B94638E}" type="presOf" srcId="{030457EC-5338-48A4-B658-35407517805E}" destId="{577C03FA-A67C-4FB2-9BDD-C565BA811C16}" srcOrd="0" destOrd="0" presId="urn:microsoft.com/office/officeart/2005/8/layout/radial6"/>
    <dgm:cxn modelId="{341E9236-2A4F-4B12-A35A-141C85C7797F}" type="presOf" srcId="{D722EB48-B1EA-424F-8F33-44364FC1FA3F}" destId="{157DED3E-51D6-42EA-B457-F0218F50DE9A}" srcOrd="0" destOrd="0" presId="urn:microsoft.com/office/officeart/2005/8/layout/radial6"/>
    <dgm:cxn modelId="{4257D94F-2BEE-49CB-868D-F9E677BB3F35}" srcId="{3A81FF24-9A8A-4B62-B9FC-E5E2C8B6BC3E}" destId="{5CEF3F31-F47F-4E6B-9AF5-B42195EBDDB5}" srcOrd="0" destOrd="0" parTransId="{EBD5709C-BA8A-4E4E-A495-622EAFFFA705}" sibTransId="{9BF522A7-8FC9-4313-B2C2-EF7CB9FF02C3}"/>
    <dgm:cxn modelId="{12835274-0AD8-4318-B2D4-02EDF7D02DB9}" type="presOf" srcId="{3A81FF24-9A8A-4B62-B9FC-E5E2C8B6BC3E}" destId="{13CAB23A-D0CB-436D-986E-2DDEFDC8511E}" srcOrd="0" destOrd="0" presId="urn:microsoft.com/office/officeart/2005/8/layout/radial6"/>
    <dgm:cxn modelId="{3F21ED8F-86F1-4BB0-9926-478D892543F1}" type="presOf" srcId="{3AC521BA-F039-4D6C-829C-40984E78BB0F}" destId="{825711DC-8BC1-4401-8D2A-DBC461B8B698}" srcOrd="0" destOrd="0" presId="urn:microsoft.com/office/officeart/2005/8/layout/radial6"/>
    <dgm:cxn modelId="{729E4395-2124-4F43-96D0-FB354D420B46}" type="presOf" srcId="{5CEF3F31-F47F-4E6B-9AF5-B42195EBDDB5}" destId="{74509E1C-4740-4A15-AB28-34A509478522}" srcOrd="0" destOrd="0" presId="urn:microsoft.com/office/officeart/2005/8/layout/radial6"/>
    <dgm:cxn modelId="{71E93CF5-BB03-47E6-9A20-1C6E3EE6035D}" type="presOf" srcId="{7DBA9247-A336-46B7-A86B-6F29E1C25ECC}" destId="{1DF79DE9-3154-4BFB-A99B-BB29026EBF12}" srcOrd="0" destOrd="0" presId="urn:microsoft.com/office/officeart/2005/8/layout/radial6"/>
    <dgm:cxn modelId="{D7B78D38-CBCC-452A-B5A7-3B881BD41BFC}" type="presParOf" srcId="{13CAB23A-D0CB-436D-986E-2DDEFDC8511E}" destId="{74509E1C-4740-4A15-AB28-34A509478522}" srcOrd="0" destOrd="0" presId="urn:microsoft.com/office/officeart/2005/8/layout/radial6"/>
    <dgm:cxn modelId="{8F8A472B-452F-4D48-9FB1-FFAE5ABD0DBA}" type="presParOf" srcId="{13CAB23A-D0CB-436D-986E-2DDEFDC8511E}" destId="{157DED3E-51D6-42EA-B457-F0218F50DE9A}" srcOrd="1" destOrd="0" presId="urn:microsoft.com/office/officeart/2005/8/layout/radial6"/>
    <dgm:cxn modelId="{6696FDEF-22E8-4065-86E0-4FC088A753CB}" type="presParOf" srcId="{13CAB23A-D0CB-436D-986E-2DDEFDC8511E}" destId="{208DC566-86A6-4EFC-A92F-7513AAC89C28}" srcOrd="2" destOrd="0" presId="urn:microsoft.com/office/officeart/2005/8/layout/radial6"/>
    <dgm:cxn modelId="{1191DA52-639B-4DFE-B8FD-4627B5375E09}" type="presParOf" srcId="{13CAB23A-D0CB-436D-986E-2DDEFDC8511E}" destId="{825711DC-8BC1-4401-8D2A-DBC461B8B698}" srcOrd="3" destOrd="0" presId="urn:microsoft.com/office/officeart/2005/8/layout/radial6"/>
    <dgm:cxn modelId="{AF0AF4BD-5C8A-48E0-A0A8-309E08FB65D4}" type="presParOf" srcId="{13CAB23A-D0CB-436D-986E-2DDEFDC8511E}" destId="{577C03FA-A67C-4FB2-9BDD-C565BA811C16}" srcOrd="4" destOrd="0" presId="urn:microsoft.com/office/officeart/2005/8/layout/radial6"/>
    <dgm:cxn modelId="{76F4E3F9-874B-4285-80DD-2A0F0823ABD0}" type="presParOf" srcId="{13CAB23A-D0CB-436D-986E-2DDEFDC8511E}" destId="{64BEE23F-086A-4666-8146-3B0182F7DBC4}" srcOrd="5" destOrd="0" presId="urn:microsoft.com/office/officeart/2005/8/layout/radial6"/>
    <dgm:cxn modelId="{EA155896-F061-4C8D-BE8C-41C800AFE454}" type="presParOf" srcId="{13CAB23A-D0CB-436D-986E-2DDEFDC8511E}" destId="{1DF79DE9-3154-4BFB-A99B-BB29026EBF12}" srcOrd="6"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79DE9-3154-4BFB-A99B-BB29026EBF12}">
      <dsp:nvSpPr>
        <dsp:cNvPr id="0" name=""/>
        <dsp:cNvSpPr/>
      </dsp:nvSpPr>
      <dsp:spPr>
        <a:xfrm flipH="1">
          <a:off x="-1934936" y="936119"/>
          <a:ext cx="7695575" cy="1223911"/>
        </a:xfrm>
        <a:prstGeom prst="blockArc">
          <a:avLst>
            <a:gd name="adj1" fmla="val 54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5711DC-8BC1-4401-8D2A-DBC461B8B698}">
      <dsp:nvSpPr>
        <dsp:cNvPr id="0" name=""/>
        <dsp:cNvSpPr/>
      </dsp:nvSpPr>
      <dsp:spPr>
        <a:xfrm>
          <a:off x="-1377601" y="3960436"/>
          <a:ext cx="7138240" cy="1388392"/>
        </a:xfrm>
        <a:prstGeom prst="blockArc">
          <a:avLst>
            <a:gd name="adj1" fmla="val 1620000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509E1C-4740-4A15-AB28-34A509478522}">
      <dsp:nvSpPr>
        <dsp:cNvPr id="0" name=""/>
        <dsp:cNvSpPr/>
      </dsp:nvSpPr>
      <dsp:spPr>
        <a:xfrm>
          <a:off x="1112391" y="2065126"/>
          <a:ext cx="1963042" cy="19630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t-EE" sz="2900" kern="1200" dirty="0"/>
            <a:t>Algoritm</a:t>
          </a:r>
        </a:p>
      </dsp:txBody>
      <dsp:txXfrm>
        <a:off x="1399872" y="2352607"/>
        <a:ext cx="1388080" cy="1388080"/>
      </dsp:txXfrm>
    </dsp:sp>
    <dsp:sp modelId="{157DED3E-51D6-42EA-B457-F0218F50DE9A}">
      <dsp:nvSpPr>
        <dsp:cNvPr id="0" name=""/>
        <dsp:cNvSpPr/>
      </dsp:nvSpPr>
      <dsp:spPr>
        <a:xfrm>
          <a:off x="1406847" y="277915"/>
          <a:ext cx="1374130" cy="13741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t-EE" sz="2100" kern="1200" dirty="0"/>
            <a:t>Looja</a:t>
          </a:r>
        </a:p>
      </dsp:txBody>
      <dsp:txXfrm>
        <a:off x="1608084" y="479152"/>
        <a:ext cx="971656" cy="971656"/>
      </dsp:txXfrm>
    </dsp:sp>
    <dsp:sp modelId="{577C03FA-A67C-4FB2-9BDD-C565BA811C16}">
      <dsp:nvSpPr>
        <dsp:cNvPr id="0" name=""/>
        <dsp:cNvSpPr/>
      </dsp:nvSpPr>
      <dsp:spPr>
        <a:xfrm>
          <a:off x="1406847" y="4441250"/>
          <a:ext cx="1374130" cy="13741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t-EE" sz="2100" kern="1200" dirty="0"/>
            <a:t>Kasutaja</a:t>
          </a:r>
        </a:p>
      </dsp:txBody>
      <dsp:txXfrm>
        <a:off x="1608084" y="4642487"/>
        <a:ext cx="971656" cy="97165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51ABE90-6DA1-4BF2-BE6C-A2A3300EE2CD}" type="datetimeFigureOut">
              <a:rPr lang="et-EE" smtClean="0"/>
              <a:pPr/>
              <a:t>3.10.2018</a:t>
            </a:fld>
            <a:endParaRPr lang="et-EE"/>
          </a:p>
        </p:txBody>
      </p:sp>
      <p:sp>
        <p:nvSpPr>
          <p:cNvPr id="4" name="Footer Placeholder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FED9A312-13A2-4034-A39C-CF72EEBE88A2}" type="slidenum">
              <a:rPr lang="et-EE" smtClean="0"/>
              <a:pPr/>
              <a:t>‹#›</a:t>
            </a:fld>
            <a:endParaRPr lang="et-EE"/>
          </a:p>
        </p:txBody>
      </p:sp>
    </p:spTree>
    <p:extLst>
      <p:ext uri="{BB962C8B-B14F-4D97-AF65-F5344CB8AC3E}">
        <p14:creationId xmlns:p14="http://schemas.microsoft.com/office/powerpoint/2010/main" val="282958557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256E5AF-516C-409A-A0B8-CF0E0B44522B}" type="datetimeFigureOut">
              <a:rPr lang="et-EE" smtClean="0"/>
              <a:pPr/>
              <a:t>2.10.2018</a:t>
            </a:fld>
            <a:endParaRPr lang="et-E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0964F568-7A41-4630-BD1B-34A1E1CCF961}" type="slidenum">
              <a:rPr lang="et-EE" smtClean="0"/>
              <a:pPr/>
              <a:t>‹#›</a:t>
            </a:fld>
            <a:endParaRPr lang="et-EE"/>
          </a:p>
        </p:txBody>
      </p:sp>
    </p:spTree>
    <p:extLst>
      <p:ext uri="{BB962C8B-B14F-4D97-AF65-F5344CB8AC3E}">
        <p14:creationId xmlns:p14="http://schemas.microsoft.com/office/powerpoint/2010/main" val="211130947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Tram"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n.wikipedia.org/wiki/Autonomous_vehicle" TargetMode="External"/><Relationship Id="rId5" Type="http://schemas.openxmlformats.org/officeDocument/2006/relationships/hyperlink" Target="https://en.wikipedia.org/wiki/Philippa_Foot" TargetMode="External"/><Relationship Id="rId4" Type="http://schemas.openxmlformats.org/officeDocument/2006/relationships/hyperlink" Target="https://en.wikipedia.org/wiki/Track_(rail_transpor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uywithfetch.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Footer Placeholder 3"/>
          <p:cNvSpPr>
            <a:spLocks noGrp="1"/>
          </p:cNvSpPr>
          <p:nvPr>
            <p:ph type="ftr" sz="quarter" idx="10"/>
          </p:nvPr>
        </p:nvSpPr>
        <p:spPr/>
        <p:txBody>
          <a:bodyPr/>
          <a:lstStyle/>
          <a:p>
            <a:endParaRPr lang="et-EE"/>
          </a:p>
        </p:txBody>
      </p:sp>
      <p:sp>
        <p:nvSpPr>
          <p:cNvPr id="5" name="Slide Number Placeholder 4"/>
          <p:cNvSpPr>
            <a:spLocks noGrp="1"/>
          </p:cNvSpPr>
          <p:nvPr>
            <p:ph type="sldNum" sz="quarter" idx="11"/>
          </p:nvPr>
        </p:nvSpPr>
        <p:spPr/>
        <p:txBody>
          <a:bodyPr/>
          <a:lstStyle/>
          <a:p>
            <a:fld id="{0964F568-7A41-4630-BD1B-34A1E1CCF961}" type="slidenum">
              <a:rPr lang="et-EE" smtClean="0"/>
              <a:pPr/>
              <a:t>1</a:t>
            </a:fld>
            <a:endParaRPr lang="et-EE"/>
          </a:p>
        </p:txBody>
      </p:sp>
    </p:spTree>
    <p:extLst>
      <p:ext uri="{BB962C8B-B14F-4D97-AF65-F5344CB8AC3E}">
        <p14:creationId xmlns:p14="http://schemas.microsoft.com/office/powerpoint/2010/main" val="1301253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Loomaks laiem õiguskeskkond robotite jaoks</a:t>
            </a:r>
          </a:p>
        </p:txBody>
      </p:sp>
      <p:sp>
        <p:nvSpPr>
          <p:cNvPr id="4" name="Footer Placeholder 3"/>
          <p:cNvSpPr>
            <a:spLocks noGrp="1"/>
          </p:cNvSpPr>
          <p:nvPr>
            <p:ph type="ftr" sz="quarter" idx="10"/>
          </p:nvPr>
        </p:nvSpPr>
        <p:spPr/>
        <p:txBody>
          <a:bodyPr/>
          <a:lstStyle/>
          <a:p>
            <a:endParaRPr lang="et-EE"/>
          </a:p>
        </p:txBody>
      </p:sp>
      <p:sp>
        <p:nvSpPr>
          <p:cNvPr id="5" name="Slide Number Placeholder 4"/>
          <p:cNvSpPr>
            <a:spLocks noGrp="1"/>
          </p:cNvSpPr>
          <p:nvPr>
            <p:ph type="sldNum" sz="quarter" idx="11"/>
          </p:nvPr>
        </p:nvSpPr>
        <p:spPr/>
        <p:txBody>
          <a:bodyPr/>
          <a:lstStyle/>
          <a:p>
            <a:fld id="{0964F568-7A41-4630-BD1B-34A1E1CCF961}" type="slidenum">
              <a:rPr lang="et-EE" smtClean="0"/>
              <a:pPr/>
              <a:t>10</a:t>
            </a:fld>
            <a:endParaRPr lang="et-EE"/>
          </a:p>
        </p:txBody>
      </p:sp>
    </p:spTree>
    <p:extLst>
      <p:ext uri="{BB962C8B-B14F-4D97-AF65-F5344CB8AC3E}">
        <p14:creationId xmlns:p14="http://schemas.microsoft.com/office/powerpoint/2010/main" val="2686533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There is a runaway </a:t>
            </a:r>
            <a:r>
              <a:rPr lang="en-US" sz="1200" u="none" strike="noStrike" kern="1200" dirty="0">
                <a:solidFill>
                  <a:schemeClr val="tx1"/>
                </a:solidFill>
                <a:effectLst/>
                <a:latin typeface="+mn-lt"/>
                <a:ea typeface="+mn-ea"/>
                <a:cs typeface="+mn-cs"/>
                <a:hlinkClick r:id="rId3" tooltip="Tram"/>
              </a:rPr>
              <a:t>trolley</a:t>
            </a:r>
            <a:r>
              <a:rPr lang="en-US" dirty="0">
                <a:effectLst/>
              </a:rPr>
              <a:t> barreling down the </a:t>
            </a:r>
            <a:r>
              <a:rPr lang="en-US" sz="1200" u="none" strike="noStrike" kern="1200" dirty="0">
                <a:solidFill>
                  <a:schemeClr val="tx1"/>
                </a:solidFill>
                <a:effectLst/>
                <a:latin typeface="+mn-lt"/>
                <a:ea typeface="+mn-ea"/>
                <a:cs typeface="+mn-cs"/>
                <a:hlinkClick r:id="rId4" tooltip="Track (rail transport)"/>
              </a:rPr>
              <a:t>railway tracks</a:t>
            </a:r>
            <a:r>
              <a:rPr lang="en-US" dirty="0">
                <a:effectLst/>
              </a:rPr>
              <a:t>. Ahead, on the tracks, there are five people tied up and unable to move. The trolley is headed straight for them. You are standing some distance off in the train yard, next to a lever. If you pull this lever, the trolley will switch to a different set of tracks. However, you notice that there is one person tied up on the side track. You have two options:</a:t>
            </a:r>
          </a:p>
          <a:p>
            <a:r>
              <a:rPr lang="et-EE" dirty="0">
                <a:effectLst/>
              </a:rPr>
              <a:t>1. </a:t>
            </a:r>
            <a:r>
              <a:rPr lang="en-US" dirty="0">
                <a:effectLst/>
              </a:rPr>
              <a:t>Do nothing, and the trolley kills the five people on the main track.</a:t>
            </a:r>
          </a:p>
          <a:p>
            <a:r>
              <a:rPr lang="et-EE" dirty="0">
                <a:effectLst/>
              </a:rPr>
              <a:t>2. </a:t>
            </a:r>
            <a:r>
              <a:rPr lang="en-US" dirty="0">
                <a:effectLst/>
              </a:rPr>
              <a:t>Pull the lever, diverting the trolley onto the side track where it will kill one person.</a:t>
            </a:r>
            <a:endParaRPr lang="et-EE" dirty="0">
              <a:effectLst/>
            </a:endParaRPr>
          </a:p>
          <a:p>
            <a:endParaRPr lang="en-US" dirty="0">
              <a:effectLst/>
            </a:endParaRPr>
          </a:p>
          <a:p>
            <a:r>
              <a:rPr lang="en-US" dirty="0"/>
              <a:t>Which is the most ethical </a:t>
            </a:r>
            <a:r>
              <a:rPr lang="en-US" dirty="0" err="1"/>
              <a:t>choice?</a:t>
            </a:r>
            <a:r>
              <a:rPr lang="en-US" sz="1200" b="0" i="0" kern="1200" dirty="0" err="1">
                <a:solidFill>
                  <a:schemeClr val="tx1"/>
                </a:solidFill>
                <a:effectLst/>
                <a:latin typeface="+mn-lt"/>
                <a:ea typeface="+mn-ea"/>
                <a:cs typeface="+mn-cs"/>
              </a:rPr>
              <a:t>The</a:t>
            </a:r>
            <a:r>
              <a:rPr lang="en-US" sz="1200" b="0" i="0" kern="1200" dirty="0">
                <a:solidFill>
                  <a:schemeClr val="tx1"/>
                </a:solidFill>
                <a:effectLst/>
                <a:latin typeface="+mn-lt"/>
                <a:ea typeface="+mn-ea"/>
                <a:cs typeface="+mn-cs"/>
              </a:rPr>
              <a:t> modern form of the problem was first introduced by </a:t>
            </a:r>
            <a:r>
              <a:rPr lang="en-US" sz="1200" b="0" i="0" u="none" strike="noStrike" kern="1200" dirty="0">
                <a:solidFill>
                  <a:schemeClr val="tx1"/>
                </a:solidFill>
                <a:effectLst/>
                <a:latin typeface="+mn-lt"/>
                <a:ea typeface="+mn-ea"/>
                <a:cs typeface="+mn-cs"/>
                <a:hlinkClick r:id="rId5" tooltip="Philippa Foot"/>
              </a:rPr>
              <a:t>Philippa Foot</a:t>
            </a:r>
            <a:r>
              <a:rPr lang="en-US" sz="1200" b="0" i="0" kern="1200" dirty="0">
                <a:solidFill>
                  <a:schemeClr val="tx1"/>
                </a:solidFill>
                <a:effectLst/>
                <a:latin typeface="+mn-lt"/>
                <a:ea typeface="+mn-ea"/>
                <a:cs typeface="+mn-cs"/>
              </a:rPr>
              <a:t> in 1967</a:t>
            </a:r>
            <a:endParaRPr lang="et-EE" sz="1200" b="0" i="0" u="none" strike="noStrike" kern="1200" baseline="30000" dirty="0">
              <a:solidFill>
                <a:schemeClr val="tx1"/>
              </a:solidFill>
              <a:effectLst/>
              <a:latin typeface="+mn-lt"/>
              <a:ea typeface="+mn-ea"/>
              <a:cs typeface="+mn-cs"/>
            </a:endParaRPr>
          </a:p>
          <a:p>
            <a:endParaRPr lang="et-EE" sz="1200" b="0" i="0" u="none" strike="noStrike" kern="1200" baseline="300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problem often arises in the discussion of the ethics of the design of </a:t>
            </a:r>
            <a:r>
              <a:rPr lang="en-US" sz="1200" b="0" i="0" u="none" strike="noStrike" kern="1200" dirty="0">
                <a:solidFill>
                  <a:schemeClr val="tx1"/>
                </a:solidFill>
                <a:effectLst/>
                <a:latin typeface="+mn-lt"/>
                <a:ea typeface="+mn-ea"/>
                <a:cs typeface="+mn-cs"/>
                <a:hlinkClick r:id="rId6" tooltip="Autonomous vehicle"/>
              </a:rPr>
              <a:t>autonomous vehicles</a:t>
            </a:r>
            <a:r>
              <a:rPr lang="en-US" sz="1200" b="0" i="0" kern="1200" dirty="0">
                <a:solidFill>
                  <a:schemeClr val="tx1"/>
                </a:solidFill>
                <a:effectLst/>
                <a:latin typeface="+mn-lt"/>
                <a:ea typeface="+mn-ea"/>
                <a:cs typeface="+mn-cs"/>
              </a:rPr>
              <a:t>.</a:t>
            </a:r>
          </a:p>
          <a:p>
            <a:endParaRPr lang="et-EE" dirty="0"/>
          </a:p>
        </p:txBody>
      </p:sp>
      <p:sp>
        <p:nvSpPr>
          <p:cNvPr id="4" name="Footer Placeholder 3"/>
          <p:cNvSpPr>
            <a:spLocks noGrp="1"/>
          </p:cNvSpPr>
          <p:nvPr>
            <p:ph type="ftr" sz="quarter" idx="10"/>
          </p:nvPr>
        </p:nvSpPr>
        <p:spPr/>
        <p:txBody>
          <a:bodyPr/>
          <a:lstStyle/>
          <a:p>
            <a:endParaRPr lang="et-EE"/>
          </a:p>
        </p:txBody>
      </p:sp>
      <p:sp>
        <p:nvSpPr>
          <p:cNvPr id="5" name="Slide Number Placeholder 4"/>
          <p:cNvSpPr>
            <a:spLocks noGrp="1"/>
          </p:cNvSpPr>
          <p:nvPr>
            <p:ph type="sldNum" sz="quarter" idx="11"/>
          </p:nvPr>
        </p:nvSpPr>
        <p:spPr/>
        <p:txBody>
          <a:bodyPr/>
          <a:lstStyle/>
          <a:p>
            <a:fld id="{0964F568-7A41-4630-BD1B-34A1E1CCF961}" type="slidenum">
              <a:rPr lang="et-EE" smtClean="0"/>
              <a:pPr/>
              <a:t>11</a:t>
            </a:fld>
            <a:endParaRPr lang="et-EE"/>
          </a:p>
        </p:txBody>
      </p:sp>
    </p:spTree>
    <p:extLst>
      <p:ext uri="{BB962C8B-B14F-4D97-AF65-F5344CB8AC3E}">
        <p14:creationId xmlns:p14="http://schemas.microsoft.com/office/powerpoint/2010/main" val="1894937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Loomaks laiem õiguskeskkond robotite jaoks</a:t>
            </a:r>
          </a:p>
        </p:txBody>
      </p:sp>
      <p:sp>
        <p:nvSpPr>
          <p:cNvPr id="4" name="Footer Placeholder 3"/>
          <p:cNvSpPr>
            <a:spLocks noGrp="1"/>
          </p:cNvSpPr>
          <p:nvPr>
            <p:ph type="ftr" sz="quarter" idx="10"/>
          </p:nvPr>
        </p:nvSpPr>
        <p:spPr/>
        <p:txBody>
          <a:bodyPr/>
          <a:lstStyle/>
          <a:p>
            <a:endParaRPr lang="et-EE"/>
          </a:p>
        </p:txBody>
      </p:sp>
      <p:sp>
        <p:nvSpPr>
          <p:cNvPr id="5" name="Slide Number Placeholder 4"/>
          <p:cNvSpPr>
            <a:spLocks noGrp="1"/>
          </p:cNvSpPr>
          <p:nvPr>
            <p:ph type="sldNum" sz="quarter" idx="11"/>
          </p:nvPr>
        </p:nvSpPr>
        <p:spPr/>
        <p:txBody>
          <a:bodyPr/>
          <a:lstStyle/>
          <a:p>
            <a:fld id="{0964F568-7A41-4630-BD1B-34A1E1CCF961}" type="slidenum">
              <a:rPr lang="et-EE" smtClean="0"/>
              <a:pPr/>
              <a:t>12</a:t>
            </a:fld>
            <a:endParaRPr lang="et-EE"/>
          </a:p>
        </p:txBody>
      </p:sp>
    </p:spTree>
    <p:extLst>
      <p:ext uri="{BB962C8B-B14F-4D97-AF65-F5344CB8AC3E}">
        <p14:creationId xmlns:p14="http://schemas.microsoft.com/office/powerpoint/2010/main" val="3340273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Footer Placeholder 3"/>
          <p:cNvSpPr>
            <a:spLocks noGrp="1"/>
          </p:cNvSpPr>
          <p:nvPr>
            <p:ph type="ftr" sz="quarter" idx="4"/>
          </p:nvPr>
        </p:nvSpPr>
        <p:spPr/>
        <p:txBody>
          <a:bodyPr/>
          <a:lstStyle/>
          <a:p>
            <a:endParaRPr lang="et-EE"/>
          </a:p>
        </p:txBody>
      </p:sp>
      <p:sp>
        <p:nvSpPr>
          <p:cNvPr id="5" name="Slide Number Placeholder 4"/>
          <p:cNvSpPr>
            <a:spLocks noGrp="1"/>
          </p:cNvSpPr>
          <p:nvPr>
            <p:ph type="sldNum" sz="quarter" idx="5"/>
          </p:nvPr>
        </p:nvSpPr>
        <p:spPr/>
        <p:txBody>
          <a:bodyPr/>
          <a:lstStyle/>
          <a:p>
            <a:fld id="{0964F568-7A41-4630-BD1B-34A1E1CCF961}" type="slidenum">
              <a:rPr lang="et-EE" smtClean="0"/>
              <a:pPr/>
              <a:t>13</a:t>
            </a:fld>
            <a:endParaRPr lang="et-EE"/>
          </a:p>
        </p:txBody>
      </p:sp>
    </p:spTree>
    <p:extLst>
      <p:ext uri="{BB962C8B-B14F-4D97-AF65-F5344CB8AC3E}">
        <p14:creationId xmlns:p14="http://schemas.microsoft.com/office/powerpoint/2010/main" val="3873271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Liidu algatused alates 2012</a:t>
            </a:r>
          </a:p>
          <a:p>
            <a:endParaRPr lang="et-EE" dirty="0"/>
          </a:p>
          <a:p>
            <a:r>
              <a:rPr lang="et-EE" dirty="0" err="1"/>
              <a:t>Subjektsus</a:t>
            </a:r>
            <a:r>
              <a:rPr lang="et-EE" dirty="0"/>
              <a:t>:</a:t>
            </a:r>
          </a:p>
          <a:p>
            <a:pPr lvl="1"/>
            <a:r>
              <a:rPr lang="et-EE" dirty="0"/>
              <a:t>Inimene on subjekt ,sest teda ei saa müüa</a:t>
            </a:r>
          </a:p>
          <a:p>
            <a:pPr lvl="1"/>
            <a:r>
              <a:rPr lang="et-EE" dirty="0"/>
              <a:t>Muud asjad ei ole subjektid. </a:t>
            </a:r>
          </a:p>
          <a:p>
            <a:pPr lvl="1"/>
            <a:r>
              <a:rPr lang="et-EE" dirty="0"/>
              <a:t>Inimese keha osadki on subjektid, sest neid ei saa eraldi võtta. </a:t>
            </a:r>
          </a:p>
          <a:p>
            <a:endParaRPr lang="et-EE" dirty="0"/>
          </a:p>
        </p:txBody>
      </p:sp>
      <p:sp>
        <p:nvSpPr>
          <p:cNvPr id="4" name="Footer Placeholder 3"/>
          <p:cNvSpPr>
            <a:spLocks noGrp="1"/>
          </p:cNvSpPr>
          <p:nvPr>
            <p:ph type="ftr" sz="quarter" idx="10"/>
          </p:nvPr>
        </p:nvSpPr>
        <p:spPr/>
        <p:txBody>
          <a:bodyPr/>
          <a:lstStyle/>
          <a:p>
            <a:endParaRPr lang="et-EE"/>
          </a:p>
        </p:txBody>
      </p:sp>
      <p:sp>
        <p:nvSpPr>
          <p:cNvPr id="5" name="Slide Number Placeholder 4"/>
          <p:cNvSpPr>
            <a:spLocks noGrp="1"/>
          </p:cNvSpPr>
          <p:nvPr>
            <p:ph type="sldNum" sz="quarter" idx="11"/>
          </p:nvPr>
        </p:nvSpPr>
        <p:spPr/>
        <p:txBody>
          <a:bodyPr/>
          <a:lstStyle/>
          <a:p>
            <a:fld id="{0964F568-7A41-4630-BD1B-34A1E1CCF961}" type="slidenum">
              <a:rPr lang="et-EE" smtClean="0"/>
              <a:pPr/>
              <a:t>14</a:t>
            </a:fld>
            <a:endParaRPr lang="et-EE"/>
          </a:p>
        </p:txBody>
      </p:sp>
    </p:spTree>
    <p:extLst>
      <p:ext uri="{BB962C8B-B14F-4D97-AF65-F5344CB8AC3E}">
        <p14:creationId xmlns:p14="http://schemas.microsoft.com/office/powerpoint/2010/main" val="1309201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Footer Placeholder 3"/>
          <p:cNvSpPr>
            <a:spLocks noGrp="1"/>
          </p:cNvSpPr>
          <p:nvPr>
            <p:ph type="ftr" sz="quarter" idx="10"/>
          </p:nvPr>
        </p:nvSpPr>
        <p:spPr/>
        <p:txBody>
          <a:bodyPr/>
          <a:lstStyle/>
          <a:p>
            <a:endParaRPr lang="et-EE"/>
          </a:p>
        </p:txBody>
      </p:sp>
      <p:sp>
        <p:nvSpPr>
          <p:cNvPr id="5" name="Slide Number Placeholder 4"/>
          <p:cNvSpPr>
            <a:spLocks noGrp="1"/>
          </p:cNvSpPr>
          <p:nvPr>
            <p:ph type="sldNum" sz="quarter" idx="11"/>
          </p:nvPr>
        </p:nvSpPr>
        <p:spPr/>
        <p:txBody>
          <a:bodyPr/>
          <a:lstStyle/>
          <a:p>
            <a:fld id="{0964F568-7A41-4630-BD1B-34A1E1CCF961}" type="slidenum">
              <a:rPr lang="et-EE" smtClean="0"/>
              <a:pPr/>
              <a:t>15</a:t>
            </a:fld>
            <a:endParaRPr lang="et-EE"/>
          </a:p>
        </p:txBody>
      </p:sp>
    </p:spTree>
    <p:extLst>
      <p:ext uri="{BB962C8B-B14F-4D97-AF65-F5344CB8AC3E}">
        <p14:creationId xmlns:p14="http://schemas.microsoft.com/office/powerpoint/2010/main" val="3434828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Footer Placeholder 3"/>
          <p:cNvSpPr>
            <a:spLocks noGrp="1"/>
          </p:cNvSpPr>
          <p:nvPr>
            <p:ph type="ftr" sz="quarter" idx="10"/>
          </p:nvPr>
        </p:nvSpPr>
        <p:spPr/>
        <p:txBody>
          <a:bodyPr/>
          <a:lstStyle/>
          <a:p>
            <a:endParaRPr lang="et-EE"/>
          </a:p>
        </p:txBody>
      </p:sp>
      <p:sp>
        <p:nvSpPr>
          <p:cNvPr id="5" name="Slide Number Placeholder 4"/>
          <p:cNvSpPr>
            <a:spLocks noGrp="1"/>
          </p:cNvSpPr>
          <p:nvPr>
            <p:ph type="sldNum" sz="quarter" idx="11"/>
          </p:nvPr>
        </p:nvSpPr>
        <p:spPr/>
        <p:txBody>
          <a:bodyPr/>
          <a:lstStyle/>
          <a:p>
            <a:fld id="{0964F568-7A41-4630-BD1B-34A1E1CCF961}" type="slidenum">
              <a:rPr lang="et-EE" smtClean="0"/>
              <a:pPr/>
              <a:t>2</a:t>
            </a:fld>
            <a:endParaRPr lang="et-EE"/>
          </a:p>
        </p:txBody>
      </p:sp>
    </p:spTree>
    <p:extLst>
      <p:ext uri="{BB962C8B-B14F-4D97-AF65-F5344CB8AC3E}">
        <p14:creationId xmlns:p14="http://schemas.microsoft.com/office/powerpoint/2010/main" val="1321446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Why</a:t>
            </a:r>
            <a:r>
              <a:rPr lang="et-EE" dirty="0"/>
              <a:t>?</a:t>
            </a:r>
          </a:p>
          <a:p>
            <a:r>
              <a:rPr lang="et-EE" dirty="0"/>
              <a:t>Are </a:t>
            </a:r>
            <a:r>
              <a:rPr lang="et-EE" dirty="0" err="1"/>
              <a:t>not</a:t>
            </a:r>
            <a:r>
              <a:rPr lang="et-EE" dirty="0"/>
              <a:t> </a:t>
            </a:r>
            <a:r>
              <a:rPr lang="et-EE" dirty="0" err="1"/>
              <a:t>the</a:t>
            </a:r>
            <a:r>
              <a:rPr lang="et-EE" dirty="0"/>
              <a:t> </a:t>
            </a:r>
            <a:r>
              <a:rPr lang="et-EE" dirty="0" err="1"/>
              <a:t>robots</a:t>
            </a:r>
            <a:r>
              <a:rPr lang="et-EE" dirty="0"/>
              <a:t> just </a:t>
            </a:r>
            <a:r>
              <a:rPr lang="et-EE" dirty="0" err="1"/>
              <a:t>software</a:t>
            </a:r>
            <a:r>
              <a:rPr lang="et-EE" dirty="0"/>
              <a:t> in </a:t>
            </a:r>
            <a:r>
              <a:rPr lang="et-EE" dirty="0" err="1"/>
              <a:t>relationship</a:t>
            </a:r>
            <a:r>
              <a:rPr lang="et-EE" dirty="0"/>
              <a:t> of </a:t>
            </a:r>
            <a:r>
              <a:rPr lang="et-EE" dirty="0" err="1"/>
              <a:t>the</a:t>
            </a:r>
            <a:r>
              <a:rPr lang="et-EE" dirty="0"/>
              <a:t> </a:t>
            </a:r>
            <a:r>
              <a:rPr lang="et-EE" dirty="0" err="1"/>
              <a:t>owner</a:t>
            </a:r>
            <a:r>
              <a:rPr lang="et-EE" dirty="0"/>
              <a:t> and </a:t>
            </a:r>
            <a:r>
              <a:rPr lang="et-EE" dirty="0" err="1"/>
              <a:t>slave</a:t>
            </a:r>
            <a:r>
              <a:rPr lang="et-EE" dirty="0"/>
              <a:t>?</a:t>
            </a:r>
          </a:p>
          <a:p>
            <a:endParaRPr lang="et-EE" dirty="0"/>
          </a:p>
          <a:p>
            <a:r>
              <a:rPr lang="et-EE" dirty="0" err="1"/>
              <a:t>Karel</a:t>
            </a:r>
            <a:r>
              <a:rPr lang="et-EE" dirty="0"/>
              <a:t> </a:t>
            </a:r>
            <a:r>
              <a:rPr lang="et-EE" dirty="0" err="1"/>
              <a:t>Ćapek</a:t>
            </a:r>
            <a:r>
              <a:rPr lang="et-EE" dirty="0"/>
              <a:t> Praha rahvusteatri </a:t>
            </a:r>
            <a:r>
              <a:rPr lang="et-EE" dirty="0" err="1"/>
              <a:t>etendis</a:t>
            </a:r>
            <a:r>
              <a:rPr lang="et-EE" dirty="0"/>
              <a:t> 1921. Tsehhikeelne sõna </a:t>
            </a:r>
            <a:r>
              <a:rPr lang="et-EE" dirty="0" err="1"/>
              <a:t>robota</a:t>
            </a:r>
            <a:r>
              <a:rPr lang="et-EE" dirty="0"/>
              <a:t>, mis tähendab rasket või sõnnitud tööd.</a:t>
            </a:r>
          </a:p>
          <a:p>
            <a:r>
              <a:rPr lang="et-EE" dirty="0"/>
              <a:t>Näidendis olid </a:t>
            </a:r>
            <a:r>
              <a:rPr lang="et-EE" dirty="0" err="1"/>
              <a:t>robotnikud</a:t>
            </a:r>
            <a:r>
              <a:rPr lang="et-EE" dirty="0"/>
              <a:t> ehk orjad, robotid, kes tootsid riideid, sünnitasid inimeste eest lapsi jne. Kuniks nad üles tõusid. Oli sõda. Üks inimene jäi ellu. </a:t>
            </a:r>
          </a:p>
          <a:p>
            <a:r>
              <a:rPr lang="et-EE" dirty="0"/>
              <a:t>Nagu HAL 900</a:t>
            </a:r>
          </a:p>
          <a:p>
            <a:endParaRPr lang="et-EE" dirty="0"/>
          </a:p>
          <a:p>
            <a:r>
              <a:rPr lang="et-EE" dirty="0" err="1"/>
              <a:t>Roomba</a:t>
            </a:r>
            <a:endParaRPr lang="et-EE" dirty="0"/>
          </a:p>
          <a:p>
            <a:r>
              <a:rPr lang="et-EE" dirty="0"/>
              <a:t>Siri, </a:t>
            </a:r>
            <a:r>
              <a:rPr lang="et-EE" dirty="0" err="1"/>
              <a:t>Alexa</a:t>
            </a:r>
            <a:endParaRPr lang="et-EE" dirty="0"/>
          </a:p>
          <a:p>
            <a:r>
              <a:rPr lang="et-EE" dirty="0" err="1"/>
              <a:t>Pepper</a:t>
            </a:r>
            <a:endParaRPr lang="et-EE" dirty="0"/>
          </a:p>
          <a:p>
            <a:endParaRPr lang="et-EE" dirty="0"/>
          </a:p>
        </p:txBody>
      </p:sp>
      <p:sp>
        <p:nvSpPr>
          <p:cNvPr id="4" name="Footer Placeholder 3"/>
          <p:cNvSpPr>
            <a:spLocks noGrp="1"/>
          </p:cNvSpPr>
          <p:nvPr>
            <p:ph type="ftr" sz="quarter" idx="10"/>
          </p:nvPr>
        </p:nvSpPr>
        <p:spPr/>
        <p:txBody>
          <a:bodyPr/>
          <a:lstStyle/>
          <a:p>
            <a:endParaRPr lang="et-EE"/>
          </a:p>
        </p:txBody>
      </p:sp>
      <p:sp>
        <p:nvSpPr>
          <p:cNvPr id="5" name="Slide Number Placeholder 4"/>
          <p:cNvSpPr>
            <a:spLocks noGrp="1"/>
          </p:cNvSpPr>
          <p:nvPr>
            <p:ph type="sldNum" sz="quarter" idx="11"/>
          </p:nvPr>
        </p:nvSpPr>
        <p:spPr/>
        <p:txBody>
          <a:bodyPr/>
          <a:lstStyle/>
          <a:p>
            <a:fld id="{0964F568-7A41-4630-BD1B-34A1E1CCF961}" type="slidenum">
              <a:rPr lang="et-EE" smtClean="0"/>
              <a:pPr/>
              <a:t>3</a:t>
            </a:fld>
            <a:endParaRPr lang="et-EE"/>
          </a:p>
        </p:txBody>
      </p:sp>
    </p:spTree>
    <p:extLst>
      <p:ext uri="{BB962C8B-B14F-4D97-AF65-F5344CB8AC3E}">
        <p14:creationId xmlns:p14="http://schemas.microsoft.com/office/powerpoint/2010/main" val="1482824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Footer Placeholder 3"/>
          <p:cNvSpPr>
            <a:spLocks noGrp="1"/>
          </p:cNvSpPr>
          <p:nvPr>
            <p:ph type="ftr" sz="quarter" idx="10"/>
          </p:nvPr>
        </p:nvSpPr>
        <p:spPr/>
        <p:txBody>
          <a:bodyPr/>
          <a:lstStyle/>
          <a:p>
            <a:endParaRPr lang="et-EE"/>
          </a:p>
        </p:txBody>
      </p:sp>
      <p:sp>
        <p:nvSpPr>
          <p:cNvPr id="5" name="Slide Number Placeholder 4"/>
          <p:cNvSpPr>
            <a:spLocks noGrp="1"/>
          </p:cNvSpPr>
          <p:nvPr>
            <p:ph type="sldNum" sz="quarter" idx="11"/>
          </p:nvPr>
        </p:nvSpPr>
        <p:spPr/>
        <p:txBody>
          <a:bodyPr/>
          <a:lstStyle/>
          <a:p>
            <a:fld id="{0964F568-7A41-4630-BD1B-34A1E1CCF961}" type="slidenum">
              <a:rPr lang="et-EE" smtClean="0"/>
              <a:pPr/>
              <a:t>4</a:t>
            </a:fld>
            <a:endParaRPr lang="et-EE"/>
          </a:p>
        </p:txBody>
      </p:sp>
    </p:spTree>
    <p:extLst>
      <p:ext uri="{BB962C8B-B14F-4D97-AF65-F5344CB8AC3E}">
        <p14:creationId xmlns:p14="http://schemas.microsoft.com/office/powerpoint/2010/main" val="4065317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Intelligentseid masinaid on meie ümber palju. Ning tuletame meelde . </a:t>
            </a:r>
            <a:r>
              <a:rPr lang="et-EE" dirty="0" err="1"/>
              <a:t>Deterministlikud</a:t>
            </a:r>
            <a:r>
              <a:rPr lang="et-EE" dirty="0"/>
              <a:t> ehk kui-siis koodiga süsteemid ei ole õigusliku debati ja küsimuste objektiks. Küll aga </a:t>
            </a:r>
            <a:r>
              <a:rPr lang="et-EE" dirty="0" err="1"/>
              <a:t>mittedeterministrikud</a:t>
            </a:r>
            <a:r>
              <a:rPr lang="et-EE" dirty="0"/>
              <a:t>, iseõppivad ja muunduvad algoritmidel põhinevad süsteemid. Nende tegevus ei ole üks-ühele omistatav enam nt programmeerijale </a:t>
            </a:r>
          </a:p>
          <a:p>
            <a:endParaRPr lang="et-EE" dirty="0"/>
          </a:p>
          <a:p>
            <a:r>
              <a:rPr lang="et-EE" dirty="0"/>
              <a:t>Nende eesmärk on olla asi! Kehaline ese, mis meid abistab. </a:t>
            </a:r>
          </a:p>
          <a:p>
            <a:r>
              <a:rPr lang="et-EE" dirty="0"/>
              <a:t>Olles samas suurema ohu allikaks ning võimega põhjustada kahju!</a:t>
            </a:r>
          </a:p>
          <a:p>
            <a:endParaRPr lang="et-EE" dirty="0"/>
          </a:p>
        </p:txBody>
      </p:sp>
      <p:sp>
        <p:nvSpPr>
          <p:cNvPr id="4" name="Footer Placeholder 3"/>
          <p:cNvSpPr>
            <a:spLocks noGrp="1"/>
          </p:cNvSpPr>
          <p:nvPr>
            <p:ph type="ftr" sz="quarter" idx="4"/>
          </p:nvPr>
        </p:nvSpPr>
        <p:spPr/>
        <p:txBody>
          <a:bodyPr/>
          <a:lstStyle/>
          <a:p>
            <a:endParaRPr lang="et-EE"/>
          </a:p>
        </p:txBody>
      </p:sp>
      <p:sp>
        <p:nvSpPr>
          <p:cNvPr id="5" name="Slide Number Placeholder 4"/>
          <p:cNvSpPr>
            <a:spLocks noGrp="1"/>
          </p:cNvSpPr>
          <p:nvPr>
            <p:ph type="sldNum" sz="quarter" idx="5"/>
          </p:nvPr>
        </p:nvSpPr>
        <p:spPr/>
        <p:txBody>
          <a:bodyPr/>
          <a:lstStyle/>
          <a:p>
            <a:fld id="{0964F568-7A41-4630-BD1B-34A1E1CCF961}" type="slidenum">
              <a:rPr lang="et-EE" smtClean="0"/>
              <a:pPr/>
              <a:t>5</a:t>
            </a:fld>
            <a:endParaRPr lang="et-EE"/>
          </a:p>
        </p:txBody>
      </p:sp>
    </p:spTree>
    <p:extLst>
      <p:ext uri="{BB962C8B-B14F-4D97-AF65-F5344CB8AC3E}">
        <p14:creationId xmlns:p14="http://schemas.microsoft.com/office/powerpoint/2010/main" val="3439109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Algoritmilised</a:t>
            </a:r>
            <a:r>
              <a:rPr lang="et-EE" dirty="0"/>
              <a:t>, kehatud algoritmid loovad, toodavad koodi ja kunsti. Intellektuaalse omandi objekte. </a:t>
            </a:r>
          </a:p>
          <a:p>
            <a:endParaRPr lang="et-EE" dirty="0"/>
          </a:p>
          <a:p>
            <a:r>
              <a:rPr lang="et-EE" dirty="0" err="1"/>
              <a:t>DeepDream</a:t>
            </a:r>
            <a:r>
              <a:rPr lang="et-EE" dirty="0"/>
              <a:t> </a:t>
            </a:r>
            <a:r>
              <a:rPr lang="et-EE" dirty="0" err="1"/>
              <a:t>is</a:t>
            </a:r>
            <a:r>
              <a:rPr lang="et-EE" dirty="0"/>
              <a:t> a </a:t>
            </a:r>
            <a:r>
              <a:rPr lang="et-EE" dirty="0" err="1"/>
              <a:t>computer</a:t>
            </a:r>
            <a:r>
              <a:rPr lang="et-EE" dirty="0"/>
              <a:t> </a:t>
            </a:r>
            <a:r>
              <a:rPr lang="et-EE" dirty="0" err="1"/>
              <a:t>vision</a:t>
            </a:r>
            <a:r>
              <a:rPr lang="et-EE" dirty="0"/>
              <a:t> </a:t>
            </a:r>
            <a:r>
              <a:rPr lang="et-EE" dirty="0" err="1"/>
              <a:t>program</a:t>
            </a:r>
            <a:r>
              <a:rPr lang="et-EE" dirty="0"/>
              <a:t> </a:t>
            </a:r>
            <a:r>
              <a:rPr lang="et-EE" dirty="0" err="1"/>
              <a:t>created</a:t>
            </a:r>
            <a:r>
              <a:rPr lang="et-EE" dirty="0"/>
              <a:t> by Google </a:t>
            </a:r>
            <a:r>
              <a:rPr lang="et-EE" dirty="0" err="1"/>
              <a:t>which</a:t>
            </a:r>
            <a:r>
              <a:rPr lang="et-EE" dirty="0"/>
              <a:t> </a:t>
            </a:r>
            <a:r>
              <a:rPr lang="et-EE" dirty="0" err="1"/>
              <a:t>uses</a:t>
            </a:r>
            <a:r>
              <a:rPr lang="et-EE" dirty="0"/>
              <a:t> a </a:t>
            </a:r>
            <a:r>
              <a:rPr lang="et-EE" dirty="0" err="1"/>
              <a:t>convolutional</a:t>
            </a:r>
            <a:r>
              <a:rPr lang="et-EE" dirty="0"/>
              <a:t> </a:t>
            </a:r>
            <a:r>
              <a:rPr lang="et-EE" dirty="0" err="1"/>
              <a:t>neural</a:t>
            </a:r>
            <a:r>
              <a:rPr lang="et-EE" dirty="0"/>
              <a:t> </a:t>
            </a:r>
            <a:r>
              <a:rPr lang="et-EE" dirty="0" err="1"/>
              <a:t>network</a:t>
            </a:r>
            <a:r>
              <a:rPr lang="et-EE" dirty="0"/>
              <a:t> </a:t>
            </a:r>
            <a:r>
              <a:rPr lang="et-EE" dirty="0" err="1"/>
              <a:t>to</a:t>
            </a:r>
            <a:r>
              <a:rPr lang="et-EE" dirty="0"/>
              <a:t> </a:t>
            </a:r>
            <a:r>
              <a:rPr lang="et-EE" dirty="0" err="1"/>
              <a:t>find</a:t>
            </a:r>
            <a:r>
              <a:rPr lang="et-EE" dirty="0"/>
              <a:t> and </a:t>
            </a:r>
            <a:r>
              <a:rPr lang="et-EE" dirty="0" err="1"/>
              <a:t>enhance</a:t>
            </a:r>
            <a:r>
              <a:rPr lang="et-EE" dirty="0"/>
              <a:t> </a:t>
            </a:r>
            <a:r>
              <a:rPr lang="et-EE" dirty="0" err="1"/>
              <a:t>patterns</a:t>
            </a:r>
            <a:r>
              <a:rPr lang="et-EE" dirty="0"/>
              <a:t> in </a:t>
            </a:r>
            <a:r>
              <a:rPr lang="et-EE" dirty="0" err="1"/>
              <a:t>images</a:t>
            </a:r>
            <a:r>
              <a:rPr lang="et-EE" dirty="0"/>
              <a:t> </a:t>
            </a:r>
            <a:r>
              <a:rPr lang="et-EE" dirty="0" err="1"/>
              <a:t>via</a:t>
            </a:r>
            <a:r>
              <a:rPr lang="et-EE" dirty="0"/>
              <a:t> </a:t>
            </a:r>
            <a:r>
              <a:rPr lang="et-EE" dirty="0" err="1"/>
              <a:t>algorithmic</a:t>
            </a:r>
            <a:r>
              <a:rPr lang="et-EE" dirty="0"/>
              <a:t> </a:t>
            </a:r>
            <a:r>
              <a:rPr lang="et-EE" dirty="0" err="1"/>
              <a:t>pareidolia</a:t>
            </a:r>
            <a:r>
              <a:rPr lang="et-EE" dirty="0"/>
              <a:t>, </a:t>
            </a:r>
            <a:r>
              <a:rPr lang="et-EE" dirty="0" err="1"/>
              <a:t>thus</a:t>
            </a:r>
            <a:r>
              <a:rPr lang="et-EE" dirty="0"/>
              <a:t> </a:t>
            </a:r>
            <a:r>
              <a:rPr lang="et-EE" dirty="0" err="1"/>
              <a:t>creating</a:t>
            </a:r>
            <a:r>
              <a:rPr lang="et-EE" dirty="0"/>
              <a:t> a </a:t>
            </a:r>
            <a:r>
              <a:rPr lang="et-EE" dirty="0" err="1"/>
              <a:t>dream-like</a:t>
            </a:r>
            <a:r>
              <a:rPr lang="et-EE" dirty="0"/>
              <a:t> </a:t>
            </a:r>
            <a:r>
              <a:rPr lang="et-EE" dirty="0" err="1"/>
              <a:t>hallucinogenic</a:t>
            </a:r>
            <a:r>
              <a:rPr lang="et-EE" dirty="0"/>
              <a:t> </a:t>
            </a:r>
            <a:r>
              <a:rPr lang="et-EE" dirty="0" err="1"/>
              <a:t>appearance</a:t>
            </a:r>
            <a:r>
              <a:rPr lang="et-EE" dirty="0"/>
              <a:t> in </a:t>
            </a:r>
            <a:r>
              <a:rPr lang="et-EE" dirty="0" err="1"/>
              <a:t>the</a:t>
            </a:r>
            <a:r>
              <a:rPr lang="et-EE" dirty="0"/>
              <a:t> </a:t>
            </a:r>
            <a:r>
              <a:rPr lang="et-EE" dirty="0" err="1"/>
              <a:t>deliberately</a:t>
            </a:r>
            <a:r>
              <a:rPr lang="et-EE" dirty="0"/>
              <a:t> </a:t>
            </a:r>
            <a:r>
              <a:rPr lang="et-EE" dirty="0" err="1"/>
              <a:t>over-processed</a:t>
            </a:r>
            <a:r>
              <a:rPr lang="et-EE" dirty="0"/>
              <a:t> </a:t>
            </a:r>
            <a:r>
              <a:rPr lang="et-EE" dirty="0" err="1"/>
              <a:t>images</a:t>
            </a:r>
            <a:r>
              <a:rPr lang="et-EE" dirty="0"/>
              <a:t>.</a:t>
            </a:r>
          </a:p>
          <a:p>
            <a:endParaRPr lang="et-EE" dirty="0"/>
          </a:p>
          <a:p>
            <a:r>
              <a:rPr lang="en-US" dirty="0" err="1"/>
              <a:t>AivaReleased</a:t>
            </a:r>
            <a:r>
              <a:rPr lang="en-US" dirty="0"/>
              <a:t> its first album called Genesis, as well as many single </a:t>
            </a:r>
            <a:r>
              <a:rPr lang="en-US" dirty="0" err="1"/>
              <a:t>tracksAiva</a:t>
            </a:r>
            <a:r>
              <a:rPr lang="en-US" dirty="0"/>
              <a:t> is the first AI ever to officially acquire the worldwide status of Composer. It was registered under the France and Luxembourg authors’ right society (SACEM), where all of its works reside with a copyright to its own name. :)https://soundcloud.com/user-95265362/sets/genesis </a:t>
            </a:r>
            <a:endParaRPr lang="et-EE" dirty="0"/>
          </a:p>
        </p:txBody>
      </p:sp>
      <p:sp>
        <p:nvSpPr>
          <p:cNvPr id="4" name="Footer Placeholder 3"/>
          <p:cNvSpPr>
            <a:spLocks noGrp="1"/>
          </p:cNvSpPr>
          <p:nvPr>
            <p:ph type="ftr" sz="quarter" idx="4"/>
          </p:nvPr>
        </p:nvSpPr>
        <p:spPr/>
        <p:txBody>
          <a:bodyPr/>
          <a:lstStyle/>
          <a:p>
            <a:endParaRPr lang="et-EE"/>
          </a:p>
        </p:txBody>
      </p:sp>
      <p:sp>
        <p:nvSpPr>
          <p:cNvPr id="5" name="Slide Number Placeholder 4"/>
          <p:cNvSpPr>
            <a:spLocks noGrp="1"/>
          </p:cNvSpPr>
          <p:nvPr>
            <p:ph type="sldNum" sz="quarter" idx="5"/>
          </p:nvPr>
        </p:nvSpPr>
        <p:spPr/>
        <p:txBody>
          <a:bodyPr/>
          <a:lstStyle/>
          <a:p>
            <a:fld id="{0964F568-7A41-4630-BD1B-34A1E1CCF961}" type="slidenum">
              <a:rPr lang="et-EE" smtClean="0"/>
              <a:pPr/>
              <a:t>6</a:t>
            </a:fld>
            <a:endParaRPr lang="et-EE"/>
          </a:p>
        </p:txBody>
      </p:sp>
    </p:spTree>
    <p:extLst>
      <p:ext uri="{BB962C8B-B14F-4D97-AF65-F5344CB8AC3E}">
        <p14:creationId xmlns:p14="http://schemas.microsoft.com/office/powerpoint/2010/main" val="468169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Vestlusrobotid, mida ettevõtted kasutavad tarbijate ja klientidega suhtlemiseks, nende nõustamiseks ja abistamiseks. </a:t>
            </a:r>
          </a:p>
          <a:p>
            <a:endParaRPr lang="et-EE" dirty="0"/>
          </a:p>
          <a:p>
            <a:r>
              <a:rPr lang="et-EE" dirty="0"/>
              <a:t>Näiteks </a:t>
            </a:r>
          </a:p>
          <a:p>
            <a:pPr lvl="1"/>
            <a:r>
              <a:rPr lang="et-EE" dirty="0"/>
              <a:t>Telia</a:t>
            </a:r>
          </a:p>
          <a:p>
            <a:pPr lvl="1"/>
            <a:r>
              <a:rPr lang="et-EE" dirty="0" err="1"/>
              <a:t>Rongibot</a:t>
            </a:r>
            <a:endParaRPr lang="et-EE" dirty="0"/>
          </a:p>
          <a:p>
            <a:pPr lvl="1"/>
            <a:r>
              <a:rPr lang="et-EE" dirty="0" err="1"/>
              <a:t>Õigekeelsusbot</a:t>
            </a:r>
            <a:endParaRPr lang="et-EE" dirty="0"/>
          </a:p>
          <a:p>
            <a:endParaRPr lang="et-EE" dirty="0"/>
          </a:p>
          <a:p>
            <a:endParaRPr lang="et-EE" dirty="0"/>
          </a:p>
          <a:p>
            <a:r>
              <a:rPr lang="et-EE" dirty="0"/>
              <a:t>Kui nõu või info ebaõige? Kas ettevõtte </a:t>
            </a:r>
            <a:r>
              <a:rPr lang="et-EE" dirty="0" err="1"/>
              <a:t>vastutuab</a:t>
            </a:r>
            <a:r>
              <a:rPr lang="et-EE" dirty="0"/>
              <a:t>? </a:t>
            </a:r>
          </a:p>
          <a:p>
            <a:pPr marL="171450" indent="-171450">
              <a:buFontTx/>
              <a:buChar char="-"/>
            </a:pPr>
            <a:r>
              <a:rPr lang="et-EE" dirty="0"/>
              <a:t>Nt </a:t>
            </a:r>
            <a:r>
              <a:rPr lang="et-EE" dirty="0" err="1"/>
              <a:t>Microssofi</a:t>
            </a:r>
            <a:r>
              <a:rPr lang="et-EE" dirty="0"/>
              <a:t> </a:t>
            </a:r>
            <a:r>
              <a:rPr lang="et-EE" dirty="0" err="1"/>
              <a:t>vestlusbot</a:t>
            </a:r>
            <a:r>
              <a:rPr lang="et-EE" dirty="0"/>
              <a:t> – kas Microsoft peaks vastutama vihakõne eest? </a:t>
            </a:r>
          </a:p>
          <a:p>
            <a:pPr marL="171450" indent="-171450">
              <a:buFontTx/>
              <a:buChar char="-"/>
            </a:pPr>
            <a:r>
              <a:rPr lang="et-EE" dirty="0"/>
              <a:t>Kas </a:t>
            </a:r>
            <a:r>
              <a:rPr lang="et-EE" dirty="0" err="1"/>
              <a:t>teenindusboti</a:t>
            </a:r>
            <a:r>
              <a:rPr lang="et-EE" dirty="0"/>
              <a:t> kasutaja peaks vastutama kui nõu on ebaõige? Kas saab ettevõtte tugineda väitele, et tegemist ei ole tema tahte väljendusega?</a:t>
            </a:r>
          </a:p>
        </p:txBody>
      </p:sp>
      <p:sp>
        <p:nvSpPr>
          <p:cNvPr id="4" name="Footer Placeholder 3"/>
          <p:cNvSpPr>
            <a:spLocks noGrp="1"/>
          </p:cNvSpPr>
          <p:nvPr>
            <p:ph type="ftr" sz="quarter" idx="4"/>
          </p:nvPr>
        </p:nvSpPr>
        <p:spPr/>
        <p:txBody>
          <a:bodyPr/>
          <a:lstStyle/>
          <a:p>
            <a:endParaRPr lang="et-EE"/>
          </a:p>
        </p:txBody>
      </p:sp>
      <p:sp>
        <p:nvSpPr>
          <p:cNvPr id="5" name="Slide Number Placeholder 4"/>
          <p:cNvSpPr>
            <a:spLocks noGrp="1"/>
          </p:cNvSpPr>
          <p:nvPr>
            <p:ph type="sldNum" sz="quarter" idx="5"/>
          </p:nvPr>
        </p:nvSpPr>
        <p:spPr/>
        <p:txBody>
          <a:bodyPr/>
          <a:lstStyle/>
          <a:p>
            <a:fld id="{0964F568-7A41-4630-BD1B-34A1E1CCF961}" type="slidenum">
              <a:rPr lang="et-EE" smtClean="0"/>
              <a:pPr/>
              <a:t>7</a:t>
            </a:fld>
            <a:endParaRPr lang="et-EE"/>
          </a:p>
        </p:txBody>
      </p:sp>
    </p:spTree>
    <p:extLst>
      <p:ext uri="{BB962C8B-B14F-4D97-AF65-F5344CB8AC3E}">
        <p14:creationId xmlns:p14="http://schemas.microsoft.com/office/powerpoint/2010/main" val="1529080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Algoritmid, füüsilise kehaga või ilma, mis on võimelised ise lepinguid </a:t>
            </a:r>
            <a:r>
              <a:rPr lang="et-EE" dirty="0" err="1"/>
              <a:t>läbirääkima</a:t>
            </a:r>
            <a:r>
              <a:rPr lang="et-EE" dirty="0"/>
              <a:t>, sõlmima ja täitma. </a:t>
            </a:r>
          </a:p>
          <a:p>
            <a:r>
              <a:rPr lang="et-EE" dirty="0" err="1"/>
              <a:t>Trum</a:t>
            </a:r>
            <a:r>
              <a:rPr lang="et-EE" dirty="0"/>
              <a:t> and </a:t>
            </a:r>
            <a:r>
              <a:rPr lang="et-EE" dirty="0" err="1"/>
              <a:t>Dump</a:t>
            </a:r>
            <a:r>
              <a:rPr lang="et-EE" dirty="0"/>
              <a:t> Twitteri analüüsil põhinev kauplemisrobot.</a:t>
            </a:r>
          </a:p>
          <a:p>
            <a:r>
              <a:rPr lang="et-EE" dirty="0"/>
              <a:t>Kuigi kontsept võib tunduda naljakas, siis tehniline lahendus on kompleksne – Twitteri monitooring; </a:t>
            </a:r>
            <a:r>
              <a:rPr lang="et-EE" dirty="0" err="1"/>
              <a:t>tweeti</a:t>
            </a:r>
            <a:r>
              <a:rPr lang="et-EE" dirty="0"/>
              <a:t> iseloomu analüüs, reaalajas aktsiakauplemine. Sekunditega. Jätame kõrvale selle, kas see kõik on aus kapitaliturg enam, sest inimesel puudub võimalus konkureerida, ning vaatleme seda õiguslikult – kas sellise analüüsiga ettevõtetele tekitatud kahju on omistatav selle algoritmi loonud ettevõttele? Saab ettevõte väita, et mistahes vastutus puudub, sest ei ole tema otseste </a:t>
            </a:r>
            <a:r>
              <a:rPr lang="et-EE" dirty="0" err="1"/>
              <a:t>tehateavalduste</a:t>
            </a:r>
            <a:r>
              <a:rPr lang="et-EE" dirty="0"/>
              <a:t> põhjal vaid iseõppiv ja pidevalt muutuv. </a:t>
            </a:r>
          </a:p>
          <a:p>
            <a:endParaRPr lang="et-EE" dirty="0"/>
          </a:p>
          <a:p>
            <a:r>
              <a:rPr lang="en-US" sz="1200" b="0" i="0" kern="1200" dirty="0">
                <a:solidFill>
                  <a:schemeClr val="tx1"/>
                </a:solidFill>
                <a:effectLst/>
                <a:latin typeface="+mn-lt"/>
                <a:ea typeface="+mn-ea"/>
                <a:cs typeface="+mn-cs"/>
              </a:rPr>
              <a:t>While the concept is funny, it’s actually a complex technical solve: Twitter monitoring, sentiment analysis, complex algorithms, real-time stock trades—all in a matter of seconds.</a:t>
            </a:r>
            <a:endParaRPr lang="et-EE" dirty="0"/>
          </a:p>
          <a:p>
            <a:endParaRPr lang="et-EE" dirty="0"/>
          </a:p>
          <a:p>
            <a:r>
              <a:rPr lang="et-EE" dirty="0"/>
              <a:t>9% langus USA aktsiaturgudel Kreeka kriisi tõttu</a:t>
            </a:r>
          </a:p>
          <a:p>
            <a:r>
              <a:rPr lang="et-EE" dirty="0" err="1"/>
              <a:t>Algorit</a:t>
            </a:r>
            <a:r>
              <a:rPr lang="et-EE" dirty="0"/>
              <a:t> peatas 5-sekundiks kauplemise ning seejärel taastus. See peatas languse ning seejärel normaliseerus. </a:t>
            </a:r>
          </a:p>
          <a:p>
            <a:r>
              <a:rPr lang="et-EE" dirty="0" err="1"/>
              <a:t>Flash-rash</a:t>
            </a:r>
            <a:r>
              <a:rPr lang="et-EE" dirty="0"/>
              <a:t> – välkkukkumine</a:t>
            </a:r>
          </a:p>
          <a:p>
            <a:r>
              <a:rPr lang="et-EE" dirty="0"/>
              <a:t>Ühe algoritmi tegudele reageerisid kõik teised algoritmid turul</a:t>
            </a:r>
          </a:p>
          <a:p>
            <a:endParaRPr lang="et-EE" dirty="0"/>
          </a:p>
          <a:p>
            <a:endParaRPr lang="et-EE" dirty="0"/>
          </a:p>
        </p:txBody>
      </p:sp>
      <p:sp>
        <p:nvSpPr>
          <p:cNvPr id="4" name="Footer Placeholder 3"/>
          <p:cNvSpPr>
            <a:spLocks noGrp="1"/>
          </p:cNvSpPr>
          <p:nvPr>
            <p:ph type="ftr" sz="quarter" idx="4"/>
          </p:nvPr>
        </p:nvSpPr>
        <p:spPr/>
        <p:txBody>
          <a:bodyPr/>
          <a:lstStyle/>
          <a:p>
            <a:endParaRPr lang="et-EE"/>
          </a:p>
        </p:txBody>
      </p:sp>
      <p:sp>
        <p:nvSpPr>
          <p:cNvPr id="5" name="Slide Number Placeholder 4"/>
          <p:cNvSpPr>
            <a:spLocks noGrp="1"/>
          </p:cNvSpPr>
          <p:nvPr>
            <p:ph type="sldNum" sz="quarter" idx="5"/>
          </p:nvPr>
        </p:nvSpPr>
        <p:spPr/>
        <p:txBody>
          <a:bodyPr/>
          <a:lstStyle/>
          <a:p>
            <a:fld id="{0964F568-7A41-4630-BD1B-34A1E1CCF961}" type="slidenum">
              <a:rPr lang="et-EE" smtClean="0"/>
              <a:pPr/>
              <a:t>8</a:t>
            </a:fld>
            <a:endParaRPr lang="et-EE"/>
          </a:p>
        </p:txBody>
      </p:sp>
    </p:spTree>
    <p:extLst>
      <p:ext uri="{BB962C8B-B14F-4D97-AF65-F5344CB8AC3E}">
        <p14:creationId xmlns:p14="http://schemas.microsoft.com/office/powerpoint/2010/main" val="3603370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Siri suudab reserveerida restoranid laua</a:t>
            </a:r>
          </a:p>
          <a:p>
            <a:r>
              <a:rPr lang="et-EE" dirty="0"/>
              <a:t>Shopping assistent</a:t>
            </a:r>
          </a:p>
          <a:p>
            <a:endParaRPr lang="et-EE" dirty="0"/>
          </a:p>
          <a:p>
            <a:r>
              <a:rPr lang="en-US" sz="1200" b="0" i="0" u="none" strike="noStrike" kern="1200" dirty="0">
                <a:solidFill>
                  <a:schemeClr val="tx1"/>
                </a:solidFill>
                <a:effectLst/>
                <a:latin typeface="+mn-lt"/>
                <a:ea typeface="+mn-ea"/>
                <a:cs typeface="+mn-cs"/>
                <a:hlinkClick r:id="rId3"/>
              </a:rPr>
              <a:t>Fetch</a:t>
            </a:r>
            <a:r>
              <a:rPr lang="en-US" sz="1200" b="0" i="0" kern="1200" dirty="0">
                <a:solidFill>
                  <a:schemeClr val="tx1"/>
                </a:solidFill>
                <a:effectLst/>
                <a:latin typeface="+mn-lt"/>
                <a:ea typeface="+mn-ea"/>
                <a:cs typeface="+mn-cs"/>
              </a:rPr>
              <a:t>, a mobile app that serves as a personal buying assistant by allowing you to submit text or photos then have results returned to you by a professional shopper, is expanding beyond product search with a new release out now.</a:t>
            </a:r>
          </a:p>
          <a:p>
            <a:r>
              <a:rPr lang="en-US" sz="1200" b="0" i="0" kern="1200" dirty="0">
                <a:solidFill>
                  <a:schemeClr val="tx1"/>
                </a:solidFill>
                <a:effectLst/>
                <a:latin typeface="+mn-lt"/>
                <a:ea typeface="+mn-ea"/>
                <a:cs typeface="+mn-cs"/>
              </a:rPr>
              <a:t>In the updated version, which also works over SMS, you can use your buying assistant to book flights, hotels, and rental cars, as well as buy movie tickets, event tickets, send flowers, pay parking tickets and more. In other words, Fetch is now an on-demand personal assistant, not just a shopping tool.</a:t>
            </a:r>
          </a:p>
          <a:p>
            <a:endParaRPr lang="et-EE" dirty="0"/>
          </a:p>
        </p:txBody>
      </p:sp>
      <p:sp>
        <p:nvSpPr>
          <p:cNvPr id="4" name="Footer Placeholder 3"/>
          <p:cNvSpPr>
            <a:spLocks noGrp="1"/>
          </p:cNvSpPr>
          <p:nvPr>
            <p:ph type="ftr" sz="quarter" idx="4"/>
          </p:nvPr>
        </p:nvSpPr>
        <p:spPr/>
        <p:txBody>
          <a:bodyPr/>
          <a:lstStyle/>
          <a:p>
            <a:endParaRPr lang="et-EE"/>
          </a:p>
        </p:txBody>
      </p:sp>
      <p:sp>
        <p:nvSpPr>
          <p:cNvPr id="5" name="Slide Number Placeholder 4"/>
          <p:cNvSpPr>
            <a:spLocks noGrp="1"/>
          </p:cNvSpPr>
          <p:nvPr>
            <p:ph type="sldNum" sz="quarter" idx="5"/>
          </p:nvPr>
        </p:nvSpPr>
        <p:spPr/>
        <p:txBody>
          <a:bodyPr/>
          <a:lstStyle/>
          <a:p>
            <a:fld id="{0964F568-7A41-4630-BD1B-34A1E1CCF961}" type="slidenum">
              <a:rPr lang="et-EE" smtClean="0"/>
              <a:pPr/>
              <a:t>9</a:t>
            </a:fld>
            <a:endParaRPr lang="et-EE"/>
          </a:p>
        </p:txBody>
      </p:sp>
    </p:spTree>
    <p:extLst>
      <p:ext uri="{BB962C8B-B14F-4D97-AF65-F5344CB8AC3E}">
        <p14:creationId xmlns:p14="http://schemas.microsoft.com/office/powerpoint/2010/main" val="3252943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8760"/>
            <a:ext cx="7486600" cy="1368151"/>
          </a:xfrm>
        </p:spPr>
        <p:txBody>
          <a:bodyPr/>
          <a:lstStyle>
            <a:lvl1pPr algn="r">
              <a:defRPr/>
            </a:lvl1pPr>
          </a:lstStyle>
          <a:p>
            <a:r>
              <a:rPr lang="en-US"/>
              <a:t>Click to edit Master title style</a:t>
            </a:r>
            <a:endParaRPr lang="et-EE" dirty="0"/>
          </a:p>
        </p:txBody>
      </p:sp>
      <p:sp>
        <p:nvSpPr>
          <p:cNvPr id="3" name="Subtitle 2"/>
          <p:cNvSpPr>
            <a:spLocks noGrp="1"/>
          </p:cNvSpPr>
          <p:nvPr>
            <p:ph type="subTitle" idx="1" hasCustomPrompt="1"/>
          </p:nvPr>
        </p:nvSpPr>
        <p:spPr>
          <a:xfrm>
            <a:off x="5436096" y="2780928"/>
            <a:ext cx="2736304" cy="1512168"/>
          </a:xfrm>
        </p:spPr>
        <p:txBody>
          <a:bodyPr>
            <a:normAutofit/>
          </a:bodyPr>
          <a:lstStyle>
            <a:lvl1pPr marL="0" indent="0" algn="r">
              <a:spcBef>
                <a:spcPts val="0"/>
              </a:spcBef>
              <a:buNone/>
              <a:defRPr sz="1600" baseline="0">
                <a:solidFill>
                  <a:srgbClr val="008CC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dirty="0"/>
              <a:t>Person Name</a:t>
            </a:r>
            <a:endParaRPr lang="en-US" dirty="0"/>
          </a:p>
          <a:p>
            <a:r>
              <a:rPr lang="et-EE" dirty="0"/>
              <a:t>Title</a:t>
            </a:r>
            <a:endParaRPr lang="en-US" dirty="0"/>
          </a:p>
          <a:p>
            <a:r>
              <a:rPr lang="et-EE" dirty="0"/>
              <a:t>e-mail address</a:t>
            </a:r>
            <a:endParaRPr lang="en-US" dirty="0"/>
          </a:p>
          <a:p>
            <a:r>
              <a:rPr lang="et-EE" dirty="0"/>
              <a:t>webpage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404664"/>
            <a:ext cx="7704856" cy="55446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t-EE"/>
          </a:p>
        </p:txBody>
      </p:sp>
      <p:sp>
        <p:nvSpPr>
          <p:cNvPr id="4" name="Text Placeholder 3"/>
          <p:cNvSpPr>
            <a:spLocks noGrp="1"/>
          </p:cNvSpPr>
          <p:nvPr>
            <p:ph type="body" sz="half" idx="2"/>
          </p:nvPr>
        </p:nvSpPr>
        <p:spPr>
          <a:xfrm>
            <a:off x="971600" y="6165304"/>
            <a:ext cx="5414392" cy="3659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8AC35097-F3D8-47D4-83F7-750BD59794B5}" type="slidenum">
              <a:rPr lang="et-EE" smtClean="0"/>
              <a:pPr/>
              <a:t>‹#›</a:t>
            </a:fld>
            <a:endParaRPr 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Slide Number Placeholder 5"/>
          <p:cNvSpPr>
            <a:spLocks noGrp="1"/>
          </p:cNvSpPr>
          <p:nvPr>
            <p:ph type="sldNum" sz="quarter" idx="12"/>
          </p:nvPr>
        </p:nvSpPr>
        <p:spPr/>
        <p:txBody>
          <a:bodyPr/>
          <a:lstStyle/>
          <a:p>
            <a:fld id="{8AC35097-F3D8-47D4-83F7-750BD59794B5}" type="slidenum">
              <a:rPr lang="et-EE" smtClean="0"/>
              <a:pPr/>
              <a:t>‹#›</a:t>
            </a:fld>
            <a:endParaRPr lang="et-E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746650"/>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457200" y="274639"/>
            <a:ext cx="6019800" cy="57466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Slide Number Placeholder 5"/>
          <p:cNvSpPr>
            <a:spLocks noGrp="1"/>
          </p:cNvSpPr>
          <p:nvPr>
            <p:ph type="sldNum" sz="quarter" idx="12"/>
          </p:nvPr>
        </p:nvSpPr>
        <p:spPr/>
        <p:txBody>
          <a:bodyPr/>
          <a:lstStyle/>
          <a:p>
            <a:fld id="{8AC35097-F3D8-47D4-83F7-750BD59794B5}" type="slidenum">
              <a:rPr lang="et-EE" smtClean="0"/>
              <a:pPr/>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lvl1pPr>
              <a:buClr>
                <a:srgbClr val="008CC8"/>
              </a:buClr>
              <a:defRPr/>
            </a:lvl1pPr>
            <a:lvl2pPr>
              <a:buClr>
                <a:srgbClr val="008CC8"/>
              </a:buClr>
              <a:defRPr/>
            </a:lvl2pPr>
            <a:lvl3pPr>
              <a:buClr>
                <a:srgbClr val="008CC8"/>
              </a:buClr>
              <a:defRPr/>
            </a:lvl3pPr>
            <a:lvl4pPr>
              <a:buClr>
                <a:srgbClr val="008CC8"/>
              </a:buClr>
              <a:defRPr/>
            </a:lvl4pPr>
            <a:lvl5pPr>
              <a:buClr>
                <a:srgbClr val="008CC8"/>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6" name="Slide Number Placeholder 5"/>
          <p:cNvSpPr>
            <a:spLocks noGrp="1"/>
          </p:cNvSpPr>
          <p:nvPr>
            <p:ph type="sldNum" sz="quarter" idx="12"/>
          </p:nvPr>
        </p:nvSpPr>
        <p:spPr>
          <a:xfrm>
            <a:off x="467544" y="6165304"/>
            <a:ext cx="720080" cy="365125"/>
          </a:xfrm>
        </p:spPr>
        <p:txBody>
          <a:bodyPr/>
          <a:lstStyle/>
          <a:p>
            <a:fld id="{8AC35097-F3D8-47D4-83F7-750BD59794B5}" type="slidenum">
              <a:rPr lang="et-EE" smtClean="0"/>
              <a:pPr/>
              <a:t>‹#›</a:t>
            </a:fld>
            <a:endParaRPr lang="et-EE"/>
          </a:p>
        </p:txBody>
      </p:sp>
      <p:sp>
        <p:nvSpPr>
          <p:cNvPr id="5" name="Footer Placeholder 4"/>
          <p:cNvSpPr>
            <a:spLocks noGrp="1"/>
          </p:cNvSpPr>
          <p:nvPr>
            <p:ph type="ftr" sz="quarter" idx="3"/>
          </p:nvPr>
        </p:nvSpPr>
        <p:spPr>
          <a:xfrm>
            <a:off x="1331640" y="6165304"/>
            <a:ext cx="5256584" cy="365125"/>
          </a:xfrm>
          <a:prstGeom prst="rect">
            <a:avLst/>
          </a:prstGeom>
        </p:spPr>
        <p:txBody>
          <a:bodyPr vert="horz" lIns="91440" tIns="45720" rIns="91440" bIns="45720" rtlCol="0" anchor="ctr"/>
          <a:lstStyle>
            <a:lvl1pPr algn="ctr">
              <a:defRPr sz="1600">
                <a:solidFill>
                  <a:schemeClr val="tx1"/>
                </a:solidFill>
                <a:latin typeface="Trebuchet MS" pitchFamily="34" charset="0"/>
              </a:defRPr>
            </a:lvl1pPr>
          </a:lstStyle>
          <a:p>
            <a:pPr algn="l"/>
            <a:r>
              <a:rPr lang="et-EE" dirty="0"/>
              <a:t>Footer text / Subtitle / Presenter / Quote etc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4008" y="2362871"/>
            <a:ext cx="3610744" cy="490066"/>
          </a:xfrm>
        </p:spPr>
        <p:txBody>
          <a:bodyPr/>
          <a:lstStyle>
            <a:lvl1pPr algn="r">
              <a:defRPr/>
            </a:lvl1pPr>
          </a:lstStyle>
          <a:p>
            <a:r>
              <a:rPr lang="et-EE" dirty="0"/>
              <a:t>Thank you!</a:t>
            </a:r>
          </a:p>
        </p:txBody>
      </p:sp>
      <p:sp>
        <p:nvSpPr>
          <p:cNvPr id="3" name="Content Placeholder 2"/>
          <p:cNvSpPr>
            <a:spLocks noGrp="1"/>
          </p:cNvSpPr>
          <p:nvPr>
            <p:ph idx="1" hasCustomPrompt="1"/>
          </p:nvPr>
        </p:nvSpPr>
        <p:spPr>
          <a:xfrm>
            <a:off x="4644008" y="2996952"/>
            <a:ext cx="3610744" cy="3024337"/>
          </a:xfrm>
        </p:spPr>
        <p:txBody>
          <a:bodyPr>
            <a:normAutofit/>
          </a:bodyPr>
          <a:lstStyle>
            <a:lvl1pPr algn="r">
              <a:buNone/>
              <a:defRPr sz="1600">
                <a:solidFill>
                  <a:srgbClr val="008CC8"/>
                </a:solidFill>
              </a:defRPr>
            </a:lvl1pPr>
          </a:lstStyle>
          <a:p>
            <a:r>
              <a:rPr lang="et-EE" dirty="0"/>
              <a:t>Person Name</a:t>
            </a:r>
            <a:endParaRPr lang="en-US" dirty="0"/>
          </a:p>
          <a:p>
            <a:r>
              <a:rPr lang="et-EE" dirty="0"/>
              <a:t>Title</a:t>
            </a:r>
            <a:endParaRPr lang="en-US" dirty="0"/>
          </a:p>
          <a:p>
            <a:r>
              <a:rPr lang="et-EE" dirty="0"/>
              <a:t>e-mail address</a:t>
            </a:r>
            <a:endParaRPr lang="en-US" dirty="0"/>
          </a:p>
          <a:p>
            <a:r>
              <a:rPr lang="et-EE" dirty="0"/>
              <a:t>webpage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457200" y="980729"/>
            <a:ext cx="375476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4427984" y="980729"/>
            <a:ext cx="3816424"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7" name="Slide Number Placeholder 6"/>
          <p:cNvSpPr>
            <a:spLocks noGrp="1"/>
          </p:cNvSpPr>
          <p:nvPr>
            <p:ph type="sldNum" sz="quarter" idx="12"/>
          </p:nvPr>
        </p:nvSpPr>
        <p:spPr/>
        <p:txBody>
          <a:bodyPr/>
          <a:lstStyle/>
          <a:p>
            <a:fld id="{8AC35097-F3D8-47D4-83F7-750BD59794B5}" type="slidenum">
              <a:rPr lang="et-EE" smtClean="0"/>
              <a:pPr/>
              <a:t>‹#›</a:t>
            </a:fld>
            <a:endParaRPr lang="et-E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t-EE" dirty="0"/>
          </a:p>
        </p:txBody>
      </p:sp>
      <p:sp>
        <p:nvSpPr>
          <p:cNvPr id="4" name="Content Placeholder 3"/>
          <p:cNvSpPr>
            <a:spLocks noGrp="1"/>
          </p:cNvSpPr>
          <p:nvPr>
            <p:ph sz="half" idx="2" hasCustomPrompt="1"/>
          </p:nvPr>
        </p:nvSpPr>
        <p:spPr>
          <a:xfrm>
            <a:off x="3707904" y="980729"/>
            <a:ext cx="4536504" cy="5040560"/>
          </a:xfrm>
        </p:spPr>
        <p:txBody>
          <a:bodyPr>
            <a:normAutofit/>
          </a:bodyPr>
          <a:lstStyle>
            <a:lvl1pPr algn="r">
              <a:buFontTx/>
              <a:buNone/>
              <a:defRPr sz="2000" baseline="0"/>
            </a:lvl1pPr>
            <a:lvl2pPr algn="r">
              <a:buFontTx/>
              <a:buNone/>
              <a:defRPr sz="2400"/>
            </a:lvl2pPr>
            <a:lvl3pPr algn="r">
              <a:buFontTx/>
              <a:buNone/>
              <a:defRPr sz="2000"/>
            </a:lvl3pPr>
            <a:lvl4pPr algn="r">
              <a:buFontTx/>
              <a:buNone/>
              <a:defRPr sz="1800"/>
            </a:lvl4pPr>
            <a:lvl5pPr algn="r">
              <a:buFontTx/>
              <a:buNone/>
              <a:defRPr sz="1800"/>
            </a:lvl5pPr>
            <a:lvl6pPr>
              <a:defRPr sz="1800"/>
            </a:lvl6pPr>
            <a:lvl7pPr>
              <a:defRPr sz="1800"/>
            </a:lvl7pPr>
            <a:lvl8pPr>
              <a:defRPr sz="1800"/>
            </a:lvl8pPr>
            <a:lvl9pPr>
              <a:defRPr sz="1800"/>
            </a:lvl9pPr>
          </a:lstStyle>
          <a:p>
            <a:pPr lvl="0"/>
            <a:r>
              <a:rPr lang="et-EE" dirty="0"/>
              <a:t>Chapter One 1</a:t>
            </a:r>
          </a:p>
          <a:p>
            <a:pPr lvl="0"/>
            <a:r>
              <a:rPr lang="et-EE" dirty="0"/>
              <a:t>Chapter Two 3</a:t>
            </a:r>
          </a:p>
          <a:p>
            <a:pPr lvl="0"/>
            <a:r>
              <a:rPr lang="et-EE" dirty="0"/>
              <a:t>Chapter Four 5</a:t>
            </a:r>
          </a:p>
          <a:p>
            <a:pPr lvl="0"/>
            <a:r>
              <a:rPr lang="et-EE" dirty="0"/>
              <a:t>Chapter Five 8</a:t>
            </a:r>
          </a:p>
          <a:p>
            <a:pPr lvl="0"/>
            <a:r>
              <a:rPr lang="et-EE" dirty="0"/>
              <a:t>Chapter Six 11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t-EE"/>
          </a:p>
        </p:txBody>
      </p:sp>
      <p:sp>
        <p:nvSpPr>
          <p:cNvPr id="3" name="Text Placeholder 2"/>
          <p:cNvSpPr>
            <a:spLocks noGrp="1"/>
          </p:cNvSpPr>
          <p:nvPr>
            <p:ph type="body" idx="1"/>
          </p:nvPr>
        </p:nvSpPr>
        <p:spPr>
          <a:xfrm>
            <a:off x="457200" y="908720"/>
            <a:ext cx="3826768" cy="12661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3826768" cy="38464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5" name="Text Placeholder 4"/>
          <p:cNvSpPr>
            <a:spLocks noGrp="1"/>
          </p:cNvSpPr>
          <p:nvPr>
            <p:ph type="body" sz="quarter" idx="3"/>
          </p:nvPr>
        </p:nvSpPr>
        <p:spPr>
          <a:xfrm>
            <a:off x="4645025" y="908720"/>
            <a:ext cx="3599383" cy="12661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3599383" cy="38464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9" name="Slide Number Placeholder 8"/>
          <p:cNvSpPr>
            <a:spLocks noGrp="1"/>
          </p:cNvSpPr>
          <p:nvPr>
            <p:ph type="sldNum" sz="quarter" idx="12"/>
          </p:nvPr>
        </p:nvSpPr>
        <p:spPr/>
        <p:txBody>
          <a:bodyPr/>
          <a:lstStyle/>
          <a:p>
            <a:fld id="{8AC35097-F3D8-47D4-83F7-750BD59794B5}" type="slidenum">
              <a:rPr lang="et-EE" smtClean="0"/>
              <a:pPr/>
              <a:t>‹#›</a:t>
            </a:fld>
            <a:endParaRPr 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t-EE"/>
          </a:p>
        </p:txBody>
      </p:sp>
      <p:sp>
        <p:nvSpPr>
          <p:cNvPr id="3" name="Content Placeholder 2"/>
          <p:cNvSpPr>
            <a:spLocks noGrp="1"/>
          </p:cNvSpPr>
          <p:nvPr>
            <p:ph idx="1"/>
          </p:nvPr>
        </p:nvSpPr>
        <p:spPr>
          <a:xfrm>
            <a:off x="3575050" y="273051"/>
            <a:ext cx="4669358" cy="56762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457200" y="1435101"/>
            <a:ext cx="3008313" cy="45141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8AC35097-F3D8-47D4-83F7-750BD59794B5}" type="slidenum">
              <a:rPr lang="et-EE" smtClean="0"/>
              <a:pPr/>
              <a:t>‹#›</a:t>
            </a:fld>
            <a:endParaRPr lang="et-E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787208" cy="490066"/>
          </a:xfrm>
          <a:prstGeom prst="rect">
            <a:avLst/>
          </a:prstGeom>
        </p:spPr>
        <p:txBody>
          <a:bodyPr vert="horz" lIns="91440" tIns="45720" rIns="91440" bIns="45720" rtlCol="0" anchor="t">
            <a:normAutofit/>
          </a:bodyPr>
          <a:lstStyle/>
          <a:p>
            <a:r>
              <a:rPr lang="en-US" dirty="0"/>
              <a:t>Click to edit Master title style</a:t>
            </a:r>
            <a:endParaRPr lang="et-EE" dirty="0"/>
          </a:p>
        </p:txBody>
      </p:sp>
      <p:sp>
        <p:nvSpPr>
          <p:cNvPr id="3" name="Text Placeholder 2"/>
          <p:cNvSpPr>
            <a:spLocks noGrp="1"/>
          </p:cNvSpPr>
          <p:nvPr>
            <p:ph type="body" idx="1"/>
          </p:nvPr>
        </p:nvSpPr>
        <p:spPr>
          <a:xfrm>
            <a:off x="457200" y="908721"/>
            <a:ext cx="7787208" cy="511256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6" name="Slide Number Placeholder 5"/>
          <p:cNvSpPr>
            <a:spLocks noGrp="1"/>
          </p:cNvSpPr>
          <p:nvPr>
            <p:ph type="sldNum" sz="quarter" idx="4"/>
          </p:nvPr>
        </p:nvSpPr>
        <p:spPr>
          <a:xfrm>
            <a:off x="467544" y="6165304"/>
            <a:ext cx="576064" cy="365125"/>
          </a:xfrm>
          <a:prstGeom prst="rect">
            <a:avLst/>
          </a:prstGeom>
        </p:spPr>
        <p:txBody>
          <a:bodyPr vert="horz" lIns="91440" tIns="45720" rIns="91440" bIns="45720" rtlCol="0" anchor="ctr"/>
          <a:lstStyle>
            <a:lvl1pPr algn="ctr">
              <a:defRPr sz="1600">
                <a:solidFill>
                  <a:srgbClr val="008CC8"/>
                </a:solidFill>
                <a:latin typeface="Trebuchet MS" pitchFamily="34" charset="0"/>
              </a:defRPr>
            </a:lvl1pPr>
          </a:lstStyle>
          <a:p>
            <a:fld id="{8AC35097-F3D8-47D4-83F7-750BD59794B5}" type="slidenum">
              <a:rPr lang="et-EE" smtClean="0"/>
              <a:pPr/>
              <a:t>‹#›</a:t>
            </a:fld>
            <a:endParaRPr lang="et-EE" dirty="0"/>
          </a:p>
        </p:txBody>
      </p:sp>
      <p:sp>
        <p:nvSpPr>
          <p:cNvPr id="5" name="Footer Placeholder 4"/>
          <p:cNvSpPr>
            <a:spLocks noGrp="1"/>
          </p:cNvSpPr>
          <p:nvPr>
            <p:ph type="ftr" sz="quarter" idx="3"/>
          </p:nvPr>
        </p:nvSpPr>
        <p:spPr>
          <a:xfrm>
            <a:off x="1331640" y="6165304"/>
            <a:ext cx="5256584" cy="365125"/>
          </a:xfrm>
          <a:prstGeom prst="rect">
            <a:avLst/>
          </a:prstGeom>
        </p:spPr>
        <p:txBody>
          <a:bodyPr vert="horz" lIns="91440" tIns="45720" rIns="91440" bIns="45720" rtlCol="0" anchor="ctr"/>
          <a:lstStyle>
            <a:lvl1pPr algn="ctr">
              <a:defRPr sz="1600">
                <a:solidFill>
                  <a:schemeClr val="tx1"/>
                </a:solidFill>
                <a:latin typeface="Trebuchet MS" pitchFamily="34" charset="0"/>
              </a:defRPr>
            </a:lvl1pPr>
          </a:lstStyle>
          <a:p>
            <a:pPr algn="l"/>
            <a:r>
              <a:rPr lang="et-EE" dirty="0"/>
              <a:t>Footer text / Subtitle / Presenter / Quote etc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spcBef>
          <a:spcPct val="0"/>
        </a:spcBef>
        <a:buNone/>
        <a:defRPr sz="2800" kern="1200">
          <a:solidFill>
            <a:srgbClr val="008CC8"/>
          </a:solidFill>
          <a:latin typeface="Aino Headline" panose="020B0303040504020204" pitchFamily="34" charset="0"/>
          <a:ea typeface="+mj-ea"/>
          <a:cs typeface="+mj-cs"/>
        </a:defRPr>
      </a:lvl1pPr>
    </p:titleStyle>
    <p:bodyStyle>
      <a:lvl1pPr marL="342900" indent="-342900" algn="l" defTabSz="914400" rtl="0" eaLnBrk="1" latinLnBrk="0" hangingPunct="1">
        <a:spcBef>
          <a:spcPct val="20000"/>
        </a:spcBef>
        <a:buClr>
          <a:srgbClr val="1C5FA6"/>
        </a:buClr>
        <a:buSzPct val="110000"/>
        <a:buFontTx/>
        <a:buBlip>
          <a:blip r:embed="rId15"/>
        </a:buBlip>
        <a:defRPr sz="2400" kern="1200">
          <a:solidFill>
            <a:schemeClr val="tx1"/>
          </a:solidFill>
          <a:latin typeface="Aino Headline" panose="020B0303040504020204" pitchFamily="34" charset="0"/>
          <a:ea typeface="+mn-ea"/>
          <a:cs typeface="+mn-cs"/>
        </a:defRPr>
      </a:lvl1pPr>
      <a:lvl2pPr marL="742950" indent="-285750" algn="l" defTabSz="914400" rtl="0" eaLnBrk="1" latinLnBrk="0" hangingPunct="1">
        <a:spcBef>
          <a:spcPct val="20000"/>
        </a:spcBef>
        <a:buClr>
          <a:srgbClr val="1C5FA6"/>
        </a:buClr>
        <a:buSzPct val="110000"/>
        <a:buFont typeface="Arial" pitchFamily="34" charset="0"/>
        <a:buChar char="•"/>
        <a:defRPr sz="2400" kern="1200">
          <a:solidFill>
            <a:schemeClr val="tx1"/>
          </a:solidFill>
          <a:latin typeface="Aino Headline" panose="020B0303040504020204" pitchFamily="34" charset="0"/>
          <a:ea typeface="+mn-ea"/>
          <a:cs typeface="+mn-cs"/>
        </a:defRPr>
      </a:lvl2pPr>
      <a:lvl3pPr marL="1143000" indent="-228600" algn="l" defTabSz="914400" rtl="0" eaLnBrk="1" latinLnBrk="0" hangingPunct="1">
        <a:spcBef>
          <a:spcPct val="20000"/>
        </a:spcBef>
        <a:buClr>
          <a:srgbClr val="1C5FA6"/>
        </a:buClr>
        <a:buSzPct val="110000"/>
        <a:buFont typeface="Arial" pitchFamily="34" charset="0"/>
        <a:buChar char="•"/>
        <a:defRPr sz="2000" kern="1200">
          <a:solidFill>
            <a:schemeClr val="tx1"/>
          </a:solidFill>
          <a:latin typeface="Aino Headline" panose="020B0303040504020204" pitchFamily="34" charset="0"/>
          <a:ea typeface="+mn-ea"/>
          <a:cs typeface="+mn-cs"/>
        </a:defRPr>
      </a:lvl3pPr>
      <a:lvl4pPr marL="1600200" indent="-228600" algn="l" defTabSz="914400" rtl="0" eaLnBrk="1" latinLnBrk="0" hangingPunct="1">
        <a:spcBef>
          <a:spcPct val="20000"/>
        </a:spcBef>
        <a:buClr>
          <a:srgbClr val="1C5FA6"/>
        </a:buClr>
        <a:buSzPct val="110000"/>
        <a:buFont typeface="Arial" pitchFamily="34" charset="0"/>
        <a:buChar char="•"/>
        <a:defRPr sz="2000" kern="1200">
          <a:solidFill>
            <a:schemeClr val="tx1"/>
          </a:solidFill>
          <a:latin typeface="Aino Headline" panose="020B0303040504020204" pitchFamily="34" charset="0"/>
          <a:ea typeface="+mn-ea"/>
          <a:cs typeface="+mn-cs"/>
        </a:defRPr>
      </a:lvl4pPr>
      <a:lvl5pPr marL="2057400" indent="-228600" algn="l" defTabSz="914400" rtl="0" eaLnBrk="1" latinLnBrk="0" hangingPunct="1">
        <a:spcBef>
          <a:spcPct val="20000"/>
        </a:spcBef>
        <a:buClr>
          <a:srgbClr val="1C5FA6"/>
        </a:buClr>
        <a:buSzPct val="110000"/>
        <a:buFont typeface="Arial" pitchFamily="34" charset="0"/>
        <a:buChar char="•"/>
        <a:defRPr sz="1800" kern="1200">
          <a:solidFill>
            <a:schemeClr val="tx1"/>
          </a:solidFill>
          <a:latin typeface="Aino Headline" panose="020B030304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ildiotsingu triniti robotid tulem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707" r="19420" b="2302"/>
          <a:stretch/>
        </p:blipFill>
        <p:spPr bwMode="auto">
          <a:xfrm>
            <a:off x="-199161" y="-9664"/>
            <a:ext cx="9343161" cy="75608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2330" y="476672"/>
            <a:ext cx="4410089" cy="1368151"/>
          </a:xfrm>
        </p:spPr>
        <p:txBody>
          <a:bodyPr>
            <a:noAutofit/>
          </a:bodyPr>
          <a:lstStyle/>
          <a:p>
            <a:r>
              <a:rPr lang="et-EE" sz="3600" b="1" cap="all" dirty="0"/>
              <a:t>Robotid </a:t>
            </a:r>
            <a:r>
              <a:rPr lang="et-EE" sz="3600" cap="all" dirty="0"/>
              <a:t>meie ümber, meiega koos ja meie nimel</a:t>
            </a:r>
            <a:r>
              <a:rPr lang="et-EE" b="1" cap="all" dirty="0"/>
              <a:t>? </a:t>
            </a:r>
          </a:p>
        </p:txBody>
      </p:sp>
      <p:sp>
        <p:nvSpPr>
          <p:cNvPr id="3" name="Subtitle 2"/>
          <p:cNvSpPr>
            <a:spLocks noGrp="1"/>
          </p:cNvSpPr>
          <p:nvPr>
            <p:ph type="subTitle" idx="1"/>
          </p:nvPr>
        </p:nvSpPr>
        <p:spPr>
          <a:xfrm>
            <a:off x="-199161" y="4009848"/>
            <a:ext cx="4536504" cy="1584176"/>
          </a:xfrm>
        </p:spPr>
        <p:txBody>
          <a:bodyPr>
            <a:normAutofit/>
          </a:bodyPr>
          <a:lstStyle/>
          <a:p>
            <a:endParaRPr lang="et-EE" b="1" dirty="0"/>
          </a:p>
          <a:p>
            <a:r>
              <a:rPr lang="et-EE" sz="2400" b="1" dirty="0"/>
              <a:t>Karmen Turk</a:t>
            </a:r>
          </a:p>
          <a:p>
            <a:r>
              <a:rPr lang="et-EE" sz="2400" b="1" dirty="0"/>
              <a:t>Vandeadvokaat, partner</a:t>
            </a:r>
          </a:p>
          <a:p>
            <a:r>
              <a:rPr lang="et-EE" sz="2400" b="1" dirty="0"/>
              <a:t>Advokaadibüroo TRINITI</a:t>
            </a:r>
          </a:p>
        </p:txBody>
      </p:sp>
      <p:pic>
        <p:nvPicPr>
          <p:cNvPr id="8" name="Picture 7">
            <a:extLst>
              <a:ext uri="{FF2B5EF4-FFF2-40B4-BE49-F238E27FC236}">
                <a16:creationId xmlns:a16="http://schemas.microsoft.com/office/drawing/2014/main" id="{39EBC5C5-BB8B-46E8-8D2F-6E0193FC8A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83601">
            <a:off x="4639064" y="5217957"/>
            <a:ext cx="2490509" cy="752134"/>
          </a:xfrm>
          <a:prstGeom prst="rect">
            <a:avLst/>
          </a:prstGeom>
        </p:spPr>
      </p:pic>
    </p:spTree>
    <p:extLst>
      <p:ext uri="{BB962C8B-B14F-4D97-AF65-F5344CB8AC3E}">
        <p14:creationId xmlns:p14="http://schemas.microsoft.com/office/powerpoint/2010/main" val="835473628"/>
      </p:ext>
    </p:extLst>
  </p:cSld>
  <p:clrMapOvr>
    <a:masterClrMapping/>
  </p:clrMapOvr>
  <p:transition>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ldiotsingu robot tulemus">
            <a:extLst>
              <a:ext uri="{FF2B5EF4-FFF2-40B4-BE49-F238E27FC236}">
                <a16:creationId xmlns:a16="http://schemas.microsoft.com/office/drawing/2014/main" id="{211FBF46-A588-412D-9B78-9123B40DD8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97"/>
          <a:stretch/>
        </p:blipFill>
        <p:spPr bwMode="auto">
          <a:xfrm>
            <a:off x="5028" y="130788"/>
            <a:ext cx="5503076" cy="672721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3779912" y="2204864"/>
            <a:ext cx="5112568" cy="942718"/>
          </a:xfrm>
        </p:spPr>
        <p:txBody>
          <a:bodyPr>
            <a:noAutofit/>
          </a:bodyPr>
          <a:lstStyle/>
          <a:p>
            <a:r>
              <a:rPr lang="et-EE" sz="5400" dirty="0"/>
              <a:t>II </a:t>
            </a:r>
            <a:br>
              <a:rPr lang="et-EE" sz="5400" dirty="0"/>
            </a:br>
            <a:r>
              <a:rPr lang="et-EE" sz="5400" dirty="0"/>
              <a:t>Meiega koos?</a:t>
            </a:r>
            <a:br>
              <a:rPr lang="et-EE" sz="5400" dirty="0"/>
            </a:br>
            <a:br>
              <a:rPr lang="et-EE" sz="5400" dirty="0"/>
            </a:br>
            <a:r>
              <a:rPr lang="et-EE" sz="5400" dirty="0"/>
              <a:t>… </a:t>
            </a:r>
            <a:r>
              <a:rPr lang="et-EE" sz="4400" i="1" dirty="0"/>
              <a:t>Eeldused?</a:t>
            </a:r>
            <a:r>
              <a:rPr lang="et-EE" sz="5400" dirty="0"/>
              <a:t> </a:t>
            </a:r>
          </a:p>
        </p:txBody>
      </p:sp>
    </p:spTree>
    <p:extLst>
      <p:ext uri="{BB962C8B-B14F-4D97-AF65-F5344CB8AC3E}">
        <p14:creationId xmlns:p14="http://schemas.microsoft.com/office/powerpoint/2010/main" val="2537643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FE8E6-041C-481A-B0C8-707985894EC6}"/>
              </a:ext>
            </a:extLst>
          </p:cNvPr>
          <p:cNvSpPr>
            <a:spLocks noGrp="1"/>
          </p:cNvSpPr>
          <p:nvPr>
            <p:ph type="title"/>
          </p:nvPr>
        </p:nvSpPr>
        <p:spPr/>
        <p:txBody>
          <a:bodyPr>
            <a:normAutofit fontScale="90000"/>
          </a:bodyPr>
          <a:lstStyle/>
          <a:p>
            <a:endParaRPr lang="et-EE"/>
          </a:p>
        </p:txBody>
      </p:sp>
      <p:sp>
        <p:nvSpPr>
          <p:cNvPr id="3" name="Text Placeholder 2">
            <a:extLst>
              <a:ext uri="{FF2B5EF4-FFF2-40B4-BE49-F238E27FC236}">
                <a16:creationId xmlns:a16="http://schemas.microsoft.com/office/drawing/2014/main" id="{B8199607-34E0-4FDF-A4C1-881C04745FC9}"/>
              </a:ext>
            </a:extLst>
          </p:cNvPr>
          <p:cNvSpPr>
            <a:spLocks noGrp="1"/>
          </p:cNvSpPr>
          <p:nvPr>
            <p:ph type="body" idx="1"/>
          </p:nvPr>
        </p:nvSpPr>
        <p:spPr/>
        <p:txBody>
          <a:bodyPr/>
          <a:lstStyle/>
          <a:p>
            <a:endParaRPr lang="et-EE"/>
          </a:p>
        </p:txBody>
      </p:sp>
      <p:sp>
        <p:nvSpPr>
          <p:cNvPr id="5" name="Text Placeholder 4">
            <a:extLst>
              <a:ext uri="{FF2B5EF4-FFF2-40B4-BE49-F238E27FC236}">
                <a16:creationId xmlns:a16="http://schemas.microsoft.com/office/drawing/2014/main" id="{D94E206A-07EA-4D99-9C62-723F99413C56}"/>
              </a:ext>
            </a:extLst>
          </p:cNvPr>
          <p:cNvSpPr>
            <a:spLocks noGrp="1"/>
          </p:cNvSpPr>
          <p:nvPr>
            <p:ph type="body" sz="quarter" idx="3"/>
          </p:nvPr>
        </p:nvSpPr>
        <p:spPr/>
        <p:txBody>
          <a:bodyPr/>
          <a:lstStyle/>
          <a:p>
            <a:endParaRPr lang="et-EE"/>
          </a:p>
        </p:txBody>
      </p:sp>
      <p:sp>
        <p:nvSpPr>
          <p:cNvPr id="6" name="Content Placeholder 5">
            <a:extLst>
              <a:ext uri="{FF2B5EF4-FFF2-40B4-BE49-F238E27FC236}">
                <a16:creationId xmlns:a16="http://schemas.microsoft.com/office/drawing/2014/main" id="{B8F554F8-5EBE-4D55-BF91-41D4F667690B}"/>
              </a:ext>
            </a:extLst>
          </p:cNvPr>
          <p:cNvSpPr>
            <a:spLocks noGrp="1"/>
          </p:cNvSpPr>
          <p:nvPr>
            <p:ph sz="quarter" idx="4"/>
          </p:nvPr>
        </p:nvSpPr>
        <p:spPr/>
        <p:txBody>
          <a:bodyPr>
            <a:normAutofit fontScale="70000" lnSpcReduction="20000"/>
          </a:bodyPr>
          <a:lstStyle/>
          <a:p>
            <a:endParaRPr lang="et-EE"/>
          </a:p>
        </p:txBody>
      </p:sp>
      <p:pic>
        <p:nvPicPr>
          <p:cNvPr id="1026" name="Picture 2" descr="Trolley Problem">
            <a:extLst>
              <a:ext uri="{FF2B5EF4-FFF2-40B4-BE49-F238E27FC236}">
                <a16:creationId xmlns:a16="http://schemas.microsoft.com/office/drawing/2014/main" id="{03054288-EF2A-4C8A-94B5-6663A9948F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109537"/>
            <a:ext cx="9144000" cy="685323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CFDA58AE-67C2-4DFE-937F-612E1FAE0DBB}"/>
              </a:ext>
            </a:extLst>
          </p:cNvPr>
          <p:cNvSpPr>
            <a:spLocks noGrp="1"/>
          </p:cNvSpPr>
          <p:nvPr>
            <p:ph sz="half" idx="2"/>
          </p:nvPr>
        </p:nvSpPr>
        <p:spPr>
          <a:xfrm>
            <a:off x="179512" y="4366444"/>
            <a:ext cx="3096344" cy="2216918"/>
          </a:xfrm>
        </p:spPr>
        <p:txBody>
          <a:bodyPr>
            <a:normAutofit fontScale="70000" lnSpcReduction="20000"/>
          </a:bodyPr>
          <a:lstStyle/>
          <a:p>
            <a:r>
              <a:rPr lang="et-EE" sz="4400" b="1" dirty="0"/>
              <a:t>Eetika</a:t>
            </a:r>
          </a:p>
          <a:p>
            <a:r>
              <a:rPr lang="et-EE" sz="4400" b="1" dirty="0"/>
              <a:t>Must kast</a:t>
            </a:r>
          </a:p>
          <a:p>
            <a:r>
              <a:rPr lang="et-EE" sz="4400" b="1" dirty="0"/>
              <a:t>Läbipaistvus</a:t>
            </a:r>
          </a:p>
          <a:p>
            <a:pPr marL="0" indent="0">
              <a:buNone/>
            </a:pPr>
            <a:endParaRPr lang="et-EE" b="1" dirty="0"/>
          </a:p>
          <a:p>
            <a:pPr marL="0" indent="0">
              <a:buNone/>
            </a:pPr>
            <a:r>
              <a:rPr lang="et-EE" sz="1100" dirty="0"/>
              <a:t>Foto:  </a:t>
            </a:r>
            <a:r>
              <a:rPr lang="et-EE" sz="1000" dirty="0">
                <a:solidFill>
                  <a:srgbClr val="008CC8"/>
                </a:solidFill>
              </a:rPr>
              <a:t>https://tudelft.openresearch.net/page/15836/introduction-to-the-trolley-problem </a:t>
            </a:r>
            <a:endParaRPr lang="et-EE" sz="1100" dirty="0">
              <a:solidFill>
                <a:srgbClr val="008CC8"/>
              </a:solidFill>
            </a:endParaRPr>
          </a:p>
        </p:txBody>
      </p:sp>
    </p:spTree>
    <p:extLst>
      <p:ext uri="{BB962C8B-B14F-4D97-AF65-F5344CB8AC3E}">
        <p14:creationId xmlns:p14="http://schemas.microsoft.com/office/powerpoint/2010/main" val="755237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ldiotsingu robot tulemus">
            <a:extLst>
              <a:ext uri="{FF2B5EF4-FFF2-40B4-BE49-F238E27FC236}">
                <a16:creationId xmlns:a16="http://schemas.microsoft.com/office/drawing/2014/main" id="{211FBF46-A588-412D-9B78-9123B40DD8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97"/>
          <a:stretch/>
        </p:blipFill>
        <p:spPr bwMode="auto">
          <a:xfrm>
            <a:off x="5028" y="130788"/>
            <a:ext cx="5503076" cy="672721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3707904" y="836712"/>
            <a:ext cx="5112568" cy="942718"/>
          </a:xfrm>
        </p:spPr>
        <p:txBody>
          <a:bodyPr>
            <a:noAutofit/>
          </a:bodyPr>
          <a:lstStyle/>
          <a:p>
            <a:r>
              <a:rPr lang="et-EE" sz="5400" dirty="0"/>
              <a:t>III </a:t>
            </a:r>
            <a:br>
              <a:rPr lang="et-EE" sz="5400" dirty="0"/>
            </a:br>
            <a:r>
              <a:rPr lang="et-EE" sz="5400" dirty="0"/>
              <a:t>Meie eest?</a:t>
            </a:r>
            <a:br>
              <a:rPr lang="et-EE" sz="5400" dirty="0"/>
            </a:br>
            <a:br>
              <a:rPr lang="et-EE" sz="5400" dirty="0"/>
            </a:br>
            <a:r>
              <a:rPr lang="et-EE" sz="4400" i="1" dirty="0"/>
              <a:t>Regulatsiooni võimalikkusest?</a:t>
            </a:r>
            <a:br>
              <a:rPr lang="et-EE" sz="4400" i="1" dirty="0"/>
            </a:br>
            <a:r>
              <a:rPr lang="et-EE" sz="4400" i="1" dirty="0"/>
              <a:t>Vajalikkusest?</a:t>
            </a:r>
            <a:br>
              <a:rPr lang="et-EE" sz="4400" i="1" dirty="0"/>
            </a:br>
            <a:r>
              <a:rPr lang="et-EE" sz="4400" i="1" dirty="0"/>
              <a:t> </a:t>
            </a:r>
          </a:p>
        </p:txBody>
      </p:sp>
    </p:spTree>
    <p:extLst>
      <p:ext uri="{BB962C8B-B14F-4D97-AF65-F5344CB8AC3E}">
        <p14:creationId xmlns:p14="http://schemas.microsoft.com/office/powerpoint/2010/main" val="777832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lock Arc 13">
            <a:extLst>
              <a:ext uri="{FF2B5EF4-FFF2-40B4-BE49-F238E27FC236}">
                <a16:creationId xmlns:a16="http://schemas.microsoft.com/office/drawing/2014/main" id="{6296C6D5-5BFA-420A-B5E5-63AE105D19FA}"/>
              </a:ext>
            </a:extLst>
          </p:cNvPr>
          <p:cNvSpPr/>
          <p:nvPr/>
        </p:nvSpPr>
        <p:spPr>
          <a:xfrm>
            <a:off x="107504" y="2996952"/>
            <a:ext cx="2032291" cy="1693607"/>
          </a:xfrm>
          <a:prstGeom prst="blockArc">
            <a:avLst>
              <a:gd name="adj1" fmla="val 5400000"/>
              <a:gd name="adj2" fmla="val 162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aphicFrame>
        <p:nvGraphicFramePr>
          <p:cNvPr id="7" name="Content Placeholder 6">
            <a:extLst>
              <a:ext uri="{FF2B5EF4-FFF2-40B4-BE49-F238E27FC236}">
                <a16:creationId xmlns:a16="http://schemas.microsoft.com/office/drawing/2014/main" id="{41EBB225-4B88-4935-9623-746D22526D32}"/>
              </a:ext>
            </a:extLst>
          </p:cNvPr>
          <p:cNvGraphicFramePr>
            <a:graphicFrameLocks noGrp="1"/>
          </p:cNvGraphicFramePr>
          <p:nvPr>
            <p:ph sz="half" idx="2"/>
            <p:extLst>
              <p:ext uri="{D42A27DB-BD31-4B8C-83A1-F6EECF244321}">
                <p14:modId xmlns:p14="http://schemas.microsoft.com/office/powerpoint/2010/main" val="2608604960"/>
              </p:ext>
            </p:extLst>
          </p:nvPr>
        </p:nvGraphicFramePr>
        <p:xfrm>
          <a:off x="-468560" y="764704"/>
          <a:ext cx="4187825" cy="6093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B274B590-7DAB-412D-A512-95296CA14745}"/>
              </a:ext>
            </a:extLst>
          </p:cNvPr>
          <p:cNvSpPr>
            <a:spLocks noGrp="1"/>
          </p:cNvSpPr>
          <p:nvPr>
            <p:ph sz="quarter" idx="4"/>
          </p:nvPr>
        </p:nvSpPr>
        <p:spPr>
          <a:xfrm>
            <a:off x="4932040" y="1124744"/>
            <a:ext cx="3599383" cy="5112668"/>
          </a:xfrm>
        </p:spPr>
        <p:txBody>
          <a:bodyPr>
            <a:normAutofit fontScale="92500"/>
          </a:bodyPr>
          <a:lstStyle/>
          <a:p>
            <a:r>
              <a:rPr lang="et-EE" dirty="0"/>
              <a:t>Eetika</a:t>
            </a:r>
          </a:p>
          <a:p>
            <a:r>
              <a:rPr lang="et-EE" dirty="0"/>
              <a:t>Käibekohustus</a:t>
            </a:r>
          </a:p>
          <a:p>
            <a:r>
              <a:rPr lang="et-EE" dirty="0"/>
              <a:t>Seadusest tulenevad õigused / kohustused</a:t>
            </a:r>
          </a:p>
          <a:p>
            <a:endParaRPr lang="et-EE" dirty="0"/>
          </a:p>
          <a:p>
            <a:pPr marL="0" indent="0">
              <a:buNone/>
            </a:pPr>
            <a:endParaRPr lang="et-EE" dirty="0"/>
          </a:p>
          <a:p>
            <a:r>
              <a:rPr lang="et-EE" dirty="0"/>
              <a:t>Tehnoloogiat ei reguleerita</a:t>
            </a:r>
          </a:p>
          <a:p>
            <a:pPr marL="0" indent="0">
              <a:buNone/>
            </a:pPr>
            <a:endParaRPr lang="et-EE" dirty="0"/>
          </a:p>
          <a:p>
            <a:endParaRPr lang="et-EE" dirty="0"/>
          </a:p>
          <a:p>
            <a:r>
              <a:rPr lang="et-EE" dirty="0"/>
              <a:t>Käibekohustus</a:t>
            </a:r>
          </a:p>
          <a:p>
            <a:r>
              <a:rPr lang="et-EE" dirty="0"/>
              <a:t>Seadusest tulenevad õigused / kohustused</a:t>
            </a:r>
          </a:p>
        </p:txBody>
      </p:sp>
      <p:pic>
        <p:nvPicPr>
          <p:cNvPr id="2050" name="Picture 2" descr="Pildiotsingu do not tulemus">
            <a:extLst>
              <a:ext uri="{FF2B5EF4-FFF2-40B4-BE49-F238E27FC236}">
                <a16:creationId xmlns:a16="http://schemas.microsoft.com/office/drawing/2014/main" id="{D580BD9D-5D30-4EF5-A2B6-914B95A4F035}"/>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1695" y="3232869"/>
            <a:ext cx="1156966" cy="11569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ldiotsingu allowed tulemus">
            <a:extLst>
              <a:ext uri="{FF2B5EF4-FFF2-40B4-BE49-F238E27FC236}">
                <a16:creationId xmlns:a16="http://schemas.microsoft.com/office/drawing/2014/main" id="{801D08FD-03D8-4102-AEB3-07B59BC7A66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40734" y="1268760"/>
            <a:ext cx="1459804" cy="13503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Pildiotsingu allowed tulemus">
            <a:extLst>
              <a:ext uri="{FF2B5EF4-FFF2-40B4-BE49-F238E27FC236}">
                <a16:creationId xmlns:a16="http://schemas.microsoft.com/office/drawing/2014/main" id="{6781ADB7-7739-4E3B-A1A0-DE25D1A6DA1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20902" y="4598883"/>
            <a:ext cx="1459804" cy="135039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D020FD68-6667-4799-B089-C8B627BB9578}"/>
              </a:ext>
            </a:extLst>
          </p:cNvPr>
          <p:cNvCxnSpPr/>
          <p:nvPr/>
        </p:nvCxnSpPr>
        <p:spPr>
          <a:xfrm flipH="1">
            <a:off x="2834216" y="3789040"/>
            <a:ext cx="585656" cy="0"/>
          </a:xfrm>
          <a:prstGeom prst="straightConnector1">
            <a:avLst/>
          </a:prstGeom>
          <a:ln w="57150">
            <a:headEnd type="none" w="med" len="med"/>
            <a:tailEnd type="triangl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60072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fade">
                                      <p:cBhvr>
                                        <p:cTn id="13" dur="500"/>
                                        <p:tgtEl>
                                          <p:spTgt spid="6">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1000"/>
                                        <p:tgtEl>
                                          <p:spTgt spid="2052"/>
                                        </p:tgtEl>
                                      </p:cBhvr>
                                    </p:animEffect>
                                    <p:anim calcmode="lin" valueType="num">
                                      <p:cBhvr>
                                        <p:cTn id="19" dur="1000" fill="hold"/>
                                        <p:tgtEl>
                                          <p:spTgt spid="2052"/>
                                        </p:tgtEl>
                                        <p:attrNameLst>
                                          <p:attrName>ppt_x</p:attrName>
                                        </p:attrNameLst>
                                      </p:cBhvr>
                                      <p:tavLst>
                                        <p:tav tm="0">
                                          <p:val>
                                            <p:strVal val="#ppt_x"/>
                                          </p:val>
                                        </p:tav>
                                        <p:tav tm="100000">
                                          <p:val>
                                            <p:strVal val="#ppt_x"/>
                                          </p:val>
                                        </p:tav>
                                      </p:tavLst>
                                    </p:anim>
                                    <p:anim calcmode="lin" valueType="num">
                                      <p:cBhvr>
                                        <p:cTn id="20" dur="1000" fill="hold"/>
                                        <p:tgtEl>
                                          <p:spTgt spid="205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 calcmode="lin" valueType="num">
                                      <p:cBhvr additive="base">
                                        <p:cTn id="40"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6">
                                            <p:txEl>
                                              <p:pRg st="9" end="9"/>
                                            </p:txEl>
                                          </p:spTgt>
                                        </p:tgtEl>
                                        <p:attrNameLst>
                                          <p:attrName>style.visibility</p:attrName>
                                        </p:attrNameLst>
                                      </p:cBhvr>
                                      <p:to>
                                        <p:strVal val="visible"/>
                                      </p:to>
                                    </p:set>
                                    <p:anim calcmode="lin" valueType="num">
                                      <p:cBhvr additive="base">
                                        <p:cTn id="44"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9" end="9"/>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1707E83-D253-4036-9EA7-0E5EBEF9ABB8}"/>
              </a:ext>
            </a:extLst>
          </p:cNvPr>
          <p:cNvSpPr>
            <a:spLocks noGrp="1"/>
          </p:cNvSpPr>
          <p:nvPr>
            <p:ph idx="1"/>
          </p:nvPr>
        </p:nvSpPr>
        <p:spPr>
          <a:xfrm>
            <a:off x="2915816" y="476672"/>
            <a:ext cx="4720280" cy="2016224"/>
          </a:xfrm>
        </p:spPr>
        <p:txBody>
          <a:bodyPr>
            <a:normAutofit/>
          </a:bodyPr>
          <a:lstStyle/>
          <a:p>
            <a:pPr marL="0" indent="0">
              <a:buNone/>
            </a:pPr>
            <a:r>
              <a:rPr lang="et-EE" sz="4000" b="1" dirty="0">
                <a:solidFill>
                  <a:srgbClr val="008CC8"/>
                </a:solidFill>
              </a:rPr>
              <a:t>Regulatsiooni objekt</a:t>
            </a:r>
          </a:p>
          <a:p>
            <a:pPr marL="0" indent="0">
              <a:buNone/>
            </a:pPr>
            <a:endParaRPr lang="et-EE" dirty="0"/>
          </a:p>
        </p:txBody>
      </p:sp>
      <p:pic>
        <p:nvPicPr>
          <p:cNvPr id="8" name="Picture 7">
            <a:extLst>
              <a:ext uri="{FF2B5EF4-FFF2-40B4-BE49-F238E27FC236}">
                <a16:creationId xmlns:a16="http://schemas.microsoft.com/office/drawing/2014/main" id="{739A333B-6808-4D25-9FAE-E75C902AD2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545" y="908720"/>
            <a:ext cx="3960441" cy="5949280"/>
          </a:xfrm>
          <a:prstGeom prst="rect">
            <a:avLst/>
          </a:prstGeom>
        </p:spPr>
      </p:pic>
      <p:sp>
        <p:nvSpPr>
          <p:cNvPr id="7" name="Rectangle 6">
            <a:extLst>
              <a:ext uri="{FF2B5EF4-FFF2-40B4-BE49-F238E27FC236}">
                <a16:creationId xmlns:a16="http://schemas.microsoft.com/office/drawing/2014/main" id="{A54A4BC3-442C-447A-8895-3B7BA9EB72A3}"/>
              </a:ext>
            </a:extLst>
          </p:cNvPr>
          <p:cNvSpPr/>
          <p:nvPr/>
        </p:nvSpPr>
        <p:spPr>
          <a:xfrm>
            <a:off x="4230217" y="1236582"/>
            <a:ext cx="4572000" cy="4856714"/>
          </a:xfrm>
          <a:prstGeom prst="rect">
            <a:avLst/>
          </a:prstGeom>
        </p:spPr>
        <p:txBody>
          <a:bodyPr>
            <a:spAutoFit/>
          </a:bodyPr>
          <a:lstStyle/>
          <a:p>
            <a:pPr marL="742950" lvl="1" indent="-285750">
              <a:spcBef>
                <a:spcPct val="20000"/>
              </a:spcBef>
              <a:buClr>
                <a:srgbClr val="008CC8"/>
              </a:buClr>
              <a:buSzPct val="110000"/>
              <a:buFont typeface="Arial" pitchFamily="34" charset="0"/>
              <a:buChar char="•"/>
            </a:pPr>
            <a:r>
              <a:rPr lang="et-EE" sz="2400" dirty="0">
                <a:latin typeface="Aino Headline" panose="020B0303040504020204" pitchFamily="34" charset="0"/>
              </a:rPr>
              <a:t>Ese (asi, õigus)</a:t>
            </a:r>
          </a:p>
          <a:p>
            <a:pPr lvl="1">
              <a:spcBef>
                <a:spcPct val="20000"/>
              </a:spcBef>
              <a:buClr>
                <a:srgbClr val="008CC8"/>
              </a:buClr>
              <a:buSzPct val="110000"/>
            </a:pPr>
            <a:r>
              <a:rPr lang="et-EE" sz="5400" b="1" dirty="0">
                <a:solidFill>
                  <a:srgbClr val="008CC8"/>
                </a:solidFill>
                <a:latin typeface="Aino Headline" panose="020B0303040504020204" pitchFamily="34" charset="0"/>
              </a:rPr>
              <a:t>+</a:t>
            </a:r>
            <a:endParaRPr lang="et-EE" sz="2400" b="1" dirty="0">
              <a:solidFill>
                <a:srgbClr val="008CC8"/>
              </a:solidFill>
              <a:latin typeface="Aino Headline" panose="020B0303040504020204" pitchFamily="34" charset="0"/>
            </a:endParaRPr>
          </a:p>
          <a:p>
            <a:pPr marL="742950" lvl="1" indent="-285750">
              <a:spcBef>
                <a:spcPct val="20000"/>
              </a:spcBef>
              <a:buClr>
                <a:srgbClr val="008CC8"/>
              </a:buClr>
              <a:buSzPct val="110000"/>
              <a:buFont typeface="Arial" pitchFamily="34" charset="0"/>
              <a:buChar char="•"/>
            </a:pPr>
            <a:r>
              <a:rPr lang="et-EE" sz="2400" dirty="0">
                <a:latin typeface="Aino Headline" panose="020B0303040504020204" pitchFamily="34" charset="0"/>
              </a:rPr>
              <a:t>Ori-peremees analoog</a:t>
            </a:r>
          </a:p>
          <a:p>
            <a:pPr marL="742950" lvl="1" indent="-285750">
              <a:spcBef>
                <a:spcPct val="20000"/>
              </a:spcBef>
              <a:buClr>
                <a:srgbClr val="008CC8"/>
              </a:buClr>
              <a:buSzPct val="110000"/>
              <a:buFont typeface="Arial" pitchFamily="34" charset="0"/>
              <a:buChar char="•"/>
            </a:pPr>
            <a:r>
              <a:rPr lang="et-EE" sz="2400" dirty="0">
                <a:latin typeface="Aino Headline" panose="020B0303040504020204" pitchFamily="34" charset="0"/>
              </a:rPr>
              <a:t>Looma analoog</a:t>
            </a:r>
          </a:p>
          <a:p>
            <a:pPr marL="742950" lvl="1" indent="-285750">
              <a:spcBef>
                <a:spcPct val="20000"/>
              </a:spcBef>
              <a:buClr>
                <a:srgbClr val="008CC8"/>
              </a:buClr>
              <a:buSzPct val="110000"/>
              <a:buFont typeface="Arial" pitchFamily="34" charset="0"/>
              <a:buChar char="•"/>
            </a:pPr>
            <a:r>
              <a:rPr lang="et-EE" sz="2400" dirty="0">
                <a:latin typeface="Aino Headline" panose="020B0303040504020204" pitchFamily="34" charset="0"/>
              </a:rPr>
              <a:t>Tahteavalduse kontseptsioon</a:t>
            </a:r>
          </a:p>
          <a:p>
            <a:pPr marL="742950" lvl="1" indent="-285750">
              <a:spcBef>
                <a:spcPct val="20000"/>
              </a:spcBef>
              <a:buClr>
                <a:srgbClr val="008CC8"/>
              </a:buClr>
              <a:buSzPct val="110000"/>
              <a:buFont typeface="Arial" pitchFamily="34" charset="0"/>
              <a:buChar char="•"/>
            </a:pPr>
            <a:r>
              <a:rPr lang="et-EE" sz="2400" dirty="0">
                <a:latin typeface="Aino Headline" panose="020B0303040504020204" pitchFamily="34" charset="0"/>
              </a:rPr>
              <a:t>Õigus-, teovõime?</a:t>
            </a:r>
          </a:p>
          <a:p>
            <a:pPr marL="1200150" lvl="2" indent="-285750">
              <a:spcBef>
                <a:spcPct val="20000"/>
              </a:spcBef>
              <a:buClr>
                <a:srgbClr val="008CC8"/>
              </a:buClr>
              <a:buSzPct val="110000"/>
              <a:buFont typeface="Arial" pitchFamily="34" charset="0"/>
              <a:buChar char="•"/>
            </a:pPr>
            <a:r>
              <a:rPr lang="et-EE" sz="2400" dirty="0">
                <a:latin typeface="Aino Headline" panose="020B0303040504020204" pitchFamily="34" charset="0"/>
              </a:rPr>
              <a:t>Piiratud (esindusõigus)</a:t>
            </a:r>
          </a:p>
          <a:p>
            <a:pPr marL="1200150" lvl="2" indent="-285750">
              <a:spcBef>
                <a:spcPct val="20000"/>
              </a:spcBef>
              <a:buClr>
                <a:srgbClr val="008CC8"/>
              </a:buClr>
              <a:buSzPct val="110000"/>
              <a:buFont typeface="Arial" pitchFamily="34" charset="0"/>
              <a:buChar char="•"/>
            </a:pPr>
            <a:r>
              <a:rPr lang="et-EE" sz="2400" dirty="0">
                <a:latin typeface="Aino Headline" panose="020B0303040504020204" pitchFamily="34" charset="0"/>
              </a:rPr>
              <a:t>Elektrooniline isik</a:t>
            </a:r>
          </a:p>
        </p:txBody>
      </p:sp>
    </p:spTree>
    <p:extLst>
      <p:ext uri="{BB962C8B-B14F-4D97-AF65-F5344CB8AC3E}">
        <p14:creationId xmlns:p14="http://schemas.microsoft.com/office/powerpoint/2010/main" val="413642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 calcmode="lin" valueType="num">
                                      <p:cBhvr additive="base">
                                        <p:cTn id="2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 calcmode="lin" valueType="num">
                                      <p:cBhvr additive="base">
                                        <p:cTn id="3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ildiotsingu triniti robotid tulem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39" t="398" b="-1"/>
          <a:stretch/>
        </p:blipFill>
        <p:spPr bwMode="auto">
          <a:xfrm>
            <a:off x="-324544" y="-21142"/>
            <a:ext cx="10217768" cy="76328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26B9070-9C1D-4675-95D9-E558626A0D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5198" y="433457"/>
            <a:ext cx="3719652" cy="1123335"/>
          </a:xfrm>
          <a:prstGeom prst="rect">
            <a:avLst/>
          </a:prstGeom>
        </p:spPr>
      </p:pic>
      <p:pic>
        <p:nvPicPr>
          <p:cNvPr id="7" name="Picture 6">
            <a:extLst>
              <a:ext uri="{FF2B5EF4-FFF2-40B4-BE49-F238E27FC236}">
                <a16:creationId xmlns:a16="http://schemas.microsoft.com/office/drawing/2014/main" id="{39EBC5C5-BB8B-46E8-8D2F-6E0193FC8A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83601">
            <a:off x="3664206" y="5320352"/>
            <a:ext cx="2240268" cy="676561"/>
          </a:xfrm>
          <a:prstGeom prst="rect">
            <a:avLst/>
          </a:prstGeom>
        </p:spPr>
      </p:pic>
      <p:sp>
        <p:nvSpPr>
          <p:cNvPr id="2" name="Title 1"/>
          <p:cNvSpPr>
            <a:spLocks noGrp="1"/>
          </p:cNvSpPr>
          <p:nvPr>
            <p:ph type="title"/>
          </p:nvPr>
        </p:nvSpPr>
        <p:spPr>
          <a:xfrm>
            <a:off x="-1548680" y="6612967"/>
            <a:ext cx="3610744" cy="490066"/>
          </a:xfrm>
        </p:spPr>
        <p:txBody>
          <a:bodyPr>
            <a:noAutofit/>
          </a:bodyPr>
          <a:lstStyle/>
          <a:p>
            <a:r>
              <a:rPr lang="et-EE" sz="6000" dirty="0"/>
              <a:t>Aitäh!</a:t>
            </a:r>
          </a:p>
        </p:txBody>
      </p:sp>
    </p:spTree>
    <p:extLst>
      <p:ext uri="{BB962C8B-B14F-4D97-AF65-F5344CB8AC3E}">
        <p14:creationId xmlns:p14="http://schemas.microsoft.com/office/powerpoint/2010/main" val="2620880634"/>
      </p:ext>
    </p:extLst>
  </p:cSld>
  <p:clrMapOvr>
    <a:masterClrMapping/>
  </p:clrMapOvr>
  <p:transition>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962747"/>
            <a:ext cx="5558334" cy="5898424"/>
          </a:xfrm>
          <a:prstGeom prst="rect">
            <a:avLst/>
          </a:prstGeom>
        </p:spPr>
      </p:pic>
      <p:sp>
        <p:nvSpPr>
          <p:cNvPr id="2" name="Title 1"/>
          <p:cNvSpPr>
            <a:spLocks noGrp="1"/>
          </p:cNvSpPr>
          <p:nvPr>
            <p:ph type="title"/>
          </p:nvPr>
        </p:nvSpPr>
        <p:spPr>
          <a:xfrm>
            <a:off x="606388" y="2794919"/>
            <a:ext cx="4536504" cy="706090"/>
          </a:xfrm>
        </p:spPr>
        <p:txBody>
          <a:bodyPr>
            <a:noAutofit/>
          </a:bodyPr>
          <a:lstStyle/>
          <a:p>
            <a:pPr algn="l"/>
            <a:r>
              <a:rPr lang="et-EE" sz="4000" dirty="0"/>
              <a:t>I</a:t>
            </a:r>
            <a:br>
              <a:rPr lang="et-EE" sz="4000" dirty="0"/>
            </a:br>
            <a:r>
              <a:rPr lang="et-EE" sz="4000" dirty="0"/>
              <a:t>Millest jutt </a:t>
            </a:r>
            <a:br>
              <a:rPr lang="et-EE" sz="4000" dirty="0"/>
            </a:br>
            <a:r>
              <a:rPr lang="et-EE" sz="4000" dirty="0"/>
              <a:t>ehk </a:t>
            </a:r>
            <a:br>
              <a:rPr lang="et-EE" sz="4000" dirty="0"/>
            </a:br>
            <a:r>
              <a:rPr lang="et-EE" sz="4000" dirty="0"/>
              <a:t>kes siis meie ümber on?? </a:t>
            </a:r>
          </a:p>
        </p:txBody>
      </p:sp>
    </p:spTree>
    <p:extLst>
      <p:ext uri="{BB962C8B-B14F-4D97-AF65-F5344CB8AC3E}">
        <p14:creationId xmlns:p14="http://schemas.microsoft.com/office/powerpoint/2010/main" val="1648791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214B51-4833-4007-9CA4-41C3FC6DF0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35194" cy="6858000"/>
          </a:xfrm>
        </p:spPr>
      </p:pic>
      <p:pic>
        <p:nvPicPr>
          <p:cNvPr id="2052" name="Picture 4" descr="https://upload.wikimedia.org/wikipedia/commons/5/56/R.U.R._by_Karel_%C4%8Capek_19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9745" y="0"/>
            <a:ext cx="434450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98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F382CD-5632-446E-8206-EB75BDCBE98A}"/>
              </a:ext>
            </a:extLst>
          </p:cNvPr>
          <p:cNvSpPr>
            <a:spLocks noGrp="1"/>
          </p:cNvSpPr>
          <p:nvPr>
            <p:ph type="title"/>
          </p:nvPr>
        </p:nvSpPr>
        <p:spPr/>
        <p:txBody>
          <a:bodyPr>
            <a:noAutofit/>
          </a:bodyPr>
          <a:lstStyle/>
          <a:p>
            <a:r>
              <a:rPr lang="et-EE" sz="3200" dirty="0"/>
              <a:t>Terminoloogia </a:t>
            </a:r>
            <a:br>
              <a:rPr lang="et-EE" sz="3200" dirty="0"/>
            </a:br>
            <a:r>
              <a:rPr lang="et-EE" sz="3200" dirty="0"/>
              <a:t> </a:t>
            </a:r>
          </a:p>
        </p:txBody>
      </p:sp>
      <p:pic>
        <p:nvPicPr>
          <p:cNvPr id="10" name="Content Placeholder 9" descr="Screen Clipping">
            <a:extLst>
              <a:ext uri="{FF2B5EF4-FFF2-40B4-BE49-F238E27FC236}">
                <a16:creationId xmlns:a16="http://schemas.microsoft.com/office/drawing/2014/main" id="{D1299316-6D96-4413-B897-A29088086560}"/>
              </a:ext>
            </a:extLst>
          </p:cNvPr>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0" y="836712"/>
            <a:ext cx="9144000" cy="5328592"/>
          </a:xfrm>
          <a:prstGeom prst="rect">
            <a:avLst/>
          </a:prstGeom>
        </p:spPr>
      </p:pic>
    </p:spTree>
    <p:extLst>
      <p:ext uri="{BB962C8B-B14F-4D97-AF65-F5344CB8AC3E}">
        <p14:creationId xmlns:p14="http://schemas.microsoft.com/office/powerpoint/2010/main" val="828812454"/>
      </p:ext>
    </p:extLst>
  </p:cSld>
  <p:clrMapOvr>
    <a:masterClrMapping/>
  </p:clrMapOvr>
  <p:transition>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ldiotsingu self driving car tulem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04" y="315837"/>
            <a:ext cx="9268707" cy="65421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ldiotsingu smart watch tulemu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568" y="1239130"/>
            <a:ext cx="2655675" cy="29001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ldiotsingu smart fridge tulemus"/>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572000" y="256691"/>
            <a:ext cx="6542162" cy="6542162"/>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44CEFFD9-6FF9-419E-8981-21AEBC5E6F02}"/>
              </a:ext>
            </a:extLst>
          </p:cNvPr>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flipH="1">
            <a:off x="-2771440" y="772892"/>
            <a:ext cx="10127085" cy="6267522"/>
          </a:xfrm>
          <a:prstGeom prst="rect">
            <a:avLst/>
          </a:prstGeom>
        </p:spPr>
      </p:pic>
      <p:sp>
        <p:nvSpPr>
          <p:cNvPr id="8" name="Title 1">
            <a:extLst>
              <a:ext uri="{FF2B5EF4-FFF2-40B4-BE49-F238E27FC236}">
                <a16:creationId xmlns:a16="http://schemas.microsoft.com/office/drawing/2014/main" id="{BDBD1157-83D5-480F-A69B-25B987F832F3}"/>
              </a:ext>
            </a:extLst>
          </p:cNvPr>
          <p:cNvSpPr>
            <a:spLocks noGrp="1"/>
          </p:cNvSpPr>
          <p:nvPr>
            <p:ph type="title"/>
          </p:nvPr>
        </p:nvSpPr>
        <p:spPr>
          <a:xfrm>
            <a:off x="12204" y="384237"/>
            <a:ext cx="7071687" cy="490066"/>
          </a:xfrm>
        </p:spPr>
        <p:txBody>
          <a:bodyPr>
            <a:noAutofit/>
          </a:bodyPr>
          <a:lstStyle/>
          <a:p>
            <a:r>
              <a:rPr lang="et-EE" sz="5400" dirty="0"/>
              <a:t>Robotid meie elus?</a:t>
            </a:r>
            <a:br>
              <a:rPr lang="et-EE" sz="5400" dirty="0"/>
            </a:br>
            <a:endParaRPr lang="et-EE" sz="5400" dirty="0"/>
          </a:p>
        </p:txBody>
      </p:sp>
      <p:pic>
        <p:nvPicPr>
          <p:cNvPr id="1032" name="Picture 8" descr="Pildiotsingu pepper robot tulemu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1693"/>
            <a:ext cx="9280911" cy="694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74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fade">
                                      <p:cBhvr>
                                        <p:cTn id="32" dur="1000"/>
                                        <p:tgtEl>
                                          <p:spTgt spid="1032"/>
                                        </p:tgtEl>
                                      </p:cBhvr>
                                    </p:animEffect>
                                    <p:anim calcmode="lin" valueType="num">
                                      <p:cBhvr>
                                        <p:cTn id="33" dur="1000" fill="hold"/>
                                        <p:tgtEl>
                                          <p:spTgt spid="1032"/>
                                        </p:tgtEl>
                                        <p:attrNameLst>
                                          <p:attrName>ppt_x</p:attrName>
                                        </p:attrNameLst>
                                      </p:cBhvr>
                                      <p:tavLst>
                                        <p:tav tm="0">
                                          <p:val>
                                            <p:strVal val="#ppt_x"/>
                                          </p:val>
                                        </p:tav>
                                        <p:tav tm="100000">
                                          <p:val>
                                            <p:strVal val="#ppt_x"/>
                                          </p:val>
                                        </p:tav>
                                      </p:tavLst>
                                    </p:anim>
                                    <p:anim calcmode="lin" valueType="num">
                                      <p:cBhvr>
                                        <p:cTn id="34"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ldiotsingu deep dream tulemus">
            <a:extLst>
              <a:ext uri="{FF2B5EF4-FFF2-40B4-BE49-F238E27FC236}">
                <a16:creationId xmlns:a16="http://schemas.microsoft.com/office/drawing/2014/main" id="{B8758BD1-10CE-4BED-80A7-B68B5EA2F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 y="1946275"/>
            <a:ext cx="9144000" cy="49117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ldiotsingu deep dream tulemus">
            <a:extLst>
              <a:ext uri="{FF2B5EF4-FFF2-40B4-BE49-F238E27FC236}">
                <a16:creationId xmlns:a16="http://schemas.microsoft.com/office/drawing/2014/main" id="{E415FB6B-C64F-4B08-BE5E-E999FFC607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3" y="1556792"/>
            <a:ext cx="9144000" cy="53012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ildiotsingu aiva tulemus">
            <a:extLst>
              <a:ext uri="{FF2B5EF4-FFF2-40B4-BE49-F238E27FC236}">
                <a16:creationId xmlns:a16="http://schemas.microsoft.com/office/drawing/2014/main" id="{997D15BA-B65F-4468-A839-D069C7E5F8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6017" y="2492896"/>
            <a:ext cx="3460459"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70726BC-A393-4F07-8457-BB415941B627}"/>
              </a:ext>
            </a:extLst>
          </p:cNvPr>
          <p:cNvSpPr>
            <a:spLocks noGrp="1"/>
          </p:cNvSpPr>
          <p:nvPr>
            <p:ph type="title"/>
          </p:nvPr>
        </p:nvSpPr>
        <p:spPr>
          <a:xfrm>
            <a:off x="179512" y="274638"/>
            <a:ext cx="7787208" cy="735533"/>
          </a:xfrm>
        </p:spPr>
        <p:txBody>
          <a:bodyPr>
            <a:noAutofit/>
          </a:bodyPr>
          <a:lstStyle/>
          <a:p>
            <a:r>
              <a:rPr lang="et-EE" sz="3500" dirty="0"/>
              <a:t>Robotid loomas ja teenimas…</a:t>
            </a:r>
          </a:p>
        </p:txBody>
      </p:sp>
    </p:spTree>
    <p:extLst>
      <p:ext uri="{BB962C8B-B14F-4D97-AF65-F5344CB8AC3E}">
        <p14:creationId xmlns:p14="http://schemas.microsoft.com/office/powerpoint/2010/main" val="317140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32"/>
                                        </p:tgtEl>
                                      </p:cBhvr>
                                    </p:animEffect>
                                    <p:set>
                                      <p:cBhvr>
                                        <p:cTn id="7" dur="1" fill="hold">
                                          <p:stCondLst>
                                            <p:cond delay="499"/>
                                          </p:stCondLst>
                                        </p:cTn>
                                        <p:tgtEl>
                                          <p:spTgt spid="10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34"/>
                                        </p:tgtEl>
                                        <p:attrNameLst>
                                          <p:attrName>style.visibility</p:attrName>
                                        </p:attrNameLst>
                                      </p:cBhvr>
                                      <p:to>
                                        <p:strVal val="visible"/>
                                      </p:to>
                                    </p:set>
                                    <p:anim calcmode="lin" valueType="num">
                                      <p:cBhvr additive="base">
                                        <p:cTn id="17" dur="500" fill="hold"/>
                                        <p:tgtEl>
                                          <p:spTgt spid="1034"/>
                                        </p:tgtEl>
                                        <p:attrNameLst>
                                          <p:attrName>ppt_x</p:attrName>
                                        </p:attrNameLst>
                                      </p:cBhvr>
                                      <p:tavLst>
                                        <p:tav tm="0">
                                          <p:val>
                                            <p:strVal val="#ppt_x"/>
                                          </p:val>
                                        </p:tav>
                                        <p:tav tm="100000">
                                          <p:val>
                                            <p:strVal val="#ppt_x"/>
                                          </p:val>
                                        </p:tav>
                                      </p:tavLst>
                                    </p:anim>
                                    <p:anim calcmode="lin" valueType="num">
                                      <p:cBhvr additive="base">
                                        <p:cTn id="18"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36" y="1699589"/>
            <a:ext cx="5477345" cy="3458822"/>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2998" y="1601001"/>
            <a:ext cx="5681650" cy="3059350"/>
          </a:xfrm>
          <a:prstGeom prst="rect">
            <a:avLst/>
          </a:prstGeom>
        </p:spPr>
      </p:pic>
      <p:sp>
        <p:nvSpPr>
          <p:cNvPr id="6" name="Rectangle 5"/>
          <p:cNvSpPr/>
          <p:nvPr/>
        </p:nvSpPr>
        <p:spPr>
          <a:xfrm>
            <a:off x="8166509" y="4846237"/>
            <a:ext cx="4572000" cy="213585"/>
          </a:xfrm>
          <a:prstGeom prst="rect">
            <a:avLst/>
          </a:prstGeom>
        </p:spPr>
        <p:txBody>
          <a:bodyPr>
            <a:spAutoFit/>
          </a:bodyPr>
          <a:lstStyle/>
          <a:p>
            <a:r>
              <a:rPr lang="et-EE" sz="788" i="1" dirty="0" err="1">
                <a:latin typeface="Arial" panose="020B0604020202020204" pitchFamily="34" charset="0"/>
                <a:cs typeface="Arial" panose="020B0604020202020204" pitchFamily="34" charset="0"/>
              </a:rPr>
              <a:t>Source</a:t>
            </a:r>
            <a:r>
              <a:rPr lang="et-EE" sz="788" i="1" dirty="0">
                <a:latin typeface="Arial" panose="020B0604020202020204" pitchFamily="34" charset="0"/>
                <a:cs typeface="Arial" panose="020B0604020202020204" pitchFamily="34" charset="0"/>
              </a:rPr>
              <a:t>: Twitter</a:t>
            </a:r>
            <a:endParaRPr lang="et-EE" sz="788" dirty="0">
              <a:latin typeface="Arial" panose="020B0604020202020204" pitchFamily="34" charset="0"/>
              <a:cs typeface="Arial" panose="020B0604020202020204" pitchFamily="34" charset="0"/>
            </a:endParaRPr>
          </a:p>
        </p:txBody>
      </p:sp>
      <p:sp>
        <p:nvSpPr>
          <p:cNvPr id="7" name="Title 3">
            <a:extLst>
              <a:ext uri="{FF2B5EF4-FFF2-40B4-BE49-F238E27FC236}">
                <a16:creationId xmlns:a16="http://schemas.microsoft.com/office/drawing/2014/main" id="{A6D5925C-9DB7-4DED-A641-0CE4A9552A40}"/>
              </a:ext>
            </a:extLst>
          </p:cNvPr>
          <p:cNvSpPr>
            <a:spLocks noGrp="1"/>
          </p:cNvSpPr>
          <p:nvPr>
            <p:ph type="title"/>
          </p:nvPr>
        </p:nvSpPr>
        <p:spPr>
          <a:xfrm>
            <a:off x="457200" y="274638"/>
            <a:ext cx="8507288" cy="490066"/>
          </a:xfrm>
        </p:spPr>
        <p:txBody>
          <a:bodyPr>
            <a:noAutofit/>
          </a:bodyPr>
          <a:lstStyle/>
          <a:p>
            <a:r>
              <a:rPr lang="et-EE" sz="3600" dirty="0"/>
              <a:t>Robotid osalemas ühiskonnas…</a:t>
            </a:r>
          </a:p>
        </p:txBody>
      </p:sp>
    </p:spTree>
    <p:extLst>
      <p:ext uri="{BB962C8B-B14F-4D97-AF65-F5344CB8AC3E}">
        <p14:creationId xmlns:p14="http://schemas.microsoft.com/office/powerpoint/2010/main" val="2792773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6A8A-1F2F-4E03-8FBD-87CEF19BB221}"/>
              </a:ext>
            </a:extLst>
          </p:cNvPr>
          <p:cNvSpPr>
            <a:spLocks noGrp="1"/>
          </p:cNvSpPr>
          <p:nvPr>
            <p:ph type="title"/>
          </p:nvPr>
        </p:nvSpPr>
        <p:spPr/>
        <p:txBody>
          <a:bodyPr>
            <a:noAutofit/>
          </a:bodyPr>
          <a:lstStyle/>
          <a:p>
            <a:r>
              <a:rPr lang="et-EE" sz="3500" dirty="0"/>
              <a:t>Robotid tehingutes…</a:t>
            </a:r>
          </a:p>
        </p:txBody>
      </p:sp>
      <p:sp>
        <p:nvSpPr>
          <p:cNvPr id="3" name="Content Placeholder 2">
            <a:extLst>
              <a:ext uri="{FF2B5EF4-FFF2-40B4-BE49-F238E27FC236}">
                <a16:creationId xmlns:a16="http://schemas.microsoft.com/office/drawing/2014/main" id="{B6D6D428-AC2E-4C8B-AAAA-E0C97C9A0E84}"/>
              </a:ext>
            </a:extLst>
          </p:cNvPr>
          <p:cNvSpPr>
            <a:spLocks noGrp="1"/>
          </p:cNvSpPr>
          <p:nvPr>
            <p:ph idx="1"/>
          </p:nvPr>
        </p:nvSpPr>
        <p:spPr/>
        <p:txBody>
          <a:bodyPr/>
          <a:lstStyle/>
          <a:p>
            <a:endParaRPr lang="et-EE"/>
          </a:p>
        </p:txBody>
      </p:sp>
      <p:pic>
        <p:nvPicPr>
          <p:cNvPr id="4" name="Picture 2" descr="Pildiotsingu Trump and Dump tulemus">
            <a:extLst>
              <a:ext uri="{FF2B5EF4-FFF2-40B4-BE49-F238E27FC236}">
                <a16:creationId xmlns:a16="http://schemas.microsoft.com/office/drawing/2014/main" id="{92360C55-9F87-4700-AD7B-C7F608DDD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57076"/>
            <a:ext cx="7978024" cy="448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09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17452-7899-46C0-8BCB-B85AE8EDA859}"/>
              </a:ext>
            </a:extLst>
          </p:cNvPr>
          <p:cNvSpPr>
            <a:spLocks noGrp="1"/>
          </p:cNvSpPr>
          <p:nvPr>
            <p:ph type="title"/>
          </p:nvPr>
        </p:nvSpPr>
        <p:spPr/>
        <p:txBody>
          <a:bodyPr>
            <a:noAutofit/>
          </a:bodyPr>
          <a:lstStyle/>
          <a:p>
            <a:r>
              <a:rPr lang="et-EE" sz="3500" dirty="0"/>
              <a:t>Robotid meie eest?</a:t>
            </a:r>
          </a:p>
        </p:txBody>
      </p:sp>
      <p:sp>
        <p:nvSpPr>
          <p:cNvPr id="3" name="Content Placeholder 2">
            <a:extLst>
              <a:ext uri="{FF2B5EF4-FFF2-40B4-BE49-F238E27FC236}">
                <a16:creationId xmlns:a16="http://schemas.microsoft.com/office/drawing/2014/main" id="{802554B6-C5C5-4ED3-BE83-8BEE4C7AFF38}"/>
              </a:ext>
            </a:extLst>
          </p:cNvPr>
          <p:cNvSpPr>
            <a:spLocks noGrp="1"/>
          </p:cNvSpPr>
          <p:nvPr>
            <p:ph idx="1"/>
          </p:nvPr>
        </p:nvSpPr>
        <p:spPr/>
        <p:txBody>
          <a:bodyPr/>
          <a:lstStyle/>
          <a:p>
            <a:endParaRPr lang="et-EE"/>
          </a:p>
        </p:txBody>
      </p:sp>
      <p:pic>
        <p:nvPicPr>
          <p:cNvPr id="1026" name="Picture 2" descr="Fetch app screen">
            <a:extLst>
              <a:ext uri="{FF2B5EF4-FFF2-40B4-BE49-F238E27FC236}">
                <a16:creationId xmlns:a16="http://schemas.microsoft.com/office/drawing/2014/main" id="{EB98D8A8-3ACA-4CB9-AB07-B82401F1E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1027137"/>
            <a:ext cx="6953250" cy="5210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G_1010">
            <a:extLst>
              <a:ext uri="{FF2B5EF4-FFF2-40B4-BE49-F238E27FC236}">
                <a16:creationId xmlns:a16="http://schemas.microsoft.com/office/drawing/2014/main" id="{1A884F38-D14A-45CA-9399-06EE960977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57262">
            <a:off x="1747635" y="2422605"/>
            <a:ext cx="1925112" cy="3417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530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46C297ABF30334185DADBA79A686EDC" ma:contentTypeVersion="6" ma:contentTypeDescription="Loo uus dokument" ma:contentTypeScope="" ma:versionID="7c6e335d9c19af5ecbbf290647d84470">
  <xsd:schema xmlns:xsd="http://www.w3.org/2001/XMLSchema" xmlns:xs="http://www.w3.org/2001/XMLSchema" xmlns:p="http://schemas.microsoft.com/office/2006/metadata/properties" xmlns:ns3="da4be1b3-ed77-4591-bfb6-b45f4283bf39" xmlns:ns4="67f84e8b-0810-40aa-b79a-853c8b31b238" targetNamespace="http://schemas.microsoft.com/office/2006/metadata/properties" ma:root="true" ma:fieldsID="56d00c734ece9c342d2f37d70a2aad9e" ns3:_="" ns4:_="">
    <xsd:import namespace="da4be1b3-ed77-4591-bfb6-b45f4283bf39"/>
    <xsd:import namespace="67f84e8b-0810-40aa-b79a-853c8b31b238"/>
    <xsd:element name="properties">
      <xsd:complexType>
        <xsd:sequence>
          <xsd:element name="documentManagement">
            <xsd:complexType>
              <xsd:all>
                <xsd:element ref="ns3:SharedWithUsers" minOccurs="0"/>
                <xsd:element ref="ns3:SharedWithDetails" minOccurs="0"/>
                <xsd:element ref="ns4:MediaServiceMetadata" minOccurs="0"/>
                <xsd:element ref="ns4:MediaServiceFastMetadata"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4be1b3-ed77-4591-bfb6-b45f4283bf39" elementFormDefault="qualified">
    <xsd:import namespace="http://schemas.microsoft.com/office/2006/documentManagement/types"/>
    <xsd:import namespace="http://schemas.microsoft.com/office/infopath/2007/PartnerControls"/>
    <xsd:element name="SharedWithUsers" ma:index="9" nillable="true" ma:displayName="Ühiskasutuse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Ühiskasutusse andmise üksikasjad"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f84e8b-0810-40aa-b79a-853c8b31b23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ma:index="8" ma:displayName="Kategooria"/>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993110-D661-49C4-BBFD-A6F82F0182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4be1b3-ed77-4591-bfb6-b45f4283bf39"/>
    <ds:schemaRef ds:uri="67f84e8b-0810-40aa-b79a-853c8b31b2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3FB37E-96AA-4E7D-A324-AFEF1F8543F4}">
  <ds:schemaRefs>
    <ds:schemaRef ds:uri="http://schemas.microsoft.com/sharepoint/v3/contenttype/forms"/>
  </ds:schemaRefs>
</ds:datastoreItem>
</file>

<file path=customXml/itemProps3.xml><?xml version="1.0" encoding="utf-8"?>
<ds:datastoreItem xmlns:ds="http://schemas.openxmlformats.org/officeDocument/2006/customXml" ds:itemID="{7CC60E51-61F6-4477-AF22-18224544B496}">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67f84e8b-0810-40aa-b79a-853c8b31b238"/>
    <ds:schemaRef ds:uri="da4be1b3-ed77-4591-bfb6-b45f4283bf3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Triniti_PPT_template</Template>
  <TotalTime>4015</TotalTime>
  <Words>734</Words>
  <Application>Microsoft Office PowerPoint</Application>
  <PresentationFormat>On-screen Show (4:3)</PresentationFormat>
  <Paragraphs>118</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Aino Headline</vt:lpstr>
      <vt:lpstr>Arial</vt:lpstr>
      <vt:lpstr>Calibri</vt:lpstr>
      <vt:lpstr>Trebuchet MS</vt:lpstr>
      <vt:lpstr>Office Theme</vt:lpstr>
      <vt:lpstr>Robotid meie ümber, meiega koos ja meie nimel? </vt:lpstr>
      <vt:lpstr>I Millest jutt  ehk  kes siis meie ümber on?? </vt:lpstr>
      <vt:lpstr>PowerPoint Presentation</vt:lpstr>
      <vt:lpstr>Terminoloogia   </vt:lpstr>
      <vt:lpstr>Robotid meie elus? </vt:lpstr>
      <vt:lpstr>Robotid loomas ja teenimas…</vt:lpstr>
      <vt:lpstr>Robotid osalemas ühiskonnas…</vt:lpstr>
      <vt:lpstr>Robotid tehingutes…</vt:lpstr>
      <vt:lpstr>Robotid meie eest?</vt:lpstr>
      <vt:lpstr>II  Meiega koos?  … Eeldused? </vt:lpstr>
      <vt:lpstr>PowerPoint Presentation</vt:lpstr>
      <vt:lpstr>III  Meie eest?  Regulatsiooni võimalikkusest? Vajalikkusest?  </vt:lpstr>
      <vt:lpstr>PowerPoint Presentation</vt:lpstr>
      <vt:lpstr>PowerPoint Presentation</vt:lpstr>
      <vt:lpstr>Aitäh!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Karmen Turk | TRINITI</dc:creator>
  <cp:lastModifiedBy>Karmen Turk</cp:lastModifiedBy>
  <cp:revision>90</cp:revision>
  <cp:lastPrinted>2018-10-01T11:02:07Z</cp:lastPrinted>
  <dcterms:created xsi:type="dcterms:W3CDTF">2017-07-19T10:49:46Z</dcterms:created>
  <dcterms:modified xsi:type="dcterms:W3CDTF">2018-10-03T23:09:17Z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0x010100A46C297ABF30334185DADBA79A686EDC</vt:lpwstr>
  </property>
</Properties>
</file>