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83" r:id="rId2"/>
    <p:sldId id="292" r:id="rId3"/>
    <p:sldId id="291" r:id="rId4"/>
    <p:sldId id="293" r:id="rId5"/>
    <p:sldId id="295" r:id="rId6"/>
    <p:sldId id="296" r:id="rId7"/>
    <p:sldId id="286" r:id="rId8"/>
    <p:sldId id="306" r:id="rId9"/>
    <p:sldId id="307" r:id="rId10"/>
    <p:sldId id="297" r:id="rId11"/>
    <p:sldId id="294" r:id="rId12"/>
    <p:sldId id="299" r:id="rId13"/>
    <p:sldId id="262" r:id="rId14"/>
    <p:sldId id="264" r:id="rId15"/>
    <p:sldId id="265" r:id="rId16"/>
    <p:sldId id="311" r:id="rId17"/>
    <p:sldId id="300" r:id="rId18"/>
    <p:sldId id="268" r:id="rId19"/>
    <p:sldId id="270" r:id="rId20"/>
    <p:sldId id="302" r:id="rId21"/>
    <p:sldId id="275" r:id="rId22"/>
    <p:sldId id="303" r:id="rId23"/>
    <p:sldId id="277" r:id="rId24"/>
    <p:sldId id="313" r:id="rId25"/>
    <p:sldId id="278" r:id="rId26"/>
    <p:sldId id="279" r:id="rId27"/>
    <p:sldId id="312" r:id="rId28"/>
    <p:sldId id="281" r:id="rId29"/>
  </p:sldIdLst>
  <p:sldSz cx="9144000" cy="6858000" type="screen4x3"/>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HTPUU Mai (DGT)" initials="M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1" d="100"/>
          <a:sy n="91" d="100"/>
        </p:scale>
        <p:origin x="-1210"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092" cy="496009"/>
          </a:xfrm>
          <a:prstGeom prst="rect">
            <a:avLst/>
          </a:prstGeom>
        </p:spPr>
        <p:txBody>
          <a:bodyPr vert="horz" lIns="93452" tIns="46726" rIns="93452" bIns="46726" rtlCol="0"/>
          <a:lstStyle>
            <a:lvl1pPr algn="l">
              <a:defRPr sz="1200"/>
            </a:lvl1pPr>
          </a:lstStyle>
          <a:p>
            <a:endParaRPr lang="en-GB" dirty="0"/>
          </a:p>
        </p:txBody>
      </p:sp>
      <p:sp>
        <p:nvSpPr>
          <p:cNvPr id="3" name="Date Placeholder 2"/>
          <p:cNvSpPr>
            <a:spLocks noGrp="1"/>
          </p:cNvSpPr>
          <p:nvPr>
            <p:ph type="dt" sz="quarter" idx="1"/>
          </p:nvPr>
        </p:nvSpPr>
        <p:spPr>
          <a:xfrm>
            <a:off x="3885275" y="1"/>
            <a:ext cx="2971092" cy="496009"/>
          </a:xfrm>
          <a:prstGeom prst="rect">
            <a:avLst/>
          </a:prstGeom>
        </p:spPr>
        <p:txBody>
          <a:bodyPr vert="horz" lIns="93452" tIns="46726" rIns="93452" bIns="46726" rtlCol="0"/>
          <a:lstStyle>
            <a:lvl1pPr algn="r">
              <a:defRPr sz="1200"/>
            </a:lvl1pPr>
          </a:lstStyle>
          <a:p>
            <a:fld id="{17E8CAEB-4FA6-49DE-83CD-88E2F307A39A}" type="datetimeFigureOut">
              <a:rPr lang="en-GB" smtClean="0"/>
              <a:t>01/10/2018</a:t>
            </a:fld>
            <a:endParaRPr lang="en-GB" dirty="0"/>
          </a:p>
        </p:txBody>
      </p:sp>
      <p:sp>
        <p:nvSpPr>
          <p:cNvPr id="4" name="Footer Placeholder 3"/>
          <p:cNvSpPr>
            <a:spLocks noGrp="1"/>
          </p:cNvSpPr>
          <p:nvPr>
            <p:ph type="ftr" sz="quarter" idx="2"/>
          </p:nvPr>
        </p:nvSpPr>
        <p:spPr>
          <a:xfrm>
            <a:off x="0" y="9429014"/>
            <a:ext cx="2971092" cy="496009"/>
          </a:xfrm>
          <a:prstGeom prst="rect">
            <a:avLst/>
          </a:prstGeom>
        </p:spPr>
        <p:txBody>
          <a:bodyPr vert="horz" lIns="93452" tIns="46726" rIns="93452" bIns="46726"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5275" y="9429014"/>
            <a:ext cx="2971092" cy="496009"/>
          </a:xfrm>
          <a:prstGeom prst="rect">
            <a:avLst/>
          </a:prstGeom>
        </p:spPr>
        <p:txBody>
          <a:bodyPr vert="horz" lIns="93452" tIns="46726" rIns="93452" bIns="46726" rtlCol="0" anchor="b"/>
          <a:lstStyle>
            <a:lvl1pPr algn="r">
              <a:defRPr sz="1200"/>
            </a:lvl1pPr>
          </a:lstStyle>
          <a:p>
            <a:fld id="{5CC9CED9-5F65-41F1-ACA5-01AD0928216B}" type="slidenum">
              <a:rPr lang="en-GB" smtClean="0"/>
              <a:t>‹#›</a:t>
            </a:fld>
            <a:endParaRPr lang="en-GB" dirty="0"/>
          </a:p>
        </p:txBody>
      </p:sp>
    </p:spTree>
    <p:extLst>
      <p:ext uri="{BB962C8B-B14F-4D97-AF65-F5344CB8AC3E}">
        <p14:creationId xmlns:p14="http://schemas.microsoft.com/office/powerpoint/2010/main" val="1596624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3452" tIns="46726" rIns="93452" bIns="46726" rtlCol="0"/>
          <a:lstStyle>
            <a:lvl1pPr algn="l">
              <a:defRPr sz="1200"/>
            </a:lvl1pPr>
          </a:lstStyle>
          <a:p>
            <a:endParaRPr lang="en-US" dirty="0"/>
          </a:p>
        </p:txBody>
      </p:sp>
      <p:sp>
        <p:nvSpPr>
          <p:cNvPr id="3" name="Date Placeholder 2"/>
          <p:cNvSpPr>
            <a:spLocks noGrp="1"/>
          </p:cNvSpPr>
          <p:nvPr>
            <p:ph type="dt" idx="1"/>
          </p:nvPr>
        </p:nvSpPr>
        <p:spPr>
          <a:xfrm>
            <a:off x="3884613" y="0"/>
            <a:ext cx="2971800" cy="496332"/>
          </a:xfrm>
          <a:prstGeom prst="rect">
            <a:avLst/>
          </a:prstGeom>
        </p:spPr>
        <p:txBody>
          <a:bodyPr vert="horz" lIns="93452" tIns="46726" rIns="93452" bIns="46726" rtlCol="0"/>
          <a:lstStyle>
            <a:lvl1pPr algn="r">
              <a:defRPr sz="1200"/>
            </a:lvl1pPr>
          </a:lstStyle>
          <a:p>
            <a:fld id="{1F61236F-0700-C845-9B49-FF1CCFF37411}" type="datetimeFigureOut">
              <a:rPr lang="en-US" smtClean="0"/>
              <a:t>10/1/2018</a:t>
            </a:fld>
            <a:endParaRPr lang="en-US" dirty="0"/>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3452" tIns="46726" rIns="93452" bIns="46726" rtlCol="0" anchor="ctr"/>
          <a:lstStyle/>
          <a:p>
            <a:endParaRPr lang="en-US" dirty="0"/>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3452" tIns="46726" rIns="93452" bIns="46726" rtlCol="0"/>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6" name="Footer Placeholder 5"/>
          <p:cNvSpPr>
            <a:spLocks noGrp="1"/>
          </p:cNvSpPr>
          <p:nvPr>
            <p:ph type="ftr" sz="quarter" idx="4"/>
          </p:nvPr>
        </p:nvSpPr>
        <p:spPr>
          <a:xfrm>
            <a:off x="0" y="9428583"/>
            <a:ext cx="2971800" cy="496332"/>
          </a:xfrm>
          <a:prstGeom prst="rect">
            <a:avLst/>
          </a:prstGeom>
        </p:spPr>
        <p:txBody>
          <a:bodyPr vert="horz" lIns="93452" tIns="46726" rIns="93452" bIns="4672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3452" tIns="46726" rIns="93452" bIns="46726" rtlCol="0" anchor="b"/>
          <a:lstStyle>
            <a:lvl1pPr algn="r">
              <a:defRPr sz="1200"/>
            </a:lvl1pPr>
          </a:lstStyle>
          <a:p>
            <a:fld id="{3715BDD9-EE51-7C46-A6C1-1334C8BCA3AB}" type="slidenum">
              <a:rPr lang="en-US" smtClean="0"/>
              <a:t>‹#›</a:t>
            </a:fld>
            <a:endParaRPr lang="en-US" dirty="0"/>
          </a:p>
        </p:txBody>
      </p:sp>
    </p:spTree>
    <p:extLst>
      <p:ext uri="{BB962C8B-B14F-4D97-AF65-F5344CB8AC3E}">
        <p14:creationId xmlns:p14="http://schemas.microsoft.com/office/powerpoint/2010/main" val="16768768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8872" indent="-291874" eaLnBrk="0" hangingPunct="0">
              <a:defRPr>
                <a:solidFill>
                  <a:schemeClr val="tx1"/>
                </a:solidFill>
                <a:latin typeface="Arial" charset="0"/>
              </a:defRPr>
            </a:lvl2pPr>
            <a:lvl3pPr marL="1167495" indent="-233499" eaLnBrk="0" hangingPunct="0">
              <a:defRPr>
                <a:solidFill>
                  <a:schemeClr val="tx1"/>
                </a:solidFill>
                <a:latin typeface="Arial" charset="0"/>
              </a:defRPr>
            </a:lvl3pPr>
            <a:lvl4pPr marL="1634495" indent="-233499" eaLnBrk="0" hangingPunct="0">
              <a:defRPr>
                <a:solidFill>
                  <a:schemeClr val="tx1"/>
                </a:solidFill>
                <a:latin typeface="Arial" charset="0"/>
              </a:defRPr>
            </a:lvl4pPr>
            <a:lvl5pPr marL="2101493" indent="-233499" eaLnBrk="0" hangingPunct="0">
              <a:defRPr>
                <a:solidFill>
                  <a:schemeClr val="tx1"/>
                </a:solidFill>
                <a:latin typeface="Arial" charset="0"/>
              </a:defRPr>
            </a:lvl5pPr>
            <a:lvl6pPr marL="2568489" indent="-233499" algn="ctr" eaLnBrk="0" fontAlgn="base" hangingPunct="0">
              <a:spcBef>
                <a:spcPct val="0"/>
              </a:spcBef>
              <a:spcAft>
                <a:spcPct val="0"/>
              </a:spcAft>
              <a:defRPr>
                <a:solidFill>
                  <a:schemeClr val="tx1"/>
                </a:solidFill>
                <a:latin typeface="Arial" charset="0"/>
              </a:defRPr>
            </a:lvl6pPr>
            <a:lvl7pPr marL="3035488" indent="-233499" algn="ctr" eaLnBrk="0" fontAlgn="base" hangingPunct="0">
              <a:spcBef>
                <a:spcPct val="0"/>
              </a:spcBef>
              <a:spcAft>
                <a:spcPct val="0"/>
              </a:spcAft>
              <a:defRPr>
                <a:solidFill>
                  <a:schemeClr val="tx1"/>
                </a:solidFill>
                <a:latin typeface="Arial" charset="0"/>
              </a:defRPr>
            </a:lvl7pPr>
            <a:lvl8pPr marL="3502487" indent="-233499" algn="ctr" eaLnBrk="0" fontAlgn="base" hangingPunct="0">
              <a:spcBef>
                <a:spcPct val="0"/>
              </a:spcBef>
              <a:spcAft>
                <a:spcPct val="0"/>
              </a:spcAft>
              <a:defRPr>
                <a:solidFill>
                  <a:schemeClr val="tx1"/>
                </a:solidFill>
                <a:latin typeface="Arial" charset="0"/>
              </a:defRPr>
            </a:lvl8pPr>
            <a:lvl9pPr marL="3969485" indent="-233499" algn="ctr" eaLnBrk="0" fontAlgn="base" hangingPunct="0">
              <a:spcBef>
                <a:spcPct val="0"/>
              </a:spcBef>
              <a:spcAft>
                <a:spcPct val="0"/>
              </a:spcAft>
              <a:defRPr>
                <a:solidFill>
                  <a:schemeClr val="tx1"/>
                </a:solidFill>
                <a:latin typeface="Arial" charset="0"/>
              </a:defRPr>
            </a:lvl9pPr>
          </a:lstStyle>
          <a:p>
            <a:pPr eaLnBrk="1" hangingPunct="1"/>
            <a:fld id="{62A0D494-D0A7-49E0-9ED7-067A514C17E7}" type="slidenum">
              <a:rPr lang="fr-FR" smtClean="0">
                <a:solidFill>
                  <a:prstClr val="black"/>
                </a:solidFill>
              </a:rPr>
              <a:pPr eaLnBrk="1" hangingPunct="1"/>
              <a:t>12</a:t>
            </a:fld>
            <a:endParaRPr lang="fr-FR"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Notes Placeholder 1"/>
          <p:cNvSpPr>
            <a:spLocks noGrp="1"/>
          </p:cNvSpPr>
          <p:nvPr>
            <p:ph type="body" idx="1"/>
          </p:nvPr>
        </p:nvSpPr>
        <p:spPr>
          <a:noFill/>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altLang="en-US" dirty="0" smtClean="0">
              <a:latin typeface="Arial" charset="0"/>
            </a:endParaRPr>
          </a:p>
        </p:txBody>
      </p:sp>
      <p:sp>
        <p:nvSpPr>
          <p:cNvPr id="38916" name="Slide Number Placeholder 3"/>
          <p:cNvSpPr>
            <a:spLocks noGrp="1"/>
          </p:cNvSpPr>
          <p:nvPr>
            <p:ph type="sldNum" sz="quarter" idx="5"/>
          </p:nvPr>
        </p:nvSpPr>
        <p:spPr>
          <a:noFill/>
        </p:spPr>
        <p:txBody>
          <a:bodyPr/>
          <a:lstStyle>
            <a:lvl1pPr defTabSz="936140">
              <a:defRPr sz="2000" b="1">
                <a:solidFill>
                  <a:schemeClr val="tx1"/>
                </a:solidFill>
                <a:latin typeface="Verdana" pitchFamily="34" charset="0"/>
                <a:cs typeface="Arial" charset="0"/>
              </a:defRPr>
            </a:lvl1pPr>
            <a:lvl2pPr marL="759295" indent="-292037" defTabSz="936140">
              <a:defRPr sz="2000" b="1">
                <a:solidFill>
                  <a:schemeClr val="tx1"/>
                </a:solidFill>
                <a:latin typeface="Verdana" pitchFamily="34" charset="0"/>
                <a:cs typeface="Arial" charset="0"/>
              </a:defRPr>
            </a:lvl2pPr>
            <a:lvl3pPr marL="1168146" indent="-233629" defTabSz="936140">
              <a:defRPr sz="2000" b="1">
                <a:solidFill>
                  <a:schemeClr val="tx1"/>
                </a:solidFill>
                <a:latin typeface="Verdana" pitchFamily="34" charset="0"/>
                <a:cs typeface="Arial" charset="0"/>
              </a:defRPr>
            </a:lvl3pPr>
            <a:lvl4pPr marL="1635404" indent="-233629" defTabSz="936140">
              <a:defRPr sz="2000" b="1">
                <a:solidFill>
                  <a:schemeClr val="tx1"/>
                </a:solidFill>
                <a:latin typeface="Verdana" pitchFamily="34" charset="0"/>
                <a:cs typeface="Arial" charset="0"/>
              </a:defRPr>
            </a:lvl4pPr>
            <a:lvl5pPr marL="2102663" indent="-233629" defTabSz="936140">
              <a:defRPr sz="2000" b="1">
                <a:solidFill>
                  <a:schemeClr val="tx1"/>
                </a:solidFill>
                <a:latin typeface="Verdana" pitchFamily="34" charset="0"/>
                <a:cs typeface="Arial" charset="0"/>
              </a:defRPr>
            </a:lvl5pPr>
            <a:lvl6pPr marL="2569921" indent="-233629" algn="ctr" defTabSz="936140" eaLnBrk="0" fontAlgn="base" hangingPunct="0">
              <a:spcBef>
                <a:spcPct val="0"/>
              </a:spcBef>
              <a:spcAft>
                <a:spcPct val="0"/>
              </a:spcAft>
              <a:defRPr sz="2000" b="1">
                <a:solidFill>
                  <a:schemeClr val="tx1"/>
                </a:solidFill>
                <a:latin typeface="Verdana" pitchFamily="34" charset="0"/>
                <a:cs typeface="Arial" charset="0"/>
              </a:defRPr>
            </a:lvl6pPr>
            <a:lvl7pPr marL="3037180" indent="-233629" algn="ctr" defTabSz="936140" eaLnBrk="0" fontAlgn="base" hangingPunct="0">
              <a:spcBef>
                <a:spcPct val="0"/>
              </a:spcBef>
              <a:spcAft>
                <a:spcPct val="0"/>
              </a:spcAft>
              <a:defRPr sz="2000" b="1">
                <a:solidFill>
                  <a:schemeClr val="tx1"/>
                </a:solidFill>
                <a:latin typeface="Verdana" pitchFamily="34" charset="0"/>
                <a:cs typeface="Arial" charset="0"/>
              </a:defRPr>
            </a:lvl7pPr>
            <a:lvl8pPr marL="3504438" indent="-233629" algn="ctr" defTabSz="936140" eaLnBrk="0" fontAlgn="base" hangingPunct="0">
              <a:spcBef>
                <a:spcPct val="0"/>
              </a:spcBef>
              <a:spcAft>
                <a:spcPct val="0"/>
              </a:spcAft>
              <a:defRPr sz="2000" b="1">
                <a:solidFill>
                  <a:schemeClr val="tx1"/>
                </a:solidFill>
                <a:latin typeface="Verdana" pitchFamily="34" charset="0"/>
                <a:cs typeface="Arial" charset="0"/>
              </a:defRPr>
            </a:lvl8pPr>
            <a:lvl9pPr marL="3971696" indent="-233629" algn="ctr" defTabSz="936140" eaLnBrk="0" fontAlgn="base" hangingPunct="0">
              <a:spcBef>
                <a:spcPct val="0"/>
              </a:spcBef>
              <a:spcAft>
                <a:spcPct val="0"/>
              </a:spcAft>
              <a:defRPr sz="2000" b="1">
                <a:solidFill>
                  <a:schemeClr val="tx1"/>
                </a:solidFill>
                <a:latin typeface="Verdana" pitchFamily="34" charset="0"/>
                <a:cs typeface="Arial" charset="0"/>
              </a:defRPr>
            </a:lvl9pPr>
          </a:lstStyle>
          <a:p>
            <a:fld id="{CED3EDD5-BBC8-4F8E-BC65-0E9E7B24D647}" type="slidenum">
              <a:rPr lang="en-GB" altLang="en-US" sz="1200" b="0">
                <a:solidFill>
                  <a:prstClr val="black"/>
                </a:solidFill>
                <a:latin typeface="Arial" charset="0"/>
              </a:rPr>
              <a:pPr/>
              <a:t>17</a:t>
            </a:fld>
            <a:endParaRPr lang="en-GB" altLang="en-US" sz="1200" b="0" dirty="0">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t-EE" altLang="en-US" dirty="0" smtClean="0">
                <a:latin typeface="Arial" charset="0"/>
              </a:rPr>
              <a:t>Usaldusväärsus: 3</a:t>
            </a:r>
          </a:p>
          <a:p>
            <a:r>
              <a:rPr lang="et-EE" altLang="en-US" dirty="0" smtClean="0">
                <a:latin typeface="Arial" charset="0"/>
              </a:rPr>
              <a:t>Nool ja @: terminiviide</a:t>
            </a:r>
          </a:p>
          <a:p>
            <a:r>
              <a:rPr lang="et-EE" altLang="en-US" dirty="0" smtClean="0">
                <a:latin typeface="Arial" charset="0"/>
              </a:rPr>
              <a:t>Järgmine sümbol: kontekst (viidet ei näita)</a:t>
            </a:r>
          </a:p>
          <a:p>
            <a:r>
              <a:rPr lang="et-EE" altLang="en-US" dirty="0" smtClean="0">
                <a:latin typeface="Arial" charset="0"/>
              </a:rPr>
              <a:t>Viimane: definitsioon, viidet ei näita</a:t>
            </a:r>
          </a:p>
          <a:p>
            <a:r>
              <a:rPr lang="et-EE" altLang="en-US" dirty="0" smtClean="0">
                <a:latin typeface="Arial" charset="0"/>
              </a:rPr>
              <a:t>Tuleb avada täiskirje</a:t>
            </a:r>
            <a:endParaRPr lang="en-GB" altLang="en-US" dirty="0" smtClean="0">
              <a:latin typeface="Arial" charset="0"/>
            </a:endParaRPr>
          </a:p>
        </p:txBody>
      </p:sp>
      <p:sp>
        <p:nvSpPr>
          <p:cNvPr id="32772" name="Slide Number Placeholder 3"/>
          <p:cNvSpPr>
            <a:spLocks noGrp="1"/>
          </p:cNvSpPr>
          <p:nvPr>
            <p:ph type="sldNum" sz="quarter" idx="5"/>
          </p:nvPr>
        </p:nvSpPr>
        <p:spPr>
          <a:noFill/>
        </p:spPr>
        <p:txBody>
          <a:bodyPr/>
          <a:lstStyle>
            <a:lvl1pPr defTabSz="936140">
              <a:defRPr sz="2000" b="1">
                <a:solidFill>
                  <a:schemeClr val="tx1"/>
                </a:solidFill>
                <a:latin typeface="Verdana" pitchFamily="34" charset="0"/>
                <a:cs typeface="Arial" charset="0"/>
              </a:defRPr>
            </a:lvl1pPr>
            <a:lvl2pPr marL="759295" indent="-292037" defTabSz="936140">
              <a:defRPr sz="2000" b="1">
                <a:solidFill>
                  <a:schemeClr val="tx1"/>
                </a:solidFill>
                <a:latin typeface="Verdana" pitchFamily="34" charset="0"/>
                <a:cs typeface="Arial" charset="0"/>
              </a:defRPr>
            </a:lvl2pPr>
            <a:lvl3pPr marL="1168146" indent="-233629" defTabSz="936140">
              <a:defRPr sz="2000" b="1">
                <a:solidFill>
                  <a:schemeClr val="tx1"/>
                </a:solidFill>
                <a:latin typeface="Verdana" pitchFamily="34" charset="0"/>
                <a:cs typeface="Arial" charset="0"/>
              </a:defRPr>
            </a:lvl3pPr>
            <a:lvl4pPr marL="1635404" indent="-233629" defTabSz="936140">
              <a:defRPr sz="2000" b="1">
                <a:solidFill>
                  <a:schemeClr val="tx1"/>
                </a:solidFill>
                <a:latin typeface="Verdana" pitchFamily="34" charset="0"/>
                <a:cs typeface="Arial" charset="0"/>
              </a:defRPr>
            </a:lvl4pPr>
            <a:lvl5pPr marL="2102663" indent="-233629" defTabSz="936140">
              <a:defRPr sz="2000" b="1">
                <a:solidFill>
                  <a:schemeClr val="tx1"/>
                </a:solidFill>
                <a:latin typeface="Verdana" pitchFamily="34" charset="0"/>
                <a:cs typeface="Arial" charset="0"/>
              </a:defRPr>
            </a:lvl5pPr>
            <a:lvl6pPr marL="2569921" indent="-233629" algn="ctr" defTabSz="936140" eaLnBrk="0" fontAlgn="base" hangingPunct="0">
              <a:spcBef>
                <a:spcPct val="0"/>
              </a:spcBef>
              <a:spcAft>
                <a:spcPct val="0"/>
              </a:spcAft>
              <a:defRPr sz="2000" b="1">
                <a:solidFill>
                  <a:schemeClr val="tx1"/>
                </a:solidFill>
                <a:latin typeface="Verdana" pitchFamily="34" charset="0"/>
                <a:cs typeface="Arial" charset="0"/>
              </a:defRPr>
            </a:lvl6pPr>
            <a:lvl7pPr marL="3037180" indent="-233629" algn="ctr" defTabSz="936140" eaLnBrk="0" fontAlgn="base" hangingPunct="0">
              <a:spcBef>
                <a:spcPct val="0"/>
              </a:spcBef>
              <a:spcAft>
                <a:spcPct val="0"/>
              </a:spcAft>
              <a:defRPr sz="2000" b="1">
                <a:solidFill>
                  <a:schemeClr val="tx1"/>
                </a:solidFill>
                <a:latin typeface="Verdana" pitchFamily="34" charset="0"/>
                <a:cs typeface="Arial" charset="0"/>
              </a:defRPr>
            </a:lvl7pPr>
            <a:lvl8pPr marL="3504438" indent="-233629" algn="ctr" defTabSz="936140" eaLnBrk="0" fontAlgn="base" hangingPunct="0">
              <a:spcBef>
                <a:spcPct val="0"/>
              </a:spcBef>
              <a:spcAft>
                <a:spcPct val="0"/>
              </a:spcAft>
              <a:defRPr sz="2000" b="1">
                <a:solidFill>
                  <a:schemeClr val="tx1"/>
                </a:solidFill>
                <a:latin typeface="Verdana" pitchFamily="34" charset="0"/>
                <a:cs typeface="Arial" charset="0"/>
              </a:defRPr>
            </a:lvl8pPr>
            <a:lvl9pPr marL="3971696" indent="-233629" algn="ctr" defTabSz="936140" eaLnBrk="0" fontAlgn="base" hangingPunct="0">
              <a:spcBef>
                <a:spcPct val="0"/>
              </a:spcBef>
              <a:spcAft>
                <a:spcPct val="0"/>
              </a:spcAft>
              <a:defRPr sz="2000" b="1">
                <a:solidFill>
                  <a:schemeClr val="tx1"/>
                </a:solidFill>
                <a:latin typeface="Verdana" pitchFamily="34" charset="0"/>
                <a:cs typeface="Arial" charset="0"/>
              </a:defRPr>
            </a:lvl9pPr>
          </a:lstStyle>
          <a:p>
            <a:fld id="{13CE2239-D09C-4E24-AD20-0BE5D48463BB}" type="slidenum">
              <a:rPr lang="en-GB" altLang="en-US" sz="1200" b="0">
                <a:solidFill>
                  <a:prstClr val="black"/>
                </a:solidFill>
                <a:latin typeface="Arial" charset="0"/>
              </a:rPr>
              <a:pPr/>
              <a:t>18</a:t>
            </a:fld>
            <a:endParaRPr lang="en-GB" altLang="en-US" sz="1200" b="0" dirty="0">
              <a:solidFill>
                <a:prstClr val="black"/>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t-EE" altLang="en-US" dirty="0" smtClean="0">
                <a:latin typeface="Arial" charset="0"/>
              </a:rPr>
              <a:t>Täisvaates on näha ka kõik allikaviited. Ja kuupäev märgib seda, millal terminit viimati muudeti. Allikas on COM, ehk siis tegu on komisjonile kuuluva kirjega. IATE ID on termini IATE nr, meile väga oluline, terminoloogid enamasti viitavadki sellele ja ka otsivad selle järgi. Ka IATE public võimaldab numbripõhist otsingut, näiteks kui olete varem midagi leidnud ja teate nr, siis on vähem ajamahukas.</a:t>
            </a:r>
            <a:endParaRPr lang="en-GB" altLang="en-US" dirty="0" smtClean="0">
              <a:latin typeface="Arial" charset="0"/>
            </a:endParaRPr>
          </a:p>
        </p:txBody>
      </p:sp>
      <p:sp>
        <p:nvSpPr>
          <p:cNvPr id="36868" name="Slide Number Placeholder 3"/>
          <p:cNvSpPr>
            <a:spLocks noGrp="1"/>
          </p:cNvSpPr>
          <p:nvPr>
            <p:ph type="sldNum" sz="quarter" idx="5"/>
          </p:nvPr>
        </p:nvSpPr>
        <p:spPr>
          <a:noFill/>
        </p:spPr>
        <p:txBody>
          <a:bodyPr/>
          <a:lstStyle>
            <a:lvl1pPr defTabSz="936140">
              <a:defRPr sz="2000" b="1">
                <a:solidFill>
                  <a:schemeClr val="tx1"/>
                </a:solidFill>
                <a:latin typeface="Verdana" pitchFamily="34" charset="0"/>
                <a:cs typeface="Arial" charset="0"/>
              </a:defRPr>
            </a:lvl1pPr>
            <a:lvl2pPr marL="759295" indent="-292037" defTabSz="936140">
              <a:defRPr sz="2000" b="1">
                <a:solidFill>
                  <a:schemeClr val="tx1"/>
                </a:solidFill>
                <a:latin typeface="Verdana" pitchFamily="34" charset="0"/>
                <a:cs typeface="Arial" charset="0"/>
              </a:defRPr>
            </a:lvl2pPr>
            <a:lvl3pPr marL="1168146" indent="-233629" defTabSz="936140">
              <a:defRPr sz="2000" b="1">
                <a:solidFill>
                  <a:schemeClr val="tx1"/>
                </a:solidFill>
                <a:latin typeface="Verdana" pitchFamily="34" charset="0"/>
                <a:cs typeface="Arial" charset="0"/>
              </a:defRPr>
            </a:lvl3pPr>
            <a:lvl4pPr marL="1635404" indent="-233629" defTabSz="936140">
              <a:defRPr sz="2000" b="1">
                <a:solidFill>
                  <a:schemeClr val="tx1"/>
                </a:solidFill>
                <a:latin typeface="Verdana" pitchFamily="34" charset="0"/>
                <a:cs typeface="Arial" charset="0"/>
              </a:defRPr>
            </a:lvl4pPr>
            <a:lvl5pPr marL="2102663" indent="-233629" defTabSz="936140">
              <a:defRPr sz="2000" b="1">
                <a:solidFill>
                  <a:schemeClr val="tx1"/>
                </a:solidFill>
                <a:latin typeface="Verdana" pitchFamily="34" charset="0"/>
                <a:cs typeface="Arial" charset="0"/>
              </a:defRPr>
            </a:lvl5pPr>
            <a:lvl6pPr marL="2569921" indent="-233629" algn="ctr" defTabSz="936140" eaLnBrk="0" fontAlgn="base" hangingPunct="0">
              <a:spcBef>
                <a:spcPct val="0"/>
              </a:spcBef>
              <a:spcAft>
                <a:spcPct val="0"/>
              </a:spcAft>
              <a:defRPr sz="2000" b="1">
                <a:solidFill>
                  <a:schemeClr val="tx1"/>
                </a:solidFill>
                <a:latin typeface="Verdana" pitchFamily="34" charset="0"/>
                <a:cs typeface="Arial" charset="0"/>
              </a:defRPr>
            </a:lvl6pPr>
            <a:lvl7pPr marL="3037180" indent="-233629" algn="ctr" defTabSz="936140" eaLnBrk="0" fontAlgn="base" hangingPunct="0">
              <a:spcBef>
                <a:spcPct val="0"/>
              </a:spcBef>
              <a:spcAft>
                <a:spcPct val="0"/>
              </a:spcAft>
              <a:defRPr sz="2000" b="1">
                <a:solidFill>
                  <a:schemeClr val="tx1"/>
                </a:solidFill>
                <a:latin typeface="Verdana" pitchFamily="34" charset="0"/>
                <a:cs typeface="Arial" charset="0"/>
              </a:defRPr>
            </a:lvl7pPr>
            <a:lvl8pPr marL="3504438" indent="-233629" algn="ctr" defTabSz="936140" eaLnBrk="0" fontAlgn="base" hangingPunct="0">
              <a:spcBef>
                <a:spcPct val="0"/>
              </a:spcBef>
              <a:spcAft>
                <a:spcPct val="0"/>
              </a:spcAft>
              <a:defRPr sz="2000" b="1">
                <a:solidFill>
                  <a:schemeClr val="tx1"/>
                </a:solidFill>
                <a:latin typeface="Verdana" pitchFamily="34" charset="0"/>
                <a:cs typeface="Arial" charset="0"/>
              </a:defRPr>
            </a:lvl8pPr>
            <a:lvl9pPr marL="3971696" indent="-233629" algn="ctr" defTabSz="936140" eaLnBrk="0" fontAlgn="base" hangingPunct="0">
              <a:spcBef>
                <a:spcPct val="0"/>
              </a:spcBef>
              <a:spcAft>
                <a:spcPct val="0"/>
              </a:spcAft>
              <a:defRPr sz="2000" b="1">
                <a:solidFill>
                  <a:schemeClr val="tx1"/>
                </a:solidFill>
                <a:latin typeface="Verdana" pitchFamily="34" charset="0"/>
                <a:cs typeface="Arial" charset="0"/>
              </a:defRPr>
            </a:lvl9pPr>
          </a:lstStyle>
          <a:p>
            <a:fld id="{84BC6831-EAE2-4627-84FB-6138636E9FB7}" type="slidenum">
              <a:rPr lang="en-GB" altLang="en-US" sz="1200" b="0">
                <a:solidFill>
                  <a:prstClr val="black"/>
                </a:solidFill>
                <a:latin typeface="Arial" charset="0"/>
              </a:rPr>
              <a:pPr/>
              <a:t>19</a:t>
            </a:fld>
            <a:endParaRPr lang="en-GB" altLang="en-US" sz="1200" b="0" dirty="0">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t-E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Click to edit Master subtitle style</a:t>
            </a:r>
            <a:endParaRPr lang="en-US"/>
          </a:p>
        </p:txBody>
      </p:sp>
      <p:sp>
        <p:nvSpPr>
          <p:cNvPr id="4" name="Date Placeholder 3"/>
          <p:cNvSpPr>
            <a:spLocks noGrp="1"/>
          </p:cNvSpPr>
          <p:nvPr>
            <p:ph type="dt" sz="half" idx="10"/>
          </p:nvPr>
        </p:nvSpPr>
        <p:spPr/>
        <p:txBody>
          <a:bodyPr/>
          <a:lstStyle/>
          <a:p>
            <a:fld id="{1A92B7F2-026B-834E-8301-78A7C91E060A}" type="datetimeFigureOut">
              <a:rPr lang="en-US" smtClean="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0BD2B7-34F3-6849-BC46-D4FB81AA6C5D}" type="slidenum">
              <a:rPr lang="en-US" smtClean="0"/>
              <a:t>‹#›</a:t>
            </a:fld>
            <a:endParaRPr lang="en-US" dirty="0"/>
          </a:p>
        </p:txBody>
      </p:sp>
    </p:spTree>
    <p:extLst>
      <p:ext uri="{BB962C8B-B14F-4D97-AF65-F5344CB8AC3E}">
        <p14:creationId xmlns:p14="http://schemas.microsoft.com/office/powerpoint/2010/main" val="3282109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p>
            <a:fld id="{1A92B7F2-026B-834E-8301-78A7C91E060A}" type="datetimeFigureOut">
              <a:rPr lang="en-US" smtClean="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0BD2B7-34F3-6849-BC46-D4FB81AA6C5D}" type="slidenum">
              <a:rPr lang="en-US" smtClean="0"/>
              <a:t>‹#›</a:t>
            </a:fld>
            <a:endParaRPr lang="en-US" dirty="0"/>
          </a:p>
        </p:txBody>
      </p:sp>
    </p:spTree>
    <p:extLst>
      <p:ext uri="{BB962C8B-B14F-4D97-AF65-F5344CB8AC3E}">
        <p14:creationId xmlns:p14="http://schemas.microsoft.com/office/powerpoint/2010/main" val="3192484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t-E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p>
            <a:fld id="{1A92B7F2-026B-834E-8301-78A7C91E060A}" type="datetimeFigureOut">
              <a:rPr lang="en-US" smtClean="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0BD2B7-34F3-6849-BC46-D4FB81AA6C5D}" type="slidenum">
              <a:rPr lang="en-US" smtClean="0"/>
              <a:t>‹#›</a:t>
            </a:fld>
            <a:endParaRPr lang="en-US" dirty="0"/>
          </a:p>
        </p:txBody>
      </p:sp>
    </p:spTree>
    <p:extLst>
      <p:ext uri="{BB962C8B-B14F-4D97-AF65-F5344CB8AC3E}">
        <p14:creationId xmlns:p14="http://schemas.microsoft.com/office/powerpoint/2010/main" val="92377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Content Placeholder 2"/>
          <p:cNvSpPr>
            <a:spLocks noGrp="1"/>
          </p:cNvSpPr>
          <p:nvPr>
            <p:ph idx="1"/>
          </p:nvPr>
        </p:nvSpPr>
        <p:spPr/>
        <p:txBody>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p>
            <a:fld id="{1A92B7F2-026B-834E-8301-78A7C91E060A}" type="datetimeFigureOut">
              <a:rPr lang="en-US" smtClean="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0BD2B7-34F3-6849-BC46-D4FB81AA6C5D}" type="slidenum">
              <a:rPr lang="en-US" smtClean="0"/>
              <a:t>‹#›</a:t>
            </a:fld>
            <a:endParaRPr lang="en-US" dirty="0"/>
          </a:p>
        </p:txBody>
      </p:sp>
    </p:spTree>
    <p:extLst>
      <p:ext uri="{BB962C8B-B14F-4D97-AF65-F5344CB8AC3E}">
        <p14:creationId xmlns:p14="http://schemas.microsoft.com/office/powerpoint/2010/main" val="3680739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t-E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Click to edit Master text styles</a:t>
            </a:r>
          </a:p>
        </p:txBody>
      </p:sp>
      <p:sp>
        <p:nvSpPr>
          <p:cNvPr id="4" name="Date Placeholder 3"/>
          <p:cNvSpPr>
            <a:spLocks noGrp="1"/>
          </p:cNvSpPr>
          <p:nvPr>
            <p:ph type="dt" sz="half" idx="10"/>
          </p:nvPr>
        </p:nvSpPr>
        <p:spPr/>
        <p:txBody>
          <a:bodyPr/>
          <a:lstStyle/>
          <a:p>
            <a:fld id="{1A92B7F2-026B-834E-8301-78A7C91E060A}" type="datetimeFigureOut">
              <a:rPr lang="en-US" smtClean="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0BD2B7-34F3-6849-BC46-D4FB81AA6C5D}" type="slidenum">
              <a:rPr lang="en-US" smtClean="0"/>
              <a:t>‹#›</a:t>
            </a:fld>
            <a:endParaRPr lang="en-US" dirty="0"/>
          </a:p>
        </p:txBody>
      </p:sp>
    </p:spTree>
    <p:extLst>
      <p:ext uri="{BB962C8B-B14F-4D97-AF65-F5344CB8AC3E}">
        <p14:creationId xmlns:p14="http://schemas.microsoft.com/office/powerpoint/2010/main" val="301944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5" name="Date Placeholder 4"/>
          <p:cNvSpPr>
            <a:spLocks noGrp="1"/>
          </p:cNvSpPr>
          <p:nvPr>
            <p:ph type="dt" sz="half" idx="10"/>
          </p:nvPr>
        </p:nvSpPr>
        <p:spPr/>
        <p:txBody>
          <a:bodyPr/>
          <a:lstStyle/>
          <a:p>
            <a:fld id="{1A92B7F2-026B-834E-8301-78A7C91E060A}" type="datetimeFigureOut">
              <a:rPr lang="en-US" smtClean="0"/>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0BD2B7-34F3-6849-BC46-D4FB81AA6C5D}" type="slidenum">
              <a:rPr lang="en-US" smtClean="0"/>
              <a:t>‹#›</a:t>
            </a:fld>
            <a:endParaRPr lang="en-US" dirty="0"/>
          </a:p>
        </p:txBody>
      </p:sp>
    </p:spTree>
    <p:extLst>
      <p:ext uri="{BB962C8B-B14F-4D97-AF65-F5344CB8AC3E}">
        <p14:creationId xmlns:p14="http://schemas.microsoft.com/office/powerpoint/2010/main" val="342954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7" name="Date Placeholder 6"/>
          <p:cNvSpPr>
            <a:spLocks noGrp="1"/>
          </p:cNvSpPr>
          <p:nvPr>
            <p:ph type="dt" sz="half" idx="10"/>
          </p:nvPr>
        </p:nvSpPr>
        <p:spPr/>
        <p:txBody>
          <a:bodyPr/>
          <a:lstStyle/>
          <a:p>
            <a:fld id="{1A92B7F2-026B-834E-8301-78A7C91E060A}" type="datetimeFigureOut">
              <a:rPr lang="en-US" smtClean="0"/>
              <a:t>10/1/2018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0BD2B7-34F3-6849-BC46-D4FB81AA6C5D}" type="slidenum">
              <a:rPr lang="en-US" smtClean="0"/>
              <a:t>‹#›</a:t>
            </a:fld>
            <a:endParaRPr lang="en-US" dirty="0"/>
          </a:p>
        </p:txBody>
      </p:sp>
    </p:spTree>
    <p:extLst>
      <p:ext uri="{BB962C8B-B14F-4D97-AF65-F5344CB8AC3E}">
        <p14:creationId xmlns:p14="http://schemas.microsoft.com/office/powerpoint/2010/main" val="165778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Date Placeholder 2"/>
          <p:cNvSpPr>
            <a:spLocks noGrp="1"/>
          </p:cNvSpPr>
          <p:nvPr>
            <p:ph type="dt" sz="half" idx="10"/>
          </p:nvPr>
        </p:nvSpPr>
        <p:spPr/>
        <p:txBody>
          <a:bodyPr/>
          <a:lstStyle/>
          <a:p>
            <a:fld id="{1A92B7F2-026B-834E-8301-78A7C91E060A}" type="datetimeFigureOut">
              <a:rPr lang="en-US" smtClean="0"/>
              <a:t>10/1/2018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0BD2B7-34F3-6849-BC46-D4FB81AA6C5D}" type="slidenum">
              <a:rPr lang="en-US" smtClean="0"/>
              <a:t>‹#›</a:t>
            </a:fld>
            <a:endParaRPr lang="en-US" dirty="0"/>
          </a:p>
        </p:txBody>
      </p:sp>
    </p:spTree>
    <p:extLst>
      <p:ext uri="{BB962C8B-B14F-4D97-AF65-F5344CB8AC3E}">
        <p14:creationId xmlns:p14="http://schemas.microsoft.com/office/powerpoint/2010/main" val="25335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2B7F2-026B-834E-8301-78A7C91E060A}" type="datetimeFigureOut">
              <a:rPr lang="en-US" smtClean="0"/>
              <a:t>10/1/2018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0BD2B7-34F3-6849-BC46-D4FB81AA6C5D}" type="slidenum">
              <a:rPr lang="en-US" smtClean="0"/>
              <a:t>‹#›</a:t>
            </a:fld>
            <a:endParaRPr lang="en-US" dirty="0"/>
          </a:p>
        </p:txBody>
      </p:sp>
    </p:spTree>
    <p:extLst>
      <p:ext uri="{BB962C8B-B14F-4D97-AF65-F5344CB8AC3E}">
        <p14:creationId xmlns:p14="http://schemas.microsoft.com/office/powerpoint/2010/main" val="251645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t-E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5" name="Date Placeholder 4"/>
          <p:cNvSpPr>
            <a:spLocks noGrp="1"/>
          </p:cNvSpPr>
          <p:nvPr>
            <p:ph type="dt" sz="half" idx="10"/>
          </p:nvPr>
        </p:nvSpPr>
        <p:spPr/>
        <p:txBody>
          <a:bodyPr/>
          <a:lstStyle/>
          <a:p>
            <a:fld id="{1A92B7F2-026B-834E-8301-78A7C91E060A}" type="datetimeFigureOut">
              <a:rPr lang="en-US" smtClean="0"/>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0BD2B7-34F3-6849-BC46-D4FB81AA6C5D}" type="slidenum">
              <a:rPr lang="en-US" smtClean="0"/>
              <a:t>‹#›</a:t>
            </a:fld>
            <a:endParaRPr lang="en-US" dirty="0"/>
          </a:p>
        </p:txBody>
      </p:sp>
    </p:spTree>
    <p:extLst>
      <p:ext uri="{BB962C8B-B14F-4D97-AF65-F5344CB8AC3E}">
        <p14:creationId xmlns:p14="http://schemas.microsoft.com/office/powerpoint/2010/main" val="1952931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t-E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5" name="Date Placeholder 4"/>
          <p:cNvSpPr>
            <a:spLocks noGrp="1"/>
          </p:cNvSpPr>
          <p:nvPr>
            <p:ph type="dt" sz="half" idx="10"/>
          </p:nvPr>
        </p:nvSpPr>
        <p:spPr/>
        <p:txBody>
          <a:bodyPr/>
          <a:lstStyle/>
          <a:p>
            <a:fld id="{1A92B7F2-026B-834E-8301-78A7C91E060A}" type="datetimeFigureOut">
              <a:rPr lang="en-US" smtClean="0"/>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0BD2B7-34F3-6849-BC46-D4FB81AA6C5D}" type="slidenum">
              <a:rPr lang="en-US" smtClean="0"/>
              <a:t>‹#›</a:t>
            </a:fld>
            <a:endParaRPr lang="en-US" dirty="0"/>
          </a:p>
        </p:txBody>
      </p:sp>
    </p:spTree>
    <p:extLst>
      <p:ext uri="{BB962C8B-B14F-4D97-AF65-F5344CB8AC3E}">
        <p14:creationId xmlns:p14="http://schemas.microsoft.com/office/powerpoint/2010/main" val="1495861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t-E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2B7F2-026B-834E-8301-78A7C91E060A}" type="datetimeFigureOut">
              <a:rPr lang="en-US" smtClean="0"/>
              <a:t>10/1/2018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BD2B7-34F3-6849-BC46-D4FB81AA6C5D}" type="slidenum">
              <a:rPr lang="en-US" smtClean="0"/>
              <a:t>‹#›</a:t>
            </a:fld>
            <a:endParaRPr lang="en-US" dirty="0"/>
          </a:p>
        </p:txBody>
      </p:sp>
    </p:spTree>
    <p:extLst>
      <p:ext uri="{BB962C8B-B14F-4D97-AF65-F5344CB8AC3E}">
        <p14:creationId xmlns:p14="http://schemas.microsoft.com/office/powerpoint/2010/main" val="1804678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Word_Document1.docx"/></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package" Target="../embeddings/Microsoft_Excel_Worksheet2.xlsx"/></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https/mtatec.ec.testa.eu/mtatec" TargetMode="External"/><Relationship Id="rId2" Type="http://schemas.openxmlformats.org/officeDocument/2006/relationships/hyperlink" Target="https://webgate.ec.europa.eu/etranslatio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933056"/>
            <a:ext cx="3744416" cy="2448272"/>
          </a:xfrm>
        </p:spPr>
        <p:txBody>
          <a:bodyPr>
            <a:normAutofit fontScale="92500" lnSpcReduction="20000"/>
          </a:bodyPr>
          <a:lstStyle/>
          <a:p>
            <a:pPr lvl="0" eaLnBrk="1" hangingPunct="1">
              <a:buClr>
                <a:srgbClr val="FFFFFF"/>
              </a:buClr>
            </a:pPr>
            <a:endParaRPr lang="et-EE" sz="1800" dirty="0" smtClean="0"/>
          </a:p>
          <a:p>
            <a:pPr lvl="0" eaLnBrk="1" hangingPunct="1">
              <a:buClr>
                <a:srgbClr val="FFFFFF"/>
              </a:buClr>
            </a:pPr>
            <a:endParaRPr lang="et-EE" sz="1800" b="0" dirty="0" smtClean="0"/>
          </a:p>
          <a:p>
            <a:pPr lvl="0" eaLnBrk="1" hangingPunct="1">
              <a:buClr>
                <a:srgbClr val="FFFFFF"/>
              </a:buClr>
            </a:pPr>
            <a:endParaRPr lang="et-EE" sz="1800" b="0" dirty="0"/>
          </a:p>
          <a:p>
            <a:pPr lvl="0" eaLnBrk="1" hangingPunct="1">
              <a:buClr>
                <a:srgbClr val="FFFFFF"/>
              </a:buClr>
            </a:pPr>
            <a:endParaRPr lang="et-EE" sz="1800" b="0" dirty="0" smtClean="0"/>
          </a:p>
          <a:p>
            <a:pPr marL="0" lvl="0" indent="0" eaLnBrk="1" hangingPunct="1">
              <a:buClr>
                <a:srgbClr val="FFFFFF"/>
              </a:buClr>
              <a:buNone/>
            </a:pPr>
            <a:endParaRPr lang="et-EE" sz="2000" b="0" dirty="0" smtClean="0"/>
          </a:p>
          <a:p>
            <a:pPr marL="0" lvl="0" indent="0" eaLnBrk="1" hangingPunct="1">
              <a:buClr>
                <a:srgbClr val="FFFFFF"/>
              </a:buClr>
              <a:buNone/>
            </a:pPr>
            <a:endParaRPr lang="et-EE" sz="2000" dirty="0"/>
          </a:p>
          <a:p>
            <a:pPr marL="0" lvl="0" indent="0" eaLnBrk="1" hangingPunct="1">
              <a:buClr>
                <a:srgbClr val="FFFFFF"/>
              </a:buClr>
              <a:buNone/>
            </a:pPr>
            <a:r>
              <a:rPr lang="et-EE" sz="2000" b="0" dirty="0" smtClean="0"/>
              <a:t>35. Eesti õigusteadlaste päevad </a:t>
            </a:r>
          </a:p>
          <a:p>
            <a:pPr marL="0" lvl="0" indent="0" eaLnBrk="1" hangingPunct="1">
              <a:buClr>
                <a:srgbClr val="FFFFFF"/>
              </a:buClr>
              <a:buNone/>
            </a:pPr>
            <a:r>
              <a:rPr lang="en-GB" sz="2000" b="0" dirty="0" smtClean="0"/>
              <a:t>Tartu, </a:t>
            </a:r>
            <a:r>
              <a:rPr lang="et-EE" sz="2000" b="0" dirty="0" smtClean="0"/>
              <a:t>5. oktoober 2018</a:t>
            </a:r>
          </a:p>
        </p:txBody>
      </p:sp>
      <p:sp>
        <p:nvSpPr>
          <p:cNvPr id="2" name="Title 1"/>
          <p:cNvSpPr>
            <a:spLocks noGrp="1"/>
          </p:cNvSpPr>
          <p:nvPr>
            <p:ph type="title"/>
          </p:nvPr>
        </p:nvSpPr>
        <p:spPr>
          <a:xfrm>
            <a:off x="3275856" y="1345934"/>
            <a:ext cx="5328592" cy="2304256"/>
          </a:xfrm>
        </p:spPr>
        <p:txBody>
          <a:bodyPr>
            <a:normAutofit fontScale="90000"/>
          </a:bodyPr>
          <a:lstStyle/>
          <a:p>
            <a:r>
              <a:rPr lang="et-EE" sz="2800" dirty="0" smtClean="0">
                <a:solidFill>
                  <a:schemeClr val="bg1"/>
                </a:solidFill>
              </a:rPr>
              <a:t/>
            </a:r>
            <a:br>
              <a:rPr lang="et-EE" sz="2800" dirty="0" smtClean="0">
                <a:solidFill>
                  <a:schemeClr val="bg1"/>
                </a:solidFill>
              </a:rPr>
            </a:br>
            <a:r>
              <a:rPr lang="et-EE" sz="2800" dirty="0" smtClean="0">
                <a:solidFill>
                  <a:schemeClr val="bg1"/>
                </a:solidFill>
              </a:rPr>
              <a:t/>
            </a:r>
            <a:br>
              <a:rPr lang="et-EE" sz="2800" dirty="0" smtClean="0">
                <a:solidFill>
                  <a:schemeClr val="bg1"/>
                </a:solidFill>
              </a:rPr>
            </a:br>
            <a:r>
              <a:rPr lang="et-EE" sz="3200" dirty="0">
                <a:solidFill>
                  <a:schemeClr val="bg1"/>
                </a:solidFill>
              </a:rPr>
              <a:t>Õ</a:t>
            </a:r>
            <a:br>
              <a:rPr lang="et-EE" sz="3200" dirty="0">
                <a:solidFill>
                  <a:schemeClr val="bg1"/>
                </a:solidFill>
              </a:rPr>
            </a:br>
            <a:r>
              <a:rPr lang="et-EE" sz="3200" dirty="0" smtClean="0">
                <a:solidFill>
                  <a:schemeClr val="bg1"/>
                </a:solidFill>
              </a:rPr>
              <a:t/>
            </a:r>
            <a:br>
              <a:rPr lang="et-EE" sz="3200" dirty="0" smtClean="0">
                <a:solidFill>
                  <a:schemeClr val="bg1"/>
                </a:solidFill>
              </a:rPr>
            </a:br>
            <a:r>
              <a:rPr lang="et-EE" sz="3200" dirty="0" smtClean="0">
                <a:solidFill>
                  <a:srgbClr val="0F5494"/>
                </a:solidFill>
              </a:rPr>
              <a:t/>
            </a:r>
            <a:br>
              <a:rPr lang="et-EE" sz="3200" dirty="0" smtClean="0">
                <a:solidFill>
                  <a:srgbClr val="0F5494"/>
                </a:solidFill>
              </a:rPr>
            </a:br>
            <a:r>
              <a:rPr lang="et-EE" sz="3600" b="1" dirty="0" smtClean="0">
                <a:solidFill>
                  <a:schemeClr val="tx2"/>
                </a:solidFill>
              </a:rPr>
              <a:t>ÕIGUSKEEL </a:t>
            </a:r>
            <a:r>
              <a:rPr lang="et-EE" sz="3600" b="1" dirty="0">
                <a:solidFill>
                  <a:schemeClr val="tx2"/>
                </a:solidFill>
              </a:rPr>
              <a:t>= </a:t>
            </a:r>
            <a:r>
              <a:rPr lang="et-EE" sz="3600" b="1" dirty="0" smtClean="0">
                <a:solidFill>
                  <a:schemeClr val="tx2"/>
                </a:solidFill>
              </a:rPr>
              <a:t/>
            </a:r>
            <a:br>
              <a:rPr lang="et-EE" sz="3600" b="1" dirty="0" smtClean="0">
                <a:solidFill>
                  <a:schemeClr val="tx2"/>
                </a:solidFill>
              </a:rPr>
            </a:br>
            <a:r>
              <a:rPr lang="et-EE" sz="3600" b="1" i="1" dirty="0" smtClean="0">
                <a:solidFill>
                  <a:schemeClr val="tx2"/>
                </a:solidFill>
              </a:rPr>
              <a:t>keel </a:t>
            </a:r>
            <a:r>
              <a:rPr lang="et-EE" sz="3600" b="1" i="1" dirty="0">
                <a:solidFill>
                  <a:schemeClr val="tx2"/>
                </a:solidFill>
              </a:rPr>
              <a:t>+ </a:t>
            </a:r>
            <a:r>
              <a:rPr lang="et-EE" sz="3600" b="1" i="1" dirty="0" smtClean="0">
                <a:solidFill>
                  <a:schemeClr val="tx2"/>
                </a:solidFill>
              </a:rPr>
              <a:t>õigus </a:t>
            </a:r>
            <a:r>
              <a:rPr lang="et-EE" sz="3600" i="1" dirty="0">
                <a:solidFill>
                  <a:schemeClr val="tx2"/>
                </a:solidFill>
              </a:rPr>
              <a:t/>
            </a:r>
            <a:br>
              <a:rPr lang="et-EE" sz="3600" i="1" dirty="0">
                <a:solidFill>
                  <a:schemeClr val="tx2"/>
                </a:solidFill>
              </a:rPr>
            </a:br>
            <a:r>
              <a:rPr lang="et-EE" sz="3200" dirty="0" smtClean="0">
                <a:solidFill>
                  <a:srgbClr val="0F5494"/>
                </a:solidFill>
              </a:rPr>
              <a:t/>
            </a:r>
            <a:br>
              <a:rPr lang="et-EE" sz="3200" dirty="0" smtClean="0">
                <a:solidFill>
                  <a:srgbClr val="0F5494"/>
                </a:solidFill>
              </a:rPr>
            </a:br>
            <a:r>
              <a:rPr lang="et-EE" sz="3100" dirty="0" smtClean="0">
                <a:solidFill>
                  <a:srgbClr val="0F5494"/>
                </a:solidFill>
              </a:rPr>
              <a:t>Teekond </a:t>
            </a:r>
            <a:r>
              <a:rPr lang="et-EE" sz="3100" dirty="0">
                <a:solidFill>
                  <a:srgbClr val="0F5494"/>
                </a:solidFill>
              </a:rPr>
              <a:t>sõnast </a:t>
            </a:r>
            <a:r>
              <a:rPr lang="et-EE" sz="3100" dirty="0" smtClean="0">
                <a:solidFill>
                  <a:srgbClr val="0F5494"/>
                </a:solidFill>
              </a:rPr>
              <a:t>õigusaktini ja </a:t>
            </a:r>
            <a:r>
              <a:rPr lang="et-EE" sz="3100" dirty="0">
                <a:solidFill>
                  <a:srgbClr val="0F5494"/>
                </a:solidFill>
              </a:rPr>
              <a:t>õigusaktist inimeseni </a:t>
            </a:r>
            <a:r>
              <a:rPr lang="et-EE" sz="3100" dirty="0" smtClean="0">
                <a:solidFill>
                  <a:srgbClr val="0F5494"/>
                </a:solidFill>
              </a:rPr>
              <a:t/>
            </a:r>
            <a:br>
              <a:rPr lang="et-EE" sz="3100" dirty="0" smtClean="0">
                <a:solidFill>
                  <a:srgbClr val="0F5494"/>
                </a:solidFill>
              </a:rPr>
            </a:br>
            <a:r>
              <a:rPr lang="et-EE" sz="3100" dirty="0" smtClean="0">
                <a:solidFill>
                  <a:srgbClr val="0F5494"/>
                </a:solidFill>
              </a:rPr>
              <a:t>uute keeletehnoloogiate </a:t>
            </a:r>
            <a:r>
              <a:rPr lang="et-EE" sz="3100" dirty="0">
                <a:solidFill>
                  <a:srgbClr val="0F5494"/>
                </a:solidFill>
              </a:rPr>
              <a:t>ajastul</a:t>
            </a:r>
            <a:br>
              <a:rPr lang="et-EE" sz="3100" dirty="0">
                <a:solidFill>
                  <a:srgbClr val="0F5494"/>
                </a:solidFill>
              </a:rPr>
            </a:br>
            <a:endParaRPr lang="en-GB" sz="3100" b="0" dirty="0">
              <a:solidFill>
                <a:srgbClr val="0F5494"/>
              </a:solidFill>
            </a:endParaRPr>
          </a:p>
        </p:txBody>
      </p:sp>
    </p:spTree>
    <p:extLst>
      <p:ext uri="{BB962C8B-B14F-4D97-AF65-F5344CB8AC3E}">
        <p14:creationId xmlns:p14="http://schemas.microsoft.com/office/powerpoint/2010/main" val="2323129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t-EE" sz="2400" b="1" dirty="0" smtClean="0">
                <a:latin typeface="Calibri" panose="020F0502020204030204" pitchFamily="34" charset="0"/>
              </a:rPr>
              <a:t>1. Mitmekeelsus </a:t>
            </a:r>
            <a:r>
              <a:rPr lang="et-EE" sz="2400" dirty="0" smtClean="0">
                <a:latin typeface="Calibri" panose="020F0502020204030204" pitchFamily="34" charset="0"/>
              </a:rPr>
              <a:t>(</a:t>
            </a:r>
            <a:r>
              <a:rPr lang="et-EE" sz="2400" i="1" dirty="0" smtClean="0">
                <a:latin typeface="Calibri" panose="020F0502020204030204" pitchFamily="34" charset="0"/>
              </a:rPr>
              <a:t>multilingualism</a:t>
            </a:r>
            <a:r>
              <a:rPr lang="et-EE" sz="2400" dirty="0" smtClean="0">
                <a:latin typeface="Calibri" panose="020F0502020204030204" pitchFamily="34" charset="0"/>
              </a:rPr>
              <a:t>)</a:t>
            </a:r>
            <a:br>
              <a:rPr lang="et-EE" sz="2400" dirty="0" smtClean="0">
                <a:latin typeface="Calibri" panose="020F0502020204030204" pitchFamily="34" charset="0"/>
              </a:rPr>
            </a:br>
            <a:r>
              <a:rPr lang="vi-VN" sz="2000" b="1" dirty="0" smtClean="0">
                <a:latin typeface="Calibri" panose="020F0502020204030204" pitchFamily="34" charset="0"/>
              </a:rPr>
              <a:t>Nõukogu </a:t>
            </a:r>
            <a:r>
              <a:rPr lang="vi-VN" sz="2000" b="1" dirty="0">
                <a:latin typeface="Calibri" panose="020F0502020204030204" pitchFamily="34" charset="0"/>
              </a:rPr>
              <a:t>(EMÜ) 15. aprilli 1958. aasta määrus nr 1, </a:t>
            </a:r>
            <a:r>
              <a:rPr lang="vi-VN" sz="2000" b="1" dirty="0" smtClean="0">
                <a:latin typeface="Calibri" panose="020F0502020204030204" pitchFamily="34" charset="0"/>
              </a:rPr>
              <a:t>millega </a:t>
            </a:r>
            <a:r>
              <a:rPr lang="vi-VN" sz="2000" b="1" dirty="0">
                <a:latin typeface="Calibri" panose="020F0502020204030204" pitchFamily="34" charset="0"/>
              </a:rPr>
              <a:t>määratakse kindlaks Euroopa Majandusühenduses kasutatavad keeled</a:t>
            </a:r>
            <a:endParaRPr lang="en-GB" sz="2000" b="1" dirty="0">
              <a:latin typeface="Calibri" panose="020F0502020204030204" pitchFamily="34" charset="0"/>
            </a:endParaRPr>
          </a:p>
        </p:txBody>
      </p:sp>
      <p:sp>
        <p:nvSpPr>
          <p:cNvPr id="3" name="Content Placeholder 2"/>
          <p:cNvSpPr>
            <a:spLocks noGrp="1"/>
          </p:cNvSpPr>
          <p:nvPr>
            <p:ph idx="1"/>
          </p:nvPr>
        </p:nvSpPr>
        <p:spPr/>
        <p:txBody>
          <a:bodyPr>
            <a:normAutofit fontScale="32500" lnSpcReduction="20000"/>
          </a:bodyPr>
          <a:lstStyle/>
          <a:p>
            <a:pPr marL="0" indent="0">
              <a:buNone/>
            </a:pPr>
            <a:r>
              <a:rPr lang="vi-VN" dirty="0" smtClean="0"/>
              <a:t> </a:t>
            </a:r>
            <a:endParaRPr lang="vi-VN" dirty="0"/>
          </a:p>
          <a:p>
            <a:pPr marL="0" indent="0">
              <a:buNone/>
            </a:pPr>
            <a:r>
              <a:rPr lang="vi-VN" sz="6200" dirty="0" smtClean="0">
                <a:latin typeface="Calibri" panose="020F0502020204030204" pitchFamily="34" charset="0"/>
              </a:rPr>
              <a:t>Euroopa </a:t>
            </a:r>
            <a:r>
              <a:rPr lang="vi-VN" sz="6200" dirty="0">
                <a:latin typeface="Calibri" panose="020F0502020204030204" pitchFamily="34" charset="0"/>
              </a:rPr>
              <a:t>Ombudsmani  avalik konsultatsioon – keelte kasutamine ELi institutsioonides, asutustes, büroodes ja ametites (23.07.-30.09.2018)  </a:t>
            </a:r>
            <a:endParaRPr lang="et-EE" sz="6200" dirty="0" smtClean="0">
              <a:latin typeface="Calibri" panose="020F0502020204030204" pitchFamily="34" charset="0"/>
            </a:endParaRPr>
          </a:p>
          <a:p>
            <a:pPr marL="0" indent="0">
              <a:buNone/>
            </a:pPr>
            <a:r>
              <a:rPr lang="vi-VN" sz="3700" dirty="0" smtClean="0">
                <a:latin typeface="Calibri" panose="020F0502020204030204" pitchFamily="34" charset="0"/>
              </a:rPr>
              <a:t>https</a:t>
            </a:r>
            <a:r>
              <a:rPr lang="vi-VN" sz="3700" dirty="0">
                <a:latin typeface="Calibri" panose="020F0502020204030204" pitchFamily="34" charset="0"/>
              </a:rPr>
              <a:t>:// www.ombudsman.europa.eu/en/correspondence/et/99005</a:t>
            </a:r>
          </a:p>
          <a:p>
            <a:pPr marL="0" indent="0">
              <a:buNone/>
            </a:pPr>
            <a:endParaRPr lang="et-EE" sz="4400" dirty="0" smtClean="0">
              <a:latin typeface="Calibri" panose="020F0502020204030204" pitchFamily="34" charset="0"/>
            </a:endParaRPr>
          </a:p>
          <a:p>
            <a:pPr marL="0" indent="0" algn="just">
              <a:buNone/>
            </a:pPr>
            <a:r>
              <a:rPr lang="vi-VN" sz="6200" dirty="0" smtClean="0">
                <a:latin typeface="Calibri" panose="020F0502020204030204" pitchFamily="34" charset="0"/>
              </a:rPr>
              <a:t>8</a:t>
            </a:r>
            <a:r>
              <a:rPr lang="vi-VN" sz="6200" dirty="0">
                <a:latin typeface="Calibri" panose="020F0502020204030204" pitchFamily="34" charset="0"/>
              </a:rPr>
              <a:t>. </a:t>
            </a:r>
            <a:r>
              <a:rPr lang="vi-VN" sz="6200" dirty="0" smtClean="0">
                <a:latin typeface="Calibri" panose="020F0502020204030204" pitchFamily="34" charset="0"/>
              </a:rPr>
              <a:t>küsimus</a:t>
            </a:r>
            <a:r>
              <a:rPr lang="vi-VN" sz="4400" dirty="0" smtClean="0">
                <a:latin typeface="Calibri" panose="020F0502020204030204" pitchFamily="34" charset="0"/>
              </a:rPr>
              <a:t>. </a:t>
            </a:r>
            <a:r>
              <a:rPr lang="vi-VN" sz="7400" b="1" dirty="0">
                <a:latin typeface="Calibri" panose="020F0502020204030204" pitchFamily="34" charset="0"/>
              </a:rPr>
              <a:t>Ainus konkreetne ELi haldusasustuste keelekasutust käsitlev õigusakt on aastast 1958, mil ELis oli kuus liikmesriiki ja neli ametlikku keelt. Kas arvate, et praeguses olukorras oleks vaja uusi õigusakte? Või arvate, et keeleküsimustega oleks kõige parem käsitleda väljaspool </a:t>
            </a:r>
            <a:r>
              <a:rPr lang="vi-VN" sz="7400" b="1" dirty="0" smtClean="0">
                <a:latin typeface="Calibri" panose="020F0502020204030204" pitchFamily="34" charset="0"/>
              </a:rPr>
              <a:t>üksikasjalikku</a:t>
            </a:r>
            <a:r>
              <a:rPr lang="et-EE" sz="7400" b="1" dirty="0" smtClean="0">
                <a:latin typeface="Calibri" panose="020F0502020204030204" pitchFamily="34" charset="0"/>
              </a:rPr>
              <a:t> </a:t>
            </a:r>
            <a:r>
              <a:rPr lang="vi-VN" sz="7400" b="1" dirty="0">
                <a:latin typeface="Calibri" panose="020F0502020204030204" pitchFamily="34" charset="0"/>
              </a:rPr>
              <a:t> õigusraamistikku? </a:t>
            </a:r>
            <a:endParaRPr lang="et-EE" sz="7400" b="1" dirty="0" smtClean="0">
              <a:latin typeface="Calibri" panose="020F0502020204030204" pitchFamily="34" charset="0"/>
            </a:endParaRPr>
          </a:p>
          <a:p>
            <a:pPr marL="0" indent="0" algn="just">
              <a:buNone/>
            </a:pPr>
            <a:endParaRPr lang="et-EE" sz="4200" b="1" i="1" dirty="0" smtClean="0">
              <a:latin typeface="Calibri" panose="020F0502020204030204" pitchFamily="34" charset="0"/>
            </a:endParaRPr>
          </a:p>
          <a:p>
            <a:pPr marL="0" indent="0" algn="just">
              <a:buNone/>
            </a:pPr>
            <a:r>
              <a:rPr lang="vi-VN" sz="5000" i="1" dirty="0" smtClean="0">
                <a:latin typeface="Calibri" panose="020F0502020204030204" pitchFamily="34" charset="0"/>
              </a:rPr>
              <a:t>8</a:t>
            </a:r>
            <a:r>
              <a:rPr lang="vi-VN" sz="5000" i="1" dirty="0">
                <a:latin typeface="Calibri" panose="020F0502020204030204" pitchFamily="34" charset="0"/>
              </a:rPr>
              <a:t>. </a:t>
            </a:r>
            <a:r>
              <a:rPr lang="vi-VN" sz="6200" i="1" dirty="0">
                <a:latin typeface="Calibri" panose="020F0502020204030204" pitchFamily="34" charset="0"/>
              </a:rPr>
              <a:t>The only specific legislation on language use by the EU administration dates from 1958 when there were six Member States and four official languages. Do you think that, in the present circumstances, new legislation would be helpful? Or do you think that dealing with language issues is best done outside of a detailed legal framework?</a:t>
            </a:r>
          </a:p>
          <a:p>
            <a:endParaRPr lang="en-GB" sz="6200" dirty="0"/>
          </a:p>
        </p:txBody>
      </p:sp>
    </p:spTree>
    <p:extLst>
      <p:ext uri="{BB962C8B-B14F-4D97-AF65-F5344CB8AC3E}">
        <p14:creationId xmlns:p14="http://schemas.microsoft.com/office/powerpoint/2010/main" val="1293255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sz="2400" b="1" dirty="0">
                <a:solidFill>
                  <a:prstClr val="black"/>
                </a:solidFill>
                <a:latin typeface="Calibri" panose="020F0502020204030204" pitchFamily="34" charset="0"/>
              </a:rPr>
              <a:t>Nõukogu (EMÜ) 15. aprilli 1958. aasta määrus nr 1, </a:t>
            </a:r>
            <a:r>
              <a:rPr lang="et-EE" sz="2400" b="1" dirty="0">
                <a:solidFill>
                  <a:prstClr val="black"/>
                </a:solidFill>
                <a:latin typeface="Calibri" panose="020F0502020204030204" pitchFamily="34" charset="0"/>
              </a:rPr>
              <a:t/>
            </a:r>
            <a:br>
              <a:rPr lang="et-EE" sz="2400" b="1" dirty="0">
                <a:solidFill>
                  <a:prstClr val="black"/>
                </a:solidFill>
                <a:latin typeface="Calibri" panose="020F0502020204030204" pitchFamily="34" charset="0"/>
              </a:rPr>
            </a:br>
            <a:r>
              <a:rPr lang="vi-VN" sz="2400" b="1" dirty="0">
                <a:solidFill>
                  <a:prstClr val="black"/>
                </a:solidFill>
                <a:latin typeface="Calibri" panose="020F0502020204030204" pitchFamily="34" charset="0"/>
              </a:rPr>
              <a:t>millega määratakse kindlaks Euroopa Majandusühenduses kasutatavad keeled</a:t>
            </a:r>
            <a:endParaRPr lang="en-US" dirty="0"/>
          </a:p>
        </p:txBody>
      </p:sp>
      <p:sp>
        <p:nvSpPr>
          <p:cNvPr id="3" name="Content Placeholder 2"/>
          <p:cNvSpPr>
            <a:spLocks noGrp="1"/>
          </p:cNvSpPr>
          <p:nvPr>
            <p:ph idx="1"/>
          </p:nvPr>
        </p:nvSpPr>
        <p:spPr/>
        <p:txBody>
          <a:bodyPr>
            <a:noAutofit/>
          </a:bodyPr>
          <a:lstStyle/>
          <a:p>
            <a:pPr marL="0" indent="0">
              <a:buNone/>
            </a:pPr>
            <a:r>
              <a:rPr lang="et-EE" sz="1600" b="1" i="1" dirty="0" smtClean="0"/>
              <a:t>Artikkel 1.</a:t>
            </a:r>
            <a:r>
              <a:rPr lang="et-EE" sz="1600" i="1" dirty="0" smtClean="0"/>
              <a:t> Liidu </a:t>
            </a:r>
            <a:r>
              <a:rPr lang="et-EE" sz="1600" i="1" dirty="0"/>
              <a:t>ametlikud keeled ning selle institutsioonide töökeeled on bulgaaria, eesti, hispaania, </a:t>
            </a:r>
            <a:r>
              <a:rPr lang="et-EE" sz="1600" b="1" i="1" dirty="0"/>
              <a:t>hollandi</a:t>
            </a:r>
            <a:r>
              <a:rPr lang="et-EE" sz="1600" i="1" dirty="0"/>
              <a:t>, horvaadi, iiri, inglise, </a:t>
            </a:r>
            <a:r>
              <a:rPr lang="et-EE" sz="1600" b="1" i="1" dirty="0"/>
              <a:t>itaalia</a:t>
            </a:r>
            <a:r>
              <a:rPr lang="et-EE" sz="1600" i="1" dirty="0"/>
              <a:t>, kreeka, leedu, läti, malta, poola, portugali, </a:t>
            </a:r>
            <a:r>
              <a:rPr lang="et-EE" sz="1600" b="1" i="1" dirty="0"/>
              <a:t>prantsuse</a:t>
            </a:r>
            <a:r>
              <a:rPr lang="et-EE" sz="1600" i="1" dirty="0"/>
              <a:t>, rootsi, rumeenia, </a:t>
            </a:r>
            <a:r>
              <a:rPr lang="et-EE" sz="1600" b="1" i="1" dirty="0"/>
              <a:t>saksa,</a:t>
            </a:r>
            <a:r>
              <a:rPr lang="et-EE" sz="1600" i="1" dirty="0"/>
              <a:t> slovaki, sloveeni, soome, taani, tšehhi ja ungari keel.</a:t>
            </a:r>
            <a:endParaRPr lang="en-GB" sz="1600" dirty="0"/>
          </a:p>
          <a:p>
            <a:pPr marL="0" indent="0">
              <a:buNone/>
            </a:pPr>
            <a:r>
              <a:rPr lang="et-EE" sz="1600" b="1" i="1" dirty="0" smtClean="0"/>
              <a:t>Artikkel 2</a:t>
            </a:r>
            <a:r>
              <a:rPr lang="et-EE" sz="1600" i="1" dirty="0" smtClean="0"/>
              <a:t>. Liikmesriigi </a:t>
            </a:r>
            <a:r>
              <a:rPr lang="et-EE" sz="1600" i="1" dirty="0"/>
              <a:t>või liikmesriigi jurisdiktsiooni alla kuuluva isiku poolt ühenduse institutsioonidele saadetavad dokumendid võib koostada saatja valikul ükskõik millises ametlikus keeles. Vastus antakse samas keeles.</a:t>
            </a:r>
            <a:endParaRPr lang="en-GB" sz="1600" dirty="0"/>
          </a:p>
          <a:p>
            <a:pPr marL="0" indent="0">
              <a:buNone/>
            </a:pPr>
            <a:r>
              <a:rPr lang="et-EE" sz="1600" b="1" i="1" dirty="0" smtClean="0"/>
              <a:t>Artikkel 3. </a:t>
            </a:r>
            <a:r>
              <a:rPr lang="et-EE" sz="1600" i="1" dirty="0" smtClean="0"/>
              <a:t>Ühenduse </a:t>
            </a:r>
            <a:r>
              <a:rPr lang="et-EE" sz="1600" i="1" dirty="0"/>
              <a:t>institutsiooni poolt liikmesriigile või liikmesriigi jurisdiktsiooni alla kuuluvale isikule saadetavad dokumendid koostatakse asjaomase liikmesriigi keeles.</a:t>
            </a:r>
            <a:endParaRPr lang="en-GB" sz="1600" dirty="0"/>
          </a:p>
          <a:p>
            <a:pPr marL="0" indent="0">
              <a:buNone/>
            </a:pPr>
            <a:r>
              <a:rPr lang="et-EE" sz="1600" b="1" i="1" dirty="0" smtClean="0"/>
              <a:t>Artikkel</a:t>
            </a:r>
            <a:r>
              <a:rPr lang="et-EE" sz="1600" b="1" i="1" dirty="0"/>
              <a:t> </a:t>
            </a:r>
            <a:r>
              <a:rPr lang="et-EE" sz="1600" b="1" i="1" dirty="0" smtClean="0"/>
              <a:t>4. </a:t>
            </a:r>
            <a:r>
              <a:rPr lang="et-EE" sz="1600" i="1" dirty="0" smtClean="0"/>
              <a:t>Määrused </a:t>
            </a:r>
            <a:r>
              <a:rPr lang="et-EE" sz="1600" i="1" dirty="0"/>
              <a:t>ja muud üldkohaldatavad dokumendid koostatakse ametlikes keeltes.</a:t>
            </a:r>
            <a:endParaRPr lang="en-GB" sz="1600" dirty="0"/>
          </a:p>
          <a:p>
            <a:pPr marL="0" indent="0">
              <a:buNone/>
            </a:pPr>
            <a:r>
              <a:rPr lang="et-EE" sz="1600" b="1" i="1" dirty="0" smtClean="0"/>
              <a:t>Artikkel</a:t>
            </a:r>
            <a:r>
              <a:rPr lang="et-EE" sz="1600" b="1" i="1" dirty="0"/>
              <a:t> </a:t>
            </a:r>
            <a:r>
              <a:rPr lang="et-EE" sz="1600" b="1" i="1" dirty="0" smtClean="0"/>
              <a:t>5</a:t>
            </a:r>
            <a:r>
              <a:rPr lang="et-EE" sz="1600" i="1" dirty="0" smtClean="0"/>
              <a:t>. Euroopa </a:t>
            </a:r>
            <a:r>
              <a:rPr lang="et-EE" sz="1600" i="1" dirty="0"/>
              <a:t>Liidu Teataja avaldatakse ametlikes keeltes.</a:t>
            </a:r>
            <a:endParaRPr lang="en-GB" sz="1600" dirty="0"/>
          </a:p>
          <a:p>
            <a:pPr marL="0" indent="0">
              <a:buNone/>
            </a:pPr>
            <a:r>
              <a:rPr lang="et-EE" sz="1600" b="1" i="1" dirty="0" smtClean="0"/>
              <a:t>Artikkel 6. </a:t>
            </a:r>
            <a:r>
              <a:rPr lang="et-EE" sz="1600" i="1" dirty="0" smtClean="0"/>
              <a:t>Ühenduse </a:t>
            </a:r>
            <a:r>
              <a:rPr lang="et-EE" sz="1600" i="1" dirty="0"/>
              <a:t>institutsioonid võivad oma töökorras sätestada, milliseid keeli konkreetsetel juhtudel kasutatakse.</a:t>
            </a:r>
            <a:endParaRPr lang="en-GB" sz="1600" dirty="0"/>
          </a:p>
          <a:p>
            <a:pPr marL="0" indent="0">
              <a:buNone/>
            </a:pPr>
            <a:r>
              <a:rPr lang="et-EE" sz="1600" b="1" i="1" dirty="0" smtClean="0"/>
              <a:t>Artikkel 7</a:t>
            </a:r>
            <a:r>
              <a:rPr lang="et-EE" sz="1600" i="1" dirty="0" smtClean="0"/>
              <a:t>. Euroopa </a:t>
            </a:r>
            <a:r>
              <a:rPr lang="et-EE" sz="1600" i="1" dirty="0"/>
              <a:t>Kohtu menetlustes kasutatavad keeled määratakse kindlaks Euroopa Kohtu töökorraga.</a:t>
            </a:r>
            <a:endParaRPr lang="en-GB" sz="1600" dirty="0"/>
          </a:p>
          <a:p>
            <a:pPr marL="0" indent="0">
              <a:buNone/>
            </a:pPr>
            <a:r>
              <a:rPr lang="et-EE" sz="1600" b="1" i="1" dirty="0" smtClean="0"/>
              <a:t>Artikkel 8. </a:t>
            </a:r>
            <a:r>
              <a:rPr lang="et-EE" sz="1600" i="1" dirty="0" smtClean="0"/>
              <a:t>Kui </a:t>
            </a:r>
            <a:r>
              <a:rPr lang="et-EE" sz="1600" i="1" dirty="0"/>
              <a:t>liikmesriigil on rohkem kui üks ametlik keel, reguleeritakse kasutatavat keelt selle riigi taotluse korral tema enda õiguse üldsätetega.</a:t>
            </a:r>
            <a:endParaRPr lang="en-GB" sz="1600" dirty="0"/>
          </a:p>
          <a:p>
            <a:pPr marL="0" indent="0">
              <a:buNone/>
            </a:pPr>
            <a:r>
              <a:rPr lang="et-EE" sz="1600" i="1" dirty="0" smtClean="0"/>
              <a:t>Käesolev </a:t>
            </a:r>
            <a:r>
              <a:rPr lang="et-EE" sz="1600" i="1" dirty="0"/>
              <a:t>määrus on tervikuna siduv ja vahetult kohaldatav kõikides liikmesriikides.</a:t>
            </a:r>
            <a:endParaRPr lang="en-GB" sz="1600" dirty="0"/>
          </a:p>
          <a:p>
            <a:endParaRPr lang="en-US" sz="1800" dirty="0"/>
          </a:p>
        </p:txBody>
      </p:sp>
    </p:spTree>
    <p:extLst>
      <p:ext uri="{BB962C8B-B14F-4D97-AF65-F5344CB8AC3E}">
        <p14:creationId xmlns:p14="http://schemas.microsoft.com/office/powerpoint/2010/main" val="2847003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477850" y="377505"/>
            <a:ext cx="4067944" cy="1480356"/>
          </a:xfrm>
        </p:spPr>
        <p:txBody>
          <a:bodyPr>
            <a:normAutofit/>
          </a:bodyPr>
          <a:lstStyle/>
          <a:p>
            <a:pPr algn="l"/>
            <a:r>
              <a:rPr lang="et-EE" sz="2400" b="1" dirty="0">
                <a:solidFill>
                  <a:schemeClr val="tx1"/>
                </a:solidFill>
              </a:rPr>
              <a:t>2. Euroopa keel on tõlkimine: </a:t>
            </a:r>
            <a:endParaRPr lang="et-EE" sz="2400" b="1" dirty="0" smtClean="0">
              <a:solidFill>
                <a:schemeClr val="tx1"/>
              </a:solidFill>
            </a:endParaRPr>
          </a:p>
          <a:p>
            <a:pPr algn="l"/>
            <a:r>
              <a:rPr lang="et-EE" sz="2400" b="1" dirty="0" smtClean="0">
                <a:solidFill>
                  <a:schemeClr val="tx1"/>
                </a:solidFill>
              </a:rPr>
              <a:t>eesti </a:t>
            </a:r>
            <a:r>
              <a:rPr lang="et-EE" sz="2400" b="1" dirty="0">
                <a:solidFill>
                  <a:schemeClr val="tx1"/>
                </a:solidFill>
              </a:rPr>
              <a:t>keele loomine tõlkimise protsessis ELi institutsioonides</a:t>
            </a:r>
            <a:endParaRPr lang="fr-BE" sz="2400" dirty="0">
              <a:solidFill>
                <a:schemeClr val="tx1"/>
              </a:solidFill>
              <a:latin typeface="Verdana" pitchFamily="34" charset="0"/>
              <a:ea typeface="Verdana" pitchFamily="34" charset="0"/>
              <a:cs typeface="Verdana" pitchFamily="34" charset="0"/>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64126"/>
            <a:ext cx="3096344" cy="2322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9791" y="2600908"/>
            <a:ext cx="3352006" cy="222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9786" y="3715704"/>
            <a:ext cx="3821410" cy="254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1880" y="1916832"/>
            <a:ext cx="204931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54359" y="3670968"/>
            <a:ext cx="971600" cy="230832"/>
          </a:xfrm>
          <a:prstGeom prst="rect">
            <a:avLst/>
          </a:prstGeom>
        </p:spPr>
        <p:txBody>
          <a:bodyPr wrap="square">
            <a:spAutoFit/>
          </a:bodyPr>
          <a:lstStyle/>
          <a:p>
            <a:endParaRPr lang="en-GB" sz="900" dirty="0">
              <a:solidFill>
                <a:srgbClr val="000000"/>
              </a:solidFill>
              <a:latin typeface="Arial" charset="0"/>
            </a:endParaRPr>
          </a:p>
        </p:txBody>
      </p:sp>
      <p:sp>
        <p:nvSpPr>
          <p:cNvPr id="3" name="TextBox 2">
            <a:extLst>
              <a:ext uri="{FF2B5EF4-FFF2-40B4-BE49-F238E27FC236}">
                <a16:creationId xmlns="" xmlns:a16="http://schemas.microsoft.com/office/drawing/2014/main" id="{865F59E2-D503-8340-9E92-BA09F11D9CA9}"/>
              </a:ext>
            </a:extLst>
          </p:cNvPr>
          <p:cNvSpPr txBox="1"/>
          <p:nvPr/>
        </p:nvSpPr>
        <p:spPr>
          <a:xfrm>
            <a:off x="8550234" y="1223158"/>
            <a:ext cx="184731" cy="276999"/>
          </a:xfrm>
          <a:prstGeom prst="rect">
            <a:avLst/>
          </a:prstGeom>
          <a:noFill/>
        </p:spPr>
        <p:txBody>
          <a:bodyPr wrap="none" rtlCol="0">
            <a:spAutoFit/>
          </a:bodyPr>
          <a:lstStyle/>
          <a:p>
            <a:endParaRPr lang="et-EE" dirty="0"/>
          </a:p>
        </p:txBody>
      </p:sp>
    </p:spTree>
    <p:extLst>
      <p:ext uri="{BB962C8B-B14F-4D97-AF65-F5344CB8AC3E}">
        <p14:creationId xmlns:p14="http://schemas.microsoft.com/office/powerpoint/2010/main" val="3166461268"/>
      </p:ext>
    </p:extLst>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2800" b="1" dirty="0" smtClean="0"/>
              <a:t>Põhiteesid</a:t>
            </a:r>
            <a:endParaRPr lang="en-GB" sz="2800" b="1" dirty="0"/>
          </a:p>
        </p:txBody>
      </p:sp>
      <p:sp>
        <p:nvSpPr>
          <p:cNvPr id="3" name="Content Placeholder 2"/>
          <p:cNvSpPr>
            <a:spLocks noGrp="1"/>
          </p:cNvSpPr>
          <p:nvPr>
            <p:ph idx="1"/>
          </p:nvPr>
        </p:nvSpPr>
        <p:spPr>
          <a:xfrm>
            <a:off x="457200" y="1844824"/>
            <a:ext cx="8229600" cy="4320480"/>
          </a:xfrm>
        </p:spPr>
        <p:txBody>
          <a:bodyPr>
            <a:normAutofit fontScale="92500" lnSpcReduction="10000"/>
          </a:bodyPr>
          <a:lstStyle/>
          <a:p>
            <a:r>
              <a:rPr lang="et-EE" dirty="0" smtClean="0"/>
              <a:t>Tõlkimine on ELi mitmekeelsuse poliitika oluline osa</a:t>
            </a:r>
          </a:p>
          <a:p>
            <a:r>
              <a:rPr lang="et-EE" dirty="0" smtClean="0"/>
              <a:t>ELi õigusloome ja tõlkimine on lahutamatud</a:t>
            </a:r>
          </a:p>
          <a:p>
            <a:r>
              <a:rPr lang="et-EE" dirty="0"/>
              <a:t>ELi institutsioonid loovad eesti õiguskeelt</a:t>
            </a:r>
          </a:p>
          <a:p>
            <a:r>
              <a:rPr lang="et-EE" dirty="0" smtClean="0"/>
              <a:t>ELi institutsioonides toimub tööstuslik </a:t>
            </a:r>
            <a:r>
              <a:rPr lang="et-EE" dirty="0"/>
              <a:t>tõlkimine </a:t>
            </a:r>
            <a:endParaRPr lang="et-EE" dirty="0" smtClean="0"/>
          </a:p>
          <a:p>
            <a:r>
              <a:rPr lang="et-EE" dirty="0" smtClean="0"/>
              <a:t>ELi institutsioonide terminoloogiatöö annab olulise panuse eesti oskuskeele arendamisse. See toimub tihedas koostöös Eesti ekspertidega</a:t>
            </a:r>
          </a:p>
          <a:p>
            <a:r>
              <a:rPr lang="et-EE" dirty="0" smtClean="0"/>
              <a:t>Tõlkija elukutse ja staatus muutuvad </a:t>
            </a:r>
          </a:p>
          <a:p>
            <a:endParaRPr lang="et-EE" dirty="0"/>
          </a:p>
          <a:p>
            <a:pPr marL="0" indent="0">
              <a:buNone/>
            </a:pPr>
            <a:endParaRPr lang="en-GB" dirty="0"/>
          </a:p>
        </p:txBody>
      </p:sp>
      <p:sp>
        <p:nvSpPr>
          <p:cNvPr id="4" name="Slide Number Placeholder 3"/>
          <p:cNvSpPr>
            <a:spLocks noGrp="1"/>
          </p:cNvSpPr>
          <p:nvPr>
            <p:ph type="sldNum" sz="quarter" idx="12"/>
          </p:nvPr>
        </p:nvSpPr>
        <p:spPr/>
        <p:txBody>
          <a:bodyPr/>
          <a:lstStyle/>
          <a:p>
            <a:pPr>
              <a:defRPr/>
            </a:pPr>
            <a:fld id="{37EC8A20-BA03-4FF7-8742-03D8AD4CA4F4}" type="slidenum">
              <a:rPr lang="en-GB" smtClean="0"/>
              <a:pPr>
                <a:defRPr/>
              </a:pPr>
              <a:t>13</a:t>
            </a:fld>
            <a:endParaRPr lang="en-GB" dirty="0"/>
          </a:p>
        </p:txBody>
      </p:sp>
    </p:spTree>
    <p:extLst>
      <p:ext uri="{BB962C8B-B14F-4D97-AF65-F5344CB8AC3E}">
        <p14:creationId xmlns:p14="http://schemas.microsoft.com/office/powerpoint/2010/main" val="2719984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36712"/>
            <a:ext cx="8229600" cy="936625"/>
          </a:xfrm>
        </p:spPr>
        <p:txBody>
          <a:bodyPr>
            <a:normAutofit fontScale="90000"/>
          </a:bodyPr>
          <a:lstStyle/>
          <a:p>
            <a:r>
              <a:rPr lang="et-EE" sz="2800" b="1" dirty="0" smtClean="0"/>
              <a:t>Eesti keele osakonnad ja üksused ELi institutsioonides ja asutustes</a:t>
            </a:r>
            <a:endParaRPr lang="en-GB" sz="2800" b="1" dirty="0"/>
          </a:p>
        </p:txBody>
      </p:sp>
      <p:sp>
        <p:nvSpPr>
          <p:cNvPr id="3" name="Content Placeholder 2"/>
          <p:cNvSpPr>
            <a:spLocks noGrp="1"/>
          </p:cNvSpPr>
          <p:nvPr>
            <p:ph idx="1"/>
          </p:nvPr>
        </p:nvSpPr>
        <p:spPr>
          <a:xfrm>
            <a:off x="539552" y="1810514"/>
            <a:ext cx="8229600" cy="4032448"/>
          </a:xfrm>
        </p:spPr>
        <p:txBody>
          <a:bodyPr>
            <a:noAutofit/>
          </a:bodyPr>
          <a:lstStyle/>
          <a:p>
            <a:r>
              <a:rPr lang="et-EE" sz="2000" i="0" dirty="0" smtClean="0">
                <a:latin typeface="+mj-lt"/>
              </a:rPr>
              <a:t>Euroopa Komisjoni kirjaliku tõlke peadirektoraat (DGT), Lux</a:t>
            </a:r>
          </a:p>
          <a:p>
            <a:r>
              <a:rPr lang="et-EE" sz="2000" i="0" dirty="0" smtClean="0">
                <a:latin typeface="+mj-lt"/>
              </a:rPr>
              <a:t>ELi Nõukogu tõlketeenistus (</a:t>
            </a:r>
            <a:r>
              <a:rPr lang="et-EE" sz="2000" dirty="0" smtClean="0">
                <a:latin typeface="+mj-lt"/>
              </a:rPr>
              <a:t>Translation Service</a:t>
            </a:r>
            <a:r>
              <a:rPr lang="et-EE" sz="2000" i="0" dirty="0" smtClean="0">
                <a:latin typeface="+mj-lt"/>
              </a:rPr>
              <a:t>), Brüssel </a:t>
            </a:r>
          </a:p>
          <a:p>
            <a:r>
              <a:rPr lang="et-EE" sz="2000" i="0" dirty="0" smtClean="0">
                <a:latin typeface="+mj-lt"/>
              </a:rPr>
              <a:t>Euroopa Parlamendi kirjaliku tõlke peadirektoraat (</a:t>
            </a:r>
            <a:r>
              <a:rPr lang="et-EE" sz="2000" dirty="0" smtClean="0">
                <a:latin typeface="+mj-lt"/>
              </a:rPr>
              <a:t>DG TRAD</a:t>
            </a:r>
            <a:r>
              <a:rPr lang="et-EE" sz="2000" i="0" dirty="0" smtClean="0">
                <a:latin typeface="+mj-lt"/>
              </a:rPr>
              <a:t>), Lux </a:t>
            </a:r>
          </a:p>
          <a:p>
            <a:r>
              <a:rPr lang="et-EE" sz="2000" i="0" dirty="0" smtClean="0">
                <a:latin typeface="+mj-lt"/>
              </a:rPr>
              <a:t>Regioonide Komitee ja Majandus- ja Sotsiaalkomitee ühendatud tõlketalitus, Brüssel </a:t>
            </a:r>
          </a:p>
          <a:p>
            <a:r>
              <a:rPr lang="et-EE" sz="2000" i="0" dirty="0" smtClean="0">
                <a:latin typeface="+mj-lt"/>
              </a:rPr>
              <a:t>Euroopa Kontrollikoja tõlketalitus, Lux</a:t>
            </a:r>
          </a:p>
          <a:p>
            <a:r>
              <a:rPr lang="et-EE" sz="2000" i="0" dirty="0" smtClean="0">
                <a:latin typeface="+mj-lt"/>
              </a:rPr>
              <a:t>Euroopa Keskpanga tõlketalitus, Frankfurt</a:t>
            </a:r>
          </a:p>
          <a:p>
            <a:r>
              <a:rPr lang="et-EE" sz="2000" i="0" dirty="0" smtClean="0">
                <a:latin typeface="+mj-lt"/>
              </a:rPr>
              <a:t>Euroopa Liidu Asutuste Tõlkekeskus, Lux</a:t>
            </a:r>
          </a:p>
          <a:p>
            <a:r>
              <a:rPr lang="et-EE" sz="2000" i="0" dirty="0" smtClean="0">
                <a:latin typeface="+mj-lt"/>
              </a:rPr>
              <a:t>Euroopa Liidu Kohtu  tõlketalitus (keelejuristid; </a:t>
            </a:r>
            <a:r>
              <a:rPr lang="et-EE" sz="2000" dirty="0" smtClean="0">
                <a:latin typeface="+mj-lt"/>
              </a:rPr>
              <a:t>lawyer-linguists</a:t>
            </a:r>
            <a:r>
              <a:rPr lang="et-EE" sz="2000" i="0" dirty="0" smtClean="0">
                <a:latin typeface="+mj-lt"/>
              </a:rPr>
              <a:t>)</a:t>
            </a:r>
            <a:endParaRPr lang="et-EE" sz="2000" dirty="0" smtClean="0">
              <a:latin typeface="+mj-lt"/>
            </a:endParaRPr>
          </a:p>
          <a:p>
            <a:r>
              <a:rPr lang="et-EE" sz="2000" i="0" dirty="0">
                <a:latin typeface="+mj-lt"/>
              </a:rPr>
              <a:t>K</a:t>
            </a:r>
            <a:r>
              <a:rPr lang="et-EE" sz="2000" i="0" dirty="0" smtClean="0">
                <a:latin typeface="+mj-lt"/>
              </a:rPr>
              <a:t>eelejuristid komisjoni, nõukogu ja parlamendi õigustalituses</a:t>
            </a:r>
          </a:p>
          <a:p>
            <a:r>
              <a:rPr lang="et-EE" sz="2000" i="0" dirty="0">
                <a:latin typeface="+mj-lt"/>
              </a:rPr>
              <a:t>S</a:t>
            </a:r>
            <a:r>
              <a:rPr lang="et-EE" sz="2000" i="0" dirty="0" smtClean="0"/>
              <a:t>uulise tõlke üksused komisjonis, parlamendis ja kohtus</a:t>
            </a:r>
            <a:endParaRPr lang="et-EE" sz="2000" dirty="0"/>
          </a:p>
        </p:txBody>
      </p:sp>
      <p:sp>
        <p:nvSpPr>
          <p:cNvPr id="4" name="Slide Number Placeholder 3"/>
          <p:cNvSpPr>
            <a:spLocks noGrp="1"/>
          </p:cNvSpPr>
          <p:nvPr>
            <p:ph type="sldNum" sz="quarter" idx="12"/>
          </p:nvPr>
        </p:nvSpPr>
        <p:spPr/>
        <p:txBody>
          <a:bodyPr/>
          <a:lstStyle/>
          <a:p>
            <a:pPr>
              <a:defRPr/>
            </a:pPr>
            <a:fld id="{37EC8A20-BA03-4FF7-8742-03D8AD4CA4F4}" type="slidenum">
              <a:rPr lang="en-GB" smtClean="0"/>
              <a:pPr>
                <a:defRPr/>
              </a:pPr>
              <a:t>14</a:t>
            </a:fld>
            <a:endParaRPr lang="en-GB" dirty="0"/>
          </a:p>
        </p:txBody>
      </p:sp>
    </p:spTree>
    <p:extLst>
      <p:ext uri="{BB962C8B-B14F-4D97-AF65-F5344CB8AC3E}">
        <p14:creationId xmlns:p14="http://schemas.microsoft.com/office/powerpoint/2010/main" val="3373575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936625"/>
          </a:xfrm>
        </p:spPr>
        <p:txBody>
          <a:bodyPr/>
          <a:lstStyle/>
          <a:p>
            <a:r>
              <a:rPr lang="et-EE" sz="2800" b="0" dirty="0" smtClean="0"/>
              <a:t>ELi institutsioonide õigusloome 2013-2018 (1)</a:t>
            </a:r>
            <a:endParaRPr lang="et-EE" sz="2800" b="0" dirty="0"/>
          </a:p>
        </p:txBody>
      </p:sp>
      <p:sp>
        <p:nvSpPr>
          <p:cNvPr id="3" name="Slide Number Placeholder 2"/>
          <p:cNvSpPr>
            <a:spLocks noGrp="1"/>
          </p:cNvSpPr>
          <p:nvPr>
            <p:ph type="sldNum" sz="quarter" idx="12"/>
          </p:nvPr>
        </p:nvSpPr>
        <p:spPr/>
        <p:txBody>
          <a:bodyPr/>
          <a:lstStyle/>
          <a:p>
            <a:fld id="{4385EDA0-249C-48FC-B6E6-C818B540F08B}" type="slidenum">
              <a:rPr lang="en-GB" altLang="en-US" smtClean="0">
                <a:solidFill>
                  <a:srgbClr val="000000"/>
                </a:solidFill>
              </a:rPr>
              <a:pPr/>
              <a:t>15</a:t>
            </a:fld>
            <a:endParaRPr lang="en-GB" altLang="en-US" dirty="0">
              <a:solidFill>
                <a:srgbClr val="00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201839100"/>
              </p:ext>
            </p:extLst>
          </p:nvPr>
        </p:nvGraphicFramePr>
        <p:xfrm>
          <a:off x="1187624" y="1916833"/>
          <a:ext cx="7855327" cy="4997468"/>
        </p:xfrm>
        <a:graphic>
          <a:graphicData uri="http://schemas.openxmlformats.org/presentationml/2006/ole">
            <mc:AlternateContent xmlns:mc="http://schemas.openxmlformats.org/markup-compatibility/2006">
              <mc:Choice xmlns:v="urn:schemas-microsoft-com:vml" Requires="v">
                <p:oleObj spid="_x0000_s1132" name="Document" r:id="rId4" imgW="9055801" imgH="5779513" progId="Word.Document.12">
                  <p:embed/>
                </p:oleObj>
              </mc:Choice>
              <mc:Fallback>
                <p:oleObj name="Document" r:id="rId4" imgW="9055801" imgH="5779513" progId="Word.Document.12">
                  <p:embed/>
                  <p:pic>
                    <p:nvPicPr>
                      <p:cNvPr id="0" name=""/>
                      <p:cNvPicPr/>
                      <p:nvPr/>
                    </p:nvPicPr>
                    <p:blipFill>
                      <a:blip r:embed="rId5"/>
                      <a:stretch>
                        <a:fillRect/>
                      </a:stretch>
                    </p:blipFill>
                    <p:spPr>
                      <a:xfrm>
                        <a:off x="1187624" y="1916833"/>
                        <a:ext cx="7855327" cy="4997468"/>
                      </a:xfrm>
                      <a:prstGeom prst="rect">
                        <a:avLst/>
                      </a:prstGeom>
                    </p:spPr>
                  </p:pic>
                </p:oleObj>
              </mc:Fallback>
            </mc:AlternateContent>
          </a:graphicData>
        </a:graphic>
      </p:graphicFrame>
    </p:spTree>
    <p:extLst>
      <p:ext uri="{BB962C8B-B14F-4D97-AF65-F5344CB8AC3E}">
        <p14:creationId xmlns:p14="http://schemas.microsoft.com/office/powerpoint/2010/main" val="3107820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99" y="-296862"/>
            <a:ext cx="8229600" cy="1143000"/>
          </a:xfrm>
        </p:spPr>
        <p:txBody>
          <a:bodyPr>
            <a:normAutofit/>
          </a:bodyPr>
          <a:lstStyle/>
          <a:p>
            <a:r>
              <a:rPr lang="et-EE" sz="2800" dirty="0" smtClean="0"/>
              <a:t/>
            </a:r>
            <a:br>
              <a:rPr lang="et-EE" sz="2800" dirty="0" smtClean="0"/>
            </a:br>
            <a:r>
              <a:rPr lang="et-EE" sz="2800" dirty="0" smtClean="0"/>
              <a:t>ELi institutsioonide õigusloome 2013-2018 (2)</a:t>
            </a:r>
            <a:endParaRPr lang="et-EE"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0284184"/>
              </p:ext>
            </p:extLst>
          </p:nvPr>
        </p:nvGraphicFramePr>
        <p:xfrm>
          <a:off x="1240998" y="1407536"/>
          <a:ext cx="7115008" cy="5072400"/>
        </p:xfrm>
        <a:graphic>
          <a:graphicData uri="http://schemas.openxmlformats.org/drawingml/2006/table">
            <a:tbl>
              <a:tblPr/>
              <a:tblGrid>
                <a:gridCol w="2042077"/>
                <a:gridCol w="907276"/>
                <a:gridCol w="575608"/>
                <a:gridCol w="546176"/>
                <a:gridCol w="495237"/>
                <a:gridCol w="546176"/>
                <a:gridCol w="449959"/>
                <a:gridCol w="546176"/>
                <a:gridCol w="460147"/>
                <a:gridCol w="546176"/>
              </a:tblGrid>
              <a:tr h="154377">
                <a:tc gridSpan="2">
                  <a:txBody>
                    <a:bodyPr/>
                    <a:lstStyle/>
                    <a:p>
                      <a:pPr>
                        <a:spcAft>
                          <a:spcPts val="0"/>
                        </a:spcAft>
                      </a:pPr>
                      <a:r>
                        <a:rPr lang="en-US" sz="400" dirty="0">
                          <a:solidFill>
                            <a:srgbClr val="000000"/>
                          </a:solidFill>
                          <a:effectLst/>
                          <a:latin typeface="Times New Roman"/>
                          <a:ea typeface="Times New Roman"/>
                        </a:rPr>
                        <a:t> </a:t>
                      </a:r>
                      <a:endParaRPr lang="en-GB" sz="1100" dirty="0">
                        <a:solidFill>
                          <a:srgbClr val="000000"/>
                        </a:solidFill>
                        <a:effectLst/>
                        <a:latin typeface="Times New Roman"/>
                        <a:ea typeface="Times New Roman"/>
                      </a:endParaRPr>
                    </a:p>
                  </a:txBody>
                  <a:tcPr marL="5634" marR="563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GB"/>
                    </a:p>
                  </a:txBody>
                  <a:tcPr/>
                </a:tc>
                <a:tc gridSpan="2">
                  <a:txBody>
                    <a:bodyPr/>
                    <a:lstStyle/>
                    <a:p>
                      <a:pPr algn="ctr">
                        <a:spcAft>
                          <a:spcPts val="0"/>
                        </a:spcAft>
                      </a:pPr>
                      <a:r>
                        <a:rPr lang="en-US" sz="800" b="1" spc="0" dirty="0">
                          <a:solidFill>
                            <a:srgbClr val="FF0000"/>
                          </a:solidFill>
                          <a:effectLst/>
                          <a:latin typeface="Times New Roman"/>
                          <a:ea typeface="Times New Roman"/>
                          <a:cs typeface="Times New Roman"/>
                        </a:rPr>
                        <a:t>2016</a:t>
                      </a:r>
                      <a:endParaRPr lang="en-GB" sz="1100" dirty="0">
                        <a:solidFill>
                          <a:srgbClr val="000000"/>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gridSpan="2">
                  <a:txBody>
                    <a:bodyPr/>
                    <a:lstStyle/>
                    <a:p>
                      <a:pPr marL="177800" algn="ctr">
                        <a:lnSpc>
                          <a:spcPts val="1050"/>
                        </a:lnSpc>
                        <a:spcAft>
                          <a:spcPts val="0"/>
                        </a:spcAft>
                      </a:pPr>
                      <a:r>
                        <a:rPr lang="en-US" sz="800" b="1" spc="0" dirty="0">
                          <a:solidFill>
                            <a:srgbClr val="FF0000"/>
                          </a:solidFill>
                          <a:effectLst/>
                          <a:latin typeface="Times New Roman"/>
                          <a:ea typeface="Times New Roman"/>
                          <a:cs typeface="Times New Roman"/>
                        </a:rPr>
                        <a:t>2017</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gridSpan="2">
                  <a:txBody>
                    <a:bodyPr/>
                    <a:lstStyle/>
                    <a:p>
                      <a:pPr marL="177800" algn="ctr">
                        <a:lnSpc>
                          <a:spcPts val="1050"/>
                        </a:lnSpc>
                        <a:spcAft>
                          <a:spcPts val="0"/>
                        </a:spcAft>
                      </a:pPr>
                      <a:r>
                        <a:rPr lang="en-US" sz="800" b="1" spc="0" dirty="0">
                          <a:solidFill>
                            <a:srgbClr val="FF0000"/>
                          </a:solidFill>
                          <a:effectLst/>
                          <a:latin typeface="Times New Roman"/>
                          <a:ea typeface="Times New Roman"/>
                          <a:cs typeface="Times New Roman"/>
                        </a:rPr>
                        <a:t>2018</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gridSpan="2">
                  <a:txBody>
                    <a:bodyPr/>
                    <a:lstStyle/>
                    <a:p>
                      <a:pPr algn="ctr">
                        <a:lnSpc>
                          <a:spcPts val="1050"/>
                        </a:lnSpc>
                        <a:spcAft>
                          <a:spcPts val="0"/>
                        </a:spcAft>
                      </a:pPr>
                      <a:r>
                        <a:rPr lang="et-EE" sz="800" b="1" spc="0" dirty="0">
                          <a:solidFill>
                            <a:srgbClr val="FF0000"/>
                          </a:solidFill>
                          <a:effectLst/>
                          <a:latin typeface="Times New Roman"/>
                          <a:ea typeface="Times New Roman"/>
                          <a:cs typeface="Times New Roman"/>
                        </a:rPr>
                        <a:t>TOTAL</a:t>
                      </a:r>
                      <a:endParaRPr lang="en-GB" sz="900" dirty="0">
                        <a:effectLst/>
                        <a:latin typeface="Times New Roman"/>
                        <a:ea typeface="Times New Roman"/>
                      </a:endParaRPr>
                    </a:p>
                  </a:txBody>
                  <a:tcPr marL="5634" marR="563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r>
              <a:tr h="154377">
                <a:tc gridSpan="2">
                  <a:txBody>
                    <a:bodyPr/>
                    <a:lstStyle/>
                    <a:p>
                      <a:pPr>
                        <a:spcAft>
                          <a:spcPts val="0"/>
                        </a:spcAft>
                      </a:pPr>
                      <a:r>
                        <a:rPr lang="en-US" sz="400" dirty="0">
                          <a:solidFill>
                            <a:srgbClr val="000000"/>
                          </a:solidFill>
                          <a:effectLst/>
                          <a:latin typeface="Times New Roman"/>
                          <a:ea typeface="Times New Roman"/>
                        </a:rPr>
                        <a:t> </a:t>
                      </a:r>
                      <a:endParaRPr lang="en-GB" sz="1100" dirty="0">
                        <a:solidFill>
                          <a:srgbClr val="000000"/>
                        </a:solidFill>
                        <a:effectLst/>
                        <a:latin typeface="Times New Roman"/>
                        <a:ea typeface="Times New Roman"/>
                      </a:endParaRPr>
                    </a:p>
                  </a:txBody>
                  <a:tcPr marL="5634" marR="563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GB"/>
                    </a:p>
                  </a:txBody>
                  <a:tcPr/>
                </a:tc>
                <a:tc gridSpan="2">
                  <a:txBody>
                    <a:bodyPr/>
                    <a:lstStyle/>
                    <a:p>
                      <a:pPr algn="ctr">
                        <a:lnSpc>
                          <a:spcPts val="1050"/>
                        </a:lnSpc>
                        <a:spcAft>
                          <a:spcPts val="0"/>
                        </a:spcAft>
                      </a:pPr>
                      <a:r>
                        <a:rPr lang="en-US" sz="800" b="1" spc="0" dirty="0">
                          <a:solidFill>
                            <a:srgbClr val="FF0000"/>
                          </a:solidFill>
                          <a:effectLst/>
                          <a:latin typeface="Times New Roman"/>
                          <a:ea typeface="Times New Roman"/>
                          <a:cs typeface="Times New Roman"/>
                        </a:rPr>
                        <a:t>Adopted acts</a:t>
                      </a:r>
                      <a:endParaRPr lang="en-GB" sz="900" dirty="0">
                        <a:effectLst/>
                        <a:latin typeface="Times New Roman"/>
                        <a:ea typeface="Times New Roman"/>
                      </a:endParaRPr>
                    </a:p>
                  </a:txBody>
                  <a:tcPr marL="5634" marR="56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2">
                  <a:txBody>
                    <a:bodyPr/>
                    <a:lstStyle/>
                    <a:p>
                      <a:pPr algn="ctr">
                        <a:lnSpc>
                          <a:spcPts val="1050"/>
                        </a:lnSpc>
                        <a:spcAft>
                          <a:spcPts val="0"/>
                        </a:spcAft>
                      </a:pPr>
                      <a:r>
                        <a:rPr lang="en-US" sz="800" b="1" spc="0" dirty="0">
                          <a:solidFill>
                            <a:srgbClr val="FF0000"/>
                          </a:solidFill>
                          <a:effectLst/>
                          <a:latin typeface="Times New Roman"/>
                          <a:ea typeface="Times New Roman"/>
                          <a:cs typeface="Times New Roman"/>
                        </a:rPr>
                        <a:t>Adopted acts</a:t>
                      </a:r>
                      <a:endParaRPr lang="en-GB" sz="900" dirty="0">
                        <a:effectLst/>
                        <a:latin typeface="Times New Roman"/>
                        <a:ea typeface="Times New Roman"/>
                      </a:endParaRPr>
                    </a:p>
                  </a:txBody>
                  <a:tcPr marL="5634" marR="56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2">
                  <a:txBody>
                    <a:bodyPr/>
                    <a:lstStyle/>
                    <a:p>
                      <a:pPr algn="ctr">
                        <a:lnSpc>
                          <a:spcPts val="1050"/>
                        </a:lnSpc>
                        <a:spcAft>
                          <a:spcPts val="0"/>
                        </a:spcAft>
                      </a:pPr>
                      <a:r>
                        <a:rPr lang="en-US" sz="800" b="1" spc="0" dirty="0">
                          <a:solidFill>
                            <a:srgbClr val="FF0000"/>
                          </a:solidFill>
                          <a:effectLst/>
                          <a:latin typeface="Times New Roman"/>
                          <a:ea typeface="Times New Roman"/>
                          <a:cs typeface="Times New Roman"/>
                        </a:rPr>
                        <a:t>Adopted acts</a:t>
                      </a:r>
                      <a:endParaRPr lang="en-GB" sz="900" dirty="0">
                        <a:effectLst/>
                        <a:latin typeface="Times New Roman"/>
                        <a:ea typeface="Times New Roman"/>
                      </a:endParaRPr>
                    </a:p>
                  </a:txBody>
                  <a:tcPr marL="5634" marR="56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2">
                  <a:txBody>
                    <a:bodyPr/>
                    <a:lstStyle/>
                    <a:p>
                      <a:pPr algn="ctr">
                        <a:lnSpc>
                          <a:spcPts val="1050"/>
                        </a:lnSpc>
                        <a:spcAft>
                          <a:spcPts val="0"/>
                        </a:spcAft>
                      </a:pPr>
                      <a:r>
                        <a:rPr lang="en-US" sz="800" b="1" spc="0" dirty="0">
                          <a:solidFill>
                            <a:srgbClr val="FF0000"/>
                          </a:solidFill>
                          <a:effectLst/>
                          <a:latin typeface="Times New Roman"/>
                          <a:ea typeface="Times New Roman"/>
                          <a:cs typeface="Times New Roman"/>
                        </a:rPr>
                        <a:t>Adopted acts</a:t>
                      </a:r>
                      <a:endParaRPr lang="en-GB" sz="900" dirty="0">
                        <a:effectLst/>
                        <a:latin typeface="Times New Roman"/>
                        <a:ea typeface="Times New Roman"/>
                      </a:endParaRPr>
                    </a:p>
                  </a:txBody>
                  <a:tcPr marL="5634" marR="56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r>
              <a:tr h="145926">
                <a:tc gridSpan="2">
                  <a:txBody>
                    <a:bodyPr/>
                    <a:lstStyle/>
                    <a:p>
                      <a:pPr>
                        <a:spcAft>
                          <a:spcPts val="0"/>
                        </a:spcAft>
                      </a:pPr>
                      <a:r>
                        <a:rPr lang="en-US" sz="400" dirty="0">
                          <a:solidFill>
                            <a:srgbClr val="000000"/>
                          </a:solidFill>
                          <a:effectLst/>
                          <a:latin typeface="Times New Roman"/>
                          <a:ea typeface="Times New Roman"/>
                        </a:rPr>
                        <a:t> </a:t>
                      </a:r>
                      <a:endParaRPr lang="en-GB" sz="1100" dirty="0">
                        <a:solidFill>
                          <a:srgbClr val="000000"/>
                        </a:solidFill>
                        <a:effectLst/>
                        <a:latin typeface="Times New Roman"/>
                        <a:ea typeface="Times New Roman"/>
                      </a:endParaRPr>
                    </a:p>
                  </a:txBody>
                  <a:tcPr marL="5634" marR="563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ts val="1050"/>
                        </a:lnSpc>
                        <a:spcAft>
                          <a:spcPts val="0"/>
                        </a:spcAft>
                      </a:pPr>
                      <a:r>
                        <a:rPr lang="en-US" sz="800" b="1" spc="0" dirty="0">
                          <a:solidFill>
                            <a:srgbClr val="FF0000"/>
                          </a:solidFill>
                          <a:effectLst/>
                          <a:latin typeface="Times New Roman"/>
                          <a:ea typeface="Times New Roman"/>
                          <a:cs typeface="Times New Roman"/>
                        </a:rPr>
                        <a:t>Basic</a:t>
                      </a:r>
                      <a:endParaRPr lang="en-GB" sz="900" dirty="0">
                        <a:effectLst/>
                        <a:latin typeface="Times New Roman"/>
                        <a:ea typeface="Times New Roman"/>
                      </a:endParaRPr>
                    </a:p>
                  </a:txBody>
                  <a:tcPr marL="5634" marR="56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050"/>
                        </a:lnSpc>
                        <a:spcAft>
                          <a:spcPts val="0"/>
                        </a:spcAft>
                      </a:pPr>
                      <a:r>
                        <a:rPr lang="en-US" sz="800" b="1" spc="0" dirty="0">
                          <a:solidFill>
                            <a:srgbClr val="FF0000"/>
                          </a:solidFill>
                          <a:effectLst/>
                          <a:latin typeface="Times New Roman"/>
                          <a:ea typeface="Times New Roman"/>
                          <a:cs typeface="Times New Roman"/>
                        </a:rPr>
                        <a:t>Amending</a:t>
                      </a:r>
                      <a:endParaRPr lang="en-GB" sz="900" dirty="0">
                        <a:effectLst/>
                        <a:latin typeface="Times New Roman"/>
                        <a:ea typeface="Times New Roman"/>
                      </a:endParaRPr>
                    </a:p>
                  </a:txBody>
                  <a:tcPr marL="5634" marR="56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01600">
                        <a:lnSpc>
                          <a:spcPts val="1050"/>
                        </a:lnSpc>
                        <a:spcAft>
                          <a:spcPts val="0"/>
                        </a:spcAft>
                      </a:pPr>
                      <a:r>
                        <a:rPr lang="en-US" sz="800" b="1" spc="0" dirty="0">
                          <a:solidFill>
                            <a:srgbClr val="FF0000"/>
                          </a:solidFill>
                          <a:effectLst/>
                          <a:latin typeface="Times New Roman"/>
                          <a:ea typeface="Times New Roman"/>
                          <a:cs typeface="Times New Roman"/>
                        </a:rPr>
                        <a:t>Basic</a:t>
                      </a:r>
                      <a:endParaRPr lang="en-GB" sz="900" dirty="0">
                        <a:effectLst/>
                        <a:latin typeface="Times New Roman"/>
                        <a:ea typeface="Times New Roman"/>
                      </a:endParaRPr>
                    </a:p>
                  </a:txBody>
                  <a:tcPr marL="5634" marR="56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050"/>
                        </a:lnSpc>
                        <a:spcAft>
                          <a:spcPts val="0"/>
                        </a:spcAft>
                      </a:pPr>
                      <a:r>
                        <a:rPr lang="en-US" sz="800" b="1" spc="0" dirty="0">
                          <a:solidFill>
                            <a:srgbClr val="FF0000"/>
                          </a:solidFill>
                          <a:effectLst/>
                          <a:latin typeface="Times New Roman"/>
                          <a:ea typeface="Times New Roman"/>
                          <a:cs typeface="Times New Roman"/>
                        </a:rPr>
                        <a:t>Amending</a:t>
                      </a:r>
                      <a:endParaRPr lang="en-GB" sz="900" dirty="0">
                        <a:effectLst/>
                        <a:latin typeface="Times New Roman"/>
                        <a:ea typeface="Times New Roman"/>
                      </a:endParaRPr>
                    </a:p>
                  </a:txBody>
                  <a:tcPr marL="5634" marR="56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01600">
                        <a:lnSpc>
                          <a:spcPts val="1050"/>
                        </a:lnSpc>
                        <a:spcAft>
                          <a:spcPts val="0"/>
                        </a:spcAft>
                      </a:pPr>
                      <a:r>
                        <a:rPr lang="en-US" sz="800" b="1" spc="0" dirty="0">
                          <a:solidFill>
                            <a:srgbClr val="FF0000"/>
                          </a:solidFill>
                          <a:effectLst/>
                          <a:latin typeface="Times New Roman"/>
                          <a:ea typeface="Times New Roman"/>
                          <a:cs typeface="Times New Roman"/>
                        </a:rPr>
                        <a:t>Basic</a:t>
                      </a:r>
                      <a:endParaRPr lang="en-GB" sz="900" dirty="0">
                        <a:effectLst/>
                        <a:latin typeface="Times New Roman"/>
                        <a:ea typeface="Times New Roman"/>
                      </a:endParaRPr>
                    </a:p>
                  </a:txBody>
                  <a:tcPr marL="5634" marR="56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050"/>
                        </a:lnSpc>
                        <a:spcAft>
                          <a:spcPts val="0"/>
                        </a:spcAft>
                      </a:pPr>
                      <a:r>
                        <a:rPr lang="en-US" sz="800" b="1" spc="0" dirty="0">
                          <a:solidFill>
                            <a:srgbClr val="FF0000"/>
                          </a:solidFill>
                          <a:effectLst/>
                          <a:latin typeface="Times New Roman"/>
                          <a:ea typeface="Times New Roman"/>
                          <a:cs typeface="Times New Roman"/>
                        </a:rPr>
                        <a:t>Amending</a:t>
                      </a:r>
                      <a:endParaRPr lang="en-GB" sz="900" dirty="0">
                        <a:effectLst/>
                        <a:latin typeface="Times New Roman"/>
                        <a:ea typeface="Times New Roman"/>
                      </a:endParaRPr>
                    </a:p>
                  </a:txBody>
                  <a:tcPr marL="5634" marR="56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nSpc>
                          <a:spcPts val="1050"/>
                        </a:lnSpc>
                        <a:spcAft>
                          <a:spcPts val="0"/>
                        </a:spcAft>
                      </a:pPr>
                      <a:r>
                        <a:rPr lang="en-US" sz="800" b="1" spc="0" dirty="0">
                          <a:solidFill>
                            <a:srgbClr val="FF0000"/>
                          </a:solidFill>
                          <a:effectLst/>
                          <a:latin typeface="Times New Roman"/>
                          <a:ea typeface="Times New Roman"/>
                          <a:cs typeface="Times New Roman"/>
                        </a:rPr>
                        <a:t>Basic</a:t>
                      </a:r>
                      <a:endParaRPr lang="en-GB" sz="900" dirty="0">
                        <a:effectLst/>
                        <a:latin typeface="Times New Roman"/>
                        <a:ea typeface="Times New Roman"/>
                      </a:endParaRPr>
                    </a:p>
                  </a:txBody>
                  <a:tcPr marL="5634" marR="56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050"/>
                        </a:lnSpc>
                        <a:spcAft>
                          <a:spcPts val="0"/>
                        </a:spcAft>
                      </a:pPr>
                      <a:r>
                        <a:rPr lang="en-US" sz="800" b="1" spc="0" dirty="0">
                          <a:solidFill>
                            <a:srgbClr val="FF0000"/>
                          </a:solidFill>
                          <a:effectLst/>
                          <a:latin typeface="Times New Roman"/>
                          <a:ea typeface="Times New Roman"/>
                          <a:cs typeface="Times New Roman"/>
                        </a:rPr>
                        <a:t>Amending</a:t>
                      </a:r>
                      <a:endParaRPr lang="en-GB" sz="900" dirty="0">
                        <a:effectLst/>
                        <a:latin typeface="Times New Roman"/>
                        <a:ea typeface="Times New Roman"/>
                      </a:endParaRPr>
                    </a:p>
                  </a:txBody>
                  <a:tcPr marL="5634" marR="56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0442">
                <a:tc>
                  <a:txBody>
                    <a:bodyPr/>
                    <a:lstStyle/>
                    <a:p>
                      <a:pPr marL="88900">
                        <a:lnSpc>
                          <a:spcPts val="1050"/>
                        </a:lnSpc>
                        <a:spcAft>
                          <a:spcPts val="0"/>
                        </a:spcAft>
                      </a:pPr>
                      <a:r>
                        <a:rPr lang="en-US" sz="1200" b="1" spc="0" dirty="0">
                          <a:solidFill>
                            <a:srgbClr val="FF0000"/>
                          </a:solidFill>
                          <a:effectLst/>
                          <a:latin typeface="Times New Roman"/>
                          <a:ea typeface="Times New Roman"/>
                          <a:cs typeface="Times New Roman"/>
                        </a:rPr>
                        <a:t>Legislative acts </a:t>
                      </a:r>
                      <a:r>
                        <a:rPr lang="en-GB" sz="1200" b="1" spc="0" dirty="0">
                          <a:solidFill>
                            <a:srgbClr val="FF0000"/>
                          </a:solidFill>
                          <a:effectLst/>
                          <a:latin typeface="Times New Roman"/>
                          <a:ea typeface="Times New Roman"/>
                          <a:cs typeface="Times New Roman"/>
                        </a:rPr>
                        <a:t>- </a:t>
                      </a:r>
                      <a:r>
                        <a:rPr lang="en-US" sz="1200" b="1" spc="0" dirty="0">
                          <a:solidFill>
                            <a:srgbClr val="FF0000"/>
                          </a:solidFill>
                          <a:effectLst/>
                          <a:latin typeface="Times New Roman"/>
                          <a:ea typeface="Times New Roman"/>
                          <a:cs typeface="Times New Roman"/>
                        </a:rPr>
                        <a:t>Ordinary legislative procedure</a:t>
                      </a:r>
                      <a:endParaRPr lang="en-GB" sz="1200" dirty="0">
                        <a:effectLst/>
                        <a:latin typeface="Times New Roman"/>
                        <a:ea typeface="Times New Roman"/>
                      </a:endParaRPr>
                    </a:p>
                  </a:txBody>
                  <a:tcPr marL="5634" marR="563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a:lnSpc>
                          <a:spcPts val="1050"/>
                        </a:lnSpc>
                        <a:spcAft>
                          <a:spcPts val="0"/>
                        </a:spcAft>
                      </a:pPr>
                      <a:r>
                        <a:rPr lang="en-US" sz="900" dirty="0">
                          <a:effectLst/>
                          <a:latin typeface="Times New Roman"/>
                          <a:ea typeface="Times New Roman"/>
                        </a:rPr>
                        <a:t> </a:t>
                      </a:r>
                      <a:endParaRPr lang="en-GB" sz="900" dirty="0">
                        <a:effectLst/>
                        <a:latin typeface="Times New Roman"/>
                        <a:ea typeface="Times New Roman"/>
                      </a:endParaRPr>
                    </a:p>
                  </a:txBody>
                  <a:tcPr marL="5634" marR="563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spcAft>
                          <a:spcPts val="0"/>
                        </a:spcAft>
                      </a:pPr>
                      <a:r>
                        <a:rPr lang="en-US" sz="400" dirty="0">
                          <a:solidFill>
                            <a:srgbClr val="000000"/>
                          </a:solidFill>
                          <a:effectLst/>
                          <a:latin typeface="Times New Roman"/>
                          <a:ea typeface="Times New Roman"/>
                        </a:rPr>
                        <a:t> </a:t>
                      </a:r>
                      <a:endParaRPr lang="en-GB" sz="1100" dirty="0">
                        <a:solidFill>
                          <a:srgbClr val="000000"/>
                        </a:solidFill>
                        <a:effectLst/>
                        <a:latin typeface="Times New Roman"/>
                        <a:ea typeface="Times New Roman"/>
                      </a:endParaRPr>
                    </a:p>
                  </a:txBody>
                  <a:tcPr marL="5634" marR="5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spcAft>
                          <a:spcPts val="0"/>
                        </a:spcAft>
                      </a:pPr>
                      <a:r>
                        <a:rPr lang="en-US" sz="400" dirty="0">
                          <a:solidFill>
                            <a:srgbClr val="000000"/>
                          </a:solidFill>
                          <a:effectLst/>
                          <a:latin typeface="Times New Roman"/>
                          <a:ea typeface="Times New Roman"/>
                        </a:rPr>
                        <a:t> </a:t>
                      </a:r>
                      <a:endParaRPr lang="en-GB" sz="1100" dirty="0">
                        <a:solidFill>
                          <a:srgbClr val="000000"/>
                        </a:solidFill>
                        <a:effectLst/>
                        <a:latin typeface="Times New Roman"/>
                        <a:ea typeface="Times New Roman"/>
                      </a:endParaRPr>
                    </a:p>
                  </a:txBody>
                  <a:tcPr marL="5634" marR="5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2">
                  <a:txBody>
                    <a:bodyPr/>
                    <a:lstStyle/>
                    <a:p>
                      <a:pPr>
                        <a:spcAft>
                          <a:spcPts val="0"/>
                        </a:spcAft>
                      </a:pPr>
                      <a:r>
                        <a:rPr lang="en-US" sz="400" dirty="0">
                          <a:solidFill>
                            <a:srgbClr val="000000"/>
                          </a:solidFill>
                          <a:effectLst/>
                          <a:latin typeface="Times New Roman"/>
                          <a:ea typeface="Times New Roman"/>
                        </a:rPr>
                        <a:t> </a:t>
                      </a:r>
                      <a:endParaRPr lang="en-GB" sz="1100" dirty="0">
                        <a:solidFill>
                          <a:srgbClr val="000000"/>
                        </a:solidFill>
                        <a:effectLst/>
                        <a:latin typeface="Times New Roman"/>
                        <a:ea typeface="Times New Roman"/>
                      </a:endParaRPr>
                    </a:p>
                  </a:txBody>
                  <a:tcPr marL="5634" marR="5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r>
              <a:tr h="276076">
                <a:tc gridSpan="2">
                  <a:txBody>
                    <a:bodyPr/>
                    <a:lstStyle/>
                    <a:p>
                      <a:pPr marL="101600" indent="241300">
                        <a:lnSpc>
                          <a:spcPts val="1130"/>
                        </a:lnSpc>
                        <a:spcAft>
                          <a:spcPts val="0"/>
                        </a:spcAft>
                      </a:pPr>
                      <a:r>
                        <a:rPr lang="en-US" sz="1200" spc="0" dirty="0">
                          <a:solidFill>
                            <a:srgbClr val="444444"/>
                          </a:solidFill>
                          <a:effectLst/>
                          <a:latin typeface="Times New Roman"/>
                          <a:ea typeface="Times New Roman"/>
                          <a:cs typeface="Times New Roman"/>
                        </a:rPr>
                        <a:t>Regulations of the European Parliament and of the Council</a:t>
                      </a:r>
                      <a:endParaRPr lang="en-GB" sz="1200" dirty="0">
                        <a:effectLst/>
                        <a:latin typeface="Times New Roman"/>
                        <a:ea typeface="Times New Roman"/>
                      </a:endParaRPr>
                    </a:p>
                  </a:txBody>
                  <a:tcPr marL="5634" marR="563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21</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30</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19</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33</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10</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11</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180</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156</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3259">
                <a:tc gridSpan="2">
                  <a:txBody>
                    <a:bodyPr/>
                    <a:lstStyle/>
                    <a:p>
                      <a:pPr marL="101600" indent="241300">
                        <a:lnSpc>
                          <a:spcPts val="1150"/>
                        </a:lnSpc>
                        <a:spcAft>
                          <a:spcPts val="0"/>
                        </a:spcAft>
                      </a:pPr>
                      <a:r>
                        <a:rPr lang="en-US" sz="1200" spc="0" dirty="0">
                          <a:solidFill>
                            <a:srgbClr val="444444"/>
                          </a:solidFill>
                          <a:effectLst/>
                          <a:latin typeface="Times New Roman"/>
                          <a:ea typeface="Times New Roman"/>
                          <a:cs typeface="Times New Roman"/>
                        </a:rPr>
                        <a:t>Directives of the European Parliament and of the Council</a:t>
                      </a:r>
                      <a:endParaRPr lang="en-GB" sz="1200" dirty="0">
                        <a:effectLst/>
                        <a:latin typeface="Times New Roman"/>
                        <a:ea typeface="Times New Roman"/>
                      </a:endParaRPr>
                    </a:p>
                  </a:txBody>
                  <a:tcPr marL="5634" marR="563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13</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5</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3</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11</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1</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11</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72</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54</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3259">
                <a:tc gridSpan="2">
                  <a:txBody>
                    <a:bodyPr/>
                    <a:lstStyle/>
                    <a:p>
                      <a:pPr marL="101600" indent="241300">
                        <a:lnSpc>
                          <a:spcPts val="1130"/>
                        </a:lnSpc>
                        <a:spcAft>
                          <a:spcPts val="0"/>
                        </a:spcAft>
                      </a:pPr>
                      <a:r>
                        <a:rPr lang="en-US" sz="1200" spc="0" dirty="0">
                          <a:solidFill>
                            <a:srgbClr val="444444"/>
                          </a:solidFill>
                          <a:effectLst/>
                          <a:latin typeface="Times New Roman"/>
                          <a:ea typeface="Times New Roman"/>
                          <a:cs typeface="Times New Roman"/>
                        </a:rPr>
                        <a:t>Decisions of the European Parliament and of the Council**</a:t>
                      </a:r>
                      <a:endParaRPr lang="en-GB" sz="1200" dirty="0">
                        <a:effectLst/>
                        <a:latin typeface="Times New Roman"/>
                        <a:ea typeface="Times New Roman"/>
                      </a:endParaRPr>
                    </a:p>
                  </a:txBody>
                  <a:tcPr marL="5634" marR="563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3</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0</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5</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2</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3</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2</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34</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8</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9448">
                <a:tc gridSpan="2">
                  <a:txBody>
                    <a:bodyPr/>
                    <a:lstStyle/>
                    <a:p>
                      <a:pPr marL="101600">
                        <a:lnSpc>
                          <a:spcPts val="940"/>
                        </a:lnSpc>
                        <a:spcAft>
                          <a:spcPts val="0"/>
                        </a:spcAft>
                      </a:pPr>
                      <a:r>
                        <a:rPr lang="en-US" sz="1200" b="1" i="1" spc="0" dirty="0">
                          <a:solidFill>
                            <a:srgbClr val="444444"/>
                          </a:solidFill>
                          <a:effectLst/>
                          <a:latin typeface="Times New Roman"/>
                          <a:ea typeface="Times New Roman"/>
                          <a:cs typeface="Times New Roman"/>
                        </a:rPr>
                        <a:t>Total</a:t>
                      </a:r>
                      <a:endParaRPr lang="en-GB" sz="1200" dirty="0">
                        <a:effectLst/>
                        <a:latin typeface="Times New Roman"/>
                        <a:ea typeface="Times New Roman"/>
                      </a:endParaRPr>
                    </a:p>
                  </a:txBody>
                  <a:tcPr marL="5634" marR="563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GB"/>
                    </a:p>
                  </a:txBody>
                  <a:tcPr/>
                </a:tc>
                <a:tc>
                  <a:txBody>
                    <a:bodyPr/>
                    <a:lstStyle/>
                    <a:p>
                      <a:pPr algn="ctr">
                        <a:lnSpc>
                          <a:spcPts val="940"/>
                        </a:lnSpc>
                        <a:spcAft>
                          <a:spcPts val="0"/>
                        </a:spcAft>
                      </a:pPr>
                      <a:r>
                        <a:rPr lang="en-US" sz="800" b="1" i="1" spc="0" dirty="0">
                          <a:solidFill>
                            <a:srgbClr val="444444"/>
                          </a:solidFill>
                          <a:effectLst/>
                          <a:latin typeface="Times New Roman"/>
                          <a:ea typeface="Times New Roman"/>
                          <a:cs typeface="Times New Roman"/>
                        </a:rPr>
                        <a:t>37</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ts val="940"/>
                        </a:lnSpc>
                        <a:spcAft>
                          <a:spcPts val="0"/>
                        </a:spcAft>
                      </a:pPr>
                      <a:r>
                        <a:rPr lang="en-US" sz="800" b="1" i="1" spc="0" dirty="0">
                          <a:solidFill>
                            <a:srgbClr val="444444"/>
                          </a:solidFill>
                          <a:effectLst/>
                          <a:latin typeface="Times New Roman"/>
                          <a:ea typeface="Times New Roman"/>
                          <a:cs typeface="Times New Roman"/>
                        </a:rPr>
                        <a:t>35</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ts val="940"/>
                        </a:lnSpc>
                        <a:spcAft>
                          <a:spcPts val="0"/>
                        </a:spcAft>
                      </a:pPr>
                      <a:r>
                        <a:rPr lang="en-US" sz="800" b="1" i="1" spc="0" dirty="0">
                          <a:solidFill>
                            <a:srgbClr val="444444"/>
                          </a:solidFill>
                          <a:effectLst/>
                          <a:latin typeface="Times New Roman"/>
                          <a:ea typeface="Times New Roman"/>
                          <a:cs typeface="Times New Roman"/>
                        </a:rPr>
                        <a:t>27</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ts val="940"/>
                        </a:lnSpc>
                        <a:spcAft>
                          <a:spcPts val="0"/>
                        </a:spcAft>
                      </a:pPr>
                      <a:r>
                        <a:rPr lang="en-US" sz="800" b="1" i="1" spc="0" dirty="0">
                          <a:solidFill>
                            <a:srgbClr val="444444"/>
                          </a:solidFill>
                          <a:effectLst/>
                          <a:latin typeface="Times New Roman"/>
                          <a:ea typeface="Times New Roman"/>
                          <a:cs typeface="Times New Roman"/>
                        </a:rPr>
                        <a:t>46</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ts val="940"/>
                        </a:lnSpc>
                        <a:spcAft>
                          <a:spcPts val="0"/>
                        </a:spcAft>
                      </a:pPr>
                      <a:r>
                        <a:rPr lang="en-US" sz="800" b="1" i="1" spc="0" dirty="0">
                          <a:solidFill>
                            <a:srgbClr val="444444"/>
                          </a:solidFill>
                          <a:effectLst/>
                          <a:latin typeface="Times New Roman"/>
                          <a:ea typeface="Times New Roman"/>
                          <a:cs typeface="Times New Roman"/>
                        </a:rPr>
                        <a:t>14</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ts val="940"/>
                        </a:lnSpc>
                        <a:spcAft>
                          <a:spcPts val="0"/>
                        </a:spcAft>
                      </a:pPr>
                      <a:r>
                        <a:rPr lang="en-US" sz="800" b="1" i="1" spc="0" dirty="0">
                          <a:solidFill>
                            <a:srgbClr val="444444"/>
                          </a:solidFill>
                          <a:effectLst/>
                          <a:latin typeface="Times New Roman"/>
                          <a:ea typeface="Times New Roman"/>
                          <a:cs typeface="Times New Roman"/>
                        </a:rPr>
                        <a:t>24</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r>
                        <a:rPr lang="en-US" sz="1200" b="1" i="1" dirty="0">
                          <a:solidFill>
                            <a:schemeClr val="accent2"/>
                          </a:solidFill>
                          <a:effectLst/>
                          <a:latin typeface="Times New Roman"/>
                          <a:ea typeface="Times New Roman"/>
                        </a:rPr>
                        <a:t>286</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r>
                        <a:rPr lang="en-US" sz="1200" b="1" i="1" dirty="0">
                          <a:solidFill>
                            <a:schemeClr val="accent2"/>
                          </a:solidFill>
                          <a:effectLst/>
                          <a:latin typeface="Times New Roman"/>
                          <a:ea typeface="Times New Roman"/>
                        </a:rPr>
                        <a:t>218</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151560">
                <a:tc>
                  <a:txBody>
                    <a:bodyPr/>
                    <a:lstStyle/>
                    <a:p>
                      <a:pPr marL="88900">
                        <a:lnSpc>
                          <a:spcPts val="1050"/>
                        </a:lnSpc>
                        <a:spcAft>
                          <a:spcPts val="0"/>
                        </a:spcAft>
                      </a:pPr>
                      <a:r>
                        <a:rPr lang="en-US" sz="1200" b="1" spc="0" dirty="0">
                          <a:solidFill>
                            <a:srgbClr val="FF0000"/>
                          </a:solidFill>
                          <a:effectLst/>
                          <a:latin typeface="Times New Roman"/>
                          <a:ea typeface="Times New Roman"/>
                          <a:cs typeface="Times New Roman"/>
                        </a:rPr>
                        <a:t>Other legislative acts</a:t>
                      </a:r>
                      <a:endParaRPr lang="en-GB" sz="1200" dirty="0">
                        <a:effectLst/>
                        <a:latin typeface="Times New Roman"/>
                        <a:ea typeface="Times New Roman"/>
                      </a:endParaRPr>
                    </a:p>
                  </a:txBody>
                  <a:tcPr marL="5634" marR="563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a:lnSpc>
                          <a:spcPts val="1050"/>
                        </a:lnSpc>
                        <a:spcAft>
                          <a:spcPts val="0"/>
                        </a:spcAft>
                      </a:pPr>
                      <a:r>
                        <a:rPr lang="en-US" sz="1200" dirty="0">
                          <a:effectLst/>
                          <a:latin typeface="Times New Roman"/>
                          <a:ea typeface="Times New Roman"/>
                        </a:rPr>
                        <a:t> </a:t>
                      </a:r>
                      <a:endParaRPr lang="en-GB" sz="1200" dirty="0">
                        <a:effectLst/>
                        <a:latin typeface="Times New Roman"/>
                        <a:ea typeface="Times New Roman"/>
                      </a:endParaRPr>
                    </a:p>
                  </a:txBody>
                  <a:tcPr marL="5634" marR="563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a:spcAft>
                          <a:spcPts val="0"/>
                        </a:spcAft>
                      </a:pPr>
                      <a:r>
                        <a:rPr lang="en-US" sz="800" dirty="0">
                          <a:solidFill>
                            <a:srgbClr val="000000"/>
                          </a:solidFill>
                          <a:effectLst/>
                          <a:latin typeface="Times New Roman"/>
                          <a:ea typeface="Times New Roman"/>
                        </a:rPr>
                        <a:t> </a:t>
                      </a:r>
                      <a:endParaRPr lang="en-GB" sz="1100" dirty="0">
                        <a:solidFill>
                          <a:srgbClr val="000000"/>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spcAft>
                          <a:spcPts val="0"/>
                        </a:spcAft>
                      </a:pPr>
                      <a:r>
                        <a:rPr lang="en-US" sz="800" dirty="0">
                          <a:solidFill>
                            <a:srgbClr val="000000"/>
                          </a:solidFill>
                          <a:effectLst/>
                          <a:latin typeface="Times New Roman"/>
                          <a:ea typeface="Times New Roman"/>
                        </a:rPr>
                        <a:t> </a:t>
                      </a:r>
                      <a:endParaRPr lang="en-GB" sz="1100" dirty="0">
                        <a:solidFill>
                          <a:srgbClr val="000000"/>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2">
                  <a:txBody>
                    <a:bodyPr/>
                    <a:lstStyle/>
                    <a:p>
                      <a:pPr algn="ctr">
                        <a:spcAft>
                          <a:spcPts val="0"/>
                        </a:spcAft>
                      </a:pPr>
                      <a:r>
                        <a:rPr lang="en-US" sz="1200" b="1" dirty="0">
                          <a:solidFill>
                            <a:schemeClr val="accent2"/>
                          </a:solidFill>
                          <a:effectLst/>
                          <a:latin typeface="Times New Roman"/>
                          <a:ea typeface="Times New Roman"/>
                        </a:rPr>
                        <a:t> </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r>
              <a:tr h="159448">
                <a:tc gridSpan="2">
                  <a:txBody>
                    <a:bodyPr/>
                    <a:lstStyle/>
                    <a:p>
                      <a:pPr marL="342900">
                        <a:lnSpc>
                          <a:spcPts val="1050"/>
                        </a:lnSpc>
                        <a:spcAft>
                          <a:spcPts val="0"/>
                        </a:spcAft>
                      </a:pPr>
                      <a:r>
                        <a:rPr lang="en-US" sz="1200" spc="0" dirty="0">
                          <a:solidFill>
                            <a:srgbClr val="444444"/>
                          </a:solidFill>
                          <a:effectLst/>
                          <a:latin typeface="Times New Roman"/>
                          <a:ea typeface="Times New Roman"/>
                          <a:cs typeface="Times New Roman"/>
                        </a:rPr>
                        <a:t>Council regulations</a:t>
                      </a:r>
                      <a:endParaRPr lang="en-GB" sz="1200" dirty="0">
                        <a:effectLst/>
                        <a:latin typeface="Times New Roman"/>
                        <a:ea typeface="Times New Roman"/>
                      </a:endParaRPr>
                    </a:p>
                  </a:txBody>
                  <a:tcPr marL="5634" marR="563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12</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31</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6</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32</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6</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13</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108</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167</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9448">
                <a:tc gridSpan="2">
                  <a:txBody>
                    <a:bodyPr/>
                    <a:lstStyle/>
                    <a:p>
                      <a:pPr marL="342900">
                        <a:lnSpc>
                          <a:spcPts val="1050"/>
                        </a:lnSpc>
                        <a:spcAft>
                          <a:spcPts val="0"/>
                        </a:spcAft>
                      </a:pPr>
                      <a:r>
                        <a:rPr lang="en-US" sz="1200" spc="0" dirty="0">
                          <a:solidFill>
                            <a:srgbClr val="444444"/>
                          </a:solidFill>
                          <a:effectLst/>
                          <a:latin typeface="Times New Roman"/>
                          <a:ea typeface="Times New Roman"/>
                          <a:cs typeface="Times New Roman"/>
                        </a:rPr>
                        <a:t>Council directives</a:t>
                      </a:r>
                      <a:endParaRPr lang="en-GB" sz="1200" dirty="0">
                        <a:effectLst/>
                        <a:latin typeface="Times New Roman"/>
                        <a:ea typeface="Times New Roman"/>
                      </a:endParaRPr>
                    </a:p>
                  </a:txBody>
                  <a:tcPr marL="5634" marR="563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2</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4</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1</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3</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1</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2</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10</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33</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9448">
                <a:tc gridSpan="2">
                  <a:txBody>
                    <a:bodyPr/>
                    <a:lstStyle/>
                    <a:p>
                      <a:pPr marL="342900">
                        <a:lnSpc>
                          <a:spcPts val="1050"/>
                        </a:lnSpc>
                        <a:spcAft>
                          <a:spcPts val="0"/>
                        </a:spcAft>
                      </a:pPr>
                      <a:r>
                        <a:rPr lang="en-US" sz="1200" spc="0" dirty="0">
                          <a:solidFill>
                            <a:srgbClr val="444444"/>
                          </a:solidFill>
                          <a:effectLst/>
                          <a:latin typeface="Times New Roman"/>
                          <a:ea typeface="Times New Roman"/>
                          <a:cs typeface="Times New Roman"/>
                        </a:rPr>
                        <a:t>Council decisions</a:t>
                      </a:r>
                      <a:endParaRPr lang="en-GB" sz="1200" dirty="0">
                        <a:effectLst/>
                        <a:latin typeface="Times New Roman"/>
                        <a:ea typeface="Times New Roman"/>
                      </a:endParaRPr>
                    </a:p>
                  </a:txBody>
                  <a:tcPr marL="5634" marR="563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279</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70</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52400" algn="ctr">
                        <a:lnSpc>
                          <a:spcPts val="1050"/>
                        </a:lnSpc>
                        <a:spcAft>
                          <a:spcPts val="0"/>
                        </a:spcAft>
                      </a:pPr>
                      <a:r>
                        <a:rPr lang="en-US" sz="800" spc="0" dirty="0">
                          <a:solidFill>
                            <a:srgbClr val="444444"/>
                          </a:solidFill>
                          <a:effectLst/>
                          <a:latin typeface="Times New Roman"/>
                          <a:ea typeface="Times New Roman"/>
                          <a:cs typeface="Times New Roman"/>
                        </a:rPr>
                        <a:t>247</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74</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148</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51</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1473</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396</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6631">
                <a:tc gridSpan="2">
                  <a:txBody>
                    <a:bodyPr/>
                    <a:lstStyle/>
                    <a:p>
                      <a:pPr marL="101600">
                        <a:lnSpc>
                          <a:spcPts val="940"/>
                        </a:lnSpc>
                        <a:spcAft>
                          <a:spcPts val="0"/>
                        </a:spcAft>
                      </a:pPr>
                      <a:r>
                        <a:rPr lang="en-US" sz="1200" b="1" i="1" spc="0" dirty="0">
                          <a:solidFill>
                            <a:srgbClr val="444444"/>
                          </a:solidFill>
                          <a:effectLst/>
                          <a:latin typeface="Times New Roman"/>
                          <a:ea typeface="Times New Roman"/>
                          <a:cs typeface="Times New Roman"/>
                        </a:rPr>
                        <a:t>Total</a:t>
                      </a:r>
                      <a:endParaRPr lang="en-GB" sz="1200" dirty="0">
                        <a:effectLst/>
                        <a:latin typeface="Times New Roman"/>
                        <a:ea typeface="Times New Roman"/>
                      </a:endParaRPr>
                    </a:p>
                  </a:txBody>
                  <a:tcPr marL="5634" marR="563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GB"/>
                    </a:p>
                  </a:txBody>
                  <a:tcPr/>
                </a:tc>
                <a:tc>
                  <a:txBody>
                    <a:bodyPr/>
                    <a:lstStyle/>
                    <a:p>
                      <a:pPr algn="ctr">
                        <a:lnSpc>
                          <a:spcPts val="940"/>
                        </a:lnSpc>
                        <a:spcAft>
                          <a:spcPts val="0"/>
                        </a:spcAft>
                      </a:pPr>
                      <a:r>
                        <a:rPr lang="en-US" sz="800" b="1" i="1" spc="0" dirty="0">
                          <a:solidFill>
                            <a:srgbClr val="444444"/>
                          </a:solidFill>
                          <a:effectLst/>
                          <a:latin typeface="Times New Roman"/>
                          <a:ea typeface="Times New Roman"/>
                          <a:cs typeface="Times New Roman"/>
                        </a:rPr>
                        <a:t>293</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ts val="940"/>
                        </a:lnSpc>
                        <a:spcAft>
                          <a:spcPts val="0"/>
                        </a:spcAft>
                      </a:pPr>
                      <a:r>
                        <a:rPr lang="en-US" sz="800" b="1" i="1" spc="0" dirty="0">
                          <a:solidFill>
                            <a:srgbClr val="444444"/>
                          </a:solidFill>
                          <a:effectLst/>
                          <a:latin typeface="Times New Roman"/>
                          <a:ea typeface="Times New Roman"/>
                          <a:cs typeface="Times New Roman"/>
                        </a:rPr>
                        <a:t>105</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52400" algn="ctr">
                        <a:lnSpc>
                          <a:spcPts val="940"/>
                        </a:lnSpc>
                        <a:spcAft>
                          <a:spcPts val="0"/>
                        </a:spcAft>
                      </a:pPr>
                      <a:r>
                        <a:rPr lang="en-US" sz="800" b="1" i="1" spc="0" dirty="0">
                          <a:solidFill>
                            <a:srgbClr val="444444"/>
                          </a:solidFill>
                          <a:effectLst/>
                          <a:latin typeface="Times New Roman"/>
                          <a:ea typeface="Times New Roman"/>
                          <a:cs typeface="Times New Roman"/>
                        </a:rPr>
                        <a:t>254</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ts val="940"/>
                        </a:lnSpc>
                        <a:spcAft>
                          <a:spcPts val="0"/>
                        </a:spcAft>
                      </a:pPr>
                      <a:r>
                        <a:rPr lang="en-US" sz="800" b="1" i="1" spc="0" dirty="0">
                          <a:solidFill>
                            <a:srgbClr val="444444"/>
                          </a:solidFill>
                          <a:effectLst/>
                          <a:latin typeface="Times New Roman"/>
                          <a:ea typeface="Times New Roman"/>
                          <a:cs typeface="Times New Roman"/>
                        </a:rPr>
                        <a:t>109</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ts val="940"/>
                        </a:lnSpc>
                        <a:spcAft>
                          <a:spcPts val="0"/>
                        </a:spcAft>
                      </a:pPr>
                      <a:r>
                        <a:rPr lang="en-US" sz="800" b="1" i="1" spc="0" dirty="0">
                          <a:solidFill>
                            <a:srgbClr val="444444"/>
                          </a:solidFill>
                          <a:effectLst/>
                          <a:latin typeface="Times New Roman"/>
                          <a:ea typeface="Times New Roman"/>
                          <a:cs typeface="Times New Roman"/>
                        </a:rPr>
                        <a:t>155</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ts val="940"/>
                        </a:lnSpc>
                        <a:spcAft>
                          <a:spcPts val="0"/>
                        </a:spcAft>
                      </a:pPr>
                      <a:r>
                        <a:rPr lang="en-US" sz="800" b="1" i="1" spc="0" dirty="0">
                          <a:solidFill>
                            <a:srgbClr val="444444"/>
                          </a:solidFill>
                          <a:effectLst/>
                          <a:latin typeface="Times New Roman"/>
                          <a:ea typeface="Times New Roman"/>
                          <a:cs typeface="Times New Roman"/>
                        </a:rPr>
                        <a:t>66</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r>
                        <a:rPr lang="en-US" sz="1200" b="1" i="1" dirty="0">
                          <a:solidFill>
                            <a:schemeClr val="accent2"/>
                          </a:solidFill>
                          <a:effectLst/>
                          <a:latin typeface="Times New Roman"/>
                          <a:ea typeface="Times New Roman"/>
                        </a:rPr>
                        <a:t>1591</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r>
                        <a:rPr lang="en-US" sz="1200" b="1" i="1" dirty="0">
                          <a:solidFill>
                            <a:schemeClr val="accent2"/>
                          </a:solidFill>
                          <a:effectLst/>
                          <a:latin typeface="Times New Roman"/>
                          <a:ea typeface="Times New Roman"/>
                        </a:rPr>
                        <a:t>596</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151560">
                <a:tc>
                  <a:txBody>
                    <a:bodyPr/>
                    <a:lstStyle/>
                    <a:p>
                      <a:pPr marL="88900">
                        <a:lnSpc>
                          <a:spcPts val="1050"/>
                        </a:lnSpc>
                        <a:spcAft>
                          <a:spcPts val="0"/>
                        </a:spcAft>
                      </a:pPr>
                      <a:r>
                        <a:rPr lang="en-US" sz="1200" b="1" spc="0" dirty="0">
                          <a:solidFill>
                            <a:srgbClr val="FF0000"/>
                          </a:solidFill>
                          <a:effectLst/>
                          <a:latin typeface="Times New Roman"/>
                          <a:ea typeface="Times New Roman"/>
                          <a:cs typeface="Times New Roman"/>
                        </a:rPr>
                        <a:t>Non-legislative acts</a:t>
                      </a:r>
                      <a:endParaRPr lang="en-GB" sz="1200" dirty="0">
                        <a:effectLst/>
                        <a:latin typeface="Times New Roman"/>
                        <a:ea typeface="Times New Roman"/>
                      </a:endParaRPr>
                    </a:p>
                  </a:txBody>
                  <a:tcPr marL="5634" marR="563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a:lnSpc>
                          <a:spcPts val="1050"/>
                        </a:lnSpc>
                        <a:spcAft>
                          <a:spcPts val="0"/>
                        </a:spcAft>
                      </a:pPr>
                      <a:r>
                        <a:rPr lang="en-US" sz="1200" dirty="0">
                          <a:effectLst/>
                          <a:latin typeface="Times New Roman"/>
                          <a:ea typeface="Times New Roman"/>
                        </a:rPr>
                        <a:t> </a:t>
                      </a:r>
                      <a:endParaRPr lang="en-GB" sz="1200" dirty="0">
                        <a:effectLst/>
                        <a:latin typeface="Times New Roman"/>
                        <a:ea typeface="Times New Roman"/>
                      </a:endParaRPr>
                    </a:p>
                  </a:txBody>
                  <a:tcPr marL="5634" marR="563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a:spcAft>
                          <a:spcPts val="0"/>
                        </a:spcAft>
                      </a:pPr>
                      <a:r>
                        <a:rPr lang="en-US" sz="800" dirty="0">
                          <a:solidFill>
                            <a:srgbClr val="000000"/>
                          </a:solidFill>
                          <a:effectLst/>
                          <a:latin typeface="Times New Roman"/>
                          <a:ea typeface="Times New Roman"/>
                        </a:rPr>
                        <a:t> </a:t>
                      </a:r>
                      <a:endParaRPr lang="en-GB" sz="1100" dirty="0">
                        <a:solidFill>
                          <a:srgbClr val="000000"/>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spcAft>
                          <a:spcPts val="0"/>
                        </a:spcAft>
                      </a:pPr>
                      <a:r>
                        <a:rPr lang="en-US" sz="800" dirty="0">
                          <a:solidFill>
                            <a:srgbClr val="000000"/>
                          </a:solidFill>
                          <a:effectLst/>
                          <a:latin typeface="Times New Roman"/>
                          <a:ea typeface="Times New Roman"/>
                        </a:rPr>
                        <a:t> </a:t>
                      </a:r>
                      <a:endParaRPr lang="en-GB" sz="1100" dirty="0">
                        <a:solidFill>
                          <a:srgbClr val="000000"/>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2">
                  <a:txBody>
                    <a:bodyPr/>
                    <a:lstStyle/>
                    <a:p>
                      <a:pPr algn="ctr">
                        <a:spcAft>
                          <a:spcPts val="0"/>
                        </a:spcAft>
                      </a:pPr>
                      <a:r>
                        <a:rPr lang="en-US" sz="1200" b="1" dirty="0">
                          <a:solidFill>
                            <a:schemeClr val="accent2"/>
                          </a:solidFill>
                          <a:effectLst/>
                          <a:latin typeface="Times New Roman"/>
                          <a:ea typeface="Times New Roman"/>
                        </a:rPr>
                        <a:t> </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r>
              <a:tr h="148743">
                <a:tc gridSpan="2">
                  <a:txBody>
                    <a:bodyPr/>
                    <a:lstStyle/>
                    <a:p>
                      <a:pPr marL="88900">
                        <a:lnSpc>
                          <a:spcPts val="1050"/>
                        </a:lnSpc>
                        <a:spcAft>
                          <a:spcPts val="0"/>
                        </a:spcAft>
                      </a:pPr>
                      <a:r>
                        <a:rPr lang="en-US" sz="1200" spc="0" dirty="0">
                          <a:solidFill>
                            <a:srgbClr val="444444"/>
                          </a:solidFill>
                          <a:effectLst/>
                          <a:latin typeface="Times New Roman"/>
                          <a:ea typeface="Times New Roman"/>
                          <a:cs typeface="Times New Roman"/>
                        </a:rPr>
                        <a:t>Delegated acts</a:t>
                      </a:r>
                      <a:endParaRPr lang="en-GB" sz="1200" dirty="0">
                        <a:effectLst/>
                        <a:latin typeface="Times New Roman"/>
                        <a:ea typeface="Times New Roman"/>
                      </a:endParaRPr>
                    </a:p>
                  </a:txBody>
                  <a:tcPr marL="5634" marR="563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2">
                  <a:txBody>
                    <a:bodyPr/>
                    <a:lstStyle/>
                    <a:p>
                      <a:pPr algn="ctr">
                        <a:spcAft>
                          <a:spcPts val="0"/>
                        </a:spcAft>
                      </a:pPr>
                      <a:r>
                        <a:rPr lang="en-US" sz="800" dirty="0">
                          <a:solidFill>
                            <a:srgbClr val="000000"/>
                          </a:solidFill>
                          <a:effectLst/>
                          <a:latin typeface="Times New Roman"/>
                          <a:ea typeface="Times New Roman"/>
                        </a:rPr>
                        <a:t> </a:t>
                      </a:r>
                      <a:endParaRPr lang="en-GB" sz="1100" dirty="0">
                        <a:solidFill>
                          <a:srgbClr val="000000"/>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2">
                  <a:txBody>
                    <a:bodyPr/>
                    <a:lstStyle/>
                    <a:p>
                      <a:pPr algn="ctr">
                        <a:spcAft>
                          <a:spcPts val="0"/>
                        </a:spcAft>
                      </a:pPr>
                      <a:r>
                        <a:rPr lang="en-US" sz="800" dirty="0">
                          <a:solidFill>
                            <a:srgbClr val="000000"/>
                          </a:solidFill>
                          <a:effectLst/>
                          <a:latin typeface="Times New Roman"/>
                          <a:ea typeface="Times New Roman"/>
                        </a:rPr>
                        <a:t> </a:t>
                      </a:r>
                      <a:endParaRPr lang="en-GB" sz="1100" dirty="0">
                        <a:solidFill>
                          <a:srgbClr val="000000"/>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2">
                  <a:txBody>
                    <a:bodyPr/>
                    <a:lstStyle/>
                    <a:p>
                      <a:pPr algn="ctr">
                        <a:spcAft>
                          <a:spcPts val="0"/>
                        </a:spcAft>
                      </a:pPr>
                      <a:r>
                        <a:rPr lang="en-US" sz="800" dirty="0">
                          <a:solidFill>
                            <a:srgbClr val="000000"/>
                          </a:solidFill>
                          <a:effectLst/>
                          <a:latin typeface="Times New Roman"/>
                          <a:ea typeface="Times New Roman"/>
                        </a:rPr>
                        <a:t> </a:t>
                      </a:r>
                      <a:endParaRPr lang="en-GB" sz="1100" dirty="0">
                        <a:solidFill>
                          <a:srgbClr val="000000"/>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2">
                  <a:txBody>
                    <a:bodyPr/>
                    <a:lstStyle/>
                    <a:p>
                      <a:pPr algn="ctr">
                        <a:spcAft>
                          <a:spcPts val="0"/>
                        </a:spcAft>
                      </a:pPr>
                      <a:r>
                        <a:rPr lang="en-US" sz="1200" b="1" dirty="0">
                          <a:solidFill>
                            <a:schemeClr val="accent2"/>
                          </a:solidFill>
                          <a:effectLst/>
                          <a:latin typeface="Times New Roman"/>
                          <a:ea typeface="Times New Roman"/>
                        </a:rPr>
                        <a:t> </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r>
              <a:tr h="151560">
                <a:tc gridSpan="2">
                  <a:txBody>
                    <a:bodyPr/>
                    <a:lstStyle/>
                    <a:p>
                      <a:pPr marL="342900">
                        <a:lnSpc>
                          <a:spcPts val="1050"/>
                        </a:lnSpc>
                        <a:spcAft>
                          <a:spcPts val="0"/>
                        </a:spcAft>
                      </a:pPr>
                      <a:r>
                        <a:rPr lang="en-US" sz="1200" i="1" spc="0" dirty="0">
                          <a:solidFill>
                            <a:srgbClr val="444444"/>
                          </a:solidFill>
                          <a:effectLst/>
                          <a:latin typeface="Times New Roman"/>
                          <a:ea typeface="Times New Roman"/>
                          <a:cs typeface="Times New Roman"/>
                        </a:rPr>
                        <a:t>Commission delegated regulations</a:t>
                      </a:r>
                      <a:endParaRPr lang="en-GB" sz="1200" dirty="0">
                        <a:effectLst/>
                        <a:latin typeface="Times New Roman"/>
                        <a:ea typeface="Times New Roman"/>
                      </a:endParaRPr>
                    </a:p>
                  </a:txBody>
                  <a:tcPr marL="5634" marR="563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84</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37</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45</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78</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10</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27</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294</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237</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1560">
                <a:tc gridSpan="2">
                  <a:txBody>
                    <a:bodyPr/>
                    <a:lstStyle/>
                    <a:p>
                      <a:pPr marL="342900">
                        <a:lnSpc>
                          <a:spcPts val="1050"/>
                        </a:lnSpc>
                        <a:spcAft>
                          <a:spcPts val="0"/>
                        </a:spcAft>
                      </a:pPr>
                      <a:r>
                        <a:rPr lang="en-US" sz="1200" i="1" spc="0" dirty="0">
                          <a:solidFill>
                            <a:srgbClr val="444444"/>
                          </a:solidFill>
                          <a:effectLst/>
                          <a:latin typeface="Times New Roman"/>
                          <a:ea typeface="Times New Roman"/>
                          <a:cs typeface="Times New Roman"/>
                        </a:rPr>
                        <a:t>Commission delegated directives</a:t>
                      </a:r>
                      <a:endParaRPr lang="en-GB" sz="1200" dirty="0">
                        <a:effectLst/>
                        <a:latin typeface="Times New Roman"/>
                        <a:ea typeface="Times New Roman"/>
                      </a:endParaRPr>
                    </a:p>
                  </a:txBody>
                  <a:tcPr marL="5634" marR="563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1</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3</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0</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4</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0</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8</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1</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44</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4377">
                <a:tc gridSpan="2">
                  <a:txBody>
                    <a:bodyPr/>
                    <a:lstStyle/>
                    <a:p>
                      <a:pPr marL="342900">
                        <a:lnSpc>
                          <a:spcPts val="1050"/>
                        </a:lnSpc>
                        <a:spcAft>
                          <a:spcPts val="0"/>
                        </a:spcAft>
                      </a:pPr>
                      <a:r>
                        <a:rPr lang="en-US" sz="1200" i="1" spc="0" dirty="0">
                          <a:solidFill>
                            <a:srgbClr val="444444"/>
                          </a:solidFill>
                          <a:effectLst/>
                          <a:latin typeface="Times New Roman"/>
                          <a:ea typeface="Times New Roman"/>
                          <a:cs typeface="Times New Roman"/>
                        </a:rPr>
                        <a:t>Commission delegated decisions</a:t>
                      </a:r>
                      <a:endParaRPr lang="en-GB" sz="1200" dirty="0">
                        <a:effectLst/>
                        <a:latin typeface="Times New Roman"/>
                        <a:ea typeface="Times New Roman"/>
                      </a:endParaRPr>
                    </a:p>
                  </a:txBody>
                  <a:tcPr marL="5634" marR="563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0</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2</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1</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2</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2</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2</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9</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8</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4097">
                <a:tc gridSpan="2">
                  <a:txBody>
                    <a:bodyPr/>
                    <a:lstStyle/>
                    <a:p>
                      <a:pPr marL="101600">
                        <a:lnSpc>
                          <a:spcPts val="940"/>
                        </a:lnSpc>
                        <a:spcAft>
                          <a:spcPts val="0"/>
                        </a:spcAft>
                      </a:pPr>
                      <a:r>
                        <a:rPr lang="en-US" sz="1200" b="1" i="1" spc="0" dirty="0">
                          <a:solidFill>
                            <a:srgbClr val="444444"/>
                          </a:solidFill>
                          <a:effectLst/>
                          <a:latin typeface="Times New Roman"/>
                          <a:ea typeface="Times New Roman"/>
                          <a:cs typeface="Times New Roman"/>
                        </a:rPr>
                        <a:t>Total</a:t>
                      </a:r>
                      <a:endParaRPr lang="en-GB" sz="1200" dirty="0">
                        <a:effectLst/>
                        <a:latin typeface="Times New Roman"/>
                        <a:ea typeface="Times New Roman"/>
                      </a:endParaRPr>
                    </a:p>
                  </a:txBody>
                  <a:tcPr marL="5634" marR="563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GB"/>
                    </a:p>
                  </a:txBody>
                  <a:tcPr/>
                </a:tc>
                <a:tc>
                  <a:txBody>
                    <a:bodyPr/>
                    <a:lstStyle/>
                    <a:p>
                      <a:pPr algn="ctr">
                        <a:lnSpc>
                          <a:spcPts val="940"/>
                        </a:lnSpc>
                        <a:spcAft>
                          <a:spcPts val="0"/>
                        </a:spcAft>
                      </a:pPr>
                      <a:r>
                        <a:rPr lang="en-US" sz="800" b="1" i="1" spc="0" dirty="0">
                          <a:solidFill>
                            <a:srgbClr val="444444"/>
                          </a:solidFill>
                          <a:effectLst/>
                          <a:latin typeface="Times New Roman"/>
                          <a:ea typeface="Times New Roman"/>
                          <a:cs typeface="Times New Roman"/>
                        </a:rPr>
                        <a:t>85</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ts val="940"/>
                        </a:lnSpc>
                        <a:spcAft>
                          <a:spcPts val="0"/>
                        </a:spcAft>
                      </a:pPr>
                      <a:r>
                        <a:rPr lang="en-US" sz="800" b="1" i="1" spc="0" dirty="0">
                          <a:solidFill>
                            <a:srgbClr val="444444"/>
                          </a:solidFill>
                          <a:effectLst/>
                          <a:latin typeface="Times New Roman"/>
                          <a:ea typeface="Times New Roman"/>
                          <a:cs typeface="Times New Roman"/>
                        </a:rPr>
                        <a:t>42</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ts val="940"/>
                        </a:lnSpc>
                        <a:spcAft>
                          <a:spcPts val="0"/>
                        </a:spcAft>
                      </a:pPr>
                      <a:r>
                        <a:rPr lang="en-US" sz="800" b="1" i="1" spc="0" dirty="0">
                          <a:solidFill>
                            <a:srgbClr val="444444"/>
                          </a:solidFill>
                          <a:effectLst/>
                          <a:latin typeface="Times New Roman"/>
                          <a:ea typeface="Times New Roman"/>
                          <a:cs typeface="Times New Roman"/>
                        </a:rPr>
                        <a:t>46</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ts val="940"/>
                        </a:lnSpc>
                        <a:spcAft>
                          <a:spcPts val="0"/>
                        </a:spcAft>
                      </a:pPr>
                      <a:r>
                        <a:rPr lang="en-US" sz="800" b="1" i="1" spc="0" dirty="0">
                          <a:solidFill>
                            <a:srgbClr val="444444"/>
                          </a:solidFill>
                          <a:effectLst/>
                          <a:latin typeface="Times New Roman"/>
                          <a:ea typeface="Times New Roman"/>
                          <a:cs typeface="Times New Roman"/>
                        </a:rPr>
                        <a:t>84</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ts val="940"/>
                        </a:lnSpc>
                        <a:spcAft>
                          <a:spcPts val="0"/>
                        </a:spcAft>
                      </a:pPr>
                      <a:r>
                        <a:rPr lang="en-US" sz="800" b="1" i="1" spc="0" dirty="0">
                          <a:solidFill>
                            <a:srgbClr val="444444"/>
                          </a:solidFill>
                          <a:effectLst/>
                          <a:latin typeface="Times New Roman"/>
                          <a:ea typeface="Times New Roman"/>
                          <a:cs typeface="Times New Roman"/>
                        </a:rPr>
                        <a:t>12</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ts val="940"/>
                        </a:lnSpc>
                        <a:spcAft>
                          <a:spcPts val="0"/>
                        </a:spcAft>
                      </a:pPr>
                      <a:r>
                        <a:rPr lang="en-US" sz="800" b="1" i="1" spc="0" dirty="0">
                          <a:solidFill>
                            <a:srgbClr val="444444"/>
                          </a:solidFill>
                          <a:effectLst/>
                          <a:latin typeface="Times New Roman"/>
                          <a:ea typeface="Times New Roman"/>
                          <a:cs typeface="Times New Roman"/>
                        </a:rPr>
                        <a:t>37</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r>
                        <a:rPr lang="en-US" sz="1200" b="1" i="1" dirty="0">
                          <a:solidFill>
                            <a:schemeClr val="accent2"/>
                          </a:solidFill>
                          <a:effectLst/>
                          <a:latin typeface="Times New Roman"/>
                          <a:ea typeface="Times New Roman"/>
                        </a:rPr>
                        <a:t>314</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r>
                        <a:rPr lang="en-US" sz="1200" b="1" i="1" dirty="0">
                          <a:solidFill>
                            <a:schemeClr val="accent2"/>
                          </a:solidFill>
                          <a:effectLst/>
                          <a:latin typeface="Times New Roman"/>
                          <a:ea typeface="Times New Roman"/>
                        </a:rPr>
                        <a:t>289</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151560">
                <a:tc gridSpan="4">
                  <a:txBody>
                    <a:bodyPr/>
                    <a:lstStyle/>
                    <a:p>
                      <a:pPr marL="88900">
                        <a:lnSpc>
                          <a:spcPts val="1050"/>
                        </a:lnSpc>
                        <a:spcAft>
                          <a:spcPts val="0"/>
                        </a:spcAft>
                      </a:pPr>
                      <a:r>
                        <a:rPr lang="en-US" sz="1200" spc="0" dirty="0">
                          <a:solidFill>
                            <a:srgbClr val="444444"/>
                          </a:solidFill>
                          <a:effectLst/>
                          <a:latin typeface="Times New Roman"/>
                          <a:ea typeface="Times New Roman"/>
                          <a:cs typeface="Times New Roman"/>
                        </a:rPr>
                        <a:t>Implementing acts</a:t>
                      </a:r>
                      <a:endParaRPr lang="en-GB" sz="1200" dirty="0">
                        <a:effectLst/>
                        <a:latin typeface="Times New Roman"/>
                        <a:ea typeface="Times New Roman"/>
                      </a:endParaRPr>
                    </a:p>
                  </a:txBody>
                  <a:tcPr marL="5634" marR="563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spcAft>
                          <a:spcPts val="0"/>
                        </a:spcAft>
                      </a:pPr>
                      <a:r>
                        <a:rPr lang="en-US" sz="800" dirty="0">
                          <a:solidFill>
                            <a:srgbClr val="000000"/>
                          </a:solidFill>
                          <a:effectLst/>
                          <a:latin typeface="Times New Roman"/>
                          <a:ea typeface="Times New Roman"/>
                        </a:rPr>
                        <a:t> </a:t>
                      </a:r>
                      <a:endParaRPr lang="en-GB" sz="1100" dirty="0">
                        <a:solidFill>
                          <a:srgbClr val="000000"/>
                        </a:solidFill>
                        <a:effectLst/>
                        <a:latin typeface="Times New Roman"/>
                        <a:ea typeface="Times New Roman"/>
                      </a:endParaRPr>
                    </a:p>
                  </a:txBody>
                  <a:tcPr marL="5634" marR="5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2">
                  <a:txBody>
                    <a:bodyPr/>
                    <a:lstStyle/>
                    <a:p>
                      <a:pPr algn="ctr">
                        <a:spcAft>
                          <a:spcPts val="0"/>
                        </a:spcAft>
                      </a:pPr>
                      <a:r>
                        <a:rPr lang="en-US" sz="800" dirty="0">
                          <a:solidFill>
                            <a:srgbClr val="000000"/>
                          </a:solidFill>
                          <a:effectLst/>
                          <a:latin typeface="Times New Roman"/>
                          <a:ea typeface="Times New Roman"/>
                        </a:rPr>
                        <a:t> </a:t>
                      </a:r>
                      <a:endParaRPr lang="en-GB" sz="1100" dirty="0">
                        <a:solidFill>
                          <a:srgbClr val="000000"/>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2">
                  <a:txBody>
                    <a:bodyPr/>
                    <a:lstStyle/>
                    <a:p>
                      <a:pPr algn="ctr">
                        <a:spcAft>
                          <a:spcPts val="0"/>
                        </a:spcAft>
                      </a:pPr>
                      <a:r>
                        <a:rPr lang="en-US" sz="1200" b="1" dirty="0">
                          <a:solidFill>
                            <a:schemeClr val="accent2"/>
                          </a:solidFill>
                          <a:effectLst/>
                          <a:latin typeface="Times New Roman"/>
                          <a:ea typeface="Times New Roman"/>
                        </a:rPr>
                        <a:t> </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r>
              <a:tr h="159448">
                <a:tc gridSpan="2">
                  <a:txBody>
                    <a:bodyPr/>
                    <a:lstStyle/>
                    <a:p>
                      <a:pPr marL="342900">
                        <a:lnSpc>
                          <a:spcPts val="1050"/>
                        </a:lnSpc>
                        <a:spcAft>
                          <a:spcPts val="0"/>
                        </a:spcAft>
                      </a:pPr>
                      <a:r>
                        <a:rPr lang="en-US" sz="1200" i="1" spc="0" dirty="0">
                          <a:solidFill>
                            <a:srgbClr val="444444"/>
                          </a:solidFill>
                          <a:effectLst/>
                          <a:latin typeface="Times New Roman"/>
                          <a:ea typeface="Times New Roman"/>
                          <a:cs typeface="Times New Roman"/>
                        </a:rPr>
                        <a:t>Council implementing regulations</a:t>
                      </a:r>
                      <a:endParaRPr lang="en-GB" sz="1200" dirty="0">
                        <a:effectLst/>
                        <a:latin typeface="Times New Roman"/>
                        <a:ea typeface="Times New Roman"/>
                      </a:endParaRPr>
                    </a:p>
                  </a:txBody>
                  <a:tcPr marL="5634" marR="563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1</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25</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algn="ctr">
                        <a:lnSpc>
                          <a:spcPts val="1050"/>
                        </a:lnSpc>
                        <a:spcAft>
                          <a:spcPts val="0"/>
                        </a:spcAft>
                      </a:pPr>
                      <a:r>
                        <a:rPr lang="en-US" sz="800" spc="0" dirty="0">
                          <a:solidFill>
                            <a:srgbClr val="444444"/>
                          </a:solidFill>
                          <a:effectLst/>
                          <a:latin typeface="Times New Roman"/>
                          <a:ea typeface="Times New Roman"/>
                          <a:cs typeface="Times New Roman"/>
                        </a:rPr>
                        <a:t>4</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35</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2</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46</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54</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195</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6631">
                <a:tc gridSpan="2">
                  <a:txBody>
                    <a:bodyPr/>
                    <a:lstStyle/>
                    <a:p>
                      <a:pPr marL="342900">
                        <a:lnSpc>
                          <a:spcPts val="1050"/>
                        </a:lnSpc>
                        <a:spcAft>
                          <a:spcPts val="0"/>
                        </a:spcAft>
                      </a:pPr>
                      <a:r>
                        <a:rPr lang="en-US" sz="1200" i="1" spc="0" dirty="0">
                          <a:solidFill>
                            <a:srgbClr val="444444"/>
                          </a:solidFill>
                          <a:effectLst/>
                          <a:latin typeface="Times New Roman"/>
                          <a:ea typeface="Times New Roman"/>
                          <a:cs typeface="Times New Roman"/>
                        </a:rPr>
                        <a:t>Council implementing decisions</a:t>
                      </a:r>
                      <a:endParaRPr lang="en-GB" sz="1200" dirty="0">
                        <a:effectLst/>
                        <a:latin typeface="Times New Roman"/>
                        <a:ea typeface="Times New Roman"/>
                      </a:endParaRPr>
                    </a:p>
                  </a:txBody>
                  <a:tcPr marL="5634" marR="563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12</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21</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algn="ctr">
                        <a:lnSpc>
                          <a:spcPts val="1050"/>
                        </a:lnSpc>
                        <a:spcAft>
                          <a:spcPts val="0"/>
                        </a:spcAft>
                      </a:pPr>
                      <a:r>
                        <a:rPr lang="en-US" sz="800" spc="0" dirty="0">
                          <a:solidFill>
                            <a:srgbClr val="444444"/>
                          </a:solidFill>
                          <a:effectLst/>
                          <a:latin typeface="Times New Roman"/>
                          <a:ea typeface="Times New Roman"/>
                          <a:cs typeface="Times New Roman"/>
                        </a:rPr>
                        <a:t>27</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37</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13</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30</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110</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155</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4377">
                <a:tc gridSpan="2">
                  <a:txBody>
                    <a:bodyPr/>
                    <a:lstStyle/>
                    <a:p>
                      <a:pPr marL="342900">
                        <a:lnSpc>
                          <a:spcPts val="1050"/>
                        </a:lnSpc>
                        <a:spcAft>
                          <a:spcPts val="0"/>
                        </a:spcAft>
                      </a:pPr>
                      <a:r>
                        <a:rPr lang="en-US" sz="1200" i="1" spc="0" dirty="0">
                          <a:solidFill>
                            <a:srgbClr val="444444"/>
                          </a:solidFill>
                          <a:effectLst/>
                          <a:latin typeface="Times New Roman"/>
                          <a:ea typeface="Times New Roman"/>
                          <a:cs typeface="Times New Roman"/>
                        </a:rPr>
                        <a:t>Commission implementing regulations</a:t>
                      </a:r>
                      <a:r>
                        <a:rPr lang="en-US" sz="1200" b="1" spc="0" dirty="0">
                          <a:solidFill>
                            <a:srgbClr val="FF0000"/>
                          </a:solidFill>
                          <a:effectLst/>
                          <a:latin typeface="Times New Roman"/>
                          <a:ea typeface="Times New Roman"/>
                          <a:cs typeface="Times New Roman"/>
                        </a:rPr>
                        <a:t>***</a:t>
                      </a:r>
                      <a:endParaRPr lang="en-GB" sz="1200" dirty="0">
                        <a:effectLst/>
                        <a:latin typeface="Times New Roman"/>
                        <a:ea typeface="Times New Roman"/>
                      </a:endParaRPr>
                    </a:p>
                  </a:txBody>
                  <a:tcPr marL="5634" marR="563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313</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197</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algn="ctr">
                        <a:lnSpc>
                          <a:spcPts val="1050"/>
                        </a:lnSpc>
                        <a:spcAft>
                          <a:spcPts val="0"/>
                        </a:spcAft>
                      </a:pPr>
                      <a:r>
                        <a:rPr lang="en-US" sz="800" spc="0" dirty="0">
                          <a:solidFill>
                            <a:srgbClr val="444444"/>
                          </a:solidFill>
                          <a:effectLst/>
                          <a:latin typeface="Times New Roman"/>
                          <a:ea typeface="Times New Roman"/>
                          <a:cs typeface="Times New Roman"/>
                        </a:rPr>
                        <a:t>322</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234</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161</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157</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1890</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1156</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1560">
                <a:tc gridSpan="2">
                  <a:txBody>
                    <a:bodyPr/>
                    <a:lstStyle/>
                    <a:p>
                      <a:pPr marL="342900">
                        <a:lnSpc>
                          <a:spcPts val="1050"/>
                        </a:lnSpc>
                        <a:spcAft>
                          <a:spcPts val="0"/>
                        </a:spcAft>
                      </a:pPr>
                      <a:r>
                        <a:rPr lang="en-US" sz="1200" i="1" spc="0" dirty="0">
                          <a:solidFill>
                            <a:srgbClr val="444444"/>
                          </a:solidFill>
                          <a:effectLst/>
                          <a:latin typeface="Times New Roman"/>
                          <a:ea typeface="Times New Roman"/>
                          <a:cs typeface="Times New Roman"/>
                        </a:rPr>
                        <a:t>Commission implementing directives</a:t>
                      </a:r>
                      <a:endParaRPr lang="en-GB" sz="1200" dirty="0">
                        <a:effectLst/>
                        <a:latin typeface="Times New Roman"/>
                        <a:ea typeface="Times New Roman"/>
                      </a:endParaRPr>
                    </a:p>
                  </a:txBody>
                  <a:tcPr marL="5634" marR="563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0</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4</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algn="ctr">
                        <a:lnSpc>
                          <a:spcPts val="1050"/>
                        </a:lnSpc>
                        <a:spcAft>
                          <a:spcPts val="0"/>
                        </a:spcAft>
                      </a:pPr>
                      <a:r>
                        <a:rPr lang="en-US" sz="800" spc="0" dirty="0">
                          <a:solidFill>
                            <a:srgbClr val="444444"/>
                          </a:solidFill>
                          <a:effectLst/>
                          <a:latin typeface="Times New Roman"/>
                          <a:ea typeface="Times New Roman"/>
                          <a:cs typeface="Times New Roman"/>
                        </a:rPr>
                        <a:t>0</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2</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0</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4</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8</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21</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6631">
                <a:tc gridSpan="2">
                  <a:txBody>
                    <a:bodyPr/>
                    <a:lstStyle/>
                    <a:p>
                      <a:pPr marL="342900">
                        <a:lnSpc>
                          <a:spcPts val="1050"/>
                        </a:lnSpc>
                        <a:spcAft>
                          <a:spcPts val="0"/>
                        </a:spcAft>
                      </a:pPr>
                      <a:r>
                        <a:rPr lang="en-US" sz="1200" i="1" spc="0" dirty="0">
                          <a:solidFill>
                            <a:srgbClr val="444444"/>
                          </a:solidFill>
                          <a:effectLst/>
                          <a:latin typeface="Times New Roman"/>
                          <a:ea typeface="Times New Roman"/>
                          <a:cs typeface="Times New Roman"/>
                        </a:rPr>
                        <a:t>Commission implementing decisions</a:t>
                      </a:r>
                      <a:endParaRPr lang="en-GB" sz="1200" dirty="0">
                        <a:effectLst/>
                        <a:latin typeface="Times New Roman"/>
                        <a:ea typeface="Times New Roman"/>
                      </a:endParaRPr>
                    </a:p>
                  </a:txBody>
                  <a:tcPr marL="5634" marR="563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176</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83</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90500" algn="ctr">
                        <a:lnSpc>
                          <a:spcPts val="1050"/>
                        </a:lnSpc>
                        <a:spcAft>
                          <a:spcPts val="0"/>
                        </a:spcAft>
                      </a:pPr>
                      <a:r>
                        <a:rPr lang="en-US" sz="800" spc="0" dirty="0">
                          <a:solidFill>
                            <a:srgbClr val="444444"/>
                          </a:solidFill>
                          <a:effectLst/>
                          <a:latin typeface="Times New Roman"/>
                          <a:ea typeface="Times New Roman"/>
                          <a:cs typeface="Times New Roman"/>
                        </a:rPr>
                        <a:t>153</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87</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97</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050"/>
                        </a:lnSpc>
                        <a:spcAft>
                          <a:spcPts val="0"/>
                        </a:spcAft>
                      </a:pPr>
                      <a:r>
                        <a:rPr lang="en-US" sz="800" spc="0" dirty="0">
                          <a:solidFill>
                            <a:srgbClr val="444444"/>
                          </a:solidFill>
                          <a:effectLst/>
                          <a:latin typeface="Times New Roman"/>
                          <a:ea typeface="Times New Roman"/>
                          <a:cs typeface="Times New Roman"/>
                        </a:rPr>
                        <a:t>63</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898</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chemeClr val="accent2"/>
                          </a:solidFill>
                          <a:effectLst/>
                          <a:latin typeface="Times New Roman"/>
                          <a:ea typeface="Times New Roman"/>
                        </a:rPr>
                        <a:t>448</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0153">
                <a:tc gridSpan="2">
                  <a:txBody>
                    <a:bodyPr/>
                    <a:lstStyle/>
                    <a:p>
                      <a:pPr marL="101600">
                        <a:lnSpc>
                          <a:spcPts val="940"/>
                        </a:lnSpc>
                        <a:spcAft>
                          <a:spcPts val="0"/>
                        </a:spcAft>
                      </a:pPr>
                      <a:r>
                        <a:rPr lang="en-US" sz="1200" b="1" i="1" spc="0" dirty="0">
                          <a:solidFill>
                            <a:srgbClr val="444444"/>
                          </a:solidFill>
                          <a:effectLst/>
                          <a:latin typeface="Times New Roman"/>
                          <a:ea typeface="Times New Roman"/>
                          <a:cs typeface="Times New Roman"/>
                        </a:rPr>
                        <a:t>Total</a:t>
                      </a:r>
                      <a:endParaRPr lang="en-GB" sz="1200" dirty="0">
                        <a:effectLst/>
                        <a:latin typeface="Times New Roman"/>
                        <a:ea typeface="Times New Roman"/>
                      </a:endParaRPr>
                    </a:p>
                  </a:txBody>
                  <a:tcPr marL="5634" marR="563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GB"/>
                    </a:p>
                  </a:txBody>
                  <a:tcPr/>
                </a:tc>
                <a:tc>
                  <a:txBody>
                    <a:bodyPr/>
                    <a:lstStyle/>
                    <a:p>
                      <a:pPr algn="ctr">
                        <a:lnSpc>
                          <a:spcPts val="940"/>
                        </a:lnSpc>
                        <a:spcAft>
                          <a:spcPts val="0"/>
                        </a:spcAft>
                      </a:pPr>
                      <a:r>
                        <a:rPr lang="en-US" sz="800" b="1" i="1" spc="0" dirty="0">
                          <a:solidFill>
                            <a:srgbClr val="444444"/>
                          </a:solidFill>
                          <a:effectLst/>
                          <a:latin typeface="Times New Roman"/>
                          <a:ea typeface="Times New Roman"/>
                          <a:cs typeface="Times New Roman"/>
                        </a:rPr>
                        <a:t>502</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ts val="940"/>
                        </a:lnSpc>
                        <a:spcAft>
                          <a:spcPts val="0"/>
                        </a:spcAft>
                      </a:pPr>
                      <a:r>
                        <a:rPr lang="en-US" sz="800" b="1" i="1" spc="0" dirty="0">
                          <a:solidFill>
                            <a:srgbClr val="444444"/>
                          </a:solidFill>
                          <a:effectLst/>
                          <a:latin typeface="Times New Roman"/>
                          <a:ea typeface="Times New Roman"/>
                          <a:cs typeface="Times New Roman"/>
                        </a:rPr>
                        <a:t>330</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52400" algn="ctr">
                        <a:lnSpc>
                          <a:spcPts val="940"/>
                        </a:lnSpc>
                        <a:spcAft>
                          <a:spcPts val="0"/>
                        </a:spcAft>
                      </a:pPr>
                      <a:r>
                        <a:rPr lang="en-US" sz="800" b="1" i="1" spc="0" dirty="0">
                          <a:solidFill>
                            <a:srgbClr val="444444"/>
                          </a:solidFill>
                          <a:effectLst/>
                          <a:latin typeface="Times New Roman"/>
                          <a:ea typeface="Times New Roman"/>
                          <a:cs typeface="Times New Roman"/>
                        </a:rPr>
                        <a:t>506</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ts val="940"/>
                        </a:lnSpc>
                        <a:spcAft>
                          <a:spcPts val="0"/>
                        </a:spcAft>
                      </a:pPr>
                      <a:r>
                        <a:rPr lang="en-US" sz="800" b="1" i="1" spc="0" dirty="0">
                          <a:solidFill>
                            <a:srgbClr val="444444"/>
                          </a:solidFill>
                          <a:effectLst/>
                          <a:latin typeface="Times New Roman"/>
                          <a:ea typeface="Times New Roman"/>
                          <a:cs typeface="Times New Roman"/>
                        </a:rPr>
                        <a:t>395</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52400" algn="ctr">
                        <a:lnSpc>
                          <a:spcPts val="940"/>
                        </a:lnSpc>
                        <a:spcAft>
                          <a:spcPts val="0"/>
                        </a:spcAft>
                      </a:pPr>
                      <a:r>
                        <a:rPr lang="en-US" sz="800" b="1" i="1" spc="0" dirty="0">
                          <a:solidFill>
                            <a:srgbClr val="444444"/>
                          </a:solidFill>
                          <a:effectLst/>
                          <a:latin typeface="Times New Roman"/>
                          <a:ea typeface="Times New Roman"/>
                          <a:cs typeface="Times New Roman"/>
                        </a:rPr>
                        <a:t>273</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ts val="940"/>
                        </a:lnSpc>
                        <a:spcAft>
                          <a:spcPts val="0"/>
                        </a:spcAft>
                      </a:pPr>
                      <a:r>
                        <a:rPr lang="en-US" sz="800" b="1" i="1" spc="0" dirty="0">
                          <a:solidFill>
                            <a:srgbClr val="444444"/>
                          </a:solidFill>
                          <a:effectLst/>
                          <a:latin typeface="Times New Roman"/>
                          <a:ea typeface="Times New Roman"/>
                          <a:cs typeface="Times New Roman"/>
                        </a:rPr>
                        <a:t>300</a:t>
                      </a:r>
                      <a:endParaRPr lang="en-GB" sz="900" dirty="0">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r>
                        <a:rPr lang="en-US" sz="1200" b="1" i="1" dirty="0">
                          <a:solidFill>
                            <a:schemeClr val="accent2"/>
                          </a:solidFill>
                          <a:effectLst/>
                          <a:latin typeface="Times New Roman"/>
                          <a:ea typeface="Times New Roman"/>
                        </a:rPr>
                        <a:t>2960</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spcAft>
                          <a:spcPts val="0"/>
                        </a:spcAft>
                      </a:pPr>
                      <a:r>
                        <a:rPr lang="en-US" sz="1200" b="1" i="1" dirty="0">
                          <a:solidFill>
                            <a:schemeClr val="accent2"/>
                          </a:solidFill>
                          <a:effectLst/>
                          <a:latin typeface="Times New Roman"/>
                          <a:ea typeface="Times New Roman"/>
                        </a:rPr>
                        <a:t>1975</a:t>
                      </a:r>
                      <a:endParaRPr lang="en-GB" sz="1200" b="1" dirty="0">
                        <a:solidFill>
                          <a:schemeClr val="accent2"/>
                        </a:solidFill>
                        <a:effectLst/>
                        <a:latin typeface="Times New Roman"/>
                        <a:ea typeface="Times New Roman"/>
                      </a:endParaRPr>
                    </a:p>
                  </a:txBody>
                  <a:tcPr marL="5634" marR="56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bl>
          </a:graphicData>
        </a:graphic>
      </p:graphicFrame>
    </p:spTree>
    <p:extLst>
      <p:ext uri="{BB962C8B-B14F-4D97-AF65-F5344CB8AC3E}">
        <p14:creationId xmlns:p14="http://schemas.microsoft.com/office/powerpoint/2010/main" val="1949958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t-EE" altLang="en-US" dirty="0" smtClean="0"/>
              <a:t>IATE </a:t>
            </a:r>
            <a:r>
              <a:rPr lang="en-GB" altLang="en-US" dirty="0" smtClean="0"/>
              <a:t>Public</a:t>
            </a:r>
            <a:r>
              <a:rPr lang="et-EE" altLang="en-US" dirty="0" smtClean="0"/>
              <a:t> </a:t>
            </a:r>
            <a:r>
              <a:rPr lang="en-GB" sz="2000" i="1" dirty="0"/>
              <a:t>http://iate.europa.eu</a:t>
            </a:r>
            <a:endParaRPr lang="en-GB" altLang="en-US" sz="2000" dirty="0" smtClean="0"/>
          </a:p>
        </p:txBody>
      </p:sp>
      <p:sp>
        <p:nvSpPr>
          <p:cNvPr id="18435" name="Content Placeholder 2"/>
          <p:cNvSpPr>
            <a:spLocks noGrp="1"/>
          </p:cNvSpPr>
          <p:nvPr>
            <p:ph idx="1"/>
          </p:nvPr>
        </p:nvSpPr>
        <p:spPr/>
        <p:txBody>
          <a:bodyPr/>
          <a:lstStyle/>
          <a:p>
            <a:endParaRPr lang="en-US" altLang="en-US" dirty="0" smtClean="0"/>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2133600"/>
            <a:ext cx="7172325" cy="3887788"/>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8575" algn="ctr">
                <a:solidFill>
                  <a:schemeClr val="tx1"/>
                </a:solidFill>
                <a:miter lim="800000"/>
                <a:headEnd/>
                <a:tailEnd/>
              </a14:hiddenLine>
            </a:ext>
          </a:extLst>
        </p:spPr>
      </p:pic>
    </p:spTree>
    <p:extLst>
      <p:ext uri="{BB962C8B-B14F-4D97-AF65-F5344CB8AC3E}">
        <p14:creationId xmlns:p14="http://schemas.microsoft.com/office/powerpoint/2010/main" val="1539062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marL="0" lvl="0" indent="0">
              <a:spcBef>
                <a:spcPct val="20000"/>
              </a:spcBef>
            </a:pPr>
            <a:r>
              <a:rPr lang="et-EE" altLang="en-US" dirty="0" smtClean="0"/>
              <a:t>IATE </a:t>
            </a:r>
            <a:r>
              <a:rPr lang="en-GB" altLang="en-US" dirty="0" smtClean="0"/>
              <a:t>Public</a:t>
            </a:r>
            <a:r>
              <a:rPr lang="en-US" altLang="en-US" sz="2400" b="0" i="1" dirty="0">
                <a:ea typeface="+mn-ea"/>
                <a:cs typeface="+mn-cs"/>
              </a:rPr>
              <a:t/>
            </a:r>
            <a:br>
              <a:rPr lang="en-US" altLang="en-US" sz="2400" b="0" i="1" dirty="0">
                <a:ea typeface="+mn-ea"/>
                <a:cs typeface="+mn-cs"/>
              </a:rPr>
            </a:br>
            <a:endParaRPr lang="en-GB" altLang="en-US" dirty="0" smtClean="0"/>
          </a:p>
        </p:txBody>
      </p:sp>
      <p:sp>
        <p:nvSpPr>
          <p:cNvPr id="12291" name="Content Placeholder 2"/>
          <p:cNvSpPr>
            <a:spLocks noGrp="1"/>
          </p:cNvSpPr>
          <p:nvPr>
            <p:ph idx="1"/>
          </p:nvPr>
        </p:nvSpPr>
        <p:spPr>
          <a:xfrm>
            <a:off x="323528" y="1547716"/>
            <a:ext cx="8229600" cy="3633788"/>
          </a:xfrm>
        </p:spPr>
        <p:txBody>
          <a:bodyPr/>
          <a:lstStyle/>
          <a:p>
            <a:endParaRPr lang="en-US" altLang="en-US" dirty="0" smtClean="0"/>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988839"/>
            <a:ext cx="7848674" cy="374362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8575" algn="ctr">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214E4D0F-AB71-4F56-BD22-D6FBE1C442DD}" type="slidenum">
              <a:rPr lang="en-GB" smtClean="0">
                <a:solidFill>
                  <a:srgbClr val="000000"/>
                </a:solidFill>
              </a:rPr>
              <a:pPr>
                <a:defRPr/>
              </a:pPr>
              <a:t>18</a:t>
            </a:fld>
            <a:endParaRPr lang="en-GB" dirty="0">
              <a:solidFill>
                <a:srgbClr val="000000"/>
              </a:solidFill>
            </a:endParaRPr>
          </a:p>
        </p:txBody>
      </p:sp>
    </p:spTree>
    <p:extLst>
      <p:ext uri="{BB962C8B-B14F-4D97-AF65-F5344CB8AC3E}">
        <p14:creationId xmlns:p14="http://schemas.microsoft.com/office/powerpoint/2010/main" val="2157417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t-EE" altLang="en-US" dirty="0" smtClean="0"/>
              <a:t>IATE Public</a:t>
            </a:r>
            <a:endParaRPr lang="en-GB" altLang="en-US" dirty="0" smtClean="0"/>
          </a:p>
        </p:txBody>
      </p:sp>
      <p:sp>
        <p:nvSpPr>
          <p:cNvPr id="16387" name="Content Placeholder 2"/>
          <p:cNvSpPr>
            <a:spLocks noGrp="1"/>
          </p:cNvSpPr>
          <p:nvPr>
            <p:ph idx="1"/>
          </p:nvPr>
        </p:nvSpPr>
        <p:spPr/>
        <p:txBody>
          <a:bodyPr>
            <a:normAutofit/>
          </a:bodyPr>
          <a:lstStyle/>
          <a:p>
            <a:r>
              <a:rPr lang="et-EE" altLang="en-US" sz="2400" dirty="0" smtClean="0"/>
              <a:t>Day-old chick</a:t>
            </a:r>
            <a:endParaRPr lang="en-US" altLang="en-US" sz="2400" dirty="0" smtClean="0"/>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349500"/>
            <a:ext cx="7056437" cy="3671888"/>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8575" algn="ctr">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214E4D0F-AB71-4F56-BD22-D6FBE1C442DD}" type="slidenum">
              <a:rPr lang="en-GB" smtClean="0">
                <a:solidFill>
                  <a:srgbClr val="000000"/>
                </a:solidFill>
              </a:rPr>
              <a:pPr>
                <a:defRPr/>
              </a:pPr>
              <a:t>19</a:t>
            </a:fld>
            <a:endParaRPr lang="en-GB" dirty="0">
              <a:solidFill>
                <a:srgbClr val="000000"/>
              </a:solidFill>
            </a:endParaRPr>
          </a:p>
        </p:txBody>
      </p:sp>
    </p:spTree>
    <p:extLst>
      <p:ext uri="{BB962C8B-B14F-4D97-AF65-F5344CB8AC3E}">
        <p14:creationId xmlns:p14="http://schemas.microsoft.com/office/powerpoint/2010/main" val="1158988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solidFill>
                  <a:schemeClr val="tx2"/>
                </a:solidFill>
              </a:rPr>
              <a:t>Kristjan </a:t>
            </a:r>
            <a:r>
              <a:rPr lang="et-EE" sz="2400" dirty="0" smtClean="0">
                <a:solidFill>
                  <a:schemeClr val="tx2"/>
                </a:solidFill>
              </a:rPr>
              <a:t>Jaak </a:t>
            </a:r>
            <a:r>
              <a:rPr lang="en-GB" sz="2400" dirty="0" smtClean="0">
                <a:solidFill>
                  <a:schemeClr val="tx2"/>
                </a:solidFill>
              </a:rPr>
              <a:t>Peterson </a:t>
            </a:r>
            <a:r>
              <a:rPr lang="et-EE" sz="1800" b="0" dirty="0">
                <a:solidFill>
                  <a:schemeClr val="tx2"/>
                </a:solidFill>
              </a:rPr>
              <a:t>(</a:t>
            </a:r>
            <a:r>
              <a:rPr lang="fi-FI" sz="1800" b="0" dirty="0">
                <a:solidFill>
                  <a:schemeClr val="tx2"/>
                </a:solidFill>
              </a:rPr>
              <a:t>1801</a:t>
            </a:r>
            <a:r>
              <a:rPr lang="et-EE" sz="1800" b="0" dirty="0">
                <a:solidFill>
                  <a:schemeClr val="tx2"/>
                </a:solidFill>
              </a:rPr>
              <a:t>-</a:t>
            </a:r>
            <a:r>
              <a:rPr lang="fi-FI" sz="1800" b="0" dirty="0">
                <a:solidFill>
                  <a:schemeClr val="tx2"/>
                </a:solidFill>
              </a:rPr>
              <a:t>1822</a:t>
            </a:r>
            <a:r>
              <a:rPr lang="et-EE" sz="1800" b="0" dirty="0">
                <a:solidFill>
                  <a:schemeClr val="tx2"/>
                </a:solidFill>
              </a:rPr>
              <a:t>)</a:t>
            </a:r>
            <a:endParaRPr lang="en-GB" sz="1800" dirty="0">
              <a:solidFill>
                <a:schemeClr val="tx2"/>
              </a:solidFill>
            </a:endParaRPr>
          </a:p>
        </p:txBody>
      </p:sp>
      <p:sp>
        <p:nvSpPr>
          <p:cNvPr id="4" name="Text Placeholder 3"/>
          <p:cNvSpPr>
            <a:spLocks noGrp="1"/>
          </p:cNvSpPr>
          <p:nvPr>
            <p:ph type="body" sz="half" idx="2"/>
          </p:nvPr>
        </p:nvSpPr>
        <p:spPr>
          <a:xfrm>
            <a:off x="457200" y="1435100"/>
            <a:ext cx="3008313" cy="4754479"/>
          </a:xfrm>
        </p:spPr>
        <p:txBody>
          <a:bodyPr/>
          <a:lstStyle/>
          <a:p>
            <a:r>
              <a:rPr lang="et-EE" dirty="0" smtClean="0"/>
              <a:t>… </a:t>
            </a:r>
          </a:p>
          <a:p>
            <a:r>
              <a:rPr lang="et-EE" sz="2000" b="1" dirty="0" smtClean="0"/>
              <a:t>kas </a:t>
            </a:r>
            <a:r>
              <a:rPr lang="et-EE" sz="2000" b="1" dirty="0"/>
              <a:t>siis meie </a:t>
            </a:r>
            <a:r>
              <a:rPr lang="et-EE" sz="2000" b="1" dirty="0" smtClean="0"/>
              <a:t>maa keel</a:t>
            </a:r>
            <a:r>
              <a:rPr lang="et-EE" sz="2000" dirty="0" smtClean="0"/>
              <a:t>,</a:t>
            </a:r>
            <a:endParaRPr lang="et-EE" sz="2000" b="1" dirty="0" smtClean="0"/>
          </a:p>
          <a:p>
            <a:r>
              <a:rPr lang="et-EE" dirty="0" smtClean="0">
                <a:solidFill>
                  <a:schemeClr val="tx2"/>
                </a:solidFill>
              </a:rPr>
              <a:t>mis kui tasane ojake, </a:t>
            </a:r>
          </a:p>
          <a:p>
            <a:r>
              <a:rPr lang="et-EE" dirty="0" smtClean="0">
                <a:solidFill>
                  <a:schemeClr val="tx2"/>
                </a:solidFill>
              </a:rPr>
              <a:t>oma ilu tundmata,</a:t>
            </a:r>
          </a:p>
          <a:p>
            <a:r>
              <a:rPr lang="et-EE" dirty="0" smtClean="0">
                <a:solidFill>
                  <a:schemeClr val="tx2"/>
                </a:solidFill>
              </a:rPr>
              <a:t>heinamaa läbi, </a:t>
            </a:r>
          </a:p>
          <a:p>
            <a:r>
              <a:rPr lang="et-EE" dirty="0" smtClean="0">
                <a:solidFill>
                  <a:schemeClr val="tx2"/>
                </a:solidFill>
              </a:rPr>
              <a:t>Sinise taeva kullases tules rahuga on jookslemas</a:t>
            </a:r>
          </a:p>
          <a:p>
            <a:r>
              <a:rPr lang="et-EE" dirty="0" smtClean="0"/>
              <a:t>…</a:t>
            </a:r>
            <a:endParaRPr lang="et-EE" dirty="0"/>
          </a:p>
          <a:p>
            <a:r>
              <a:rPr lang="et-EE" sz="2000" b="1" dirty="0"/>
              <a:t>Kas siis selle maa keel</a:t>
            </a:r>
            <a:br>
              <a:rPr lang="et-EE" sz="2000" b="1" dirty="0"/>
            </a:br>
            <a:r>
              <a:rPr lang="et-EE" dirty="0">
                <a:solidFill>
                  <a:srgbClr val="1F497D"/>
                </a:solidFill>
              </a:rPr>
              <a:t>laulu tuules ei või</a:t>
            </a:r>
            <a:br>
              <a:rPr lang="et-EE" dirty="0">
                <a:solidFill>
                  <a:srgbClr val="1F497D"/>
                </a:solidFill>
              </a:rPr>
            </a:br>
            <a:r>
              <a:rPr lang="et-EE" dirty="0">
                <a:solidFill>
                  <a:srgbClr val="1F497D"/>
                </a:solidFill>
              </a:rPr>
              <a:t>taevani tõustes üles</a:t>
            </a:r>
            <a:br>
              <a:rPr lang="et-EE" dirty="0">
                <a:solidFill>
                  <a:srgbClr val="1F497D"/>
                </a:solidFill>
              </a:rPr>
            </a:br>
            <a:r>
              <a:rPr lang="et-EE" dirty="0">
                <a:solidFill>
                  <a:srgbClr val="1F497D"/>
                </a:solidFill>
              </a:rPr>
              <a:t>igavikku omale otsida?</a:t>
            </a:r>
            <a:br>
              <a:rPr lang="et-EE" dirty="0">
                <a:solidFill>
                  <a:srgbClr val="1F497D"/>
                </a:solidFill>
              </a:rPr>
            </a:br>
            <a:endParaRPr lang="et-EE" dirty="0">
              <a:solidFill>
                <a:srgbClr val="1F497D"/>
              </a:solidFill>
            </a:endParaRPr>
          </a:p>
          <a:p>
            <a:r>
              <a:rPr lang="et-EE" dirty="0"/>
              <a:t>Kuu, 1818</a:t>
            </a:r>
          </a:p>
          <a:p>
            <a:endParaRPr lang="et-EE" dirty="0" smtClean="0"/>
          </a:p>
          <a:p>
            <a:endParaRPr lang="et-EE" sz="1200" dirty="0" smtClean="0"/>
          </a:p>
          <a:p>
            <a:r>
              <a:rPr lang="et-EE" sz="1200" i="1" dirty="0" smtClean="0"/>
              <a:t>Franz </a:t>
            </a:r>
            <a:r>
              <a:rPr lang="et-EE" sz="1200" i="1" dirty="0"/>
              <a:t>Burchard Dörbecki akvatinta, 19. </a:t>
            </a:r>
            <a:r>
              <a:rPr lang="et-EE" sz="1200" i="1" dirty="0" smtClean="0"/>
              <a:t>saj                                  </a:t>
            </a:r>
            <a:endParaRPr lang="et-EE" sz="1200" i="1" dirty="0"/>
          </a:p>
          <a:p>
            <a:endParaRPr lang="et-EE" sz="1200" dirty="0" smtClean="0"/>
          </a:p>
          <a:p>
            <a:endParaRPr lang="et-EE" dirty="0"/>
          </a:p>
          <a:p>
            <a:endParaRPr lang="et-EE" dirty="0" smtClean="0"/>
          </a:p>
          <a:p>
            <a:endParaRPr lang="et-EE" dirty="0"/>
          </a:p>
          <a:p>
            <a:endParaRPr lang="et-EE" dirty="0" smtClean="0"/>
          </a:p>
          <a:p>
            <a:endParaRPr lang="et-EE" dirty="0"/>
          </a:p>
          <a:p>
            <a:endParaRPr lang="et-EE" dirty="0" smtClean="0"/>
          </a:p>
          <a:p>
            <a:endParaRPr lang="et-EE" dirty="0"/>
          </a:p>
          <a:p>
            <a:endParaRPr lang="en-GB" dirty="0"/>
          </a:p>
        </p:txBody>
      </p:sp>
      <p:sp>
        <p:nvSpPr>
          <p:cNvPr id="5" name="Slide Number Placeholder 4"/>
          <p:cNvSpPr>
            <a:spLocks noGrp="1"/>
          </p:cNvSpPr>
          <p:nvPr>
            <p:ph type="sldNum" sz="quarter" idx="12"/>
          </p:nvPr>
        </p:nvSpPr>
        <p:spPr/>
        <p:txBody>
          <a:bodyPr/>
          <a:lstStyle/>
          <a:p>
            <a:pPr>
              <a:defRPr/>
            </a:pPr>
            <a:fld id="{788800BF-55FD-4017-8F82-94A8DE4F5750}" type="slidenum">
              <a:rPr lang="en-GB" smtClean="0"/>
              <a:pPr>
                <a:defRPr/>
              </a:pPr>
              <a:t>2</a:t>
            </a:fld>
            <a:endParaRPr lang="en-GB" dirty="0"/>
          </a:p>
        </p:txBody>
      </p:sp>
      <p:pic>
        <p:nvPicPr>
          <p:cNvPr id="6" name="Picture 2" descr="H:\My Documents\Ettekanded\ÕTP 2018\Kristjan_Jaak_Peterso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18000" y="962526"/>
            <a:ext cx="3315368" cy="4959984"/>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2612898" y="5821257"/>
            <a:ext cx="504056" cy="47434"/>
          </a:xfrm>
          <a:prstGeom prst="rightArrow">
            <a:avLst>
              <a:gd name="adj1" fmla="val 50000"/>
              <a:gd name="adj2" fmla="val 41195"/>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cxnSp>
        <p:nvCxnSpPr>
          <p:cNvPr id="8" name="Straight Arrow Connector 7"/>
          <p:cNvCxnSpPr/>
          <p:nvPr/>
        </p:nvCxnSpPr>
        <p:spPr bwMode="auto">
          <a:xfrm>
            <a:off x="2411760" y="5875076"/>
            <a:ext cx="914400" cy="914400"/>
          </a:xfrm>
          <a:prstGeom prst="straightConnector1">
            <a:avLst/>
          </a:prstGeom>
          <a:noFill/>
          <a:ln w="9525" cap="flat" cmpd="sng" algn="ctr">
            <a:noFill/>
            <a:prstDash val="solid"/>
            <a:round/>
            <a:headEnd type="none" w="med" len="med"/>
            <a:tailEnd type="arrow"/>
          </a:ln>
          <a:effectLst/>
        </p:spPr>
      </p:cxnSp>
    </p:spTree>
    <p:extLst>
      <p:ext uri="{BB962C8B-B14F-4D97-AF65-F5344CB8AC3E}">
        <p14:creationId xmlns:p14="http://schemas.microsoft.com/office/powerpoint/2010/main" val="3707496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t-EE" altLang="en-US" dirty="0" smtClean="0"/>
              <a:t>IATE 2</a:t>
            </a:r>
            <a:endParaRPr lang="en-GB" altLang="en-US" dirty="0" smtClean="0"/>
          </a:p>
        </p:txBody>
      </p:sp>
      <p:pic>
        <p:nvPicPr>
          <p:cNvPr id="2150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844675"/>
            <a:ext cx="8569325" cy="4464050"/>
          </a:xfrm>
          <a:noFill/>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8575" cap="flat" cmpd="sng" algn="ctr">
                <a:solidFill>
                  <a:schemeClr val="tx1"/>
                </a:solidFill>
                <a:prstDash val="solid"/>
                <a:miter lim="800000"/>
                <a:headEnd/>
                <a:tailEnd/>
              </a14:hiddenLine>
            </a:ext>
          </a:extLst>
        </p:spPr>
      </p:pic>
      <p:sp>
        <p:nvSpPr>
          <p:cNvPr id="2" name="Slide Number Placeholder 1"/>
          <p:cNvSpPr>
            <a:spLocks noGrp="1"/>
          </p:cNvSpPr>
          <p:nvPr>
            <p:ph type="sldNum" sz="quarter" idx="12"/>
          </p:nvPr>
        </p:nvSpPr>
        <p:spPr/>
        <p:txBody>
          <a:bodyPr/>
          <a:lstStyle/>
          <a:p>
            <a:pPr>
              <a:defRPr/>
            </a:pPr>
            <a:fld id="{214E4D0F-AB71-4F56-BD22-D6FBE1C442DD}" type="slidenum">
              <a:rPr lang="en-GB" smtClean="0">
                <a:solidFill>
                  <a:srgbClr val="000000"/>
                </a:solidFill>
              </a:rPr>
              <a:pPr>
                <a:defRPr/>
              </a:pPr>
              <a:t>20</a:t>
            </a:fld>
            <a:endParaRPr lang="en-GB" dirty="0">
              <a:solidFill>
                <a:srgbClr val="000000"/>
              </a:solidFill>
            </a:endParaRPr>
          </a:p>
        </p:txBody>
      </p:sp>
    </p:spTree>
    <p:extLst>
      <p:ext uri="{BB962C8B-B14F-4D97-AF65-F5344CB8AC3E}">
        <p14:creationId xmlns:p14="http://schemas.microsoft.com/office/powerpoint/2010/main" val="1407701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980728"/>
            <a:ext cx="3671639" cy="2520280"/>
          </a:xfrm>
        </p:spPr>
        <p:txBody>
          <a:bodyPr>
            <a:normAutofit fontScale="90000"/>
          </a:bodyPr>
          <a:lstStyle/>
          <a:p>
            <a:r>
              <a:rPr lang="et-EE" b="0" dirty="0" smtClean="0"/>
              <a:t>  </a:t>
            </a:r>
            <a:r>
              <a:rPr lang="et-EE" sz="2800" dirty="0" smtClean="0"/>
              <a:t>IATE ET </a:t>
            </a:r>
            <a:r>
              <a:rPr lang="et-EE" b="0" dirty="0" smtClean="0"/>
              <a:t/>
            </a:r>
            <a:br>
              <a:rPr lang="et-EE" b="0" dirty="0" smtClean="0"/>
            </a:br>
            <a:r>
              <a:rPr lang="et-EE" b="0" dirty="0"/>
              <a:t/>
            </a:r>
            <a:br>
              <a:rPr lang="et-EE" b="0" dirty="0"/>
            </a:br>
            <a:r>
              <a:rPr lang="et-EE" sz="2400" b="0" dirty="0" smtClean="0">
                <a:solidFill>
                  <a:schemeClr val="tx2"/>
                </a:solidFill>
              </a:rPr>
              <a:t>ET 2017 – </a:t>
            </a:r>
            <a:r>
              <a:rPr lang="et-EE" sz="2400" b="1" dirty="0" smtClean="0">
                <a:solidFill>
                  <a:schemeClr val="tx2"/>
                </a:solidFill>
              </a:rPr>
              <a:t>57880</a:t>
            </a:r>
            <a:r>
              <a:rPr lang="et-EE" sz="2400" b="0" dirty="0" smtClean="0">
                <a:solidFill>
                  <a:schemeClr val="tx2"/>
                </a:solidFill>
              </a:rPr>
              <a:t> </a:t>
            </a:r>
            <a:br>
              <a:rPr lang="et-EE" sz="2400" b="0" dirty="0" smtClean="0">
                <a:solidFill>
                  <a:schemeClr val="tx2"/>
                </a:solidFill>
              </a:rPr>
            </a:br>
            <a:r>
              <a:rPr lang="et-EE" sz="2400" b="0" dirty="0" smtClean="0">
                <a:solidFill>
                  <a:schemeClr val="tx2"/>
                </a:solidFill>
              </a:rPr>
              <a:t>eestikeelset terminit</a:t>
            </a:r>
            <a:br>
              <a:rPr lang="et-EE" sz="2400" b="0" dirty="0" smtClean="0">
                <a:solidFill>
                  <a:schemeClr val="tx2"/>
                </a:solidFill>
              </a:rPr>
            </a:br>
            <a:r>
              <a:rPr lang="et-EE" sz="2400" b="0" dirty="0" smtClean="0">
                <a:solidFill>
                  <a:schemeClr val="tx2"/>
                </a:solidFill>
              </a:rPr>
              <a:t/>
            </a:r>
            <a:br>
              <a:rPr lang="et-EE" sz="2400" b="0" dirty="0" smtClean="0">
                <a:solidFill>
                  <a:schemeClr val="tx2"/>
                </a:solidFill>
              </a:rPr>
            </a:br>
            <a:r>
              <a:rPr lang="et-EE" sz="2400" dirty="0">
                <a:solidFill>
                  <a:schemeClr val="tx2"/>
                </a:solidFill>
              </a:rPr>
              <a:t>ET 2018 (01.017) </a:t>
            </a:r>
            <a:r>
              <a:rPr lang="et-EE" sz="2400" dirty="0" smtClean="0">
                <a:solidFill>
                  <a:schemeClr val="tx2"/>
                </a:solidFill>
              </a:rPr>
              <a:t>– </a:t>
            </a:r>
            <a:r>
              <a:rPr lang="et-EE" sz="2400" b="1" dirty="0" smtClean="0">
                <a:solidFill>
                  <a:schemeClr val="tx2"/>
                </a:solidFill>
              </a:rPr>
              <a:t>58363</a:t>
            </a:r>
            <a:br>
              <a:rPr lang="et-EE" sz="2400" b="1" dirty="0" smtClean="0">
                <a:solidFill>
                  <a:schemeClr val="tx2"/>
                </a:solidFill>
              </a:rPr>
            </a:br>
            <a:r>
              <a:rPr lang="et-EE" sz="2400" dirty="0" smtClean="0">
                <a:solidFill>
                  <a:schemeClr val="tx2"/>
                </a:solidFill>
              </a:rPr>
              <a:t>eestikeelset terminit</a:t>
            </a:r>
            <a:r>
              <a:rPr lang="et-EE" sz="2400" dirty="0"/>
              <a:t/>
            </a:r>
            <a:br>
              <a:rPr lang="et-EE" sz="2400" dirty="0"/>
            </a:br>
            <a:r>
              <a:rPr lang="et-EE" sz="2400" dirty="0"/>
              <a:t/>
            </a:r>
            <a:br>
              <a:rPr lang="et-EE" sz="2400" dirty="0"/>
            </a:br>
            <a:endParaRPr lang="en-GB" sz="2400" b="0" dirty="0"/>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solidFill>
                  <a:srgbClr val="000000"/>
                </a:solidFill>
              </a:rPr>
              <a:pPr>
                <a:defRPr/>
              </a:pPr>
              <a:t>21</a:t>
            </a:fld>
            <a:endParaRPr lang="en-GB" dirty="0">
              <a:solidFill>
                <a:srgbClr val="000000"/>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82134"/>
            <a:ext cx="4675634" cy="6209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763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DEBFC62-E3CF-4012-8A8B-ABF1C18EA022}" type="slidenum">
              <a:rPr lang="en-GB" smtClean="0">
                <a:solidFill>
                  <a:srgbClr val="000000"/>
                </a:solidFill>
              </a:rPr>
              <a:pPr>
                <a:defRPr/>
              </a:pPr>
              <a:t>22</a:t>
            </a:fld>
            <a:endParaRPr lang="en-GB" dirty="0">
              <a:solidFill>
                <a:srgbClr val="00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71033852"/>
              </p:ext>
            </p:extLst>
          </p:nvPr>
        </p:nvGraphicFramePr>
        <p:xfrm>
          <a:off x="606425" y="900113"/>
          <a:ext cx="7932738" cy="5059362"/>
        </p:xfrm>
        <a:graphic>
          <a:graphicData uri="http://schemas.openxmlformats.org/presentationml/2006/ole">
            <mc:AlternateContent xmlns:mc="http://schemas.openxmlformats.org/markup-compatibility/2006">
              <mc:Choice xmlns:v="urn:schemas-microsoft-com:vml" Requires="v">
                <p:oleObj spid="_x0000_s4157" name="Worksheet" r:id="rId4" imgW="7932400" imgH="5059584" progId="Excel.Sheet.12">
                  <p:embed/>
                </p:oleObj>
              </mc:Choice>
              <mc:Fallback>
                <p:oleObj name="Worksheet" r:id="rId4" imgW="7932400" imgH="5059584" progId="Excel.Sheet.12">
                  <p:embed/>
                  <p:pic>
                    <p:nvPicPr>
                      <p:cNvPr id="0" name=""/>
                      <p:cNvPicPr/>
                      <p:nvPr/>
                    </p:nvPicPr>
                    <p:blipFill>
                      <a:blip r:embed="rId5"/>
                      <a:stretch>
                        <a:fillRect/>
                      </a:stretch>
                    </p:blipFill>
                    <p:spPr>
                      <a:xfrm>
                        <a:off x="606425" y="900113"/>
                        <a:ext cx="7932738" cy="5059362"/>
                      </a:xfrm>
                      <a:prstGeom prst="rect">
                        <a:avLst/>
                      </a:prstGeom>
                    </p:spPr>
                  </p:pic>
                </p:oleObj>
              </mc:Fallback>
            </mc:AlternateContent>
          </a:graphicData>
        </a:graphic>
      </p:graphicFrame>
    </p:spTree>
    <p:extLst>
      <p:ext uri="{BB962C8B-B14F-4D97-AF65-F5344CB8AC3E}">
        <p14:creationId xmlns:p14="http://schemas.microsoft.com/office/powerpoint/2010/main" val="1375291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980729"/>
            <a:ext cx="8229600" cy="792088"/>
          </a:xfrm>
        </p:spPr>
        <p:txBody>
          <a:bodyPr>
            <a:normAutofit/>
          </a:bodyPr>
          <a:lstStyle/>
          <a:p>
            <a:r>
              <a:rPr lang="et-EE" sz="2800" b="1" dirty="0" smtClean="0"/>
              <a:t>ELi institutsioonide huvid</a:t>
            </a:r>
            <a:endParaRPr lang="et-EE" sz="2800" b="1" dirty="0"/>
          </a:p>
        </p:txBody>
      </p:sp>
      <p:sp>
        <p:nvSpPr>
          <p:cNvPr id="3" name="Content Placeholder 2"/>
          <p:cNvSpPr>
            <a:spLocks noGrp="1"/>
          </p:cNvSpPr>
          <p:nvPr>
            <p:ph idx="1"/>
          </p:nvPr>
        </p:nvSpPr>
        <p:spPr>
          <a:xfrm>
            <a:off x="467544" y="1772816"/>
            <a:ext cx="8229600" cy="4320480"/>
          </a:xfrm>
        </p:spPr>
        <p:txBody>
          <a:bodyPr>
            <a:normAutofit fontScale="92500" lnSpcReduction="20000"/>
          </a:bodyPr>
          <a:lstStyle/>
          <a:p>
            <a:pPr marL="0" indent="0">
              <a:buNone/>
            </a:pPr>
            <a:r>
              <a:rPr lang="et-EE" i="0" dirty="0"/>
              <a:t>1) saada võimalikult kiiresti </a:t>
            </a:r>
            <a:r>
              <a:rPr lang="et-EE" i="0" dirty="0" smtClean="0"/>
              <a:t>asjakohane ja ekspertide </a:t>
            </a:r>
            <a:r>
              <a:rPr lang="et-EE" i="0" dirty="0"/>
              <a:t>poolt omavahel kooskõlastatud </a:t>
            </a:r>
            <a:r>
              <a:rPr lang="et-EE" i="0" dirty="0" smtClean="0"/>
              <a:t>vastus oma küsimustele (</a:t>
            </a:r>
            <a:r>
              <a:rPr lang="et-EE" i="0" dirty="0"/>
              <a:t>kiirus, kooskõlastamine, kvaliteet) </a:t>
            </a:r>
          </a:p>
          <a:p>
            <a:endParaRPr lang="et-EE" i="0" dirty="0"/>
          </a:p>
          <a:p>
            <a:pPr marL="0" indent="0">
              <a:buNone/>
            </a:pPr>
            <a:r>
              <a:rPr lang="et-EE" i="0" dirty="0"/>
              <a:t>2) jõuda võimalikult kiiresti ja ilma vaheetappideta õige eksperdini </a:t>
            </a:r>
            <a:r>
              <a:rPr lang="et-EE" i="0" dirty="0" smtClean="0"/>
              <a:t>(vajalik on võrgustik ja </a:t>
            </a:r>
            <a:r>
              <a:rPr lang="et-EE" i="0" dirty="0"/>
              <a:t>ühtne kontaktpunkt)</a:t>
            </a:r>
          </a:p>
          <a:p>
            <a:endParaRPr lang="et-EE" i="0" dirty="0"/>
          </a:p>
          <a:p>
            <a:pPr marL="0" indent="0">
              <a:buNone/>
            </a:pPr>
            <a:r>
              <a:rPr lang="et-EE" i="0" dirty="0"/>
              <a:t>3) ühendada sisuline </a:t>
            </a:r>
            <a:r>
              <a:rPr lang="et-EE" i="0" dirty="0" smtClean="0"/>
              <a:t>erialaekspertiis </a:t>
            </a:r>
            <a:r>
              <a:rPr lang="et-EE" i="0" dirty="0"/>
              <a:t>eesti keele ekspertiisiga (EKI </a:t>
            </a:r>
            <a:r>
              <a:rPr lang="et-EE" i="0" dirty="0" smtClean="0"/>
              <a:t>oluline roll </a:t>
            </a:r>
            <a:r>
              <a:rPr lang="et-EE" i="0" dirty="0"/>
              <a:t>tagasiside protsessis)</a:t>
            </a:r>
          </a:p>
          <a:p>
            <a:endParaRPr lang="en-GB" dirty="0"/>
          </a:p>
        </p:txBody>
      </p:sp>
      <p:sp>
        <p:nvSpPr>
          <p:cNvPr id="4" name="Slide Number Placeholder 3"/>
          <p:cNvSpPr>
            <a:spLocks noGrp="1"/>
          </p:cNvSpPr>
          <p:nvPr>
            <p:ph type="sldNum" sz="quarter" idx="12"/>
          </p:nvPr>
        </p:nvSpPr>
        <p:spPr/>
        <p:txBody>
          <a:bodyPr/>
          <a:lstStyle/>
          <a:p>
            <a:pPr>
              <a:defRPr/>
            </a:pPr>
            <a:fld id="{37EC8A20-BA03-4FF7-8742-03D8AD4CA4F4}" type="slidenum">
              <a:rPr lang="en-GB" smtClean="0"/>
              <a:pPr>
                <a:defRPr/>
              </a:pPr>
              <a:t>23</a:t>
            </a:fld>
            <a:endParaRPr lang="en-GB" dirty="0"/>
          </a:p>
        </p:txBody>
      </p:sp>
    </p:spTree>
    <p:extLst>
      <p:ext uri="{BB962C8B-B14F-4D97-AF65-F5344CB8AC3E}">
        <p14:creationId xmlns:p14="http://schemas.microsoft.com/office/powerpoint/2010/main" val="3284560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2800" b="1" dirty="0" smtClean="0"/>
              <a:t>3. Inimese ja keeletehnoloogia koostöö </a:t>
            </a:r>
            <a:br>
              <a:rPr lang="et-EE" sz="2800" b="1" dirty="0" smtClean="0"/>
            </a:br>
            <a:r>
              <a:rPr lang="et-EE" sz="2800" b="1" dirty="0" smtClean="0"/>
              <a:t/>
            </a:r>
            <a:br>
              <a:rPr lang="et-EE" sz="2800" b="1" dirty="0" smtClean="0"/>
            </a:br>
            <a:r>
              <a:rPr lang="et-EE" sz="800" dirty="0" smtClean="0"/>
              <a:t>Kujutis:  Frank </a:t>
            </a:r>
            <a:r>
              <a:rPr lang="et-EE" sz="800" dirty="0"/>
              <a:t>V. https://unsplash.com/photos/YKW0JjP7rlU </a:t>
            </a:r>
            <a:endParaRPr lang="et-EE" sz="800" b="1"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3949" y="1417638"/>
            <a:ext cx="339610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170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Euroopa Komisjoni </a:t>
            </a:r>
            <a:r>
              <a:rPr lang="en-GB" dirty="0" smtClean="0">
                <a:solidFill>
                  <a:schemeClr val="tx2"/>
                </a:solidFill>
              </a:rPr>
              <a:t>eTranslation</a:t>
            </a:r>
            <a:endParaRPr lang="en-GB" dirty="0">
              <a:solidFill>
                <a:schemeClr val="tx2"/>
              </a:solidFill>
            </a:endParaRPr>
          </a:p>
        </p:txBody>
      </p:sp>
      <p:sp>
        <p:nvSpPr>
          <p:cNvPr id="4" name="Θέση περιεχομένου 1"/>
          <p:cNvSpPr txBox="1">
            <a:spLocks/>
          </p:cNvSpPr>
          <p:nvPr/>
        </p:nvSpPr>
        <p:spPr bwMode="auto">
          <a:xfrm>
            <a:off x="825478" y="1916832"/>
            <a:ext cx="8283025"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lvl1pPr marL="342900" indent="-342900" algn="l" rtl="0" fontAlgn="base">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fontAlgn="base">
              <a:spcBef>
                <a:spcPct val="20000"/>
              </a:spcBef>
              <a:spcAft>
                <a:spcPct val="0"/>
              </a:spcAft>
              <a:buClr>
                <a:srgbClr val="0F5494"/>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lvl="0">
              <a:defRPr/>
            </a:pPr>
            <a:r>
              <a:rPr lang="et-EE" dirty="0" smtClean="0"/>
              <a:t>Avati </a:t>
            </a:r>
            <a:r>
              <a:rPr lang="en-GB" dirty="0" smtClean="0"/>
              <a:t>15 </a:t>
            </a:r>
            <a:r>
              <a:rPr lang="et-EE" dirty="0"/>
              <a:t>n</a:t>
            </a:r>
            <a:r>
              <a:rPr lang="en-GB" dirty="0" smtClean="0"/>
              <a:t>ovembr</a:t>
            </a:r>
            <a:r>
              <a:rPr lang="et-EE" dirty="0" smtClean="0"/>
              <a:t>il</a:t>
            </a:r>
            <a:r>
              <a:rPr lang="en-GB" dirty="0" smtClean="0"/>
              <a:t> 2017</a:t>
            </a:r>
            <a:endParaRPr kumimoji="0" lang="fr-FR" sz="2000" b="0" i="0" u="none" strike="noStrike" kern="0" cap="none" spc="0" normalizeH="0" baseline="0" noProof="0" dirty="0" smtClean="0">
              <a:ln>
                <a:noFill/>
              </a:ln>
              <a:solidFill>
                <a:srgbClr val="0F5494"/>
              </a:solidFill>
              <a:effectLst/>
              <a:uLnTx/>
              <a:uFillTx/>
              <a:latin typeface="Verdana"/>
              <a:ea typeface="+mn-ea"/>
              <a:cs typeface="+mn-cs"/>
            </a:endParaRPr>
          </a:p>
          <a:p>
            <a:pPr lvl="1" indent="-342900">
              <a:buFont typeface="Arial" pitchFamily="34" charset="0"/>
              <a:buChar char="•"/>
              <a:defRPr/>
            </a:pPr>
            <a:r>
              <a:rPr lang="et-EE" sz="1800" b="0" kern="0" dirty="0" smtClean="0">
                <a:latin typeface="Verdana"/>
              </a:rPr>
              <a:t>EN &gt; DE, HU </a:t>
            </a:r>
            <a:endParaRPr lang="fr-FR" sz="1800" b="0" kern="0" dirty="0" smtClean="0">
              <a:latin typeface="Verdana"/>
            </a:endParaRPr>
          </a:p>
          <a:p>
            <a:pPr lvl="1" indent="-342900">
              <a:buFont typeface="Arial" pitchFamily="34" charset="0"/>
              <a:buChar char="•"/>
              <a:defRPr/>
            </a:pPr>
            <a:r>
              <a:rPr lang="fr-FR" sz="1800" b="0" kern="0" dirty="0" smtClean="0">
                <a:latin typeface="Verdana"/>
              </a:rPr>
              <a:t>E</a:t>
            </a:r>
            <a:r>
              <a:rPr lang="et-EE" sz="1800" b="0" kern="0" dirty="0" smtClean="0">
                <a:latin typeface="Verdana"/>
              </a:rPr>
              <a:t>N &gt; ET, FI </a:t>
            </a:r>
            <a:endParaRPr lang="fr-FR" sz="1400" b="0" kern="0" dirty="0" smtClean="0"/>
          </a:p>
          <a:p>
            <a:pPr lvl="1" indent="-342900">
              <a:buFont typeface="Arial" pitchFamily="34" charset="0"/>
              <a:buChar char="•"/>
              <a:defRPr/>
            </a:pPr>
            <a:endParaRPr lang="fr-FR" sz="1600" b="0" kern="0" dirty="0" smtClean="0"/>
          </a:p>
          <a:p>
            <a:pPr>
              <a:defRPr/>
            </a:pPr>
            <a:r>
              <a:rPr lang="et-EE" kern="0" dirty="0" smtClean="0"/>
              <a:t>Detsembris 2017</a:t>
            </a:r>
            <a:endParaRPr lang="fr-FR" kern="0" dirty="0" smtClean="0"/>
          </a:p>
          <a:p>
            <a:pPr lvl="1" indent="-342900">
              <a:buFont typeface="Arial" pitchFamily="34" charset="0"/>
              <a:buChar char="•"/>
              <a:defRPr/>
            </a:pPr>
            <a:r>
              <a:rPr lang="et-EE" sz="1800" b="0" kern="0" dirty="0" smtClean="0"/>
              <a:t>ET, FI &gt; </a:t>
            </a:r>
            <a:r>
              <a:rPr lang="fr-FR" sz="1800" b="0" kern="0" dirty="0" smtClean="0"/>
              <a:t>E</a:t>
            </a:r>
            <a:r>
              <a:rPr lang="et-EE" sz="1800" b="0" kern="0" dirty="0" smtClean="0"/>
              <a:t>N, DE </a:t>
            </a:r>
          </a:p>
          <a:p>
            <a:pPr lvl="1" indent="-342900">
              <a:buFont typeface="Arial" pitchFamily="34" charset="0"/>
              <a:buChar char="•"/>
              <a:defRPr/>
            </a:pPr>
            <a:endParaRPr lang="et-EE" sz="1800" b="0" kern="0" dirty="0"/>
          </a:p>
          <a:p>
            <a:pPr lvl="0" defTabSz="914400">
              <a:defRPr/>
            </a:pPr>
            <a:r>
              <a:rPr lang="fr-FR" sz="2000" kern="0" dirty="0">
                <a:latin typeface="Verdana"/>
              </a:rPr>
              <a:t>eTranslation web page:</a:t>
            </a:r>
            <a:br>
              <a:rPr lang="fr-FR" sz="2000" kern="0" dirty="0">
                <a:latin typeface="Verdana"/>
              </a:rPr>
            </a:br>
            <a:r>
              <a:rPr lang="fr-FR" sz="2000" kern="0" dirty="0">
                <a:latin typeface="Verdana"/>
              </a:rPr>
              <a:t>	 </a:t>
            </a:r>
            <a:r>
              <a:rPr lang="fr-FR" sz="2000" kern="0" dirty="0">
                <a:hlinkClick r:id="rId2"/>
              </a:rPr>
              <a:t>https://webgate.ec.europa.eu/etranslation</a:t>
            </a:r>
            <a:r>
              <a:rPr lang="fr-FR" sz="2000" kern="0" dirty="0"/>
              <a:t> </a:t>
            </a:r>
            <a:endParaRPr lang="et-EE" sz="2000" kern="0" dirty="0"/>
          </a:p>
          <a:p>
            <a:pPr lvl="0" defTabSz="914400">
              <a:defRPr/>
            </a:pPr>
            <a:endParaRPr lang="et-EE" sz="2000" kern="0" dirty="0" smtClean="0"/>
          </a:p>
          <a:p>
            <a:pPr lvl="0" defTabSz="914400">
              <a:defRPr/>
            </a:pPr>
            <a:r>
              <a:rPr lang="fr-FR" sz="2000" kern="0" dirty="0" smtClean="0"/>
              <a:t>MT@EC</a:t>
            </a:r>
            <a:r>
              <a:rPr lang="fr-FR" sz="2000" kern="0" dirty="0"/>
              <a:t>: </a:t>
            </a:r>
            <a:r>
              <a:rPr lang="fr-FR" sz="2000" kern="0" dirty="0">
                <a:hlinkClick r:id="rId3"/>
              </a:rPr>
              <a:t>https://https://mtatec.ec.testa.eu/mtatec</a:t>
            </a:r>
            <a:endParaRPr lang="et-EE" sz="2000" kern="0" dirty="0"/>
          </a:p>
          <a:p>
            <a:pPr lvl="1" indent="-342900">
              <a:buFont typeface="Arial" pitchFamily="34" charset="0"/>
              <a:buChar char="•"/>
              <a:defRPr/>
            </a:pPr>
            <a:endParaRPr lang="fr-FR" sz="1800" b="0" kern="0" dirty="0" smtClean="0"/>
          </a:p>
          <a:p>
            <a:pPr lvl="1" indent="-342900">
              <a:buFont typeface="Arial" pitchFamily="34" charset="0"/>
              <a:buChar char="•"/>
            </a:pPr>
            <a:endParaRPr lang="fr-FR" sz="1600" b="0" kern="0" dirty="0"/>
          </a:p>
          <a:p>
            <a:pPr marL="342900" marR="0" lvl="0" indent="-342900" algn="l" defTabSz="914400" rtl="0" eaLnBrk="1" fontAlgn="base" latinLnBrk="0" hangingPunct="1">
              <a:lnSpc>
                <a:spcPct val="100000"/>
              </a:lnSpc>
              <a:spcBef>
                <a:spcPct val="20000"/>
              </a:spcBef>
              <a:spcAft>
                <a:spcPct val="0"/>
              </a:spcAft>
              <a:buClr>
                <a:srgbClr val="0F5494"/>
              </a:buClr>
              <a:buSzTx/>
              <a:buFont typeface="Arial" pitchFamily="34" charset="0"/>
              <a:buChar char="•"/>
              <a:tabLst/>
              <a:defRPr/>
            </a:pPr>
            <a:endParaRPr kumimoji="0" lang="en-US" sz="2400" b="0" i="0" u="none" strike="noStrike" kern="0" cap="none" spc="0" normalizeH="0" baseline="0" noProof="0" dirty="0" smtClean="0">
              <a:ln>
                <a:noFill/>
              </a:ln>
              <a:solidFill>
                <a:srgbClr val="0F5494"/>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F5494"/>
              </a:buClr>
              <a:buSzTx/>
              <a:buFont typeface="Arial" pitchFamily="34" charset="0"/>
              <a:buChar char="•"/>
              <a:tabLst/>
              <a:defRPr/>
            </a:pPr>
            <a:endParaRPr kumimoji="0" lang="fr-FR" sz="2400" b="0" i="0" u="none" strike="noStrike" kern="0" cap="none" spc="0" normalizeH="0" baseline="0" noProof="0" dirty="0" smtClean="0">
              <a:ln>
                <a:noFill/>
              </a:ln>
              <a:solidFill>
                <a:srgbClr val="0F5494"/>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F5494"/>
              </a:buClr>
              <a:buSzTx/>
              <a:buFont typeface="Arial" pitchFamily="34" charset="0"/>
              <a:buChar char="•"/>
              <a:tabLst/>
              <a:defRPr/>
            </a:pPr>
            <a:endParaRPr kumimoji="0" lang="fr-FR" sz="2400" b="0" i="0" u="none" strike="noStrike" kern="0" cap="none" spc="0" normalizeH="0" baseline="0" noProof="0" dirty="0" smtClean="0">
              <a:ln>
                <a:noFill/>
              </a:ln>
              <a:solidFill>
                <a:srgbClr val="0F5494"/>
              </a:solidFill>
              <a:effectLst/>
              <a:uLnTx/>
              <a:uFillTx/>
              <a:latin typeface="Verdana"/>
              <a:ea typeface="+mn-ea"/>
              <a:cs typeface="+mn-cs"/>
            </a:endParaRPr>
          </a:p>
          <a:p>
            <a:pPr marL="0" marR="0" lvl="0" indent="0" algn="l" defTabSz="914400" rtl="0" eaLnBrk="1" fontAlgn="base" latinLnBrk="0" hangingPunct="1">
              <a:lnSpc>
                <a:spcPct val="100000"/>
              </a:lnSpc>
              <a:spcBef>
                <a:spcPct val="20000"/>
              </a:spcBef>
              <a:spcAft>
                <a:spcPct val="0"/>
              </a:spcAft>
              <a:buClr>
                <a:srgbClr val="0F5494"/>
              </a:buClr>
              <a:buSzTx/>
              <a:buFont typeface="Arial" pitchFamily="34" charset="0"/>
              <a:buNone/>
              <a:tabLst/>
              <a:defRPr/>
            </a:pPr>
            <a:endParaRPr kumimoji="0" lang="fr-FR" sz="2400" b="0" i="0" u="none" strike="noStrike" kern="0" cap="none" spc="0" normalizeH="0" baseline="0" noProof="0" dirty="0">
              <a:ln>
                <a:noFill/>
              </a:ln>
              <a:solidFill>
                <a:srgbClr val="0F5494"/>
              </a:solidFill>
              <a:effectLst/>
              <a:uLnTx/>
              <a:uFillTx/>
              <a:latin typeface="Verdana"/>
              <a:ea typeface="+mn-ea"/>
              <a:cs typeface="+mn-cs"/>
            </a:endParaRPr>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25</a:t>
            </a:fld>
            <a:endParaRPr lang="en-GB" dirty="0"/>
          </a:p>
        </p:txBody>
      </p:sp>
    </p:spTree>
    <p:extLst>
      <p:ext uri="{BB962C8B-B14F-4D97-AF65-F5344CB8AC3E}">
        <p14:creationId xmlns:p14="http://schemas.microsoft.com/office/powerpoint/2010/main" val="1838865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fade">
                                      <p:cBhvr>
                                        <p:cTn id="10" dur="500"/>
                                        <p:tgtEl>
                                          <p:spTgt spid="4">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animEffect transition="in" filter="fade">
                                      <p:cBhvr>
                                        <p:cTn id="1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95288" y="1196231"/>
            <a:ext cx="8229600" cy="936625"/>
          </a:xfrm>
        </p:spPr>
        <p:txBody>
          <a:bodyPr>
            <a:normAutofit fontScale="90000"/>
          </a:bodyPr>
          <a:lstStyle/>
          <a:p>
            <a:pPr algn="ctr" eaLnBrk="1" hangingPunct="1"/>
            <a:r>
              <a:rPr lang="et-EE" dirty="0" smtClean="0"/>
              <a:t>Kes saavad </a:t>
            </a:r>
            <a:r>
              <a:rPr lang="en-GB" dirty="0" smtClean="0"/>
              <a:t>eTranslation</a:t>
            </a:r>
            <a:r>
              <a:rPr lang="et-EE" dirty="0" smtClean="0"/>
              <a:t>'it kasutada</a:t>
            </a:r>
            <a:r>
              <a:rPr lang="en-GB" dirty="0" smtClean="0"/>
              <a:t>?</a:t>
            </a:r>
          </a:p>
        </p:txBody>
      </p:sp>
      <p:sp>
        <p:nvSpPr>
          <p:cNvPr id="2" name="Content Placeholder 1"/>
          <p:cNvSpPr>
            <a:spLocks noGrp="1"/>
          </p:cNvSpPr>
          <p:nvPr>
            <p:ph idx="1"/>
          </p:nvPr>
        </p:nvSpPr>
        <p:spPr>
          <a:xfrm>
            <a:off x="107504" y="1772195"/>
            <a:ext cx="8928992" cy="4393109"/>
          </a:xfrm>
        </p:spPr>
        <p:txBody>
          <a:bodyPr>
            <a:normAutofit fontScale="92500" lnSpcReduction="20000"/>
          </a:bodyPr>
          <a:lstStyle/>
          <a:p>
            <a:pPr marL="0" indent="0" eaLnBrk="1" fontAlgn="t" hangingPunct="1">
              <a:buNone/>
              <a:defRPr/>
            </a:pPr>
            <a:endParaRPr lang="en-GB" sz="2000" b="1" i="0" dirty="0" smtClean="0"/>
          </a:p>
          <a:p>
            <a:pPr marL="0" indent="0" eaLnBrk="1" fontAlgn="t" hangingPunct="1">
              <a:buNone/>
              <a:defRPr/>
            </a:pPr>
            <a:r>
              <a:rPr lang="en-GB" b="1" dirty="0" smtClean="0">
                <a:sym typeface="Wingdings" panose="05000000000000000000" pitchFamily="2" charset="2"/>
              </a:rPr>
              <a:t>   	</a:t>
            </a:r>
            <a:r>
              <a:rPr lang="en-GB" b="1" dirty="0" smtClean="0"/>
              <a:t>European institutions and bodies: </a:t>
            </a:r>
          </a:p>
          <a:p>
            <a:pPr marL="0" indent="0" eaLnBrk="1" fontAlgn="t" hangingPunct="1">
              <a:buNone/>
              <a:defRPr/>
            </a:pPr>
            <a:endParaRPr lang="en-GB" i="0" dirty="0" smtClean="0"/>
          </a:p>
          <a:p>
            <a:pPr marL="0" indent="0" eaLnBrk="1" fontAlgn="t" hangingPunct="1">
              <a:buNone/>
              <a:defRPr/>
            </a:pPr>
            <a:endParaRPr lang="en-GB" i="0" dirty="0"/>
          </a:p>
          <a:p>
            <a:pPr marL="0" indent="0" eaLnBrk="1" fontAlgn="t" hangingPunct="1">
              <a:buNone/>
              <a:defRPr/>
            </a:pPr>
            <a:endParaRPr lang="en-GB" i="0" dirty="0" smtClean="0"/>
          </a:p>
          <a:p>
            <a:pPr marL="0" indent="0" eaLnBrk="1" fontAlgn="t" hangingPunct="1">
              <a:buNone/>
              <a:defRPr/>
            </a:pPr>
            <a:endParaRPr lang="en-GB" b="1" i="0" dirty="0" smtClean="0"/>
          </a:p>
          <a:p>
            <a:pPr marL="0" indent="0" eaLnBrk="1" fontAlgn="t" hangingPunct="1">
              <a:buNone/>
              <a:defRPr/>
            </a:pPr>
            <a:r>
              <a:rPr lang="en-GB" b="1" dirty="0" smtClean="0">
                <a:sym typeface="Wingdings" panose="05000000000000000000" pitchFamily="2" charset="2"/>
              </a:rPr>
              <a:t>   	</a:t>
            </a:r>
            <a:r>
              <a:rPr lang="en-GB" b="1" dirty="0"/>
              <a:t>Public administrations </a:t>
            </a:r>
            <a:r>
              <a:rPr lang="en-GB" dirty="0"/>
              <a:t>in the EU countries, 	Norway and </a:t>
            </a:r>
            <a:r>
              <a:rPr lang="en-GB" dirty="0" smtClean="0"/>
              <a:t>Iceland</a:t>
            </a:r>
            <a:endParaRPr lang="en-GB" b="1" dirty="0" smtClean="0">
              <a:sym typeface="Wingdings" panose="05000000000000000000" pitchFamily="2" charset="2"/>
            </a:endParaRPr>
          </a:p>
          <a:p>
            <a:pPr marL="0" indent="0" eaLnBrk="1" fontAlgn="t" hangingPunct="1">
              <a:buNone/>
              <a:defRPr/>
            </a:pPr>
            <a:r>
              <a:rPr lang="en-GB" b="1" dirty="0" smtClean="0">
                <a:sym typeface="Wingdings" panose="05000000000000000000" pitchFamily="2" charset="2"/>
              </a:rPr>
              <a:t>   	</a:t>
            </a:r>
            <a:r>
              <a:rPr lang="en-GB" b="1" dirty="0" smtClean="0"/>
              <a:t>Online </a:t>
            </a:r>
            <a:r>
              <a:rPr lang="en-GB" b="1" dirty="0"/>
              <a:t>services </a:t>
            </a:r>
            <a:r>
              <a:rPr lang="en-GB" dirty="0" smtClean="0"/>
              <a:t>funded </a:t>
            </a:r>
            <a:r>
              <a:rPr lang="en-GB" dirty="0"/>
              <a:t>or supported by </a:t>
            </a:r>
            <a:r>
              <a:rPr lang="en-GB" dirty="0" smtClean="0"/>
              <a:t>the EU</a:t>
            </a:r>
            <a:r>
              <a:rPr lang="et-EE" dirty="0"/>
              <a:t>,</a:t>
            </a:r>
            <a:endParaRPr lang="en-GB" dirty="0" smtClean="0"/>
          </a:p>
          <a:p>
            <a:pPr marL="0" indent="0" eaLnBrk="1" fontAlgn="t" hangingPunct="1">
              <a:buNone/>
              <a:defRPr/>
            </a:pPr>
            <a:r>
              <a:rPr lang="en-GB" dirty="0"/>
              <a:t>        European Master's in Translation (EMT) network</a:t>
            </a:r>
            <a:endParaRPr lang="en-GB" dirty="0" smtClean="0"/>
          </a:p>
        </p:txBody>
      </p:sp>
      <p:graphicFrame>
        <p:nvGraphicFramePr>
          <p:cNvPr id="4" name="Table 3"/>
          <p:cNvGraphicFramePr>
            <a:graphicFrameLocks noGrp="1"/>
          </p:cNvGraphicFramePr>
          <p:nvPr>
            <p:extLst>
              <p:ext uri="{D42A27DB-BD31-4B8C-83A1-F6EECF244321}">
                <p14:modId xmlns:p14="http://schemas.microsoft.com/office/powerpoint/2010/main" val="3861281634"/>
              </p:ext>
            </p:extLst>
          </p:nvPr>
        </p:nvGraphicFramePr>
        <p:xfrm>
          <a:off x="1043608" y="2686040"/>
          <a:ext cx="7152456" cy="1463040"/>
        </p:xfrm>
        <a:graphic>
          <a:graphicData uri="http://schemas.openxmlformats.org/drawingml/2006/table">
            <a:tbl>
              <a:tblPr firstRow="1" bandRow="1">
                <a:tableStyleId>{5C22544A-7EE6-4342-B048-85BDC9FD1C3A}</a:tableStyleId>
              </a:tblPr>
              <a:tblGrid>
                <a:gridCol w="3048000"/>
                <a:gridCol w="4104456"/>
              </a:tblGrid>
              <a:tr h="370840">
                <a:tc>
                  <a:txBody>
                    <a:bodyPr/>
                    <a:lstStyle/>
                    <a:p>
                      <a:pPr marL="93663" indent="-93663" eaLnBrk="1" fontAlgn="t" hangingPunct="1">
                        <a:buFont typeface="Wingdings" pitchFamily="2" charset="2"/>
                        <a:buChar char="§"/>
                        <a:defRPr/>
                      </a:pPr>
                      <a:r>
                        <a:rPr lang="en-GB" b="0" i="0" dirty="0" smtClean="0">
                          <a:solidFill>
                            <a:schemeClr val="bg1"/>
                          </a:solidFill>
                        </a:rPr>
                        <a:t> Commission </a:t>
                      </a:r>
                    </a:p>
                    <a:p>
                      <a:pPr marL="93663" indent="-93663" eaLnBrk="1" fontAlgn="t" hangingPunct="1">
                        <a:buFont typeface="Wingdings" pitchFamily="2" charset="2"/>
                        <a:buChar char="§"/>
                        <a:defRPr/>
                      </a:pPr>
                      <a:r>
                        <a:rPr lang="en-GB" b="0" i="0" dirty="0" smtClean="0">
                          <a:solidFill>
                            <a:schemeClr val="bg1"/>
                          </a:solidFill>
                        </a:rPr>
                        <a:t> Parliament </a:t>
                      </a:r>
                    </a:p>
                    <a:p>
                      <a:pPr marL="93663" indent="-93663" eaLnBrk="1" fontAlgn="t" hangingPunct="1">
                        <a:buFont typeface="Wingdings" pitchFamily="2" charset="2"/>
                        <a:buChar char="§"/>
                        <a:defRPr/>
                      </a:pPr>
                      <a:r>
                        <a:rPr lang="en-GB" b="0" i="0" dirty="0" smtClean="0">
                          <a:solidFill>
                            <a:schemeClr val="bg1"/>
                          </a:solidFill>
                        </a:rPr>
                        <a:t> Council </a:t>
                      </a:r>
                    </a:p>
                    <a:p>
                      <a:pPr marL="93663" indent="-93663" eaLnBrk="1" fontAlgn="t" hangingPunct="1">
                        <a:buFont typeface="Wingdings" pitchFamily="2" charset="2"/>
                        <a:buChar char="§"/>
                        <a:defRPr/>
                      </a:pPr>
                      <a:r>
                        <a:rPr lang="en-GB" b="0" i="0" dirty="0" smtClean="0">
                          <a:solidFill>
                            <a:schemeClr val="bg1"/>
                          </a:solidFill>
                        </a:rPr>
                        <a:t> Court of Justice </a:t>
                      </a:r>
                    </a:p>
                    <a:p>
                      <a:pPr marL="93663" indent="-93663" eaLnBrk="1" fontAlgn="t" hangingPunct="1">
                        <a:buFont typeface="Wingdings" pitchFamily="2" charset="2"/>
                        <a:buChar char="§"/>
                        <a:defRPr/>
                      </a:pPr>
                      <a:r>
                        <a:rPr lang="en-GB" b="0" i="0" dirty="0" smtClean="0">
                          <a:solidFill>
                            <a:schemeClr val="bg1"/>
                          </a:solidFill>
                        </a:rPr>
                        <a:t> Court of Auditors </a:t>
                      </a:r>
                      <a:endParaRPr lang="fr-FR" b="0" dirty="0">
                        <a:solidFill>
                          <a:schemeClr val="bg1"/>
                        </a:solidFill>
                      </a:endParaRPr>
                    </a:p>
                  </a:txBody>
                  <a:tcPr>
                    <a:solidFill>
                      <a:schemeClr val="accent1"/>
                    </a:solidFill>
                  </a:tcPr>
                </a:tc>
                <a:tc>
                  <a:txBody>
                    <a:bodyPr/>
                    <a:lstStyle/>
                    <a:p>
                      <a:pPr eaLnBrk="1" fontAlgn="t" hangingPunct="1">
                        <a:buFont typeface="Wingdings" pitchFamily="2" charset="2"/>
                        <a:buChar char="§"/>
                        <a:defRPr/>
                      </a:pPr>
                      <a:r>
                        <a:rPr lang="en-GB" b="0" i="0" dirty="0" smtClean="0">
                          <a:solidFill>
                            <a:schemeClr val="bg1"/>
                          </a:solidFill>
                        </a:rPr>
                        <a:t> Economic and Social Committee</a:t>
                      </a:r>
                    </a:p>
                    <a:p>
                      <a:pPr eaLnBrk="1" fontAlgn="t" hangingPunct="1">
                        <a:buFont typeface="Wingdings" pitchFamily="2" charset="2"/>
                        <a:buChar char="§"/>
                        <a:defRPr/>
                      </a:pPr>
                      <a:r>
                        <a:rPr lang="en-GB" b="0" i="0" dirty="0" smtClean="0">
                          <a:solidFill>
                            <a:schemeClr val="bg1"/>
                          </a:solidFill>
                        </a:rPr>
                        <a:t> Committee of the Regions</a:t>
                      </a:r>
                    </a:p>
                    <a:p>
                      <a:pPr eaLnBrk="1" fontAlgn="t" hangingPunct="1">
                        <a:buFont typeface="Wingdings" pitchFamily="2" charset="2"/>
                        <a:buChar char="§"/>
                        <a:defRPr/>
                      </a:pPr>
                      <a:r>
                        <a:rPr lang="en-GB" b="0" i="0" dirty="0" smtClean="0">
                          <a:solidFill>
                            <a:schemeClr val="bg1"/>
                          </a:solidFill>
                        </a:rPr>
                        <a:t> European Central Bank </a:t>
                      </a:r>
                    </a:p>
                    <a:p>
                      <a:pPr eaLnBrk="1" fontAlgn="t" hangingPunct="1">
                        <a:buFont typeface="Wingdings" pitchFamily="2" charset="2"/>
                        <a:buChar char="§"/>
                        <a:defRPr/>
                      </a:pPr>
                      <a:r>
                        <a:rPr lang="en-GB" b="0" i="0" dirty="0" smtClean="0">
                          <a:solidFill>
                            <a:schemeClr val="bg1"/>
                          </a:solidFill>
                        </a:rPr>
                        <a:t> European Investment Bank, </a:t>
                      </a:r>
                    </a:p>
                    <a:p>
                      <a:pPr eaLnBrk="1" fontAlgn="t" hangingPunct="1">
                        <a:buFont typeface="Wingdings" pitchFamily="2" charset="2"/>
                        <a:buNone/>
                        <a:defRPr/>
                      </a:pPr>
                      <a:r>
                        <a:rPr lang="en-GB" b="0" i="0" dirty="0" smtClean="0">
                          <a:solidFill>
                            <a:schemeClr val="bg1"/>
                          </a:solidFill>
                        </a:rPr>
                        <a:t>etc.</a:t>
                      </a:r>
                      <a:endParaRPr lang="fr-FR" b="0" dirty="0">
                        <a:solidFill>
                          <a:schemeClr val="bg1"/>
                        </a:solidFill>
                      </a:endParaRPr>
                    </a:p>
                  </a:txBody>
                  <a:tcPr>
                    <a:solidFill>
                      <a:schemeClr val="accent1"/>
                    </a:solidFill>
                  </a:tcPr>
                </a:tc>
              </a:tr>
            </a:tbl>
          </a:graphicData>
        </a:graphic>
      </p:graphicFrame>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26</a:t>
            </a:fld>
            <a:endParaRPr lang="en-GB" dirty="0"/>
          </a:p>
        </p:txBody>
      </p:sp>
    </p:spTree>
    <p:extLst>
      <p:ext uri="{BB962C8B-B14F-4D97-AF65-F5344CB8AC3E}">
        <p14:creationId xmlns:p14="http://schemas.microsoft.com/office/powerpoint/2010/main" val="4464592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t-EE" sz="2400" b="1" dirty="0" smtClean="0"/>
              <a:t/>
            </a:r>
            <a:br>
              <a:rPr lang="et-EE" sz="2400" b="1" dirty="0" smtClean="0"/>
            </a:br>
            <a:r>
              <a:rPr lang="et-EE" sz="2400" b="1" dirty="0" smtClean="0"/>
              <a:t>4. Revolutsioon keeletehnoloogias ehk millised õiguslikud küsimused tekivad eesti keele õpetamisel külmikule?</a:t>
            </a:r>
            <a:r>
              <a:rPr lang="en-GB" sz="2400" b="1" dirty="0" smtClean="0"/>
              <a:t/>
            </a:r>
            <a:br>
              <a:rPr lang="en-GB" sz="2400" b="1" dirty="0" smtClean="0"/>
            </a:br>
            <a:r>
              <a:rPr lang="et-EE" sz="2400" b="1" dirty="0" smtClean="0"/>
              <a:t/>
            </a:r>
            <a:br>
              <a:rPr lang="et-EE" sz="2400" b="1" dirty="0" smtClean="0"/>
            </a:br>
            <a:r>
              <a:rPr lang="et-EE" sz="800" dirty="0" smtClean="0"/>
              <a:t>Kujutis: </a:t>
            </a:r>
            <a:r>
              <a:rPr lang="en-GB" sz="800" dirty="0" smtClean="0"/>
              <a:t>Old Youth </a:t>
            </a:r>
            <a:r>
              <a:rPr lang="et-EE" sz="800" dirty="0" smtClean="0"/>
              <a:t>.https</a:t>
            </a:r>
            <a:r>
              <a:rPr lang="et-EE" sz="800" dirty="0"/>
              <a:t>://unsplash.com/photos/ihqf8AQsQHI</a:t>
            </a:r>
            <a:endParaRPr lang="et-EE" sz="24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7528" y="1667312"/>
            <a:ext cx="678894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529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idx="4294967295"/>
          </p:nvPr>
        </p:nvSpPr>
        <p:spPr>
          <a:xfrm>
            <a:off x="3757562" y="1745928"/>
            <a:ext cx="5278934" cy="2016100"/>
          </a:xfrm>
        </p:spPr>
        <p:txBody>
          <a:bodyPr>
            <a:normAutofit fontScale="90000"/>
          </a:bodyPr>
          <a:lstStyle/>
          <a:p>
            <a:r>
              <a:rPr lang="en-GB" b="0" dirty="0" smtClean="0"/>
              <a:t/>
            </a:r>
            <a:br>
              <a:rPr lang="en-GB" b="0" dirty="0" smtClean="0"/>
            </a:br>
            <a:r>
              <a:rPr lang="et-EE" b="0" dirty="0" smtClean="0"/>
              <a:t/>
            </a:r>
            <a:br>
              <a:rPr lang="et-EE" b="0" dirty="0" smtClean="0"/>
            </a:br>
            <a:r>
              <a:rPr lang="et-EE" dirty="0"/>
              <a:t/>
            </a:r>
            <a:br>
              <a:rPr lang="et-EE" dirty="0"/>
            </a:br>
            <a:r>
              <a:rPr lang="et-EE" sz="4000" b="0" dirty="0" smtClean="0">
                <a:solidFill>
                  <a:schemeClr val="tx2"/>
                </a:solidFill>
              </a:rPr>
              <a:t>Aitäh!</a:t>
            </a:r>
            <a:r>
              <a:rPr lang="et-EE" b="0" dirty="0" smtClean="0">
                <a:solidFill>
                  <a:schemeClr val="tx2"/>
                </a:solidFill>
              </a:rPr>
              <a:t/>
            </a:r>
            <a:br>
              <a:rPr lang="et-EE" b="0" dirty="0" smtClean="0">
                <a:solidFill>
                  <a:schemeClr val="tx2"/>
                </a:solidFill>
              </a:rPr>
            </a:br>
            <a:r>
              <a:rPr lang="et-EE" b="0" dirty="0" smtClean="0">
                <a:solidFill>
                  <a:schemeClr val="tx2"/>
                </a:solidFill>
              </a:rPr>
              <a:t/>
            </a:r>
            <a:br>
              <a:rPr lang="et-EE" b="0" dirty="0" smtClean="0">
                <a:solidFill>
                  <a:schemeClr val="tx2"/>
                </a:solidFill>
              </a:rPr>
            </a:br>
            <a:r>
              <a:rPr lang="et-EE" sz="3100" dirty="0" smtClean="0">
                <a:solidFill>
                  <a:schemeClr val="tx2"/>
                </a:solidFill>
              </a:rPr>
              <a:t>heiki.pisuke </a:t>
            </a:r>
            <a:r>
              <a:rPr lang="et-EE" sz="3100" dirty="0">
                <a:solidFill>
                  <a:schemeClr val="tx2"/>
                </a:solidFill>
              </a:rPr>
              <a:t>@ec.europa.eu</a:t>
            </a:r>
            <a:br>
              <a:rPr lang="et-EE" sz="3100" dirty="0">
                <a:solidFill>
                  <a:schemeClr val="tx2"/>
                </a:solidFill>
              </a:rPr>
            </a:br>
            <a:r>
              <a:rPr lang="et-EE" sz="3100" b="0" dirty="0" smtClean="0">
                <a:solidFill>
                  <a:schemeClr val="tx2"/>
                </a:solidFill>
              </a:rPr>
              <a:t/>
            </a:r>
            <a:br>
              <a:rPr lang="et-EE" sz="3100" b="0" dirty="0" smtClean="0">
                <a:solidFill>
                  <a:schemeClr val="tx2"/>
                </a:solidFill>
              </a:rPr>
            </a:br>
            <a:r>
              <a:rPr lang="en-GB" sz="2000" b="0" i="1" dirty="0" smtClean="0">
                <a:latin typeface="+mn-lt"/>
              </a:rPr>
              <a:t/>
            </a:r>
            <a:br>
              <a:rPr lang="en-GB" sz="2000" b="0" i="1" dirty="0" smtClean="0">
                <a:latin typeface="+mn-lt"/>
              </a:rPr>
            </a:br>
            <a:r>
              <a:rPr lang="en-GB" sz="2000" b="0" i="1" dirty="0" smtClean="0">
                <a:latin typeface="+mn-lt"/>
              </a:rPr>
              <a:t/>
            </a:r>
            <a:br>
              <a:rPr lang="en-GB" sz="2000" b="0" i="1" dirty="0" smtClean="0">
                <a:latin typeface="+mn-lt"/>
              </a:rPr>
            </a:br>
            <a:endParaRPr lang="en-GB" sz="2400" b="0" i="1" dirty="0" smtClean="0"/>
          </a:p>
        </p:txBody>
      </p:sp>
      <p:pic>
        <p:nvPicPr>
          <p:cNvPr id="4" name="Picture 5"/>
          <p:cNvPicPr>
            <a:picLocks noChangeAspect="1" noChangeArrowheads="1"/>
          </p:cNvPicPr>
          <p:nvPr/>
        </p:nvPicPr>
        <p:blipFill>
          <a:blip r:embed="rId2">
            <a:clrChange>
              <a:clrFrom>
                <a:srgbClr val="C1CBD2"/>
              </a:clrFrom>
              <a:clrTo>
                <a:srgbClr val="C1CBD2">
                  <a:alpha val="0"/>
                </a:srgbClr>
              </a:clrTo>
            </a:clrChange>
            <a:extLst>
              <a:ext uri="{28A0092B-C50C-407E-A947-70E740481C1C}">
                <a14:useLocalDpi xmlns:a14="http://schemas.microsoft.com/office/drawing/2010/main" val="0"/>
              </a:ext>
            </a:extLst>
          </a:blip>
          <a:srcRect/>
          <a:stretch>
            <a:fillRect/>
          </a:stretch>
        </p:blipFill>
        <p:spPr bwMode="auto">
          <a:xfrm>
            <a:off x="293032" y="1412776"/>
            <a:ext cx="3990936" cy="4751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8C15BAA1-272A-4D50-B02A-52731D3E1CEC}" type="slidenum">
              <a:rPr lang="de-DE" smtClean="0">
                <a:solidFill>
                  <a:prstClr val="black">
                    <a:tint val="75000"/>
                  </a:prstClr>
                </a:solidFill>
              </a:rPr>
              <a:pPr/>
              <a:t>28</a:t>
            </a:fld>
            <a:endParaRPr lang="de-DE" dirty="0">
              <a:solidFill>
                <a:prstClr val="black">
                  <a:tint val="75000"/>
                </a:prstClr>
              </a:solidFill>
            </a:endParaRPr>
          </a:p>
        </p:txBody>
      </p:sp>
    </p:spTree>
    <p:extLst>
      <p:ext uri="{BB962C8B-B14F-4D97-AF65-F5344CB8AC3E}">
        <p14:creationId xmlns:p14="http://schemas.microsoft.com/office/powerpoint/2010/main" val="28525670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Mag. Phil. </a:t>
            </a:r>
            <a:r>
              <a:rPr lang="en-US" sz="2800" b="1" dirty="0" smtClean="0"/>
              <a:t>Merit-Ene Ilja</a:t>
            </a:r>
            <a:r>
              <a:rPr lang="en-US" sz="2800" dirty="0" smtClean="0"/>
              <a:t>, lingvist </a:t>
            </a:r>
            <a:endParaRPr lang="en-US" sz="2800" dirty="0"/>
          </a:p>
        </p:txBody>
      </p:sp>
      <p:sp>
        <p:nvSpPr>
          <p:cNvPr id="3" name="Content Placeholder 2"/>
          <p:cNvSpPr>
            <a:spLocks noGrp="1"/>
          </p:cNvSpPr>
          <p:nvPr>
            <p:ph idx="1"/>
          </p:nvPr>
        </p:nvSpPr>
        <p:spPr/>
        <p:txBody>
          <a:bodyPr>
            <a:normAutofit/>
          </a:bodyPr>
          <a:lstStyle/>
          <a:p>
            <a:pPr marL="0" indent="0">
              <a:buNone/>
            </a:pPr>
            <a:endParaRPr lang="et-EE" sz="2400" dirty="0" smtClean="0"/>
          </a:p>
          <a:p>
            <a:pPr marL="0" indent="0" algn="just">
              <a:buNone/>
            </a:pPr>
            <a:r>
              <a:rPr lang="et-EE" sz="2400" dirty="0" smtClean="0"/>
              <a:t>Merit on alates 2013. aastast Euroopa Komisjoni tõlkepeadirektoraadi (DGT) üks direktoreid. Ta vastutab 7 keelosakonna ja muu hulgas veel masintõlke jt tõlkimist abistavate infotehnoloogiavahendite eest (</a:t>
            </a:r>
            <a:r>
              <a:rPr lang="et-EE" sz="2400" i="1" dirty="0" smtClean="0"/>
              <a:t>CAT tools – computer assisted translation tools</a:t>
            </a:r>
            <a:r>
              <a:rPr lang="et-EE" sz="2400" dirty="0" smtClean="0"/>
              <a:t>).</a:t>
            </a:r>
          </a:p>
          <a:p>
            <a:pPr marL="0" indent="0" algn="just">
              <a:buNone/>
            </a:pPr>
            <a:endParaRPr lang="et-EE" sz="2400" dirty="0" smtClean="0"/>
          </a:p>
          <a:p>
            <a:pPr marL="0" indent="0" algn="just">
              <a:buNone/>
            </a:pPr>
            <a:r>
              <a:rPr lang="et-EE" sz="2400" dirty="0" smtClean="0"/>
              <a:t>Merit oli Eesti ELiga ühinemise lõpuperioodil Eesti Õiguskeele Keskuse direktor. Pärast Eesti ühinemist töötas ta mitmetel juhtivatel kohtadel ELi nõukogus ja Euroopa Komisjonis Brüsselis ja Luxembourgis. </a:t>
            </a:r>
          </a:p>
          <a:p>
            <a:pPr marL="0" indent="0">
              <a:buNone/>
            </a:pPr>
            <a:endParaRPr lang="en-GB" sz="2400" dirty="0"/>
          </a:p>
        </p:txBody>
      </p:sp>
    </p:spTree>
    <p:extLst>
      <p:ext uri="{BB962C8B-B14F-4D97-AF65-F5344CB8AC3E}">
        <p14:creationId xmlns:p14="http://schemas.microsoft.com/office/powerpoint/2010/main" val="621823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t-EE" sz="2800" b="1" dirty="0" smtClean="0"/>
              <a:t>Madis Vunder</a:t>
            </a:r>
            <a:r>
              <a:rPr lang="et-EE" sz="2800" dirty="0" smtClean="0"/>
              <a:t>,</a:t>
            </a:r>
            <a:r>
              <a:rPr lang="et-EE" sz="2800" b="1" dirty="0" smtClean="0"/>
              <a:t> </a:t>
            </a:r>
            <a:r>
              <a:rPr lang="et-EE" sz="2800" dirty="0" smtClean="0"/>
              <a:t>jurist</a:t>
            </a:r>
            <a:endParaRPr lang="en-US" sz="2800" dirty="0"/>
          </a:p>
        </p:txBody>
      </p:sp>
      <p:sp>
        <p:nvSpPr>
          <p:cNvPr id="3" name="Content Placeholder 2"/>
          <p:cNvSpPr>
            <a:spLocks noGrp="1"/>
          </p:cNvSpPr>
          <p:nvPr>
            <p:ph idx="1"/>
          </p:nvPr>
        </p:nvSpPr>
        <p:spPr/>
        <p:txBody>
          <a:bodyPr>
            <a:normAutofit/>
          </a:bodyPr>
          <a:lstStyle/>
          <a:p>
            <a:pPr marL="0" indent="0">
              <a:buNone/>
            </a:pPr>
            <a:endParaRPr lang="et-EE" sz="2400" dirty="0" smtClean="0"/>
          </a:p>
          <a:p>
            <a:pPr marL="0" indent="0" algn="just">
              <a:buNone/>
            </a:pPr>
            <a:r>
              <a:rPr lang="et-EE" sz="2400" dirty="0" smtClean="0"/>
              <a:t>Madis on alates 2015. aastast Euroopa Liidu Kohtu mitmekeelsuse peadirektoraadi juriidilise tõlke direktor. Ta </a:t>
            </a:r>
            <a:r>
              <a:rPr lang="et-EE" sz="2400" dirty="0"/>
              <a:t>juhib mitmesaja kõrgelt kvalifitseeritud juristi tööd kohtulahendite jm  dokumentide tõlkimisel.</a:t>
            </a:r>
            <a:endParaRPr lang="en-GB" sz="2400" dirty="0"/>
          </a:p>
          <a:p>
            <a:pPr marL="0" indent="0" algn="just">
              <a:buNone/>
            </a:pPr>
            <a:endParaRPr lang="en-US" sz="2400" dirty="0" smtClean="0"/>
          </a:p>
          <a:p>
            <a:pPr marL="0" indent="0" algn="just">
              <a:buNone/>
            </a:pPr>
            <a:r>
              <a:rPr lang="et-EE" sz="2400" dirty="0" smtClean="0"/>
              <a:t>Madis</a:t>
            </a:r>
            <a:r>
              <a:rPr lang="en-US" sz="2400" dirty="0" smtClean="0"/>
              <a:t> </a:t>
            </a:r>
            <a:r>
              <a:rPr lang="et-EE" sz="2400" dirty="0" smtClean="0"/>
              <a:t>on õppinud </a:t>
            </a:r>
            <a:r>
              <a:rPr lang="et-EE" sz="2400" dirty="0"/>
              <a:t>õigusteadust Tartu </a:t>
            </a:r>
            <a:r>
              <a:rPr lang="et-EE" sz="2400" dirty="0" smtClean="0"/>
              <a:t>Ülikoolis ja </a:t>
            </a:r>
            <a:r>
              <a:rPr lang="et-EE" sz="2400" dirty="0"/>
              <a:t>Poitiers’ </a:t>
            </a:r>
            <a:r>
              <a:rPr lang="et-EE" sz="2400" dirty="0" smtClean="0"/>
              <a:t>Ülikoolis. Ta on töötanud </a:t>
            </a:r>
            <a:r>
              <a:rPr lang="et-EE" sz="2400" dirty="0"/>
              <a:t>erinevatel ametikohtadel J</a:t>
            </a:r>
            <a:r>
              <a:rPr lang="et-EE" sz="2400" dirty="0" smtClean="0"/>
              <a:t>ustiitsministeeriumis</a:t>
            </a:r>
            <a:r>
              <a:rPr lang="et-EE" sz="2400" dirty="0"/>
              <a:t>, Tartu Ülikoolis, Euroopa Komisjonis ja Euroopa Kohtus</a:t>
            </a:r>
            <a:r>
              <a:rPr lang="et-EE" sz="2400" dirty="0" smtClean="0"/>
              <a:t>.</a:t>
            </a:r>
            <a:endParaRPr lang="en-GB" sz="2400" dirty="0"/>
          </a:p>
        </p:txBody>
      </p:sp>
    </p:spTree>
    <p:extLst>
      <p:ext uri="{BB962C8B-B14F-4D97-AF65-F5344CB8AC3E}">
        <p14:creationId xmlns:p14="http://schemas.microsoft.com/office/powerpoint/2010/main" val="274068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t-EE" sz="2800" b="1" dirty="0"/>
              <a:t>Ann </a:t>
            </a:r>
            <a:r>
              <a:rPr lang="et-EE" sz="2800" b="1" dirty="0" smtClean="0"/>
              <a:t>Stolfot</a:t>
            </a:r>
            <a:r>
              <a:rPr lang="et-EE" sz="2800" dirty="0" smtClean="0"/>
              <a:t>,</a:t>
            </a:r>
            <a:r>
              <a:rPr lang="et-EE" sz="2800" b="1" dirty="0" smtClean="0"/>
              <a:t> </a:t>
            </a:r>
            <a:r>
              <a:rPr lang="et-EE" sz="2800" dirty="0" smtClean="0"/>
              <a:t>jurist</a:t>
            </a:r>
            <a:endParaRPr lang="en-US" sz="2800" dirty="0"/>
          </a:p>
        </p:txBody>
      </p:sp>
      <p:sp>
        <p:nvSpPr>
          <p:cNvPr id="3" name="Content Placeholder 2"/>
          <p:cNvSpPr>
            <a:spLocks noGrp="1"/>
          </p:cNvSpPr>
          <p:nvPr>
            <p:ph idx="1"/>
          </p:nvPr>
        </p:nvSpPr>
        <p:spPr/>
        <p:txBody>
          <a:bodyPr>
            <a:normAutofit/>
          </a:bodyPr>
          <a:lstStyle/>
          <a:p>
            <a:pPr marL="0" indent="0">
              <a:buNone/>
            </a:pPr>
            <a:endParaRPr lang="en-GB" sz="2400" dirty="0" smtClean="0"/>
          </a:p>
          <a:p>
            <a:pPr marL="0" indent="0" algn="just">
              <a:buNone/>
            </a:pPr>
            <a:r>
              <a:rPr lang="et-EE" sz="2400" dirty="0" smtClean="0"/>
              <a:t>Ann </a:t>
            </a:r>
            <a:r>
              <a:rPr lang="et-EE" sz="2400" dirty="0"/>
              <a:t>on ELi Nõukogu </a:t>
            </a:r>
            <a:r>
              <a:rPr lang="et-EE" sz="2400" dirty="0" smtClean="0"/>
              <a:t>õigustalituse keelejurist</a:t>
            </a:r>
            <a:r>
              <a:rPr lang="en-GB" sz="2400" dirty="0" smtClean="0"/>
              <a:t>. Ta t</a:t>
            </a:r>
            <a:r>
              <a:rPr lang="et-EE" sz="2400" dirty="0" smtClean="0"/>
              <a:t>öö</a:t>
            </a:r>
            <a:r>
              <a:rPr lang="en-GB" sz="2400" dirty="0" smtClean="0"/>
              <a:t>tab</a:t>
            </a:r>
            <a:r>
              <a:rPr lang="et-EE" sz="2400" dirty="0" smtClean="0"/>
              <a:t> </a:t>
            </a:r>
            <a:r>
              <a:rPr lang="et-EE" sz="2400" dirty="0"/>
              <a:t>Brüsselis alates  2002. aasta </a:t>
            </a:r>
            <a:r>
              <a:rPr lang="et-EE" sz="2400" dirty="0" smtClean="0"/>
              <a:t>sügisest. </a:t>
            </a:r>
            <a:r>
              <a:rPr lang="et-EE" sz="2400" dirty="0"/>
              <a:t>Ta on üks kahest kõige esimesest Eesti euroametnikust</a:t>
            </a:r>
          </a:p>
          <a:p>
            <a:pPr marL="0" indent="0" algn="just">
              <a:buNone/>
            </a:pPr>
            <a:endParaRPr lang="en-GB" sz="2400" dirty="0" smtClean="0"/>
          </a:p>
          <a:p>
            <a:pPr marL="0" indent="0" algn="just">
              <a:buNone/>
            </a:pPr>
            <a:r>
              <a:rPr lang="et-EE" sz="2400" dirty="0" smtClean="0"/>
              <a:t>Ann </a:t>
            </a:r>
            <a:r>
              <a:rPr lang="et-EE" sz="2400" dirty="0"/>
              <a:t>lõpetas 1997. aastal Tartu Ülikooli </a:t>
            </a:r>
            <a:r>
              <a:rPr lang="et-EE" sz="2400" dirty="0" smtClean="0"/>
              <a:t>õigusteaduskonna</a:t>
            </a:r>
            <a:r>
              <a:rPr lang="et-EE" sz="2400" dirty="0"/>
              <a:t>. Aastatel 1996-1997 töötas ta riigiettevõttes Eesti Kütus juristina ja alates 1997. aasta sügisest Eesti </a:t>
            </a:r>
            <a:r>
              <a:rPr lang="et-EE" sz="2400" dirty="0" smtClean="0"/>
              <a:t>Õiguskeele </a:t>
            </a:r>
            <a:r>
              <a:rPr lang="et-EE" sz="2400" dirty="0"/>
              <a:t>Keskuses õigustoimetajana. </a:t>
            </a:r>
            <a:endParaRPr lang="et-EE" sz="2400" dirty="0" smtClean="0"/>
          </a:p>
        </p:txBody>
      </p:sp>
    </p:spTree>
    <p:extLst>
      <p:ext uri="{BB962C8B-B14F-4D97-AF65-F5344CB8AC3E}">
        <p14:creationId xmlns:p14="http://schemas.microsoft.com/office/powerpoint/2010/main" val="44347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t-EE" sz="2800" dirty="0" smtClean="0"/>
              <a:t>Õigustead </a:t>
            </a:r>
            <a:r>
              <a:rPr lang="et-EE" sz="2800" dirty="0"/>
              <a:t>dr </a:t>
            </a:r>
            <a:r>
              <a:rPr lang="et-EE" sz="2800" b="1" dirty="0"/>
              <a:t>Kadri </a:t>
            </a:r>
            <a:r>
              <a:rPr lang="et-EE" sz="2800" b="1" dirty="0" smtClean="0"/>
              <a:t>Siibak</a:t>
            </a:r>
            <a:r>
              <a:rPr lang="et-EE" sz="2800" dirty="0" smtClean="0"/>
              <a:t>, jurist</a:t>
            </a:r>
            <a:r>
              <a:rPr lang="et-EE" dirty="0" smtClean="0"/>
              <a:t> </a:t>
            </a:r>
            <a:endParaRPr lang="en-US" dirty="0"/>
          </a:p>
        </p:txBody>
      </p:sp>
      <p:sp>
        <p:nvSpPr>
          <p:cNvPr id="3" name="Content Placeholder 2"/>
          <p:cNvSpPr>
            <a:spLocks noGrp="1"/>
          </p:cNvSpPr>
          <p:nvPr>
            <p:ph idx="1"/>
          </p:nvPr>
        </p:nvSpPr>
        <p:spPr/>
        <p:txBody>
          <a:bodyPr>
            <a:normAutofit/>
          </a:bodyPr>
          <a:lstStyle/>
          <a:p>
            <a:pPr marL="0" indent="0" algn="just">
              <a:buNone/>
            </a:pPr>
            <a:r>
              <a:rPr lang="et-EE" sz="2400" dirty="0" smtClean="0"/>
              <a:t>Kadri on Rahandusministeeriumi finantsturgude poliitika osakonna peaspetsialist alates 2006. a.</a:t>
            </a:r>
          </a:p>
          <a:p>
            <a:pPr marL="0" indent="0" algn="just">
              <a:buNone/>
            </a:pPr>
            <a:endParaRPr lang="et-EE" sz="2400" dirty="0" smtClean="0"/>
          </a:p>
          <a:p>
            <a:pPr marL="0" indent="0" algn="just">
              <a:buNone/>
            </a:pPr>
            <a:r>
              <a:rPr lang="et-EE" sz="2400" dirty="0" smtClean="0"/>
              <a:t>Kadri lõpetas Tartu Ülikooli õigusteaduskonna 1979 a. (</a:t>
            </a:r>
            <a:r>
              <a:rPr lang="et-EE" sz="2400" i="1" dirty="0" smtClean="0"/>
              <a:t>cum laude</a:t>
            </a:r>
            <a:r>
              <a:rPr lang="et-EE" sz="2400" dirty="0" smtClean="0"/>
              <a:t>), 2011. aastast </a:t>
            </a:r>
            <a:r>
              <a:rPr lang="et-EE" sz="2400" dirty="0"/>
              <a:t>on </a:t>
            </a:r>
            <a:r>
              <a:rPr lang="et-EE" sz="2400" dirty="0" smtClean="0"/>
              <a:t>ta õigusteaduste doktor. </a:t>
            </a:r>
          </a:p>
          <a:p>
            <a:pPr marL="0" indent="0" algn="just">
              <a:buNone/>
            </a:pPr>
            <a:endParaRPr lang="et-EE" sz="2400" dirty="0"/>
          </a:p>
          <a:p>
            <a:pPr marL="0" indent="0" algn="just">
              <a:buNone/>
            </a:pPr>
            <a:r>
              <a:rPr lang="et-EE" sz="2400" dirty="0" smtClean="0"/>
              <a:t>Kadri on töötanud  kohtunikuna, Tartu linnasekretärina, Eesti Panga asepresidendi nõunikuna, aga tegutsenud ka  erapraksises.   Alates 1998. a. on ta peamiselt tegelenud finantsvaldkonna õigusloomega. </a:t>
            </a:r>
            <a:endParaRPr lang="et-EE" sz="2400" dirty="0"/>
          </a:p>
        </p:txBody>
      </p:sp>
    </p:spTree>
    <p:extLst>
      <p:ext uri="{BB962C8B-B14F-4D97-AF65-F5344CB8AC3E}">
        <p14:creationId xmlns:p14="http://schemas.microsoft.com/office/powerpoint/2010/main" val="1333514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t-EE" sz="2800" dirty="0" smtClean="0"/>
              <a:t>Dotsent</a:t>
            </a:r>
            <a:r>
              <a:rPr lang="et-EE" sz="2800" b="1" dirty="0" smtClean="0"/>
              <a:t> Mark Fišel</a:t>
            </a:r>
            <a:r>
              <a:rPr lang="et-EE" sz="2800" dirty="0" smtClean="0"/>
              <a:t>,</a:t>
            </a:r>
            <a:r>
              <a:rPr lang="et-EE" sz="2800" b="1" dirty="0" smtClean="0"/>
              <a:t> </a:t>
            </a:r>
            <a:r>
              <a:rPr lang="et-EE" sz="2800" dirty="0" smtClean="0"/>
              <a:t>arvutiteadlane-keeletehnoloog</a:t>
            </a:r>
            <a:endParaRPr lang="en-US" sz="2800" dirty="0"/>
          </a:p>
        </p:txBody>
      </p:sp>
      <p:sp>
        <p:nvSpPr>
          <p:cNvPr id="3" name="Content Placeholder 2"/>
          <p:cNvSpPr>
            <a:spLocks noGrp="1"/>
          </p:cNvSpPr>
          <p:nvPr>
            <p:ph idx="1"/>
          </p:nvPr>
        </p:nvSpPr>
        <p:spPr/>
        <p:txBody>
          <a:bodyPr>
            <a:normAutofit/>
          </a:bodyPr>
          <a:lstStyle/>
          <a:p>
            <a:pPr marL="0" indent="0">
              <a:buNone/>
            </a:pPr>
            <a:endParaRPr lang="et-EE" sz="2400" dirty="0" smtClean="0"/>
          </a:p>
          <a:p>
            <a:pPr marL="0" indent="0" algn="just">
              <a:buNone/>
            </a:pPr>
            <a:r>
              <a:rPr lang="et-EE" sz="2400" dirty="0"/>
              <a:t>Mark on TÜ matemaatika-informaatikateaduskonna, arvutiteaduse instituudi keeletehnoloogia dotsent ja keeletehnoloogia õppetooli juhataja (alates 2014. a.). </a:t>
            </a:r>
            <a:endParaRPr lang="en-GB" sz="2400" dirty="0"/>
          </a:p>
          <a:p>
            <a:pPr marL="0" indent="0" algn="just">
              <a:buNone/>
            </a:pPr>
            <a:endParaRPr lang="et-EE" sz="2400" dirty="0" smtClean="0"/>
          </a:p>
          <a:p>
            <a:pPr marL="0" indent="0" algn="just">
              <a:buNone/>
            </a:pPr>
            <a:r>
              <a:rPr lang="et-EE" sz="2400" dirty="0" smtClean="0"/>
              <a:t>Mark kaitses </a:t>
            </a:r>
            <a:r>
              <a:rPr lang="et-EE" sz="2400" dirty="0"/>
              <a:t>doktoritöö Tartu Ülikoolis </a:t>
            </a:r>
            <a:r>
              <a:rPr lang="et-EE" sz="2400" dirty="0" smtClean="0"/>
              <a:t>2011. </a:t>
            </a:r>
            <a:r>
              <a:rPr lang="et-EE" sz="2400" dirty="0"/>
              <a:t>a</a:t>
            </a:r>
            <a:r>
              <a:rPr lang="et-EE" sz="2400" dirty="0" smtClean="0"/>
              <a:t>. ja täiendas </a:t>
            </a:r>
            <a:r>
              <a:rPr lang="et-EE" sz="2400" dirty="0"/>
              <a:t>end järeldoktorantuuris Zürichi Ülikoolis. </a:t>
            </a:r>
            <a:endParaRPr lang="et-EE" sz="2400" dirty="0" smtClean="0"/>
          </a:p>
          <a:p>
            <a:pPr marL="0" indent="0" algn="just">
              <a:buNone/>
            </a:pPr>
            <a:endParaRPr lang="et-EE" sz="2400" dirty="0"/>
          </a:p>
          <a:p>
            <a:pPr marL="0" indent="0" algn="just">
              <a:buNone/>
            </a:pPr>
            <a:r>
              <a:rPr lang="et-EE" sz="2400" dirty="0" smtClean="0"/>
              <a:t>Tema peamiseks </a:t>
            </a:r>
            <a:r>
              <a:rPr lang="et-EE" sz="2400" dirty="0"/>
              <a:t>uurimisteemaks on masintõlge, nii teadusliku kui </a:t>
            </a:r>
            <a:r>
              <a:rPr lang="et-EE" sz="2400" dirty="0" smtClean="0"/>
              <a:t>ka rakendusliku </a:t>
            </a:r>
            <a:r>
              <a:rPr lang="et-EE" sz="2400" dirty="0"/>
              <a:t>nurga alt vaadatuna. </a:t>
            </a:r>
            <a:endParaRPr lang="en-GB" sz="2400" dirty="0"/>
          </a:p>
        </p:txBody>
      </p:sp>
    </p:spTree>
    <p:extLst>
      <p:ext uri="{BB962C8B-B14F-4D97-AF65-F5344CB8AC3E}">
        <p14:creationId xmlns:p14="http://schemas.microsoft.com/office/powerpoint/2010/main" val="299363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t-EE" sz="2800" dirty="0" smtClean="0"/>
              <a:t>PhD</a:t>
            </a:r>
            <a:r>
              <a:rPr lang="et-EE" sz="2800" b="1" dirty="0" smtClean="0"/>
              <a:t> Arvi Tavast</a:t>
            </a:r>
            <a:r>
              <a:rPr lang="et-EE" sz="2800" dirty="0" smtClean="0"/>
              <a:t>,</a:t>
            </a:r>
            <a:r>
              <a:rPr lang="et-EE" sz="2800" b="1" dirty="0" smtClean="0"/>
              <a:t> </a:t>
            </a:r>
            <a:r>
              <a:rPr lang="et-EE" sz="2800" dirty="0" smtClean="0"/>
              <a:t>insener</a:t>
            </a:r>
            <a:r>
              <a:rPr lang="et-EE" sz="2800" dirty="0"/>
              <a:t>, tõlkija, keeleteadlane, </a:t>
            </a:r>
            <a:r>
              <a:rPr lang="et-EE" sz="2800" dirty="0" smtClean="0"/>
              <a:t>pedagoog</a:t>
            </a:r>
            <a:endParaRPr lang="en-US" sz="2800" dirty="0"/>
          </a:p>
        </p:txBody>
      </p:sp>
      <p:sp>
        <p:nvSpPr>
          <p:cNvPr id="3" name="Content Placeholder 2"/>
          <p:cNvSpPr>
            <a:spLocks noGrp="1"/>
          </p:cNvSpPr>
          <p:nvPr>
            <p:ph idx="1"/>
          </p:nvPr>
        </p:nvSpPr>
        <p:spPr/>
        <p:txBody>
          <a:bodyPr>
            <a:normAutofit/>
          </a:bodyPr>
          <a:lstStyle/>
          <a:p>
            <a:pPr marL="0" indent="0" algn="just">
              <a:buNone/>
            </a:pPr>
            <a:endParaRPr lang="et-EE" sz="2400" dirty="0" smtClean="0"/>
          </a:p>
          <a:p>
            <a:pPr marL="0" indent="0" algn="just">
              <a:buNone/>
            </a:pPr>
            <a:r>
              <a:rPr lang="et-EE" sz="2400" dirty="0" smtClean="0"/>
              <a:t>Arvi </a:t>
            </a:r>
            <a:r>
              <a:rPr lang="et-EE" sz="2400" dirty="0"/>
              <a:t>lõpetas Tallinna Tehnikaülikooli süsteemiinsenerina. </a:t>
            </a:r>
            <a:r>
              <a:rPr lang="et-EE" sz="2400" dirty="0" smtClean="0"/>
              <a:t>Pärast seda tõlkis </a:t>
            </a:r>
            <a:r>
              <a:rPr lang="et-EE" sz="2400" dirty="0"/>
              <a:t>15 aastat IT-tekste ja hindas teiste </a:t>
            </a:r>
            <a:r>
              <a:rPr lang="et-EE" sz="2400" dirty="0" smtClean="0"/>
              <a:t>tõlkeid. Seejärel </a:t>
            </a:r>
            <a:r>
              <a:rPr lang="et-EE" sz="2400" dirty="0"/>
              <a:t>kaitses magistri- ja doktorikraadi eesti keele alal ja õpetas 15 aastat Tallinna Ülikooli ja Tartu Ülikooli dotsendina </a:t>
            </a:r>
            <a:r>
              <a:rPr lang="et-EE" sz="2400" dirty="0" smtClean="0"/>
              <a:t>tõlkijaid.</a:t>
            </a:r>
            <a:endParaRPr lang="et-EE" sz="2400" dirty="0"/>
          </a:p>
          <a:p>
            <a:pPr marL="0" indent="0" algn="just">
              <a:buNone/>
            </a:pPr>
            <a:endParaRPr lang="et-EE" sz="2400" dirty="0" smtClean="0"/>
          </a:p>
          <a:p>
            <a:pPr marL="0" indent="0" algn="just">
              <a:buNone/>
            </a:pPr>
            <a:r>
              <a:rPr lang="et-EE" sz="2400" dirty="0" smtClean="0"/>
              <a:t>Olles </a:t>
            </a:r>
            <a:r>
              <a:rPr lang="et-EE" sz="2400" dirty="0"/>
              <a:t>veetnud 2 aastat postdoktorantuuris Tübingeni Ülikoolis Saksamaal, asutas </a:t>
            </a:r>
            <a:r>
              <a:rPr lang="et-EE" sz="2400" dirty="0" smtClean="0"/>
              <a:t>ta kvantitatiivse </a:t>
            </a:r>
            <a:r>
              <a:rPr lang="et-EE" sz="2400" dirty="0"/>
              <a:t>lingvistikaga tegeleva ettevõtte </a:t>
            </a:r>
            <a:r>
              <a:rPr lang="et-EE" sz="2400" b="1" dirty="0"/>
              <a:t>qlaara</a:t>
            </a:r>
            <a:r>
              <a:rPr lang="et-EE" sz="2400" dirty="0"/>
              <a:t>, mille tehnoloogiat kasutades praegu arendab sõnastikusüsteeme Eesti Keele Instituudile.</a:t>
            </a:r>
          </a:p>
          <a:p>
            <a:pPr marL="0" indent="0">
              <a:buNone/>
            </a:pPr>
            <a:endParaRPr lang="et-EE" sz="2400" dirty="0" smtClean="0"/>
          </a:p>
        </p:txBody>
      </p:sp>
    </p:spTree>
    <p:extLst>
      <p:ext uri="{BB962C8B-B14F-4D97-AF65-F5344CB8AC3E}">
        <p14:creationId xmlns:p14="http://schemas.microsoft.com/office/powerpoint/2010/main" val="1066794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t-EE" sz="2800" dirty="0" smtClean="0"/>
              <a:t>Professor</a:t>
            </a:r>
            <a:r>
              <a:rPr lang="et-EE" sz="2800" b="1" dirty="0" smtClean="0"/>
              <a:t> Aleksei Kelli</a:t>
            </a:r>
            <a:r>
              <a:rPr lang="et-EE" sz="2800" dirty="0" smtClean="0"/>
              <a:t>,</a:t>
            </a:r>
            <a:r>
              <a:rPr lang="et-EE" sz="2800" b="1" dirty="0" smtClean="0"/>
              <a:t> </a:t>
            </a:r>
            <a:r>
              <a:rPr lang="et-EE" sz="2800" dirty="0" smtClean="0"/>
              <a:t>jurist </a:t>
            </a:r>
            <a:endParaRPr lang="en-US" sz="2800" b="1" dirty="0"/>
          </a:p>
        </p:txBody>
      </p:sp>
      <p:sp>
        <p:nvSpPr>
          <p:cNvPr id="3" name="Content Placeholder 2"/>
          <p:cNvSpPr>
            <a:spLocks noGrp="1"/>
          </p:cNvSpPr>
          <p:nvPr>
            <p:ph idx="1"/>
          </p:nvPr>
        </p:nvSpPr>
        <p:spPr/>
        <p:txBody>
          <a:bodyPr>
            <a:normAutofit fontScale="85000" lnSpcReduction="10000"/>
          </a:bodyPr>
          <a:lstStyle/>
          <a:p>
            <a:pPr marL="0" indent="0" algn="just">
              <a:buNone/>
            </a:pPr>
            <a:r>
              <a:rPr lang="et-EE" sz="2600" dirty="0" smtClean="0"/>
              <a:t>Aleksei on ta Tartu </a:t>
            </a:r>
            <a:r>
              <a:rPr lang="et-EE" sz="2600" dirty="0"/>
              <a:t>Ülikooli intellektuaalse omandi õiguse </a:t>
            </a:r>
            <a:r>
              <a:rPr lang="et-EE" sz="2600" dirty="0" smtClean="0"/>
              <a:t>professor alates 2016. a. </a:t>
            </a:r>
          </a:p>
          <a:p>
            <a:pPr marL="0" indent="0" algn="just">
              <a:buNone/>
            </a:pPr>
            <a:endParaRPr lang="et-EE" sz="2600" dirty="0" smtClean="0"/>
          </a:p>
          <a:p>
            <a:pPr marL="0" indent="0" algn="just">
              <a:buNone/>
            </a:pPr>
            <a:r>
              <a:rPr lang="et-EE" sz="2600" dirty="0" smtClean="0"/>
              <a:t>Aleksei </a:t>
            </a:r>
            <a:r>
              <a:rPr lang="et-EE" sz="2600" dirty="0"/>
              <a:t>lõpetas TÜ </a:t>
            </a:r>
            <a:r>
              <a:rPr lang="et-EE" sz="2600" dirty="0" smtClean="0"/>
              <a:t>Õigusinstituudi </a:t>
            </a:r>
            <a:r>
              <a:rPr lang="et-EE" sz="2600" dirty="0"/>
              <a:t>2003 a</a:t>
            </a:r>
            <a:r>
              <a:rPr lang="et-EE" sz="2600" dirty="0" smtClean="0"/>
              <a:t>. </a:t>
            </a:r>
            <a:r>
              <a:rPr lang="et-EE" sz="2600" dirty="0"/>
              <a:t>T</a:t>
            </a:r>
            <a:r>
              <a:rPr lang="et-EE" sz="2600" dirty="0" smtClean="0"/>
              <a:t>a on töötanud TÜs, </a:t>
            </a:r>
            <a:r>
              <a:rPr lang="et-EE" sz="2600" dirty="0"/>
              <a:t>avaldanud ulatuslikult </a:t>
            </a:r>
            <a:r>
              <a:rPr lang="et-EE" sz="2600" dirty="0" smtClean="0"/>
              <a:t>teadusartikleid </a:t>
            </a:r>
            <a:r>
              <a:rPr lang="et-EE" sz="2600" dirty="0"/>
              <a:t>ja esinenud </a:t>
            </a:r>
            <a:r>
              <a:rPr lang="et-EE" sz="2600" dirty="0" smtClean="0"/>
              <a:t>konverentsidel, </a:t>
            </a:r>
            <a:r>
              <a:rPr lang="et-EE" sz="2600" dirty="0"/>
              <a:t>juhendanud </a:t>
            </a:r>
            <a:r>
              <a:rPr lang="et-EE" sz="2600" dirty="0" smtClean="0"/>
              <a:t>teadusprojekte ja olnud </a:t>
            </a:r>
            <a:r>
              <a:rPr lang="et-EE" sz="2600" dirty="0"/>
              <a:t>J</a:t>
            </a:r>
            <a:r>
              <a:rPr lang="et-EE" sz="2600" dirty="0" smtClean="0"/>
              <a:t>ustiitsministeeriumi IO õiguse kodifitseerimise töögrupi juht (2012-2014). </a:t>
            </a:r>
          </a:p>
          <a:p>
            <a:pPr marL="0" indent="0" algn="just">
              <a:buNone/>
            </a:pPr>
            <a:endParaRPr lang="et-EE" sz="2600" dirty="0" smtClean="0"/>
          </a:p>
          <a:p>
            <a:pPr marL="0" indent="0" algn="just">
              <a:buNone/>
            </a:pPr>
            <a:r>
              <a:rPr lang="et-EE" sz="2600" dirty="0" smtClean="0"/>
              <a:t>Aleksei </a:t>
            </a:r>
            <a:r>
              <a:rPr lang="et-EE" sz="2600" dirty="0"/>
              <a:t>on CLARIN </a:t>
            </a:r>
            <a:r>
              <a:rPr lang="et-EE" sz="2600" dirty="0" smtClean="0"/>
              <a:t>ERICi</a:t>
            </a:r>
            <a:r>
              <a:rPr lang="et-EE" sz="2600" dirty="0"/>
              <a:t>  õiguskomitee esimees. CLARIN ERIC on Euroopa teadusinfrastruktuuri konsortsium (European Research Infrastructure Consortium), mis haldab digitaalseid keeleandmeid. </a:t>
            </a:r>
            <a:endParaRPr lang="et-EE" sz="2600" dirty="0" smtClean="0"/>
          </a:p>
          <a:p>
            <a:pPr marL="0" indent="0" algn="just">
              <a:buNone/>
            </a:pPr>
            <a:endParaRPr lang="et-EE" sz="2600" dirty="0" smtClean="0"/>
          </a:p>
          <a:p>
            <a:pPr marL="0" indent="0" algn="just">
              <a:buNone/>
            </a:pPr>
            <a:r>
              <a:rPr lang="et-EE" sz="2600" dirty="0" smtClean="0"/>
              <a:t>Lisaks on ta tegelenud </a:t>
            </a:r>
            <a:r>
              <a:rPr lang="et-EE" sz="2600" dirty="0"/>
              <a:t>avatud teaduse ja andmetega.</a:t>
            </a:r>
            <a:endParaRPr lang="en-GB" sz="2600" dirty="0"/>
          </a:p>
          <a:p>
            <a:endParaRPr lang="en-US" dirty="0"/>
          </a:p>
        </p:txBody>
      </p:sp>
    </p:spTree>
    <p:extLst>
      <p:ext uri="{BB962C8B-B14F-4D97-AF65-F5344CB8AC3E}">
        <p14:creationId xmlns:p14="http://schemas.microsoft.com/office/powerpoint/2010/main" val="1914706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1399</Words>
  <Application>Microsoft Office PowerPoint</Application>
  <PresentationFormat>On-screen Show (4:3)</PresentationFormat>
  <Paragraphs>388</Paragraphs>
  <Slides>28</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Office Theme</vt:lpstr>
      <vt:lpstr>Document</vt:lpstr>
      <vt:lpstr>Worksheet</vt:lpstr>
      <vt:lpstr>  Õ   ÕIGUSKEEL =  keel + õigus   Teekond sõnast õigusaktini ja õigusaktist inimeseni  uute keeletehnoloogiate ajastul </vt:lpstr>
      <vt:lpstr>Kristjan Jaak Peterson (1801-1822)</vt:lpstr>
      <vt:lpstr>Mag. Phil. Merit-Ene Ilja, lingvist </vt:lpstr>
      <vt:lpstr>Madis Vunder, jurist</vt:lpstr>
      <vt:lpstr>Ann Stolfot, jurist</vt:lpstr>
      <vt:lpstr>Õigustead dr Kadri Siibak, jurist </vt:lpstr>
      <vt:lpstr>Dotsent Mark Fišel, arvutiteadlane-keeletehnoloog</vt:lpstr>
      <vt:lpstr>PhD Arvi Tavast, insener, tõlkija, keeleteadlane, pedagoog</vt:lpstr>
      <vt:lpstr>Professor Aleksei Kelli, jurist </vt:lpstr>
      <vt:lpstr>1. Mitmekeelsus (multilingualism) Nõukogu (EMÜ) 15. aprilli 1958. aasta määrus nr 1, millega määratakse kindlaks Euroopa Majandusühenduses kasutatavad keeled</vt:lpstr>
      <vt:lpstr>Nõukogu (EMÜ) 15. aprilli 1958. aasta määrus nr 1,  millega määratakse kindlaks Euroopa Majandusühenduses kasutatavad keeled</vt:lpstr>
      <vt:lpstr>PowerPoint Presentation</vt:lpstr>
      <vt:lpstr>Põhiteesid</vt:lpstr>
      <vt:lpstr>Eesti keele osakonnad ja üksused ELi institutsioonides ja asutustes</vt:lpstr>
      <vt:lpstr>ELi institutsioonide õigusloome 2013-2018 (1)</vt:lpstr>
      <vt:lpstr> ELi institutsioonide õigusloome 2013-2018 (2)</vt:lpstr>
      <vt:lpstr>IATE Public http://iate.europa.eu</vt:lpstr>
      <vt:lpstr>IATE Public </vt:lpstr>
      <vt:lpstr>IATE Public</vt:lpstr>
      <vt:lpstr>IATE 2</vt:lpstr>
      <vt:lpstr>  IATE ET   ET 2017 – 57880  eestikeelset terminit  ET 2018 (01.017) – 58363 eestikeelset terminit  </vt:lpstr>
      <vt:lpstr>PowerPoint Presentation</vt:lpstr>
      <vt:lpstr>ELi institutsioonide huvid</vt:lpstr>
      <vt:lpstr>3. Inimese ja keeletehnoloogia koostöö   Kujutis:  Frank V. https://unsplash.com/photos/YKW0JjP7rlU </vt:lpstr>
      <vt:lpstr>Euroopa Komisjoni eTranslation</vt:lpstr>
      <vt:lpstr>Kes saavad eTranslation'it kasutada?</vt:lpstr>
      <vt:lpstr> 4. Revolutsioon keeletehnoloogias ehk millised õiguslikud küsimused tekivad eesti keele õpetamisel külmikule?  Kujutis: Old Youth .https://unsplash.com/photos/ihqf8AQsQHI</vt:lpstr>
      <vt:lpstr>   Aitäh!  heiki.pisuke @ec.europa.eu    </vt:lpstr>
    </vt:vector>
  </TitlesOfParts>
  <Company>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 x</dc:creator>
  <cp:lastModifiedBy>PISUKE Heiki (DGT)</cp:lastModifiedBy>
  <cp:revision>97</cp:revision>
  <cp:lastPrinted>2018-10-01T14:43:11Z</cp:lastPrinted>
  <dcterms:created xsi:type="dcterms:W3CDTF">2018-09-28T07:05:59Z</dcterms:created>
  <dcterms:modified xsi:type="dcterms:W3CDTF">2018-10-01T16:10:47Z</dcterms:modified>
</cp:coreProperties>
</file>