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93" r:id="rId3"/>
    <p:sldId id="283" r:id="rId4"/>
    <p:sldId id="292" r:id="rId5"/>
    <p:sldId id="289" r:id="rId6"/>
    <p:sldId id="297" r:id="rId7"/>
    <p:sldId id="294" r:id="rId8"/>
    <p:sldId id="296" r:id="rId9"/>
    <p:sldId id="282" r:id="rId10"/>
    <p:sldId id="290" r:id="rId11"/>
    <p:sldId id="279"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4853FC6-EE39-459C-A778-F2657F77E272}">
          <p14:sldIdLst>
            <p14:sldId id="257"/>
            <p14:sldId id="293"/>
            <p14:sldId id="283"/>
            <p14:sldId id="292"/>
            <p14:sldId id="289"/>
            <p14:sldId id="297"/>
            <p14:sldId id="294"/>
            <p14:sldId id="296"/>
            <p14:sldId id="282"/>
            <p14:sldId id="290"/>
            <p14:sldId id="279"/>
            <p14:sldId id="266"/>
          </p14:sldIdLst>
        </p14:section>
        <p14:section name="Tools" id="{E14F1165-59DE-4773-8131-57030420FF11}">
          <p14:sldIdLst/>
        </p14:section>
        <p14:section name="Tutorials" id="{AD4E720C-A476-47C6-8361-5A22C728E2CE}">
          <p14:sldIdLst/>
        </p14:section>
        <p14:section name="Get Office Mix" id="{32B75562-62DF-4F48-B02C-00B552FEB3B0}">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FF5900"/>
    <a:srgbClr val="E6E6E6"/>
    <a:srgbClr val="FF6400"/>
    <a:srgbClr val="EBEBEB"/>
    <a:srgbClr val="DBDBDB"/>
    <a:srgbClr val="E1E1E1"/>
    <a:srgbClr val="DEDEDE"/>
    <a:srgbClr val="FF4C0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81829" autoAdjust="0"/>
  </p:normalViewPr>
  <p:slideViewPr>
    <p:cSldViewPr snapToGrid="0">
      <p:cViewPr varScale="1">
        <p:scale>
          <a:sx n="104" d="100"/>
          <a:sy n="104" d="100"/>
        </p:scale>
        <p:origin x="1110" y="1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3" d="100"/>
          <a:sy n="63" d="100"/>
        </p:scale>
        <p:origin x="3924" y="78"/>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86BBF-38DE-4B34-833D-210BC6F66615}" type="datetimeFigureOut">
              <a:rPr lang="en-US" smtClean="0"/>
              <a:t>10/1/2018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BE67B-2C32-4802-A81D-5FD8EA0D9546}" type="slidenum">
              <a:rPr lang="en-US" smtClean="0"/>
              <a:t>‹#›</a:t>
            </a:fld>
            <a:endParaRPr lang="en-US"/>
          </a:p>
        </p:txBody>
      </p:sp>
    </p:spTree>
    <p:extLst>
      <p:ext uri="{BB962C8B-B14F-4D97-AF65-F5344CB8AC3E}">
        <p14:creationId xmlns:p14="http://schemas.microsoft.com/office/powerpoint/2010/main" val="35339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Paluda kuulajatel ette kujutada, et pildil toimub politseioperatsioon – täpselt pildil kujutatud kohas (</a:t>
            </a:r>
            <a:r>
              <a:rPr lang="et-EE" sz="1200" b="1" kern="1200" dirty="0" err="1">
                <a:solidFill>
                  <a:schemeClr val="tx1"/>
                </a:solidFill>
                <a:effectLst/>
                <a:latin typeface="+mn-lt"/>
                <a:ea typeface="+mn-ea"/>
                <a:cs typeface="+mn-cs"/>
              </a:rPr>
              <a:t>Laiterie</a:t>
            </a:r>
            <a:r>
              <a:rPr lang="et-EE" sz="1200" b="1" kern="1200" dirty="0">
                <a:solidFill>
                  <a:schemeClr val="tx1"/>
                </a:solidFill>
                <a:effectLst/>
                <a:latin typeface="+mn-lt"/>
                <a:ea typeface="+mn-ea"/>
                <a:cs typeface="+mn-cs"/>
              </a:rPr>
              <a:t> </a:t>
            </a:r>
            <a:r>
              <a:rPr lang="et-EE" sz="1200" b="1" kern="1200" dirty="0" err="1">
                <a:solidFill>
                  <a:schemeClr val="tx1"/>
                </a:solidFill>
                <a:effectLst/>
                <a:latin typeface="+mn-lt"/>
                <a:ea typeface="+mn-ea"/>
                <a:cs typeface="+mn-cs"/>
              </a:rPr>
              <a:t>d’Agris</a:t>
            </a:r>
            <a:r>
              <a:rPr lang="et-EE" sz="1200" kern="1200" dirty="0" err="1">
                <a:solidFill>
                  <a:schemeClr val="tx1"/>
                </a:solidFill>
                <a:effectLst/>
                <a:latin typeface="+mn-lt"/>
                <a:ea typeface="+mn-ea"/>
                <a:cs typeface="+mn-cs"/>
              </a:rPr>
              <a:t>’s</a:t>
            </a:r>
            <a:r>
              <a:rPr lang="et-EE" sz="1200" kern="1200" dirty="0">
                <a:solidFill>
                  <a:schemeClr val="tx1"/>
                </a:solidFill>
                <a:effectLst/>
                <a:latin typeface="+mn-lt"/>
                <a:ea typeface="+mn-ea"/>
                <a:cs typeface="+mn-cs"/>
              </a:rPr>
              <a:t>). Pildil on piimakombinaat. Vahistama on tuldud piimakombinaadi juhti </a:t>
            </a:r>
            <a:r>
              <a:rPr lang="et-EE" sz="1200" kern="1200" dirty="0" err="1">
                <a:solidFill>
                  <a:schemeClr val="tx1"/>
                </a:solidFill>
                <a:effectLst/>
                <a:latin typeface="+mn-lt"/>
                <a:ea typeface="+mn-ea"/>
                <a:cs typeface="+mn-cs"/>
              </a:rPr>
              <a:t>Jean-Pierre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Guimont</a:t>
            </a:r>
            <a:r>
              <a:rPr lang="et-EE" sz="1200" kern="1200" dirty="0">
                <a:solidFill>
                  <a:schemeClr val="tx1"/>
                </a:solidFill>
                <a:effectLst/>
                <a:latin typeface="+mn-lt"/>
                <a:ea typeface="+mn-ea"/>
                <a:cs typeface="+mn-cs"/>
              </a:rPr>
              <a:t>’. Esmalt arvaks, et ta on toime pannud mingit sorti majandus- või riigivastase kuriteo.</a:t>
            </a:r>
          </a:p>
          <a:p>
            <a:endParaRPr lang="et-EE" sz="1200" kern="1200" dirty="0">
              <a:solidFill>
                <a:schemeClr val="tx1"/>
              </a:solidFill>
              <a:effectLst/>
              <a:latin typeface="+mn-lt"/>
              <a:ea typeface="+mn-ea"/>
              <a:cs typeface="+mn-cs"/>
            </a:endParaRPr>
          </a:p>
          <a:p>
            <a:r>
              <a:rPr lang="et-EE" sz="1200" kern="1200" dirty="0">
                <a:solidFill>
                  <a:schemeClr val="tx1"/>
                </a:solidFill>
                <a:effectLst/>
                <a:latin typeface="+mn-lt"/>
                <a:ea typeface="+mn-ea"/>
                <a:cs typeface="+mn-cs"/>
              </a:rPr>
              <a:t>-&gt; järgmisel slaidil jõuame juustudeni</a:t>
            </a:r>
            <a:endParaRPr lang="en-GB" dirty="0"/>
          </a:p>
        </p:txBody>
      </p:sp>
      <p:sp>
        <p:nvSpPr>
          <p:cNvPr id="4" name="Slide Number Placeholder 3"/>
          <p:cNvSpPr>
            <a:spLocks noGrp="1"/>
          </p:cNvSpPr>
          <p:nvPr>
            <p:ph type="sldNum" sz="quarter" idx="10"/>
          </p:nvPr>
        </p:nvSpPr>
        <p:spPr/>
        <p:txBody>
          <a:bodyPr/>
          <a:lstStyle/>
          <a:p>
            <a:fld id="{B02BE67B-2C32-4802-A81D-5FD8EA0D9546}" type="slidenum">
              <a:rPr lang="en-US" smtClean="0"/>
              <a:t>2</a:t>
            </a:fld>
            <a:endParaRPr lang="en-US"/>
          </a:p>
        </p:txBody>
      </p:sp>
    </p:spTree>
    <p:extLst>
      <p:ext uri="{BB962C8B-B14F-4D97-AF65-F5344CB8AC3E}">
        <p14:creationId xmlns:p14="http://schemas.microsoft.com/office/powerpoint/2010/main" val="319035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Paluda kuulajatel ette kujutada, et nad valivad poes erinevate tootjate </a:t>
            </a:r>
            <a:r>
              <a:rPr lang="et-EE" dirty="0" err="1"/>
              <a:t>Emmenthali</a:t>
            </a:r>
            <a:r>
              <a:rPr lang="et-EE" dirty="0"/>
              <a:t>. Valikus on pildid olevad juustud. Parempoolne on odavam.</a:t>
            </a:r>
          </a:p>
          <a:p>
            <a:endParaRPr lang="et-EE" dirty="0"/>
          </a:p>
          <a:p>
            <a:r>
              <a:rPr lang="et-EE" dirty="0"/>
              <a:t>Ilmselt valiks vähemalt osa kuulajatest parempoolse juustu.</a:t>
            </a:r>
          </a:p>
          <a:p>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Siis rääkida kaasuse asjaoludest: </a:t>
            </a:r>
            <a:r>
              <a:rPr lang="et-EE" dirty="0" err="1"/>
              <a:t>Guimont</a:t>
            </a:r>
            <a:r>
              <a:rPr lang="et-EE" dirty="0"/>
              <a:t> taheti võtta kriminaalvastutusele, sest ta müüs </a:t>
            </a:r>
            <a:r>
              <a:rPr lang="et-EE" dirty="0" err="1"/>
              <a:t>Emmenthali</a:t>
            </a:r>
            <a:r>
              <a:rPr lang="et-EE" dirty="0"/>
              <a:t> juustu, millel ei olnud tugevat </a:t>
            </a:r>
            <a:r>
              <a:rPr lang="et-EE" dirty="0" err="1"/>
              <a:t>laapa</a:t>
            </a:r>
            <a:r>
              <a:rPr lang="et-EE" dirty="0"/>
              <a:t>. Prantsuse siseriiklik õigusakt nägi ette, et </a:t>
            </a:r>
            <a:r>
              <a:rPr lang="et-EE" dirty="0" err="1"/>
              <a:t>Emmenthalil</a:t>
            </a:r>
            <a:r>
              <a:rPr lang="et-EE" dirty="0"/>
              <a:t> peab olema laap ja see peab olema kuldkollaka ja helepruuni vahelist värvi. Täpsemalt: </a:t>
            </a:r>
            <a:r>
              <a:rPr lang="en-US" sz="1200" b="0" i="1" u="sng" kern="1200" dirty="0">
                <a:solidFill>
                  <a:schemeClr val="tx1"/>
                </a:solidFill>
                <a:effectLst/>
                <a:latin typeface="+mn-lt"/>
                <a:ea typeface="+mn-ea"/>
                <a:cs typeface="+mn-cs"/>
              </a:rPr>
              <a:t>a firm cheese </a:t>
            </a:r>
            <a:r>
              <a:rPr lang="et-EE" sz="1200" b="0" i="1" u="sng" kern="1200" dirty="0">
                <a:solidFill>
                  <a:schemeClr val="tx1"/>
                </a:solidFill>
                <a:effectLst/>
                <a:latin typeface="+mn-lt"/>
                <a:ea typeface="+mn-ea"/>
                <a:cs typeface="+mn-cs"/>
              </a:rPr>
              <a:t>/.../</a:t>
            </a:r>
            <a:r>
              <a:rPr lang="en-US" sz="1200" b="0" i="1" u="sng" kern="1200" dirty="0">
                <a:solidFill>
                  <a:schemeClr val="tx1"/>
                </a:solidFill>
                <a:effectLst/>
                <a:latin typeface="+mn-lt"/>
                <a:ea typeface="+mn-ea"/>
                <a:cs typeface="+mn-cs"/>
              </a:rPr>
              <a:t> of a </a:t>
            </a:r>
            <a:r>
              <a:rPr lang="en-US" sz="1200" b="0" i="1" u="sng" kern="1200" dirty="0" err="1">
                <a:solidFill>
                  <a:schemeClr val="tx1"/>
                </a:solidFill>
                <a:effectLst/>
                <a:latin typeface="+mn-lt"/>
                <a:ea typeface="+mn-ea"/>
                <a:cs typeface="+mn-cs"/>
              </a:rPr>
              <a:t>colour</a:t>
            </a:r>
            <a:r>
              <a:rPr lang="en-US" sz="1200" b="0" i="1" u="sng" kern="1200" dirty="0">
                <a:solidFill>
                  <a:schemeClr val="tx1"/>
                </a:solidFill>
                <a:effectLst/>
                <a:latin typeface="+mn-lt"/>
                <a:ea typeface="+mn-ea"/>
                <a:cs typeface="+mn-cs"/>
              </a:rPr>
              <a:t> between ivory and pale yellow, with holes of a size between a cherry and a walnut; </a:t>
            </a:r>
            <a:r>
              <a:rPr lang="en-US" sz="1200" b="1" i="1" u="sng" kern="1200" dirty="0">
                <a:solidFill>
                  <a:schemeClr val="tx1"/>
                </a:solidFill>
                <a:effectLst/>
                <a:latin typeface="+mn-lt"/>
                <a:ea typeface="+mn-ea"/>
                <a:cs typeface="+mn-cs"/>
              </a:rPr>
              <a:t>hard, dry rind, of a </a:t>
            </a:r>
            <a:r>
              <a:rPr lang="en-US" sz="1200" b="1" i="1" u="sng" kern="1200" dirty="0" err="1">
                <a:solidFill>
                  <a:schemeClr val="tx1"/>
                </a:solidFill>
                <a:effectLst/>
                <a:latin typeface="+mn-lt"/>
                <a:ea typeface="+mn-ea"/>
                <a:cs typeface="+mn-cs"/>
              </a:rPr>
              <a:t>colour</a:t>
            </a:r>
            <a:r>
              <a:rPr lang="en-US" sz="1200" b="1" i="1" u="sng" kern="1200" dirty="0">
                <a:solidFill>
                  <a:schemeClr val="tx1"/>
                </a:solidFill>
                <a:effectLst/>
                <a:latin typeface="+mn-lt"/>
                <a:ea typeface="+mn-ea"/>
                <a:cs typeface="+mn-cs"/>
              </a:rPr>
              <a:t> between golden yellow and light brown</a:t>
            </a:r>
            <a:r>
              <a:rPr lang="en-US" sz="1200" b="0" i="1" u="sng" kern="1200" dirty="0">
                <a:solidFill>
                  <a:schemeClr val="tx1"/>
                </a:solidFill>
                <a:effectLst/>
                <a:latin typeface="+mn-lt"/>
                <a:ea typeface="+mn-ea"/>
                <a:cs typeface="+mn-cs"/>
              </a:rPr>
              <a:t>.</a:t>
            </a:r>
            <a:endParaRPr lang="et-EE" dirty="0"/>
          </a:p>
          <a:p>
            <a:endParaRPr lang="et-EE" dirty="0"/>
          </a:p>
          <a:p>
            <a:r>
              <a:rPr lang="et-EE" dirty="0"/>
              <a:t>Ilma </a:t>
            </a:r>
            <a:r>
              <a:rPr lang="et-EE" dirty="0" err="1"/>
              <a:t>laabata</a:t>
            </a:r>
            <a:r>
              <a:rPr lang="et-EE" dirty="0"/>
              <a:t> juustu müümine </a:t>
            </a:r>
            <a:r>
              <a:rPr lang="et-EE" dirty="0" err="1"/>
              <a:t>Emmenthali</a:t>
            </a:r>
            <a:r>
              <a:rPr lang="et-EE" dirty="0"/>
              <a:t> nime all oli tarbijate eksitamine vale tootesildiga, mis oli kriminaalkorras karistatav. Niisiis ei olnud tegemist mitte korruptsiooni, vaid ilma koorikuta juustu müümisega.</a:t>
            </a:r>
          </a:p>
          <a:p>
            <a:endParaRPr lang="et-EE" dirty="0"/>
          </a:p>
          <a:p>
            <a:r>
              <a:rPr lang="et-EE" dirty="0"/>
              <a:t> Sellist nõuet </a:t>
            </a:r>
            <a:r>
              <a:rPr lang="et-EE" dirty="0" err="1"/>
              <a:t>Emmenthalile</a:t>
            </a:r>
            <a:r>
              <a:rPr lang="et-EE" dirty="0"/>
              <a:t> (</a:t>
            </a:r>
            <a:r>
              <a:rPr lang="et-EE" dirty="0" err="1"/>
              <a:t>laaba</a:t>
            </a:r>
            <a:r>
              <a:rPr lang="et-EE" dirty="0"/>
              <a:t> olemasolu ja selle värvus) paljudes liikmesriikides pole.</a:t>
            </a:r>
          </a:p>
          <a:p>
            <a:endParaRPr lang="et-EE" dirty="0"/>
          </a:p>
          <a:p>
            <a:r>
              <a:rPr lang="et-EE" dirty="0"/>
              <a:t>EL õigusega oleks vastuolus, kui Prantsusmaale ei saaks importida Hollandis nõuetekohaselt toodetud ja turustatavat </a:t>
            </a:r>
            <a:r>
              <a:rPr lang="et-EE" dirty="0" err="1"/>
              <a:t>Emmenthali</a:t>
            </a:r>
            <a:r>
              <a:rPr lang="et-EE" dirty="0"/>
              <a:t> juustu põhjusel, et sellel ei ole </a:t>
            </a:r>
            <a:r>
              <a:rPr lang="et-EE" dirty="0" err="1"/>
              <a:t>laapa</a:t>
            </a:r>
            <a:r>
              <a:rPr lang="et-EE" dirty="0"/>
              <a:t>. Aga antud juhul oli tegemist puhtalt siseriikliku olukorraga, kus siseriiklikult kehtestatud reeglid olid Liidu omadest rangemad – pöörddiskrimineerimise olukord.</a:t>
            </a:r>
          </a:p>
          <a:p>
            <a:endParaRPr lang="et-EE" dirty="0"/>
          </a:p>
          <a:p>
            <a:r>
              <a:rPr lang="et-EE" dirty="0"/>
              <a:t>Üldiselt ei ole pöörddiskrimineerimine vaikimisi vastuolus EL õigusega, kuid Euroopa Kohus oma pädevust võrdlemisi laiendavalt tõlgendanud. Sellise </a:t>
            </a:r>
            <a:r>
              <a:rPr lang="et-EE" dirty="0" err="1"/>
              <a:t>spilloveri</a:t>
            </a:r>
            <a:r>
              <a:rPr lang="et-EE" dirty="0"/>
              <a:t> üheks näiteks ongi seesama </a:t>
            </a:r>
            <a:r>
              <a:rPr lang="et-EE" dirty="0" err="1"/>
              <a:t>Guimont</a:t>
            </a:r>
            <a:r>
              <a:rPr lang="et-EE" dirty="0"/>
              <a:t>’ kaasus. Kohus tõlgendas, et tal on konkreetses asjas pädevus, sest siseriiklikul kohtul oli võimalus selles asjas eelotsust küsida: </a:t>
            </a:r>
            <a:r>
              <a:rPr lang="en-US" sz="1200" b="0" i="1" u="none" kern="1200" dirty="0">
                <a:solidFill>
                  <a:schemeClr val="tx1"/>
                </a:solidFill>
                <a:effectLst/>
                <a:latin typeface="+mn-lt"/>
                <a:ea typeface="+mn-ea"/>
                <a:cs typeface="+mn-cs"/>
              </a:rPr>
              <a:t>In principle, </a:t>
            </a:r>
            <a:r>
              <a:rPr lang="en-US" sz="1200" b="1" i="1" u="none" kern="1200" dirty="0">
                <a:solidFill>
                  <a:schemeClr val="tx1"/>
                </a:solidFill>
                <a:effectLst/>
                <a:latin typeface="+mn-lt"/>
                <a:ea typeface="+mn-ea"/>
                <a:cs typeface="+mn-cs"/>
              </a:rPr>
              <a:t>it is for the national courts alone to determine, </a:t>
            </a:r>
            <a:r>
              <a:rPr lang="en-US" sz="1200" b="0" i="1" u="none" kern="1200" dirty="0">
                <a:solidFill>
                  <a:schemeClr val="tx1"/>
                </a:solidFill>
                <a:effectLst/>
                <a:latin typeface="+mn-lt"/>
                <a:ea typeface="+mn-ea"/>
                <a:cs typeface="+mn-cs"/>
              </a:rPr>
              <a:t>having regard to the particular features of each case, </a:t>
            </a:r>
            <a:r>
              <a:rPr lang="en-US" sz="1200" b="1" i="1" u="none" kern="1200" dirty="0">
                <a:solidFill>
                  <a:schemeClr val="tx1"/>
                </a:solidFill>
                <a:effectLst/>
                <a:latin typeface="+mn-lt"/>
                <a:ea typeface="+mn-ea"/>
                <a:cs typeface="+mn-cs"/>
              </a:rPr>
              <a:t>both the need for a preliminary ruling in order to enable them to give their judgment and the relevance of the questions which they refer to the Court</a:t>
            </a:r>
            <a:r>
              <a:rPr lang="en-US" sz="1200" b="0" i="1" u="none" kern="1200" dirty="0">
                <a:solidFill>
                  <a:schemeClr val="tx1"/>
                </a:solidFill>
                <a:effectLst/>
                <a:latin typeface="+mn-lt"/>
                <a:ea typeface="+mn-ea"/>
                <a:cs typeface="+mn-cs"/>
              </a:rPr>
              <a:t>. A reference for a preliminary ruling from a national court </a:t>
            </a:r>
            <a:r>
              <a:rPr lang="en-US" sz="1200" b="1" i="1" u="none" kern="1200" dirty="0">
                <a:solidFill>
                  <a:schemeClr val="tx1"/>
                </a:solidFill>
                <a:effectLst/>
                <a:latin typeface="+mn-lt"/>
                <a:ea typeface="+mn-ea"/>
                <a:cs typeface="+mn-cs"/>
              </a:rPr>
              <a:t>may be rejected only if it is quite obvious that the interpretation of Community law sought by that court bears no relation to the actual nature of the case</a:t>
            </a:r>
            <a:r>
              <a:rPr lang="en-US" sz="1200" b="0" i="1" u="none" kern="1200" dirty="0">
                <a:solidFill>
                  <a:schemeClr val="tx1"/>
                </a:solidFill>
                <a:effectLst/>
                <a:latin typeface="+mn-lt"/>
                <a:ea typeface="+mn-ea"/>
                <a:cs typeface="+mn-cs"/>
              </a:rPr>
              <a:t> or the subject-matter of the main action</a:t>
            </a:r>
            <a:r>
              <a:rPr lang="et-EE" sz="1200" b="0" i="1" u="none" kern="1200" dirty="0">
                <a:solidFill>
                  <a:schemeClr val="tx1"/>
                </a:solidFill>
                <a:effectLst/>
                <a:latin typeface="+mn-lt"/>
                <a:ea typeface="+mn-ea"/>
                <a:cs typeface="+mn-cs"/>
              </a:rPr>
              <a:t>. </a:t>
            </a:r>
            <a:r>
              <a:rPr lang="en-US" sz="1200" b="0" i="1" u="none" kern="1200" dirty="0">
                <a:solidFill>
                  <a:schemeClr val="tx1"/>
                </a:solidFill>
                <a:effectLst/>
                <a:latin typeface="+mn-lt"/>
                <a:ea typeface="+mn-ea"/>
                <a:cs typeface="+mn-cs"/>
              </a:rPr>
              <a:t> In this case, </a:t>
            </a:r>
            <a:r>
              <a:rPr lang="en-US" sz="1200" b="1" i="1" u="none" kern="1200" dirty="0">
                <a:solidFill>
                  <a:schemeClr val="tx1"/>
                </a:solidFill>
                <a:effectLst/>
                <a:latin typeface="+mn-lt"/>
                <a:ea typeface="+mn-ea"/>
                <a:cs typeface="+mn-cs"/>
              </a:rPr>
              <a:t>it is not obvious that the interpretation of Community law requested is not necessary for the national court</a:t>
            </a:r>
            <a:r>
              <a:rPr lang="en-US" sz="1200" b="0" i="1" u="none" kern="1200" dirty="0">
                <a:solidFill>
                  <a:schemeClr val="tx1"/>
                </a:solidFill>
                <a:effectLst/>
                <a:latin typeface="+mn-lt"/>
                <a:ea typeface="+mn-ea"/>
                <a:cs typeface="+mn-cs"/>
              </a:rPr>
              <a:t>. Such a reply might be useful to it if its national law were to require, in proceedings such as those in this case, that a national producer must be allowed to enjoy the same rights as those which a producer of another Member State would derive from Community law in the same situation.</a:t>
            </a:r>
            <a:endParaRPr lang="et-EE" sz="1200" b="0" i="1" u="none" kern="1200" dirty="0">
              <a:solidFill>
                <a:schemeClr val="tx1"/>
              </a:solidFill>
              <a:effectLst/>
              <a:latin typeface="+mn-lt"/>
              <a:ea typeface="+mn-ea"/>
              <a:cs typeface="+mn-cs"/>
            </a:endParaRPr>
          </a:p>
          <a:p>
            <a:endParaRPr lang="et-EE" sz="1200" b="0" i="1" u="none" kern="1200" dirty="0">
              <a:solidFill>
                <a:schemeClr val="tx1"/>
              </a:solidFill>
              <a:effectLst/>
              <a:latin typeface="+mn-lt"/>
              <a:ea typeface="+mn-ea"/>
              <a:cs typeface="+mn-cs"/>
            </a:endParaRPr>
          </a:p>
          <a:p>
            <a:endParaRPr lang="et-EE" sz="1200" b="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31C5EBC-D4BA-4624-8E11-D89ED081D79E}" type="slidenum">
              <a:rPr lang="et-EE" smtClean="0"/>
              <a:pPr>
                <a:defRPr/>
              </a:pPr>
              <a:t>3</a:t>
            </a:fld>
            <a:endParaRPr lang="et-EE"/>
          </a:p>
        </p:txBody>
      </p:sp>
    </p:spTree>
    <p:extLst>
      <p:ext uri="{BB962C8B-B14F-4D97-AF65-F5344CB8AC3E}">
        <p14:creationId xmlns:p14="http://schemas.microsoft.com/office/powerpoint/2010/main" val="203806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Vallo </a:t>
            </a:r>
            <a:r>
              <a:rPr lang="et-EE" dirty="0" err="1"/>
              <a:t>Olle</a:t>
            </a:r>
            <a:r>
              <a:rPr lang="et-EE" dirty="0"/>
              <a:t> ja Ülle Madisega bussis Rakverest. Seejärel </a:t>
            </a:r>
            <a:r>
              <a:rPr lang="et-EE" dirty="0" err="1"/>
              <a:t>Nele</a:t>
            </a:r>
            <a:r>
              <a:rPr lang="et-EE" dirty="0"/>
              <a:t> Parrest. </a:t>
            </a:r>
          </a:p>
          <a:p>
            <a:endParaRPr lang="et-EE" dirty="0"/>
          </a:p>
          <a:p>
            <a:endParaRPr lang="et-EE" dirty="0"/>
          </a:p>
          <a:p>
            <a:r>
              <a:rPr lang="et-EE" dirty="0"/>
              <a:t>Euroopa Kohtu lähenemine on kanda kinnitanud ka siseriiklikes kohtutes, näiteks Prantsuse konstitutsioonikohus tegi lahendi, milles tunnistas pöörddiskrimineerimise olukorra konstitutsiooniga vastuolus olevaks.</a:t>
            </a:r>
          </a:p>
          <a:p>
            <a:endParaRPr lang="et-EE" dirty="0"/>
          </a:p>
          <a:p>
            <a:r>
              <a:rPr lang="et-EE" dirty="0"/>
              <a:t>Varasemalt oli EL-õigusega vastuolus olevaks tunnistatud maksuseaduse säte, mille kohaselt hääleõiguseta (</a:t>
            </a:r>
            <a:r>
              <a:rPr lang="et-EE" dirty="0" err="1"/>
              <a:t>eelis)aktsialt</a:t>
            </a:r>
            <a:r>
              <a:rPr lang="et-EE" dirty="0"/>
              <a:t> saadud dividendi ei saa arvata maksuvaba tulu hulka. Selle tulemusena tekkis olukord, kus aktsionäril on ebasoodsam võtta eelisaktsiast saadavat dividendi Prantsuse äriühingust võrreldes mõne teise liikmesriigi äriühinguga. Tegemist on tüüpilise pöörddiskrimineerimise olukorraga, mille konstitutsioonikohus leidis olevat põhiseadusevastane.</a:t>
            </a:r>
          </a:p>
          <a:p>
            <a:endParaRPr lang="et-EE" dirty="0"/>
          </a:p>
          <a:p>
            <a:r>
              <a:rPr lang="et-EE" dirty="0"/>
              <a:t>Seega on Euroopa Kohtu tõlgendused </a:t>
            </a:r>
            <a:r>
              <a:rPr lang="et-EE" dirty="0" err="1"/>
              <a:t>Guimont</a:t>
            </a:r>
            <a:r>
              <a:rPr lang="et-EE" dirty="0"/>
              <a:t> kaasusest jõudnud mõningatesse „suurtesse“ siseriiklikesse kohtutesse. </a:t>
            </a:r>
          </a:p>
          <a:p>
            <a:endParaRPr lang="et-EE" dirty="0"/>
          </a:p>
          <a:p>
            <a:r>
              <a:rPr lang="en-US" sz="1200" b="0" i="0" kern="1200" dirty="0" err="1">
                <a:solidFill>
                  <a:schemeClr val="tx1"/>
                </a:solidFill>
                <a:effectLst/>
                <a:latin typeface="+mn-lt"/>
                <a:ea typeface="+mn-ea"/>
                <a:cs typeface="+mn-cs"/>
              </a:rPr>
              <a:t>Lugesin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veidi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juurde</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saan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aru</a:t>
            </a:r>
            <a:r>
              <a:rPr lang="en-US" sz="1200" b="0" i="0" kern="1200" dirty="0">
                <a:solidFill>
                  <a:schemeClr val="tx1"/>
                </a:solidFill>
                <a:effectLst/>
                <a:latin typeface="+mn-lt"/>
                <a:ea typeface="+mn-ea"/>
                <a:cs typeface="+mn-cs"/>
              </a:rPr>
              <a:t>, et see </a:t>
            </a:r>
            <a:r>
              <a:rPr lang="en-US" sz="1200" b="0" i="0" kern="1200" dirty="0" err="1">
                <a:solidFill>
                  <a:schemeClr val="tx1"/>
                </a:solidFill>
                <a:effectLst/>
                <a:latin typeface="+mn-lt"/>
                <a:ea typeface="+mn-ea"/>
                <a:cs typeface="+mn-cs"/>
              </a:rPr>
              <a:t>toimis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järgmiselt</a:t>
            </a:r>
            <a:r>
              <a:rPr lang="en-US" sz="1200" b="0" i="0" kern="1200" dirty="0">
                <a:solidFill>
                  <a:schemeClr val="tx1"/>
                </a:solidFill>
                <a:effectLst/>
                <a:latin typeface="+mn-lt"/>
                <a:ea typeface="+mn-ea"/>
                <a:cs typeface="+mn-cs"/>
              </a:rPr>
              <a:t>. 1) </a:t>
            </a:r>
            <a:r>
              <a:rPr lang="en-US" sz="1200" b="0" i="0" kern="1200" dirty="0" err="1">
                <a:solidFill>
                  <a:schemeClr val="tx1"/>
                </a:solidFill>
                <a:effectLst/>
                <a:latin typeface="+mn-lt"/>
                <a:ea typeface="+mn-ea"/>
                <a:cs typeface="+mn-cs"/>
              </a:rPr>
              <a:t>Prantsusmaa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kehtestas</a:t>
            </a:r>
            <a:r>
              <a:rPr lang="en-US" sz="1200" b="0" i="0" kern="1200" dirty="0">
                <a:solidFill>
                  <a:schemeClr val="tx1"/>
                </a:solidFill>
                <a:effectLst/>
                <a:latin typeface="+mn-lt"/>
                <a:ea typeface="+mn-ea"/>
                <a:cs typeface="+mn-cs"/>
              </a:rPr>
              <a:t> 2012 </a:t>
            </a:r>
            <a:r>
              <a:rPr lang="en-US" sz="1200" b="0" i="0" kern="1200" dirty="0" err="1">
                <a:solidFill>
                  <a:schemeClr val="tx1"/>
                </a:solidFill>
                <a:effectLst/>
                <a:latin typeface="+mn-lt"/>
                <a:ea typeface="+mn-ea"/>
                <a:cs typeface="+mn-cs"/>
              </a:rPr>
              <a:t>dividendilt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võetava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kinnipeetava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maksu</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sealhulgas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edasimakstavatele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dividendidele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kohaldus</a:t>
            </a:r>
            <a:r>
              <a:rPr lang="en-US" sz="1200" b="0" i="0" kern="1200" dirty="0">
                <a:solidFill>
                  <a:schemeClr val="tx1"/>
                </a:solidFill>
                <a:effectLst/>
                <a:latin typeface="+mn-lt"/>
                <a:ea typeface="+mn-ea"/>
                <a:cs typeface="+mn-cs"/>
              </a:rPr>
              <a:t> see </a:t>
            </a:r>
            <a:r>
              <a:rPr lang="en-US" sz="1200" b="0" i="0" kern="1200" dirty="0" err="1">
                <a:solidFill>
                  <a:schemeClr val="tx1"/>
                </a:solidFill>
                <a:effectLst/>
                <a:latin typeface="+mn-lt"/>
                <a:ea typeface="+mn-ea"/>
                <a:cs typeface="+mn-cs"/>
              </a:rPr>
              <a:t>kõigile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residentidele</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mitteresidentidele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Prantsusmaal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dividende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jaotasid</a:t>
            </a:r>
            <a:r>
              <a:rPr lang="en-US" sz="1200" b="0" i="0" kern="1200" dirty="0">
                <a:solidFill>
                  <a:schemeClr val="tx1"/>
                </a:solidFill>
                <a:effectLst/>
                <a:latin typeface="+mn-lt"/>
                <a:ea typeface="+mn-ea"/>
                <a:cs typeface="+mn-cs"/>
              </a:rPr>
              <a:t>. 2) See </a:t>
            </a:r>
            <a:r>
              <a:rPr lang="en-US" sz="1200" b="0" i="0" kern="1200" dirty="0" err="1">
                <a:solidFill>
                  <a:schemeClr val="tx1"/>
                </a:solidFill>
                <a:effectLst/>
                <a:latin typeface="+mn-lt"/>
                <a:ea typeface="+mn-ea"/>
                <a:cs typeface="+mn-cs"/>
              </a:rPr>
              <a:t>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selgelt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vastuolus</a:t>
            </a:r>
            <a:r>
              <a:rPr lang="en-US" sz="1200" b="0" i="0" kern="1200" dirty="0">
                <a:solidFill>
                  <a:schemeClr val="tx1"/>
                </a:solidFill>
                <a:effectLst/>
                <a:latin typeface="+mn-lt"/>
                <a:ea typeface="+mn-ea"/>
                <a:cs typeface="+mn-cs"/>
              </a:rPr>
              <a:t> 2011.a. EU ema-</a:t>
            </a:r>
            <a:r>
              <a:rPr lang="en-US" sz="1200" b="0" i="0" kern="1200" dirty="0" err="1">
                <a:solidFill>
                  <a:schemeClr val="tx1"/>
                </a:solidFill>
                <a:effectLst/>
                <a:latin typeface="+mn-lt"/>
                <a:ea typeface="+mn-ea"/>
                <a:cs typeface="+mn-cs"/>
              </a:rPr>
              <a:t>tütarühingu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direktiiviga</a:t>
            </a:r>
            <a:r>
              <a:rPr lang="en-US" sz="1200" b="0" i="0" kern="1200" dirty="0">
                <a:solidFill>
                  <a:schemeClr val="tx1"/>
                </a:solidFill>
                <a:effectLst/>
                <a:latin typeface="+mn-lt"/>
                <a:ea typeface="+mn-ea"/>
                <a:cs typeface="+mn-cs"/>
              </a:rPr>
              <a:t>, mis </a:t>
            </a:r>
            <a:r>
              <a:rPr lang="en-US" sz="1200" b="0" i="0" kern="1200" dirty="0" err="1">
                <a:solidFill>
                  <a:schemeClr val="tx1"/>
                </a:solidFill>
                <a:effectLst/>
                <a:latin typeface="+mn-lt"/>
                <a:ea typeface="+mn-ea"/>
                <a:cs typeface="+mn-cs"/>
              </a:rPr>
              <a:t>keelab</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sellise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kinnipeetava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maksu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sidusühingutele</a:t>
            </a:r>
            <a:r>
              <a:rPr lang="en-US" sz="1200" b="0" i="0" kern="1200" dirty="0">
                <a:solidFill>
                  <a:schemeClr val="tx1"/>
                </a:solidFill>
                <a:effectLst/>
                <a:latin typeface="+mn-lt"/>
                <a:ea typeface="+mn-ea"/>
                <a:cs typeface="+mn-cs"/>
              </a:rPr>
              <a:t> (10% </a:t>
            </a:r>
            <a:r>
              <a:rPr lang="en-US" sz="1200" b="0" i="0" kern="1200" dirty="0" err="1">
                <a:solidFill>
                  <a:schemeClr val="tx1"/>
                </a:solidFill>
                <a:effectLst/>
                <a:latin typeface="+mn-lt"/>
                <a:ea typeface="+mn-ea"/>
                <a:cs typeface="+mn-cs"/>
              </a:rPr>
              <a:t>osalust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või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häältest</a:t>
            </a:r>
            <a:r>
              <a:rPr lang="en-US" sz="1200" b="0" i="0" kern="1200" dirty="0">
                <a:solidFill>
                  <a:schemeClr val="tx1"/>
                </a:solidFill>
                <a:effectLst/>
                <a:latin typeface="+mn-lt"/>
                <a:ea typeface="+mn-ea"/>
                <a:cs typeface="+mn-cs"/>
              </a:rPr>
              <a:t>) 3) CJEU </a:t>
            </a:r>
            <a:r>
              <a:rPr lang="en-US" sz="1200" b="0" i="0" kern="1200" dirty="0" err="1">
                <a:solidFill>
                  <a:schemeClr val="tx1"/>
                </a:solidFill>
                <a:effectLst/>
                <a:latin typeface="+mn-lt"/>
                <a:ea typeface="+mn-ea"/>
                <a:cs typeface="+mn-cs"/>
              </a:rPr>
              <a:t>kinnitas</a:t>
            </a:r>
            <a:r>
              <a:rPr lang="en-US" sz="1200" b="0" i="0" kern="1200" dirty="0">
                <a:solidFill>
                  <a:schemeClr val="tx1"/>
                </a:solidFill>
                <a:effectLst/>
                <a:latin typeface="+mn-lt"/>
                <a:ea typeface="+mn-ea"/>
                <a:cs typeface="+mn-cs"/>
              </a:rPr>
              <a:t>, et see on </a:t>
            </a:r>
            <a:r>
              <a:rPr lang="en-US" sz="1200" b="0" i="0" kern="1200" dirty="0" err="1">
                <a:solidFill>
                  <a:schemeClr val="tx1"/>
                </a:solidFill>
                <a:effectLst/>
                <a:latin typeface="+mn-lt"/>
                <a:ea typeface="+mn-ea"/>
                <a:cs typeface="+mn-cs"/>
              </a:rPr>
              <a:t>vastuolus</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selle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tõttu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kohaldatud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maksu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dividendidele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dividendid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saadi</a:t>
            </a:r>
            <a:r>
              <a:rPr lang="en-US" sz="1200" b="0" i="0" kern="1200" dirty="0">
                <a:solidFill>
                  <a:schemeClr val="tx1"/>
                </a:solidFill>
                <a:effectLst/>
                <a:latin typeface="+mn-lt"/>
                <a:ea typeface="+mn-ea"/>
                <a:cs typeface="+mn-cs"/>
              </a:rPr>
              <a:t> EL-is (</a:t>
            </a:r>
            <a:r>
              <a:rPr lang="en-US" sz="1200" b="0" i="0" kern="1200" dirty="0" err="1">
                <a:solidFill>
                  <a:schemeClr val="tx1"/>
                </a:solidFill>
                <a:effectLst/>
                <a:latin typeface="+mn-lt"/>
                <a:ea typeface="+mn-ea"/>
                <a:cs typeface="+mn-cs"/>
              </a:rPr>
              <a:t>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Prantsusmaa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asuvalt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tütrelt</a:t>
            </a:r>
            <a:r>
              <a:rPr lang="en-US" sz="1200" b="0" i="0" kern="1200" dirty="0">
                <a:solidFill>
                  <a:schemeClr val="tx1"/>
                </a:solidFill>
                <a:effectLst/>
                <a:latin typeface="+mn-lt"/>
                <a:ea typeface="+mn-ea"/>
                <a:cs typeface="+mn-cs"/>
              </a:rPr>
              <a:t> 4) </a:t>
            </a:r>
            <a:r>
              <a:rPr lang="en-US" sz="1200" b="0" i="0" kern="1200" dirty="0" err="1">
                <a:solidFill>
                  <a:schemeClr val="tx1"/>
                </a:solidFill>
                <a:effectLst/>
                <a:latin typeface="+mn-lt"/>
                <a:ea typeface="+mn-ea"/>
                <a:cs typeface="+mn-cs"/>
              </a:rPr>
              <a:t>kuna</a:t>
            </a:r>
            <a:r>
              <a:rPr lang="en-US" sz="1200" b="0" i="0" kern="1200" dirty="0">
                <a:solidFill>
                  <a:schemeClr val="tx1"/>
                </a:solidFill>
                <a:effectLst/>
                <a:latin typeface="+mn-lt"/>
                <a:ea typeface="+mn-ea"/>
                <a:cs typeface="+mn-cs"/>
              </a:rPr>
              <a:t> CJEU ja </a:t>
            </a:r>
            <a:r>
              <a:rPr lang="en-US" sz="1200" b="0" i="0" kern="1200" dirty="0" err="1">
                <a:solidFill>
                  <a:schemeClr val="tx1"/>
                </a:solidFill>
                <a:effectLst/>
                <a:latin typeface="+mn-lt"/>
                <a:ea typeface="+mn-ea"/>
                <a:cs typeface="+mn-cs"/>
              </a:rPr>
              <a:t>direktiiv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puuduta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dividendide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edasimaksmist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Prantsusmaa</a:t>
            </a:r>
            <a:r>
              <a:rPr lang="en-US" sz="1200" b="0" i="0" kern="1200" dirty="0">
                <a:solidFill>
                  <a:schemeClr val="tx1"/>
                </a:solidFill>
                <a:effectLst/>
                <a:latin typeface="+mn-lt"/>
                <a:ea typeface="+mn-ea"/>
                <a:cs typeface="+mn-cs"/>
              </a:rPr>
              <a:t> sees ja </a:t>
            </a:r>
            <a:r>
              <a:rPr lang="en-US" sz="1200" b="0" i="0" kern="1200" dirty="0" err="1">
                <a:solidFill>
                  <a:schemeClr val="tx1"/>
                </a:solidFill>
                <a:effectLst/>
                <a:latin typeface="+mn-lt"/>
                <a:ea typeface="+mn-ea"/>
                <a:cs typeface="+mn-cs"/>
              </a:rPr>
              <a:t>väljaspoolt</a:t>
            </a:r>
            <a:r>
              <a:rPr lang="en-US" sz="1200" b="0" i="0" kern="1200" dirty="0">
                <a:solidFill>
                  <a:schemeClr val="tx1"/>
                </a:solidFill>
                <a:effectLst/>
                <a:latin typeface="+mn-lt"/>
                <a:ea typeface="+mn-ea"/>
                <a:cs typeface="+mn-cs"/>
              </a:rPr>
              <a:t> EL-</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saadavaid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dividende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sealt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saadud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dividendide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osas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jäi</a:t>
            </a:r>
            <a:r>
              <a:rPr lang="en-US" sz="1200" b="0" i="0" kern="1200" dirty="0">
                <a:solidFill>
                  <a:schemeClr val="tx1"/>
                </a:solidFill>
                <a:effectLst/>
                <a:latin typeface="+mn-lt"/>
                <a:ea typeface="+mn-ea"/>
                <a:cs typeface="+mn-cs"/>
              </a:rPr>
              <a:t> see 3% </a:t>
            </a:r>
            <a:r>
              <a:rPr lang="en-US" sz="1200" b="0" i="0" kern="1200" dirty="0" err="1">
                <a:solidFill>
                  <a:schemeClr val="tx1"/>
                </a:solidFill>
                <a:effectLst/>
                <a:latin typeface="+mn-lt"/>
                <a:ea typeface="+mn-ea"/>
                <a:cs typeface="+mn-cs"/>
              </a:rPr>
              <a:t>kinnipeetav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kehtima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Sealt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saadud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dividendide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osas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tekkiski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erinev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kohtlemine</a:t>
            </a:r>
            <a:r>
              <a:rPr lang="en-US" sz="1200" b="0" i="0" kern="1200" dirty="0">
                <a:solidFill>
                  <a:schemeClr val="tx1"/>
                </a:solidFill>
                <a:effectLst/>
                <a:latin typeface="+mn-lt"/>
                <a:ea typeface="+mn-ea"/>
                <a:cs typeface="+mn-cs"/>
              </a:rPr>
              <a:t> 5) </a:t>
            </a:r>
            <a:r>
              <a:rPr lang="en-US" sz="1200" b="0" i="0" kern="1200" dirty="0" err="1">
                <a:solidFill>
                  <a:schemeClr val="tx1"/>
                </a:solidFill>
                <a:effectLst/>
                <a:latin typeface="+mn-lt"/>
                <a:ea typeface="+mn-ea"/>
                <a:cs typeface="+mn-cs"/>
              </a:rPr>
              <a:t>Prantsusmaa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ülemkohus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ütles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selliseks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erinevaks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kohtlemiseks</a:t>
            </a:r>
            <a:r>
              <a:rPr lang="en-US" sz="1200" b="0" i="0" kern="1200" dirty="0">
                <a:solidFill>
                  <a:schemeClr val="tx1"/>
                </a:solidFill>
                <a:effectLst/>
                <a:latin typeface="+mn-lt"/>
                <a:ea typeface="+mn-ea"/>
                <a:cs typeface="+mn-cs"/>
              </a:rPr>
              <a:t> pole </a:t>
            </a:r>
            <a:r>
              <a:rPr lang="en-US" sz="1200" b="0" i="0" kern="1200" dirty="0" err="1">
                <a:solidFill>
                  <a:schemeClr val="tx1"/>
                </a:solidFill>
                <a:effectLst/>
                <a:latin typeface="+mn-lt"/>
                <a:ea typeface="+mn-ea"/>
                <a:cs typeface="+mn-cs"/>
              </a:rPr>
              <a:t>põhjust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mistõttu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tuleks</a:t>
            </a:r>
            <a:r>
              <a:rPr lang="en-US" sz="1200" b="0" i="0" kern="1200" dirty="0">
                <a:solidFill>
                  <a:schemeClr val="tx1"/>
                </a:solidFill>
                <a:effectLst/>
                <a:latin typeface="+mn-lt"/>
                <a:ea typeface="+mn-ea"/>
                <a:cs typeface="+mn-cs"/>
              </a:rPr>
              <a:t> see </a:t>
            </a:r>
            <a:r>
              <a:rPr lang="en-US" sz="1200" b="0" i="0" kern="1200" dirty="0" err="1">
                <a:solidFill>
                  <a:schemeClr val="tx1"/>
                </a:solidFill>
                <a:effectLst/>
                <a:latin typeface="+mn-lt"/>
                <a:ea typeface="+mn-ea"/>
                <a:cs typeface="+mn-cs"/>
              </a:rPr>
              <a:t>maks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üldse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kaotada</a:t>
            </a:r>
            <a:r>
              <a:rPr lang="en-US" sz="1200" b="0" i="0" kern="1200" dirty="0">
                <a:solidFill>
                  <a:schemeClr val="tx1"/>
                </a:solidFill>
                <a:effectLst/>
                <a:latin typeface="+mn-lt"/>
                <a:ea typeface="+mn-ea"/>
                <a:cs typeface="+mn-cs"/>
              </a:rPr>
              <a:t>. </a:t>
            </a:r>
            <a:endParaRPr lang="et-EE" dirty="0"/>
          </a:p>
          <a:p>
            <a:endParaRPr lang="et-EE" dirty="0"/>
          </a:p>
          <a:p>
            <a:r>
              <a:rPr lang="en-GB" dirty="0"/>
              <a:t>https://www.linkedin.com/pulse/reverse-discrimination-declared-contrary-french-philippe-paul-boncour/</a:t>
            </a:r>
            <a:r>
              <a:rPr lang="et-EE" dirty="0"/>
              <a:t> </a:t>
            </a:r>
            <a:endParaRPr lang="en-GB" dirty="0"/>
          </a:p>
        </p:txBody>
      </p:sp>
      <p:sp>
        <p:nvSpPr>
          <p:cNvPr id="4" name="Slide Number Placeholder 3"/>
          <p:cNvSpPr>
            <a:spLocks noGrp="1"/>
          </p:cNvSpPr>
          <p:nvPr>
            <p:ph type="sldNum" sz="quarter" idx="10"/>
          </p:nvPr>
        </p:nvSpPr>
        <p:spPr/>
        <p:txBody>
          <a:bodyPr/>
          <a:lstStyle/>
          <a:p>
            <a:fld id="{B02BE67B-2C32-4802-A81D-5FD8EA0D9546}" type="slidenum">
              <a:rPr lang="en-US" smtClean="0"/>
              <a:t>4</a:t>
            </a:fld>
            <a:endParaRPr lang="en-US"/>
          </a:p>
        </p:txBody>
      </p:sp>
    </p:spTree>
    <p:extLst>
      <p:ext uri="{BB962C8B-B14F-4D97-AF65-F5344CB8AC3E}">
        <p14:creationId xmlns:p14="http://schemas.microsoft.com/office/powerpoint/2010/main" val="327724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Residendist ühistranspordi kasutaja ei võrdu maksumaksja. Samas finantseeritakse ühistransporti residentide maksurahast. </a:t>
            </a:r>
            <a:endParaRPr lang="en-US" dirty="0"/>
          </a:p>
        </p:txBody>
      </p:sp>
      <p:sp>
        <p:nvSpPr>
          <p:cNvPr id="4" name="Slide Number Placeholder 3"/>
          <p:cNvSpPr>
            <a:spLocks noGrp="1"/>
          </p:cNvSpPr>
          <p:nvPr>
            <p:ph type="sldNum" sz="quarter" idx="10"/>
          </p:nvPr>
        </p:nvSpPr>
        <p:spPr/>
        <p:txBody>
          <a:bodyPr/>
          <a:lstStyle/>
          <a:p>
            <a:fld id="{B02BE67B-2C32-4802-A81D-5FD8EA0D9546}" type="slidenum">
              <a:rPr lang="en-US" smtClean="0"/>
              <a:t>5</a:t>
            </a:fld>
            <a:endParaRPr lang="en-US"/>
          </a:p>
        </p:txBody>
      </p:sp>
    </p:spTree>
    <p:extLst>
      <p:ext uri="{BB962C8B-B14F-4D97-AF65-F5344CB8AC3E}">
        <p14:creationId xmlns:p14="http://schemas.microsoft.com/office/powerpoint/2010/main" val="226979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BE67B-2C32-4802-A81D-5FD8EA0D9546}" type="slidenum">
              <a:rPr lang="en-US" smtClean="0"/>
              <a:t>7</a:t>
            </a:fld>
            <a:endParaRPr lang="en-US"/>
          </a:p>
        </p:txBody>
      </p:sp>
    </p:spTree>
    <p:extLst>
      <p:ext uri="{BB962C8B-B14F-4D97-AF65-F5344CB8AC3E}">
        <p14:creationId xmlns:p14="http://schemas.microsoft.com/office/powerpoint/2010/main" val="155681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https://www.riigikohus.ee/lahendid?asjaNr=3-4-1-11-10</a:t>
            </a:r>
            <a:endParaRPr lang="et-EE" dirty="0"/>
          </a:p>
          <a:p>
            <a:endParaRPr lang="et-EE" dirty="0"/>
          </a:p>
          <a:p>
            <a:r>
              <a:rPr lang="et-EE" dirty="0"/>
              <a:t>Erinevus EK lähenemisest on ilmne. Niisiis on meil kaks erinevat õiguskorda sõltuvalt sellest, kas isik on või ei ole siseturuõiguse alusel eesõigusi omav. </a:t>
            </a:r>
            <a:endParaRPr lang="en-US" dirty="0"/>
          </a:p>
        </p:txBody>
      </p:sp>
      <p:sp>
        <p:nvSpPr>
          <p:cNvPr id="4" name="Slide Number Placeholder 3"/>
          <p:cNvSpPr>
            <a:spLocks noGrp="1"/>
          </p:cNvSpPr>
          <p:nvPr>
            <p:ph type="sldNum" sz="quarter" idx="10"/>
          </p:nvPr>
        </p:nvSpPr>
        <p:spPr/>
        <p:txBody>
          <a:bodyPr/>
          <a:lstStyle/>
          <a:p>
            <a:fld id="{B02BE67B-2C32-4802-A81D-5FD8EA0D9546}" type="slidenum">
              <a:rPr lang="en-US" smtClean="0"/>
              <a:t>8</a:t>
            </a:fld>
            <a:endParaRPr lang="en-US"/>
          </a:p>
        </p:txBody>
      </p:sp>
    </p:spTree>
    <p:extLst>
      <p:ext uri="{BB962C8B-B14F-4D97-AF65-F5344CB8AC3E}">
        <p14:creationId xmlns:p14="http://schemas.microsoft.com/office/powerpoint/2010/main" val="195881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Siin rääkida paralleelselt EL ja Eesti õiguse alusel põhiõiguste piiramise õiguspärasuse kontrolliskeemist. </a:t>
            </a:r>
          </a:p>
          <a:p>
            <a:endParaRPr lang="et-EE" dirty="0"/>
          </a:p>
          <a:p>
            <a:r>
              <a:rPr lang="et-EE" dirty="0"/>
              <a:t>Pikemalt saaks peatuda piirangu õigustusel: rääkida sellest, et maksutulu kogumisel ei ole alati </a:t>
            </a:r>
            <a:r>
              <a:rPr lang="et-EE" i="1" dirty="0" err="1"/>
              <a:t>direct</a:t>
            </a:r>
            <a:r>
              <a:rPr lang="et-EE" i="1" dirty="0"/>
              <a:t> </a:t>
            </a:r>
            <a:r>
              <a:rPr lang="et-EE" i="1" dirty="0" err="1"/>
              <a:t>link</a:t>
            </a:r>
            <a:r>
              <a:rPr lang="et-EE" i="0" dirty="0" err="1"/>
              <a:t>’i</a:t>
            </a:r>
            <a:r>
              <a:rPr lang="et-EE" i="0" dirty="0"/>
              <a:t> </a:t>
            </a:r>
            <a:r>
              <a:rPr lang="et-EE" i="0" dirty="0" err="1"/>
              <a:t>registeeritud</a:t>
            </a:r>
            <a:r>
              <a:rPr lang="et-EE" i="0" dirty="0"/>
              <a:t> elukoha ja maksutulu laekumise osas (lapsed, vanurid, töötud, kodutud jne), kuid tasuta ühistranspordil on tõenäoliselt võimekus ikkagi meelitada Tallinna lähedal elavaid inimesi registreerima end Tallinnas ja seega tooma maksutulu Tallinna eelarvesse (väidetavalt 15 000 inimest on toonud Tallinna).</a:t>
            </a:r>
          </a:p>
          <a:p>
            <a:endParaRPr lang="et-EE" i="0" dirty="0"/>
          </a:p>
          <a:p>
            <a:r>
              <a:rPr lang="et-EE" i="0" dirty="0"/>
              <a:t>Pöörddiskrimineerimise tulemusena kannatavad need Eesti elanikud, kes elavad püsivalt väljaspool </a:t>
            </a:r>
            <a:r>
              <a:rPr lang="et-EE" i="0" dirty="0" err="1"/>
              <a:t>Tallinnat</a:t>
            </a:r>
            <a:r>
              <a:rPr lang="et-EE" i="0" dirty="0"/>
              <a:t>.</a:t>
            </a:r>
          </a:p>
          <a:p>
            <a:endParaRPr lang="et-EE" i="0" dirty="0"/>
          </a:p>
          <a:p>
            <a:r>
              <a:rPr lang="et-EE" i="0" dirty="0"/>
              <a:t>Järeldus: Euroopa Kohtu kontrolliskeem on Eesti omast kitsam. Erinevalt näiteks Prantsuse konstitutsioonikohtust ei ole Eesti kohus Euroopa Kohtu lähenemist veel üle võtnud ja pöörddiskrimineerimist vaatamata Euroopa Kohtust ja Lääne-Euroopast tulevatele signaalidele Eestis maha kanda ei saa.</a:t>
            </a:r>
            <a:endParaRPr lang="et-EE" dirty="0"/>
          </a:p>
        </p:txBody>
      </p:sp>
      <p:sp>
        <p:nvSpPr>
          <p:cNvPr id="4" name="Slide Number Placeholder 3"/>
          <p:cNvSpPr>
            <a:spLocks noGrp="1"/>
          </p:cNvSpPr>
          <p:nvPr>
            <p:ph type="sldNum" sz="quarter" idx="10"/>
          </p:nvPr>
        </p:nvSpPr>
        <p:spPr/>
        <p:txBody>
          <a:bodyPr/>
          <a:lstStyle/>
          <a:p>
            <a:pPr>
              <a:defRPr/>
            </a:pPr>
            <a:fld id="{E31C5EBC-D4BA-4624-8E11-D89ED081D79E}" type="slidenum">
              <a:rPr lang="et-EE" smtClean="0"/>
              <a:pPr>
                <a:defRPr/>
              </a:pPr>
              <a:t>10</a:t>
            </a:fld>
            <a:endParaRPr lang="et-EE"/>
          </a:p>
        </p:txBody>
      </p:sp>
    </p:spTree>
    <p:extLst>
      <p:ext uri="{BB962C8B-B14F-4D97-AF65-F5344CB8AC3E}">
        <p14:creationId xmlns:p14="http://schemas.microsoft.com/office/powerpoint/2010/main" val="150752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Tasuta ühistransport</a:t>
            </a:r>
            <a:endParaRPr lang="en-GB" dirty="0"/>
          </a:p>
        </p:txBody>
      </p:sp>
      <p:sp>
        <p:nvSpPr>
          <p:cNvPr id="4" name="Slide Number Placeholder 3"/>
          <p:cNvSpPr>
            <a:spLocks noGrp="1"/>
          </p:cNvSpPr>
          <p:nvPr>
            <p:ph type="sldNum" sz="quarter" idx="10"/>
          </p:nvPr>
        </p:nvSpPr>
        <p:spPr/>
        <p:txBody>
          <a:bodyPr/>
          <a:lstStyle/>
          <a:p>
            <a:pPr>
              <a:defRPr/>
            </a:pPr>
            <a:fld id="{E31C5EBC-D4BA-4624-8E11-D89ED081D79E}" type="slidenum">
              <a:rPr lang="et-EE" smtClean="0"/>
              <a:pPr>
                <a:defRPr/>
              </a:pPr>
              <a:t>11</a:t>
            </a:fld>
            <a:endParaRPr lang="et-EE"/>
          </a:p>
        </p:txBody>
      </p:sp>
    </p:spTree>
    <p:extLst>
      <p:ext uri="{BB962C8B-B14F-4D97-AF65-F5344CB8AC3E}">
        <p14:creationId xmlns:p14="http://schemas.microsoft.com/office/powerpoint/2010/main" val="2414204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ealkiri ja alapealkiri - sinine taust">
    <p:bg>
      <p:bgPr>
        <a:solidFill>
          <a:srgbClr val="0061AA"/>
        </a:solidFill>
        <a:effectLst/>
      </p:bgPr>
    </p:bg>
    <p:spTree>
      <p:nvGrpSpPr>
        <p:cNvPr id="1" name=""/>
        <p:cNvGrpSpPr/>
        <p:nvPr/>
      </p:nvGrpSpPr>
      <p:grpSpPr>
        <a:xfrm>
          <a:off x="0" y="0"/>
          <a:ext cx="0" cy="0"/>
          <a:chOff x="0" y="0"/>
          <a:chExt cx="0" cy="0"/>
        </a:xfrm>
      </p:grpSpPr>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defRPr>
            </a:lvl1pPr>
          </a:lstStyle>
          <a:p>
            <a:r>
              <a:rPr lang="et-EE" dirty="0"/>
              <a:t>Kirjuta siia alapealkiri</a:t>
            </a:r>
            <a:endParaRPr lang="en-US" dirty="0"/>
          </a:p>
        </p:txBody>
      </p:sp>
      <p:sp>
        <p:nvSpPr>
          <p:cNvPr id="4"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6"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a:t>00.00.0000</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47841" y="544861"/>
            <a:ext cx="2496317" cy="443485"/>
          </a:xfrm>
          <a:prstGeom prst="rect">
            <a:avLst/>
          </a:prstGeom>
        </p:spPr>
      </p:pic>
    </p:spTree>
    <p:extLst>
      <p:ext uri="{BB962C8B-B14F-4D97-AF65-F5344CB8AC3E}">
        <p14:creationId xmlns:p14="http://schemas.microsoft.com/office/powerpoint/2010/main" val="189265894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5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7010" y="-361655"/>
            <a:ext cx="6179568" cy="6179568"/>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12343472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798" y="-527034"/>
            <a:ext cx="5822918" cy="5822918"/>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25407189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ealkiri, loetelu ja joonis">
    <p:bg>
      <p:bgPr>
        <a:solidFill>
          <a:srgbClr val="0061A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55061" y="3429000"/>
            <a:ext cx="5040940" cy="285484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9" name="Text Placeholder 8"/>
          <p:cNvSpPr>
            <a:spLocks noGrp="1"/>
          </p:cNvSpPr>
          <p:nvPr>
            <p:ph type="body" sz="quarter" idx="11" hasCustomPrompt="1"/>
          </p:nvPr>
        </p:nvSpPr>
        <p:spPr>
          <a:xfrm>
            <a:off x="1055060" y="1963676"/>
            <a:ext cx="5040941"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29673" y="722559"/>
            <a:ext cx="6100196" cy="6100196"/>
          </a:xfrm>
          <a:prstGeom prst="rect">
            <a:avLst/>
          </a:prstGeom>
        </p:spPr>
      </p:pic>
    </p:spTree>
    <p:extLst>
      <p:ext uri="{BB962C8B-B14F-4D97-AF65-F5344CB8AC3E}">
        <p14:creationId xmlns:p14="http://schemas.microsoft.com/office/powerpoint/2010/main" val="24832136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ealkiri ja loetel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2718962"/>
            <a:ext cx="10515600" cy="3587570"/>
          </a:xfrm>
        </p:spPr>
        <p:txBody>
          <a:bodyPr/>
          <a:lstStyle>
            <a:lvl1pPr>
              <a:defRPr baseline="0"/>
            </a:lvl1pPr>
            <a:lvl2pPr>
              <a:defRPr sz="1400"/>
            </a:lvl2pPr>
            <a:lvl3pPr>
              <a:defRPr sz="1500"/>
            </a:lvl3pPr>
          </a:lstStyle>
          <a:p>
            <a:pPr lvl="0"/>
            <a:r>
              <a:rPr lang="et-EE" dirty="0"/>
              <a:t>Lorem ipsum dolor sit amet, consectetur adipiscing elit. Praesent non consequat velit, in ultricies purus.</a:t>
            </a:r>
          </a:p>
          <a:p>
            <a:pPr lvl="0"/>
            <a:r>
              <a:rPr lang="et-EE" dirty="0"/>
              <a:t>Lorem ipsum dolor sit amet, consectetur adipiscing elit. Praesent non consequat velit, in ultricies purus.</a:t>
            </a:r>
          </a:p>
        </p:txBody>
      </p:sp>
      <p:sp>
        <p:nvSpPr>
          <p:cNvPr id="5" name="Text Placeholder 4"/>
          <p:cNvSpPr>
            <a:spLocks noGrp="1"/>
          </p:cNvSpPr>
          <p:nvPr>
            <p:ph type="body" sz="quarter" idx="10" hasCustomPrompt="1"/>
          </p:nvPr>
        </p:nvSpPr>
        <p:spPr>
          <a:xfrm>
            <a:off x="1065213" y="1270000"/>
            <a:ext cx="10515600" cy="1448962"/>
          </a:xfrm>
        </p:spPr>
        <p:txBody>
          <a:bodyPr>
            <a:noAutofit/>
          </a:bodyPr>
          <a:lstStyle>
            <a:lvl1pPr marL="0" indent="0">
              <a:buNone/>
              <a:defRPr sz="3400" b="1" i="0" baseline="0">
                <a:latin typeface="+mj-lt"/>
                <a:ea typeface="Tinos" panose="02020603050405020304" pitchFamily="18" charset="0"/>
                <a:cs typeface="Times New Roman"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a:t>Kirjuta siia pealkiri</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1376413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Tree>
    <p:extLst>
      <p:ext uri="{BB962C8B-B14F-4D97-AF65-F5344CB8AC3E}">
        <p14:creationId xmlns:p14="http://schemas.microsoft.com/office/powerpoint/2010/main" val="18534217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
        <p:nvSpPr>
          <p:cNvPr id="9"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32127820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
        <p:nvSpPr>
          <p:cNvPr id="9"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12941885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
        <p:nvSpPr>
          <p:cNvPr id="9"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14162018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
        <p:nvSpPr>
          <p:cNvPr id="9"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41540568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ealkiri, alapealkiri, tekst, foto taust_TUM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3644"/>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chemeClr val="bg1"/>
                </a:solidFill>
              </a:defRPr>
            </a:lvl1pPr>
          </a:lstStyle>
          <a:p>
            <a:r>
              <a:rPr lang="et-EE" dirty="0"/>
              <a:t>Kirjuta siia alapealkiri</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chemeClr val="bg1"/>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790" y="544861"/>
            <a:ext cx="2496317" cy="443485"/>
          </a:xfrm>
          <a:prstGeom prst="rect">
            <a:avLst/>
          </a:prstGeom>
        </p:spPr>
      </p:pic>
    </p:spTree>
    <p:extLst>
      <p:ext uri="{BB962C8B-B14F-4D97-AF65-F5344CB8AC3E}">
        <p14:creationId xmlns:p14="http://schemas.microsoft.com/office/powerpoint/2010/main" val="24011930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ealkiri ja alapealkiri - vesipildiga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40"/>
            <a:ext cx="12192000" cy="6929223"/>
          </a:xfrm>
          <a:prstGeom prst="rect">
            <a:avLst/>
          </a:prstGeom>
        </p:spPr>
      </p:pic>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defRPr>
            </a:lvl1pPr>
          </a:lstStyle>
          <a:p>
            <a:r>
              <a:rPr lang="et-EE" dirty="0"/>
              <a:t>Kirjuta siia alapealkiri</a:t>
            </a:r>
            <a:endParaRPr lang="en-US" dirty="0"/>
          </a:p>
        </p:txBody>
      </p:sp>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8"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a:t>00.00.0000</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7841" y="544861"/>
            <a:ext cx="2496317" cy="443485"/>
          </a:xfrm>
          <a:prstGeom prst="rect">
            <a:avLst/>
          </a:prstGeom>
        </p:spPr>
      </p:pic>
    </p:spTree>
    <p:extLst>
      <p:ext uri="{BB962C8B-B14F-4D97-AF65-F5344CB8AC3E}">
        <p14:creationId xmlns:p14="http://schemas.microsoft.com/office/powerpoint/2010/main" val="2340425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ealkiri, tekst ja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10"/>
            <a:ext cx="12192000" cy="6925793"/>
          </a:xfrm>
          <a:prstGeom prst="rect">
            <a:avLst/>
          </a:prstGeom>
        </p:spPr>
      </p:pic>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5" name="Text Placeholder 4"/>
          <p:cNvSpPr>
            <a:spLocks noGrp="1"/>
          </p:cNvSpPr>
          <p:nvPr>
            <p:ph type="body" sz="quarter" idx="11" hasCustomPrompt="1"/>
          </p:nvPr>
        </p:nvSpPr>
        <p:spPr>
          <a:xfrm>
            <a:off x="838200" y="3429000"/>
            <a:ext cx="10515600" cy="2176463"/>
          </a:xfrm>
        </p:spPr>
        <p:txBody>
          <a:bodyPr>
            <a:normAutofit/>
          </a:bodyPr>
          <a:lstStyle>
            <a:lvl1pPr marL="0" indent="0" algn="ctr">
              <a:buNone/>
              <a:defRPr sz="1800" baseline="0">
                <a:solidFill>
                  <a:schemeClr val="bg1"/>
                </a:solidFill>
                <a:latin typeface="+mj-lt"/>
                <a:cs typeface="Times New Roman" panose="02020603050405020304" pitchFamily="18" charset="0"/>
              </a:defRPr>
            </a:lvl1pPr>
            <a:lvl2pPr>
              <a:defRPr>
                <a:solidFill>
                  <a:schemeClr val="bg1"/>
                </a:solidFill>
                <a:latin typeface="Tinos" panose="02020603050405020304" pitchFamily="18" charset="0"/>
              </a:defRPr>
            </a:lvl2pPr>
            <a:lvl3pPr>
              <a:defRPr>
                <a:solidFill>
                  <a:schemeClr val="bg1"/>
                </a:solidFill>
                <a:latin typeface="Tinos" panose="02020603050405020304" pitchFamily="18" charset="0"/>
              </a:defRPr>
            </a:lvl3pPr>
            <a:lvl4pPr>
              <a:defRPr>
                <a:solidFill>
                  <a:schemeClr val="bg1"/>
                </a:solidFill>
                <a:latin typeface="Tinos" panose="02020603050405020304" pitchFamily="18" charset="0"/>
              </a:defRPr>
            </a:lvl4pPr>
            <a:lvl5pPr>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 In efficitur, dui non porta fringilla, erat enim finibus lacus, sit amet commodo dolor odio eget enim. Proin fermentum mauris eu vehicula mattis. Suspendisse luctus ultricies tellus sed vehicula. </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7841" y="560263"/>
            <a:ext cx="2496317" cy="443485"/>
          </a:xfrm>
          <a:prstGeom prst="rect">
            <a:avLst/>
          </a:prstGeom>
        </p:spPr>
      </p:pic>
    </p:spTree>
    <p:extLst>
      <p:ext uri="{BB962C8B-B14F-4D97-AF65-F5344CB8AC3E}">
        <p14:creationId xmlns:p14="http://schemas.microsoft.com/office/powerpoint/2010/main" val="29858180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ealkiri, alapealkiri, tekst, foto taust_TU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678"/>
            <a:ext cx="12192000" cy="6943137"/>
          </a:xfrm>
          <a:prstGeom prst="rect">
            <a:avLst/>
          </a:prstGeom>
        </p:spPr>
      </p:pic>
      <p:sp>
        <p:nvSpPr>
          <p:cNvPr id="7" name="Text Placeholder 3"/>
          <p:cNvSpPr>
            <a:spLocks noGrp="1"/>
          </p:cNvSpPr>
          <p:nvPr>
            <p:ph type="body" sz="quarter" idx="10" hasCustomPrompt="1"/>
          </p:nvPr>
        </p:nvSpPr>
        <p:spPr>
          <a:xfrm>
            <a:off x="838200" y="2008705"/>
            <a:ext cx="10515600" cy="4282027"/>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tekst</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7841" y="544861"/>
            <a:ext cx="2496317" cy="443485"/>
          </a:xfrm>
          <a:prstGeom prst="rect">
            <a:avLst/>
          </a:prstGeom>
        </p:spPr>
      </p:pic>
    </p:spTree>
    <p:extLst>
      <p:ext uri="{BB962C8B-B14F-4D97-AF65-F5344CB8AC3E}">
        <p14:creationId xmlns:p14="http://schemas.microsoft.com/office/powerpoint/2010/main" val="9711979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Foto ja pealkir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3659" y="1287129"/>
            <a:ext cx="10515600" cy="5045938"/>
          </a:xfrm>
        </p:spPr>
        <p:txBody>
          <a:bodyPr/>
          <a:lstStyle>
            <a:lvl1pPr marL="0" indent="0">
              <a:buNone/>
              <a:defRPr/>
            </a:lvl1pPr>
            <a:lvl2pPr>
              <a:defRPr sz="1400"/>
            </a:lvl2pPr>
            <a:lvl3pPr>
              <a:defRPr sz="1500"/>
            </a:lvl3pPr>
          </a:lstStyle>
          <a:p>
            <a:pPr lvl="0"/>
            <a:r>
              <a:rPr lang="et-EE" dirty="0"/>
              <a:t>Aseta objekt siia</a:t>
            </a:r>
            <a:endParaRPr lang="en-US" dirty="0"/>
          </a:p>
        </p:txBody>
      </p:sp>
      <p:sp>
        <p:nvSpPr>
          <p:cNvPr id="5" name="Text Placeholder 4"/>
          <p:cNvSpPr>
            <a:spLocks noGrp="1"/>
          </p:cNvSpPr>
          <p:nvPr>
            <p:ph type="body" sz="quarter" idx="10" hasCustomPrompt="1"/>
          </p:nvPr>
        </p:nvSpPr>
        <p:spPr>
          <a:xfrm>
            <a:off x="1065229" y="553695"/>
            <a:ext cx="7917904" cy="719667"/>
          </a:xfrm>
        </p:spPr>
        <p:txBody>
          <a:bodyPr>
            <a:noAutofit/>
          </a:bodyPr>
          <a:lstStyle>
            <a:lvl1pPr marL="0" indent="0">
              <a:buNone/>
              <a:defRPr sz="1800" b="1" i="0" baseline="0">
                <a:latin typeface="Tinos"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a:t>Kirjuta siia pealkiri</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24093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Kolm fot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067" y="1287129"/>
            <a:ext cx="5562600" cy="5045938"/>
          </a:xfrm>
        </p:spPr>
        <p:txBody>
          <a:bodyPr/>
          <a:lstStyle>
            <a:lvl1pPr marL="0" indent="0">
              <a:buNone/>
              <a:defRPr/>
            </a:lvl1pPr>
            <a:lvl2pPr>
              <a:defRPr sz="1400"/>
            </a:lvl2pPr>
            <a:lvl3pPr>
              <a:defRPr sz="1500"/>
            </a:lvl3pPr>
          </a:lstStyle>
          <a:p>
            <a:pPr lvl="0"/>
            <a:r>
              <a:rPr lang="et-EE" dirty="0"/>
              <a:t>Aseta objekt siia</a:t>
            </a:r>
            <a:endParaRPr lang="en-US" dirty="0"/>
          </a:p>
        </p:txBody>
      </p:sp>
      <p:sp>
        <p:nvSpPr>
          <p:cNvPr id="4" name="Content Placeholder 3"/>
          <p:cNvSpPr>
            <a:spLocks noGrp="1"/>
          </p:cNvSpPr>
          <p:nvPr>
            <p:ph sz="quarter" idx="10" hasCustomPrompt="1"/>
          </p:nvPr>
        </p:nvSpPr>
        <p:spPr>
          <a:xfrm>
            <a:off x="6291263" y="1287464"/>
            <a:ext cx="5545137" cy="2412470"/>
          </a:xfrm>
        </p:spPr>
        <p:txBody>
          <a:bodyPr/>
          <a:lstStyle>
            <a:lvl1pPr marL="0" indent="0">
              <a:buNone/>
              <a:defRPr/>
            </a:lvl1pPr>
          </a:lstStyle>
          <a:p>
            <a:pPr lvl="0"/>
            <a:r>
              <a:rPr lang="et-EE" dirty="0"/>
              <a:t>Aseta objekt siia</a:t>
            </a:r>
            <a:endParaRPr lang="en-US" dirty="0"/>
          </a:p>
        </p:txBody>
      </p:sp>
      <p:sp>
        <p:nvSpPr>
          <p:cNvPr id="7" name="Content Placeholder 6"/>
          <p:cNvSpPr>
            <a:spLocks noGrp="1"/>
          </p:cNvSpPr>
          <p:nvPr>
            <p:ph sz="quarter" idx="11" hasCustomPrompt="1"/>
          </p:nvPr>
        </p:nvSpPr>
        <p:spPr>
          <a:xfrm>
            <a:off x="6291262" y="3894667"/>
            <a:ext cx="5545137" cy="2454080"/>
          </a:xfrm>
        </p:spPr>
        <p:txBody>
          <a:bodyPr/>
          <a:lstStyle>
            <a:lvl1pPr marL="0" indent="0">
              <a:buNone/>
              <a:defRPr/>
            </a:lvl1pPr>
          </a:lstStyle>
          <a:p>
            <a:pPr lvl="0"/>
            <a:r>
              <a:rPr lang="et-EE" dirty="0"/>
              <a:t>Aseta objekt siia</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1237925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4. Tühi le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5212829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5.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1266449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6.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24276050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7.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0743"/>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7275540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8. Sinine foto taus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7881699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9.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1658"/>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23379406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ealkiri ja alapealkiri - 45kraadine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379095" cy="6968971"/>
          </a:xfrm>
          <a:prstGeom prst="rect">
            <a:avLst/>
          </a:prstGeom>
        </p:spPr>
      </p:pic>
      <p:sp>
        <p:nvSpPr>
          <p:cNvPr id="7" name="Text Placeholder 6"/>
          <p:cNvSpPr>
            <a:spLocks noGrp="1"/>
          </p:cNvSpPr>
          <p:nvPr>
            <p:ph type="body" sz="quarter" idx="12" hasCustomPrompt="1"/>
          </p:nvPr>
        </p:nvSpPr>
        <p:spPr>
          <a:xfrm>
            <a:off x="1065213" y="4157132"/>
            <a:ext cx="5767387" cy="1451815"/>
          </a:xfrm>
        </p:spPr>
        <p:txBody>
          <a:bodyPr>
            <a:noAutofit/>
          </a:bodyPr>
          <a:lstStyle>
            <a:lvl1pPr marL="0" indent="0">
              <a:buNone/>
              <a:defRPr sz="2400" b="1" i="0">
                <a:solidFill>
                  <a:schemeClr val="bg1"/>
                </a:solidFill>
                <a:latin typeface="+mj-lt"/>
                <a:cs typeface="Times New Roman" panose="02020603050405020304" pitchFamily="18" charset="0"/>
              </a:defRPr>
            </a:lvl1pPr>
            <a:lvl2pPr>
              <a:defRPr sz="2400" b="1" i="0">
                <a:solidFill>
                  <a:schemeClr val="bg1"/>
                </a:solidFill>
                <a:latin typeface="Tinos" panose="02020603050405020304" pitchFamily="18" charset="0"/>
              </a:defRPr>
            </a:lvl2pPr>
            <a:lvl3pPr>
              <a:defRPr sz="2400" b="1" i="0">
                <a:solidFill>
                  <a:schemeClr val="bg1"/>
                </a:solidFill>
                <a:latin typeface="Tinos" panose="02020603050405020304" pitchFamily="18" charset="0"/>
              </a:defRPr>
            </a:lvl3pPr>
            <a:lvl4pPr>
              <a:defRPr sz="2400" b="1" i="0">
                <a:solidFill>
                  <a:schemeClr val="bg1"/>
                </a:solidFill>
                <a:latin typeface="Tinos" panose="02020603050405020304" pitchFamily="18" charset="0"/>
              </a:defRPr>
            </a:lvl4pPr>
            <a:lvl5pPr>
              <a:defRPr sz="2400" b="1" i="0">
                <a:solidFill>
                  <a:schemeClr val="bg1"/>
                </a:solidFill>
                <a:latin typeface="Tinos" panose="02020603050405020304" pitchFamily="18" charset="0"/>
              </a:defRPr>
            </a:lvl5pPr>
          </a:lstStyle>
          <a:p>
            <a:pPr lvl="0"/>
            <a:r>
              <a:rPr lang="et-EE" dirty="0"/>
              <a:t>Kirjuta siia alapealkiri</a:t>
            </a:r>
            <a:endParaRPr lang="en-US" dirty="0"/>
          </a:p>
        </p:txBody>
      </p:sp>
      <p:sp>
        <p:nvSpPr>
          <p:cNvPr id="13" name="Text Placeholder 3"/>
          <p:cNvSpPr>
            <a:spLocks noGrp="1"/>
          </p:cNvSpPr>
          <p:nvPr>
            <p:ph type="body" sz="quarter" idx="10" hasCustomPrompt="1"/>
          </p:nvPr>
        </p:nvSpPr>
        <p:spPr>
          <a:xfrm>
            <a:off x="1050215" y="2008706"/>
            <a:ext cx="5045785" cy="2148426"/>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p>
        </p:txBody>
      </p:sp>
      <p:sp>
        <p:nvSpPr>
          <p:cNvPr id="14" name="Text Placeholder 5"/>
          <p:cNvSpPr>
            <a:spLocks noGrp="1"/>
          </p:cNvSpPr>
          <p:nvPr>
            <p:ph type="body" sz="quarter" idx="11" hasCustomPrompt="1"/>
          </p:nvPr>
        </p:nvSpPr>
        <p:spPr>
          <a:xfrm>
            <a:off x="1055016" y="6027738"/>
            <a:ext cx="3556000" cy="500062"/>
          </a:xfrm>
        </p:spPr>
        <p:txBody>
          <a:bodyPr/>
          <a:lstStyle>
            <a:lvl1pPr marL="0" indent="0" algn="l">
              <a:buNone/>
              <a:defRPr sz="1800" b="1" i="0" baseline="0">
                <a:solidFill>
                  <a:schemeClr val="bg1"/>
                </a:solidFill>
              </a:defRPr>
            </a:lvl1pPr>
          </a:lstStyle>
          <a:p>
            <a:pPr lvl="0"/>
            <a:r>
              <a:rPr lang="et-EE" dirty="0"/>
              <a:t>00.00.0000</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790" y="561885"/>
            <a:ext cx="2496317" cy="443485"/>
          </a:xfrm>
          <a:prstGeom prst="rect">
            <a:avLst/>
          </a:prstGeom>
        </p:spPr>
      </p:pic>
    </p:spTree>
    <p:extLst>
      <p:ext uri="{BB962C8B-B14F-4D97-AF65-F5344CB8AC3E}">
        <p14:creationId xmlns:p14="http://schemas.microsoft.com/office/powerpoint/2010/main" val="9881124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37865947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1. Sinine foto tau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66523805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2.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270544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3.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8355987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4.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8689072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5. Sinine foto taus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29895285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6.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36699088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8" name="Content Placeholder 7"/>
          <p:cNvSpPr>
            <a:spLocks noGrp="1"/>
          </p:cNvSpPr>
          <p:nvPr>
            <p:ph sz="quarter" idx="13"/>
          </p:nvPr>
        </p:nvSpPr>
        <p:spPr>
          <a:xfrm>
            <a:off x="1020233" y="1818289"/>
            <a:ext cx="10195984" cy="4351338"/>
          </a:xfrm>
        </p:spPr>
        <p:txBody>
          <a:bodyPr>
            <a:normAutofit/>
          </a:bodyPr>
          <a:lstStyle>
            <a:lvl1pPr marL="179388" indent="-179388">
              <a:buClr>
                <a:srgbClr val="0053A6"/>
              </a:buClr>
              <a:buFont typeface="Wingdings" panose="05000000000000000000" pitchFamily="2" charset="2"/>
              <a:buChar char="§"/>
              <a:defRPr sz="3600" b="0" baseline="0"/>
            </a:lvl1pPr>
            <a:lvl2pPr marL="357188" indent="-177800">
              <a:buClr>
                <a:srgbClr val="7C878E"/>
              </a:buClr>
              <a:buFont typeface="Wingdings" panose="05000000000000000000" pitchFamily="2" charset="2"/>
              <a:buChar char="§"/>
              <a:defRPr sz="2800" b="0"/>
            </a:lvl2pPr>
            <a:lvl3pPr marL="536575" indent="-179388">
              <a:buClr>
                <a:srgbClr val="7C878E"/>
              </a:buClr>
              <a:buSzPct val="45000"/>
              <a:buFont typeface="Wingdings" panose="05000000000000000000" pitchFamily="2" charset="2"/>
              <a:buChar char="q"/>
              <a:defRPr sz="2000" b="0"/>
            </a:lvl3pPr>
            <a:lvl4pPr marL="714375" indent="-177800">
              <a:buClr>
                <a:srgbClr val="0053A6"/>
              </a:buClr>
              <a:buSzPct val="110000"/>
              <a:buFont typeface="Arial" panose="020B0604020202020204" pitchFamily="34" charset="0"/>
              <a:buChar char="•"/>
              <a:defRPr sz="2000" b="0"/>
            </a:lvl4pPr>
            <a:lvl5pPr marL="893763" indent="-179388">
              <a:buClr>
                <a:srgbClr val="7C878E"/>
              </a:buClr>
              <a:buFont typeface="Arial" panose="020B0604020202020204" pitchFamily="34" charset="0"/>
              <a:buChar char="•"/>
              <a:defRPr sz="2000"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p:cNvSpPr>
            <a:spLocks noGrp="1"/>
          </p:cNvSpPr>
          <p:nvPr>
            <p:ph type="dt" sz="half" idx="14"/>
          </p:nvPr>
        </p:nvSpPr>
        <p:spPr/>
        <p:txBody>
          <a:bodyPr/>
          <a:lstStyle>
            <a:lvl1pPr>
              <a:defRPr/>
            </a:lvl1pPr>
          </a:lstStyle>
          <a:p>
            <a:pPr>
              <a:defRPr/>
            </a:pPr>
            <a:fld id="{C05629C6-54CE-4B90-AFBC-581EBD498801}" type="datetime1">
              <a:rPr lang="et-EE"/>
              <a:pPr>
                <a:defRPr/>
              </a:pPr>
              <a:t>1.10.2018</a:t>
            </a:fld>
            <a:endParaRPr lang="et-EE"/>
          </a:p>
        </p:txBody>
      </p:sp>
      <p:sp>
        <p:nvSpPr>
          <p:cNvPr id="5" name="Footer Placeholder 4"/>
          <p:cNvSpPr>
            <a:spLocks noGrp="1"/>
          </p:cNvSpPr>
          <p:nvPr>
            <p:ph type="ftr" sz="quarter" idx="15"/>
          </p:nvPr>
        </p:nvSpPr>
        <p:spPr/>
        <p:txBody>
          <a:bodyPr/>
          <a:lstStyle>
            <a:lvl1pPr>
              <a:defRPr/>
            </a:lvl1pPr>
          </a:lstStyle>
          <a:p>
            <a:pPr>
              <a:defRPr/>
            </a:pPr>
            <a:endParaRPr lang="et-EE"/>
          </a:p>
        </p:txBody>
      </p:sp>
      <p:sp>
        <p:nvSpPr>
          <p:cNvPr id="6" name="Slide Number Placeholder 5"/>
          <p:cNvSpPr>
            <a:spLocks noGrp="1"/>
          </p:cNvSpPr>
          <p:nvPr>
            <p:ph type="sldNum" sz="quarter" idx="16"/>
          </p:nvPr>
        </p:nvSpPr>
        <p:spPr/>
        <p:txBody>
          <a:bodyPr/>
          <a:lstStyle>
            <a:lvl1pPr>
              <a:defRPr/>
            </a:lvl1pPr>
          </a:lstStyle>
          <a:p>
            <a:pPr>
              <a:defRPr/>
            </a:pPr>
            <a:fld id="{A2976414-9EE0-44DF-A49A-34A1A800389D}" type="slidenum">
              <a:rPr lang="et-EE"/>
              <a:pPr>
                <a:defRPr/>
              </a:pPr>
              <a:t>‹#›</a:t>
            </a:fld>
            <a:endParaRPr lang="et-EE" dirty="0"/>
          </a:p>
        </p:txBody>
      </p:sp>
    </p:spTree>
    <p:extLst>
      <p:ext uri="{BB962C8B-B14F-4D97-AF65-F5344CB8AC3E}">
        <p14:creationId xmlns:p14="http://schemas.microsoft.com/office/powerpoint/2010/main" val="3031816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No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lvl1pPr>
              <a:defRPr/>
            </a:lvl1pPr>
          </a:lstStyle>
          <a:p>
            <a:pPr>
              <a:defRPr/>
            </a:pPr>
            <a:fld id="{8C37DE1A-B9A6-4C7A-9749-01EA841F9D66}" type="datetime1">
              <a:rPr lang="et-EE"/>
              <a:pPr>
                <a:defRPr/>
              </a:pPr>
              <a:t>1.10.2018</a:t>
            </a:fld>
            <a:endParaRPr lang="et-EE"/>
          </a:p>
        </p:txBody>
      </p:sp>
      <p:sp>
        <p:nvSpPr>
          <p:cNvPr id="4" name="Footer Placeholder 3"/>
          <p:cNvSpPr>
            <a:spLocks noGrp="1"/>
          </p:cNvSpPr>
          <p:nvPr>
            <p:ph type="ftr" sz="quarter" idx="11"/>
          </p:nvPr>
        </p:nvSpPr>
        <p:spPr/>
        <p:txBody>
          <a:bodyPr/>
          <a:lstStyle>
            <a:lvl1pPr>
              <a:defRPr/>
            </a:lvl1pPr>
          </a:lstStyle>
          <a:p>
            <a:pPr>
              <a:defRPr/>
            </a:pPr>
            <a:endParaRPr lang="et-EE"/>
          </a:p>
        </p:txBody>
      </p:sp>
      <p:sp>
        <p:nvSpPr>
          <p:cNvPr id="5" name="Slide Number Placeholder 4"/>
          <p:cNvSpPr>
            <a:spLocks noGrp="1"/>
          </p:cNvSpPr>
          <p:nvPr>
            <p:ph type="sldNum" sz="quarter" idx="12"/>
          </p:nvPr>
        </p:nvSpPr>
        <p:spPr/>
        <p:txBody>
          <a:bodyPr/>
          <a:lstStyle>
            <a:lvl1pPr>
              <a:defRPr/>
            </a:lvl1pPr>
          </a:lstStyle>
          <a:p>
            <a:pPr>
              <a:defRPr/>
            </a:pPr>
            <a:fld id="{790BF5CD-F728-4687-B1AB-D79124EB5C95}" type="slidenum">
              <a:rPr lang="et-EE"/>
              <a:pPr>
                <a:defRPr/>
              </a:pPr>
              <a:t>‹#›</a:t>
            </a:fld>
            <a:endParaRPr lang="et-EE" dirty="0"/>
          </a:p>
        </p:txBody>
      </p:sp>
    </p:spTree>
    <p:extLst>
      <p:ext uri="{BB962C8B-B14F-4D97-AF65-F5344CB8AC3E}">
        <p14:creationId xmlns:p14="http://schemas.microsoft.com/office/powerpoint/2010/main" val="3823486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1020232" y="1825625"/>
            <a:ext cx="4999568" cy="4351338"/>
          </a:xfrm>
        </p:spPr>
        <p:txBody>
          <a:bodyPr>
            <a:normAutofit/>
          </a:bodyPr>
          <a:lstStyle>
            <a:lvl1pPr>
              <a:defRPr sz="3600" baseline="0"/>
            </a:lvl1pPr>
            <a:lvl2pPr>
              <a:defRPr sz="2800"/>
            </a:lvl2pPr>
            <a:lvl3pPr marL="522288" indent="-342900">
              <a:buClr>
                <a:srgbClr val="7C878E"/>
              </a:buClr>
              <a:buFont typeface="Wingdings" panose="05000000000000000000" pitchFamily="2" charset="2"/>
              <a:buChar char="§"/>
              <a:defRPr sz="2000"/>
            </a:lvl3pPr>
            <a:lvl4pPr>
              <a:buClr>
                <a:srgbClr val="7C878E"/>
              </a:buCl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044440" cy="4351338"/>
          </a:xfrm>
        </p:spPr>
        <p:txBody>
          <a:bodyPr>
            <a:normAutofit/>
          </a:bodyPr>
          <a:lstStyle>
            <a:lvl1pPr>
              <a:defRPr sz="3600"/>
            </a:lvl1pPr>
            <a:lvl2pPr>
              <a:defRPr sz="2800"/>
            </a:lvl2pPr>
            <a:lvl3pPr>
              <a:buClr>
                <a:srgbClr val="7C878E"/>
              </a:buClr>
              <a:defRPr sz="2000"/>
            </a:lvl3pPr>
            <a:lvl4pPr>
              <a:buClr>
                <a:srgbClr val="7C878E"/>
              </a:buCl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155E233D-AA6C-4523-992E-6F202F4C68D8}" type="datetime1">
              <a:rPr lang="et-EE"/>
              <a:pPr>
                <a:defRPr/>
              </a:pPr>
              <a:t>1.10.2018</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2534E247-7F6F-4131-AC78-E6BEDC689F45}" type="slidenum">
              <a:rPr lang="et-EE"/>
              <a:pPr>
                <a:defRPr/>
              </a:pPr>
              <a:t>‹#›</a:t>
            </a:fld>
            <a:endParaRPr lang="et-EE" dirty="0"/>
          </a:p>
        </p:txBody>
      </p:sp>
    </p:spTree>
    <p:extLst>
      <p:ext uri="{BB962C8B-B14F-4D97-AF65-F5344CB8AC3E}">
        <p14:creationId xmlns:p14="http://schemas.microsoft.com/office/powerpoint/2010/main" val="279541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foto, alapealkiri, tek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a:lvl1pPr>
            <a:lvl2pPr>
              <a:defRPr sz="1400"/>
            </a:lvl2pPr>
            <a:lvl3pPr>
              <a:defRPr sz="1500"/>
            </a:lvl3pPr>
          </a:lstStyle>
          <a:p>
            <a:pPr lvl="0"/>
            <a:r>
              <a:rPr lang="et-EE" dirty="0"/>
              <a:t>Aseta objekt siia</a:t>
            </a:r>
            <a:endParaRPr lang="en-US" dirty="0"/>
          </a:p>
        </p:txBody>
      </p:sp>
      <p:sp>
        <p:nvSpPr>
          <p:cNvPr id="7" name="Text Placeholder 6"/>
          <p:cNvSpPr>
            <a:spLocks noGrp="1"/>
          </p:cNvSpPr>
          <p:nvPr>
            <p:ph type="body" sz="quarter" idx="10" hasCustomPrompt="1"/>
          </p:nvPr>
        </p:nvSpPr>
        <p:spPr>
          <a:xfrm>
            <a:off x="6113462" y="1997605"/>
            <a:ext cx="5070475" cy="1431395"/>
          </a:xfrm>
        </p:spPr>
        <p:txBody>
          <a:bodyPr>
            <a:normAutofit/>
          </a:bodyPr>
          <a:lstStyle>
            <a:lvl1pPr marL="0" indent="0">
              <a:buNone/>
              <a:defRPr sz="3400" b="1" i="0" baseline="0"/>
            </a:lvl1pPr>
          </a:lstStyle>
          <a:p>
            <a:pPr lvl="0"/>
            <a:r>
              <a:rPr lang="et-EE" dirty="0"/>
              <a:t>Kirjuta siia pealkiri</a:t>
            </a:r>
            <a:endParaRPr lang="en-US" dirty="0"/>
          </a:p>
        </p:txBody>
      </p:sp>
      <p:sp>
        <p:nvSpPr>
          <p:cNvPr id="9" name="Text Placeholder 8"/>
          <p:cNvSpPr>
            <a:spLocks noGrp="1"/>
          </p:cNvSpPr>
          <p:nvPr>
            <p:ph type="body" sz="quarter" idx="11" hasCustomPrompt="1"/>
          </p:nvPr>
        </p:nvSpPr>
        <p:spPr>
          <a:xfrm>
            <a:off x="6113462" y="3424844"/>
            <a:ext cx="5070475" cy="2176463"/>
          </a:xfrm>
        </p:spPr>
        <p:txBody>
          <a:bodyPr>
            <a:noAutofit/>
          </a:bodyPr>
          <a:lstStyle>
            <a:lvl1pPr marL="0" indent="0">
              <a:buNone/>
              <a:defRPr sz="1800" baseline="0"/>
            </a:lvl1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2687255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ction 5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4000" y="1353787"/>
            <a:ext cx="6297600" cy="1911928"/>
          </a:xfrm>
        </p:spPr>
        <p:txBody>
          <a:bodyPr anchor="b">
            <a:normAutofit/>
          </a:bodyPr>
          <a:lstStyle>
            <a:lvl1pPr>
              <a:lnSpc>
                <a:spcPct val="95000"/>
              </a:lnSpc>
              <a:defRPr sz="2900">
                <a:solidFill>
                  <a:srgbClr val="7C878E"/>
                </a:solidFill>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197ABF7-6CEB-4A83-8A72-56A22AF61B10}" type="datetime1">
              <a:rPr lang="et-EE"/>
              <a:pPr>
                <a:defRPr/>
              </a:pPr>
              <a:t>1.10.2018</a:t>
            </a:fld>
            <a:endParaRPr lang="et-EE"/>
          </a:p>
        </p:txBody>
      </p:sp>
      <p:sp>
        <p:nvSpPr>
          <p:cNvPr id="4" name="Footer Placeholder 4"/>
          <p:cNvSpPr>
            <a:spLocks noGrp="1"/>
          </p:cNvSpPr>
          <p:nvPr>
            <p:ph type="ftr" sz="quarter" idx="11"/>
          </p:nvPr>
        </p:nvSpPr>
        <p:spPr/>
        <p:txBody>
          <a:bodyPr/>
          <a:lstStyle>
            <a:lvl1pPr>
              <a:defRPr/>
            </a:lvl1pPr>
          </a:lstStyle>
          <a:p>
            <a:pPr>
              <a:defRPr/>
            </a:pPr>
            <a:endParaRPr lang="et-EE"/>
          </a:p>
        </p:txBody>
      </p:sp>
    </p:spTree>
    <p:extLst>
      <p:ext uri="{BB962C8B-B14F-4D97-AF65-F5344CB8AC3E}">
        <p14:creationId xmlns:p14="http://schemas.microsoft.com/office/powerpoint/2010/main" val="94551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Loetelu ja f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baseline="0"/>
            </a:lvl1pPr>
            <a:lvl2pPr>
              <a:defRPr sz="1400"/>
            </a:lvl2pPr>
            <a:lvl3pPr>
              <a:defRPr sz="1500"/>
            </a:lvl3pPr>
          </a:lstStyle>
          <a:p>
            <a:pPr lvl="0"/>
            <a:r>
              <a:rPr lang="et-EE" dirty="0"/>
              <a:t>Aseta objekt siia</a:t>
            </a:r>
            <a:endParaRPr lang="en-US" dirty="0"/>
          </a:p>
        </p:txBody>
      </p:sp>
      <p:sp>
        <p:nvSpPr>
          <p:cNvPr id="9" name="Text Placeholder 8"/>
          <p:cNvSpPr>
            <a:spLocks noGrp="1"/>
          </p:cNvSpPr>
          <p:nvPr>
            <p:ph type="body" sz="quarter" idx="11" hasCustomPrompt="1"/>
          </p:nvPr>
        </p:nvSpPr>
        <p:spPr>
          <a:xfrm>
            <a:off x="6113462" y="1972734"/>
            <a:ext cx="5070475" cy="4351866"/>
          </a:xfrm>
        </p:spPr>
        <p:txBody>
          <a:bodyPr>
            <a:noAutofit/>
          </a:bodyPr>
          <a:lstStyle>
            <a:lvl1pPr marL="285750" marR="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sz="1800" baseline="0"/>
            </a:lvl1pPr>
          </a:lstStyle>
          <a:p>
            <a:pPr lvl="0"/>
            <a:r>
              <a:rPr lang="et-EE" dirty="0"/>
              <a:t>Lorem ipsum dolor sit amet, consectetur adipiscing elit. Praesent non consequat velit, in ultricies purus.</a:t>
            </a:r>
          </a:p>
          <a:p>
            <a:pPr lvl="0"/>
            <a:r>
              <a:rPr lang="fr-FR" dirty="0"/>
              <a:t>Ut </a:t>
            </a:r>
            <a:r>
              <a:rPr lang="fr-FR" dirty="0" err="1"/>
              <a:t>porttitor</a:t>
            </a:r>
            <a:r>
              <a:rPr lang="fr-FR" dirty="0"/>
              <a:t> </a:t>
            </a:r>
            <a:r>
              <a:rPr lang="fr-FR" dirty="0" err="1"/>
              <a:t>lobortis</a:t>
            </a:r>
            <a:r>
              <a:rPr lang="fr-FR" dirty="0"/>
              <a:t> </a:t>
            </a:r>
            <a:r>
              <a:rPr lang="fr-FR" dirty="0" err="1"/>
              <a:t>sodales</a:t>
            </a:r>
            <a:r>
              <a:rPr lang="fr-FR" dirty="0"/>
              <a:t>. </a:t>
            </a:r>
            <a:r>
              <a:rPr lang="fr-FR" dirty="0" err="1"/>
              <a:t>Pellentesque</a:t>
            </a:r>
            <a:r>
              <a:rPr lang="fr-FR" dirty="0"/>
              <a:t> </a:t>
            </a:r>
            <a:r>
              <a:rPr lang="fr-FR" dirty="0" err="1"/>
              <a:t>sapien</a:t>
            </a:r>
            <a:r>
              <a:rPr lang="fr-FR" dirty="0"/>
              <a:t> </a:t>
            </a:r>
            <a:r>
              <a:rPr lang="fr-FR" dirty="0" err="1"/>
              <a:t>dui</a:t>
            </a:r>
            <a:r>
              <a:rPr lang="fr-FR" dirty="0"/>
              <a:t>, </a:t>
            </a:r>
            <a:r>
              <a:rPr lang="fr-FR" dirty="0" err="1"/>
              <a:t>aliquam</a:t>
            </a:r>
            <a:r>
              <a:rPr lang="fr-FR" dirty="0"/>
              <a:t> ut </a:t>
            </a:r>
            <a:r>
              <a:rPr lang="fr-FR" dirty="0" err="1"/>
              <a:t>interdum</a:t>
            </a:r>
            <a:r>
              <a:rPr lang="fr-FR" dirty="0"/>
              <a:t> </a:t>
            </a:r>
            <a:r>
              <a:rPr lang="fr-FR" dirty="0" err="1"/>
              <a:t>ultrices</a:t>
            </a:r>
            <a:r>
              <a:rPr lang="fr-FR" dirty="0"/>
              <a:t>, </a:t>
            </a:r>
            <a:r>
              <a:rPr lang="fr-FR" dirty="0" err="1"/>
              <a:t>ornare</a:t>
            </a:r>
            <a:r>
              <a:rPr lang="fr-FR" dirty="0"/>
              <a:t> </a:t>
            </a:r>
            <a:r>
              <a:rPr lang="fr-FR" dirty="0" err="1"/>
              <a:t>sed</a:t>
            </a:r>
            <a:r>
              <a:rPr lang="fr-FR" dirty="0"/>
              <a:t> </a:t>
            </a:r>
            <a:r>
              <a:rPr lang="fr-FR" dirty="0" err="1"/>
              <a:t>lorem</a:t>
            </a:r>
            <a:r>
              <a:rPr lang="fr-FR" dirty="0"/>
              <a:t>. </a:t>
            </a:r>
            <a:endParaRPr lang="et-EE" dirty="0"/>
          </a:p>
          <a:p>
            <a:pPr marL="285750" marR="0" lvl="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a:pPr>
            <a:r>
              <a:rPr lang="fr-FR" dirty="0" err="1"/>
              <a:t>Mauris</a:t>
            </a:r>
            <a:r>
              <a:rPr lang="fr-FR" dirty="0"/>
              <a:t> </a:t>
            </a:r>
            <a:r>
              <a:rPr lang="fr-FR" dirty="0" err="1"/>
              <a:t>gravida</a:t>
            </a:r>
            <a:r>
              <a:rPr lang="fr-FR" dirty="0"/>
              <a:t> erat vitae </a:t>
            </a:r>
            <a:r>
              <a:rPr lang="fr-FR" dirty="0" err="1"/>
              <a:t>odio</a:t>
            </a:r>
            <a:r>
              <a:rPr lang="fr-FR" dirty="0"/>
              <a:t> </a:t>
            </a:r>
            <a:r>
              <a:rPr lang="fr-FR" dirty="0" err="1"/>
              <a:t>convallis</a:t>
            </a:r>
            <a:r>
              <a:rPr lang="fr-FR" dirty="0"/>
              <a:t> </a:t>
            </a:r>
            <a:r>
              <a:rPr lang="fr-FR" dirty="0" err="1"/>
              <a:t>facilisis</a:t>
            </a:r>
            <a:r>
              <a:rPr lang="fr-FR" dirty="0"/>
              <a:t>.</a:t>
            </a:r>
            <a:endParaRPr lang="en-US" dirty="0"/>
          </a:p>
          <a:p>
            <a:pPr lvl="0"/>
            <a:r>
              <a:rPr lang="et-EE" dirty="0"/>
              <a:t>Praesent non consequat velit, in ultricies purus.</a:t>
            </a:r>
          </a:p>
          <a:p>
            <a:pPr lvl="0"/>
            <a:r>
              <a:rPr lang="et-EE" dirty="0"/>
              <a:t>In sagittis cursus odio quis aliquet. Vestibulum ante ipsum primis in faucibus orci luctus et ultrices.</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215306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ealkiri, loetelu ja joonis">
    <p:bg>
      <p:bgPr>
        <a:solidFill>
          <a:srgbClr val="0061A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70987" y="-2102178"/>
            <a:ext cx="7474659" cy="6858000"/>
          </a:xfrm>
          <a:prstGeom prst="rect">
            <a:avLst/>
          </a:prstGeom>
        </p:spPr>
      </p:pic>
      <p:sp>
        <p:nvSpPr>
          <p:cNvPr id="5"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9"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28546757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45512" y="-1758746"/>
            <a:ext cx="6858000" cy="6858000"/>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31198593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358" y="-986641"/>
            <a:ext cx="5981756" cy="5981756"/>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5593335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3620" y="-871392"/>
            <a:ext cx="5866735" cy="5866735"/>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8457750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679" y="352335"/>
            <a:ext cx="10515600" cy="1325563"/>
          </a:xfrm>
          <a:prstGeom prst="rect">
            <a:avLst/>
          </a:prstGeom>
        </p:spPr>
        <p:txBody>
          <a:bodyPr vert="horz" lIns="91440" tIns="45720" rIns="91440" bIns="45720" rtlCol="0" anchor="ctr">
            <a:normAutofit/>
          </a:bodyPr>
          <a:lstStyle/>
          <a:p>
            <a:r>
              <a:rPr lang="et-EE" dirty="0"/>
              <a:t>Kirjuta oma tekst siia</a:t>
            </a:r>
            <a:endParaRPr lang="en-US" dirty="0"/>
          </a:p>
        </p:txBody>
      </p:sp>
      <p:sp>
        <p:nvSpPr>
          <p:cNvPr id="3" name="Text Placeholder 2"/>
          <p:cNvSpPr>
            <a:spLocks noGrp="1"/>
          </p:cNvSpPr>
          <p:nvPr>
            <p:ph type="body" idx="1"/>
          </p:nvPr>
        </p:nvSpPr>
        <p:spPr>
          <a:xfrm>
            <a:off x="568719" y="2354538"/>
            <a:ext cx="10515600" cy="3542045"/>
          </a:xfrm>
          <a:prstGeom prst="rect">
            <a:avLst/>
          </a:prstGeom>
        </p:spPr>
        <p:txBody>
          <a:bodyPr vert="horz" lIns="91440" tIns="45720" rIns="91440" bIns="45720" rtlCol="0">
            <a:normAutofit/>
          </a:bodyPr>
          <a:lstStyle/>
          <a:p>
            <a:pPr lvl="0"/>
            <a:r>
              <a:rPr lang="et-EE" dirty="0"/>
              <a:t>Kirjuta oma jutt siia</a:t>
            </a:r>
            <a:endParaRPr lang="en-US" dirty="0"/>
          </a:p>
          <a:p>
            <a:pPr lvl="1"/>
            <a:r>
              <a:rPr lang="et-EE" dirty="0"/>
              <a:t>Kirjuta oma jutt siia</a:t>
            </a:r>
          </a:p>
          <a:p>
            <a:pPr lvl="1"/>
            <a:endParaRPr lang="en-US" dirty="0"/>
          </a:p>
        </p:txBody>
      </p:sp>
    </p:spTree>
    <p:extLst>
      <p:ext uri="{BB962C8B-B14F-4D97-AF65-F5344CB8AC3E}">
        <p14:creationId xmlns:p14="http://schemas.microsoft.com/office/powerpoint/2010/main" val="1968982971"/>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2" r:id="rId3"/>
    <p:sldLayoutId id="2147483673" r:id="rId4"/>
    <p:sldLayoutId id="2147483674" r:id="rId5"/>
    <p:sldLayoutId id="2147483670" r:id="rId6"/>
    <p:sldLayoutId id="2147483703" r:id="rId7"/>
    <p:sldLayoutId id="2147483704" r:id="rId8"/>
    <p:sldLayoutId id="2147483705" r:id="rId9"/>
    <p:sldLayoutId id="2147483706" r:id="rId10"/>
    <p:sldLayoutId id="2147483707" r:id="rId11"/>
    <p:sldLayoutId id="2147483713" r:id="rId12"/>
    <p:sldLayoutId id="2147483650" r:id="rId13"/>
    <p:sldLayoutId id="2147483675" r:id="rId14"/>
    <p:sldLayoutId id="2147483695" r:id="rId15"/>
    <p:sldLayoutId id="2147483699" r:id="rId16"/>
    <p:sldLayoutId id="2147483701" r:id="rId17"/>
    <p:sldLayoutId id="2147483700" r:id="rId18"/>
    <p:sldLayoutId id="2147483676" r:id="rId19"/>
    <p:sldLayoutId id="2147483677" r:id="rId20"/>
    <p:sldLayoutId id="2147483681" r:id="rId21"/>
    <p:sldLayoutId id="2147483678" r:id="rId22"/>
    <p:sldLayoutId id="2147483682" r:id="rId23"/>
    <p:sldLayoutId id="2147483669" r:id="rId24"/>
    <p:sldLayoutId id="2147483702" r:id="rId25"/>
    <p:sldLayoutId id="2147483688" r:id="rId26"/>
    <p:sldLayoutId id="2147483692" r:id="rId27"/>
    <p:sldLayoutId id="2147483693" r:id="rId28"/>
    <p:sldLayoutId id="2147483694" r:id="rId29"/>
    <p:sldLayoutId id="2147483708" r:id="rId30"/>
    <p:sldLayoutId id="2147483709" r:id="rId31"/>
    <p:sldLayoutId id="2147483696" r:id="rId32"/>
    <p:sldLayoutId id="2147483698" r:id="rId33"/>
    <p:sldLayoutId id="2147483710" r:id="rId34"/>
    <p:sldLayoutId id="2147483711" r:id="rId35"/>
    <p:sldLayoutId id="2147483712" r:id="rId36"/>
    <p:sldLayoutId id="2147483714" r:id="rId37"/>
    <p:sldLayoutId id="2147483715" r:id="rId38"/>
    <p:sldLayoutId id="2147483716" r:id="rId39"/>
    <p:sldLayoutId id="2147483717" r:id="rId40"/>
  </p:sldLayoutIdLst>
  <p:txStyles>
    <p:titleStyle>
      <a:lvl1pPr algn="l" defTabSz="914400" rtl="0" eaLnBrk="1" latinLnBrk="0" hangingPunct="1">
        <a:lnSpc>
          <a:spcPct val="90000"/>
        </a:lnSpc>
        <a:spcBef>
          <a:spcPct val="0"/>
        </a:spcBef>
        <a:buNone/>
        <a:defRPr sz="3600" kern="1200" baseline="0">
          <a:solidFill>
            <a:srgbClr val="0061AA"/>
          </a:solidFill>
          <a:latin typeface="+mj-lt"/>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Clr>
          <a:srgbClr val="0061AA"/>
        </a:buClr>
        <a:buFont typeface="Arial" panose="020B0604020202020204" pitchFamily="34" charset="0"/>
        <a:buChar char="•"/>
        <a:defRPr sz="2400" kern="1200" baseline="0">
          <a:solidFill>
            <a:srgbClr val="0061AA"/>
          </a:solidFill>
          <a:latin typeface="+mj-lt"/>
          <a:ea typeface="+mn-ea"/>
          <a:cs typeface="Times New Roman" panose="02020603050405020304" pitchFamily="18" charset="0"/>
        </a:defRPr>
      </a:lvl1pPr>
      <a:lvl2pPr marL="685800" indent="-228600" algn="l" defTabSz="914400" rtl="0" eaLnBrk="1" latinLnBrk="0" hangingPunct="1">
        <a:lnSpc>
          <a:spcPct val="120000"/>
        </a:lnSpc>
        <a:spcBef>
          <a:spcPts val="500"/>
        </a:spcBef>
        <a:buClr>
          <a:srgbClr val="0061AA"/>
        </a:buClr>
        <a:buFont typeface="Arial" panose="020B0604020202020204" pitchFamily="34" charset="0"/>
        <a:buChar char="•"/>
        <a:defRPr sz="1800" kern="1200" baseline="0">
          <a:solidFill>
            <a:srgbClr val="0061AA"/>
          </a:solidFill>
          <a:latin typeface="+mj-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AB8079-6F57-4AEC-9ED7-08E065F893F4}"/>
              </a:ext>
            </a:extLst>
          </p:cNvPr>
          <p:cNvSpPr>
            <a:spLocks noGrp="1"/>
          </p:cNvSpPr>
          <p:nvPr>
            <p:ph type="body" sz="quarter" idx="11"/>
          </p:nvPr>
        </p:nvSpPr>
        <p:spPr>
          <a:xfrm>
            <a:off x="5319313" y="1358216"/>
            <a:ext cx="5780088" cy="1465323"/>
          </a:xfrm>
        </p:spPr>
        <p:txBody>
          <a:bodyPr/>
          <a:lstStyle/>
          <a:p>
            <a:pPr algn="ctr"/>
            <a:r>
              <a:rPr lang="et-EE" dirty="0"/>
              <a:t>Põhiõiguste piiramise õigustamise erisused Euroopa Liidu ja riigisiseses õiguses pöörddiskrimineerimise näitel</a:t>
            </a:r>
            <a:endParaRPr lang="en-GB" dirty="0"/>
          </a:p>
        </p:txBody>
      </p:sp>
      <p:sp>
        <p:nvSpPr>
          <p:cNvPr id="2" name="Title 1"/>
          <p:cNvSpPr>
            <a:spLocks noGrp="1"/>
          </p:cNvSpPr>
          <p:nvPr>
            <p:ph type="title" idx="4294967295"/>
          </p:nvPr>
        </p:nvSpPr>
        <p:spPr>
          <a:xfrm>
            <a:off x="2538101" y="4668140"/>
            <a:ext cx="10515600" cy="1420813"/>
          </a:xfrm>
        </p:spPr>
        <p:txBody>
          <a:bodyPr>
            <a:normAutofit fontScale="90000"/>
          </a:bodyPr>
          <a:lstStyle/>
          <a:p>
            <a:pPr algn="ctr"/>
            <a:r>
              <a:rPr lang="et-EE" dirty="0">
                <a:solidFill>
                  <a:schemeClr val="bg1"/>
                </a:solidFill>
                <a:latin typeface="+mj-lt"/>
              </a:rPr>
              <a:t>Dr. Carri Ginter</a:t>
            </a:r>
            <a:br>
              <a:rPr lang="et-EE" dirty="0">
                <a:solidFill>
                  <a:schemeClr val="bg1"/>
                </a:solidFill>
                <a:latin typeface="+mj-lt"/>
              </a:rPr>
            </a:br>
            <a:r>
              <a:rPr lang="et-EE" altLang="et-EE" sz="2000" dirty="0">
                <a:solidFill>
                  <a:schemeClr val="bg1"/>
                </a:solidFill>
              </a:rPr>
              <a:t>Tartu Ülikooli Euroopa õiguse dotsent;</a:t>
            </a:r>
            <a:br>
              <a:rPr lang="et-EE" altLang="et-EE" sz="2000" dirty="0">
                <a:solidFill>
                  <a:schemeClr val="bg1"/>
                </a:solidFill>
              </a:rPr>
            </a:br>
            <a:r>
              <a:rPr lang="et-EE" altLang="et-EE" sz="2000" dirty="0">
                <a:solidFill>
                  <a:schemeClr val="bg1"/>
                </a:solidFill>
              </a:rPr>
              <a:t>Advokaadibüroo </a:t>
            </a:r>
            <a:r>
              <a:rPr lang="et-EE" altLang="et-EE" sz="2000" dirty="0" err="1">
                <a:solidFill>
                  <a:schemeClr val="bg1"/>
                </a:solidFill>
              </a:rPr>
              <a:t>Sorainen</a:t>
            </a:r>
            <a:r>
              <a:rPr lang="et-EE" altLang="et-EE" sz="2000" dirty="0">
                <a:solidFill>
                  <a:schemeClr val="bg1"/>
                </a:solidFill>
              </a:rPr>
              <a:t>, vandeadvokaat, partner</a:t>
            </a:r>
            <a:br>
              <a:rPr lang="et-EE" altLang="et-EE" sz="2000" dirty="0">
                <a:solidFill>
                  <a:schemeClr val="bg1"/>
                </a:solidFill>
              </a:rPr>
            </a:br>
            <a:br>
              <a:rPr lang="et-EE" altLang="et-EE" sz="2000" dirty="0">
                <a:solidFill>
                  <a:schemeClr val="bg1"/>
                </a:solidFill>
              </a:rPr>
            </a:br>
            <a:r>
              <a:rPr lang="et-EE" altLang="et-EE" sz="2000" dirty="0">
                <a:solidFill>
                  <a:schemeClr val="bg1"/>
                </a:solidFill>
              </a:rPr>
              <a:t>5. oktoober 2018</a:t>
            </a:r>
            <a:br>
              <a:rPr lang="et-EE" altLang="et-EE" sz="2000" dirty="0">
                <a:solidFill>
                  <a:schemeClr val="bg1"/>
                </a:solidFill>
              </a:rPr>
            </a:br>
            <a:br>
              <a:rPr lang="et-EE" sz="2000" dirty="0">
                <a:solidFill>
                  <a:schemeClr val="bg1"/>
                </a:solidFill>
                <a:latin typeface="+mj-lt"/>
              </a:rPr>
            </a:br>
            <a:endParaRPr lang="et-EE" dirty="0">
              <a:latin typeface="+mj-lt"/>
            </a:endParaRPr>
          </a:p>
        </p:txBody>
      </p:sp>
    </p:spTree>
    <p:extLst>
      <p:ext uri="{BB962C8B-B14F-4D97-AF65-F5344CB8AC3E}">
        <p14:creationId xmlns:p14="http://schemas.microsoft.com/office/powerpoint/2010/main" val="340468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B8D21-3001-4D1F-BAC1-C3A039337732}"/>
              </a:ext>
            </a:extLst>
          </p:cNvPr>
          <p:cNvSpPr>
            <a:spLocks noGrp="1"/>
          </p:cNvSpPr>
          <p:nvPr>
            <p:ph type="title"/>
          </p:nvPr>
        </p:nvSpPr>
        <p:spPr/>
        <p:txBody>
          <a:bodyPr/>
          <a:lstStyle/>
          <a:p>
            <a:r>
              <a:rPr lang="et-EE" dirty="0"/>
              <a:t>Pöörddiskrimineerimine Tallinnas</a:t>
            </a:r>
            <a:endParaRPr lang="en-GB" dirty="0"/>
          </a:p>
        </p:txBody>
      </p:sp>
      <p:sp>
        <p:nvSpPr>
          <p:cNvPr id="5" name="Content Placeholder 4">
            <a:extLst>
              <a:ext uri="{FF2B5EF4-FFF2-40B4-BE49-F238E27FC236}">
                <a16:creationId xmlns:a16="http://schemas.microsoft.com/office/drawing/2014/main" id="{580304A1-FC2B-416A-AC7A-57E5E7004832}"/>
              </a:ext>
            </a:extLst>
          </p:cNvPr>
          <p:cNvSpPr>
            <a:spLocks noGrp="1"/>
          </p:cNvSpPr>
          <p:nvPr>
            <p:ph sz="half" idx="1"/>
          </p:nvPr>
        </p:nvSpPr>
        <p:spPr/>
        <p:txBody>
          <a:bodyPr>
            <a:normAutofit fontScale="70000" lnSpcReduction="20000"/>
          </a:bodyPr>
          <a:lstStyle/>
          <a:p>
            <a:r>
              <a:rPr lang="et-EE" b="1" dirty="0"/>
              <a:t>EUROOPA LIIDU ÕIGUS</a:t>
            </a:r>
          </a:p>
          <a:p>
            <a:r>
              <a:rPr lang="et-EE" dirty="0"/>
              <a:t>Põhiõigus: isikute vaba liikumine</a:t>
            </a:r>
          </a:p>
          <a:p>
            <a:r>
              <a:rPr lang="et-EE" dirty="0"/>
              <a:t>Piirang: kaudne diskrimineerimine kodakondsuse alusel (miks?)</a:t>
            </a:r>
          </a:p>
          <a:p>
            <a:r>
              <a:rPr lang="et-EE" dirty="0"/>
              <a:t>Õigustus: </a:t>
            </a:r>
            <a:r>
              <a:rPr lang="et-EE" dirty="0">
                <a:solidFill>
                  <a:srgbClr val="FF0000"/>
                </a:solidFill>
              </a:rPr>
              <a:t>kohaliku omavalitsuse eelarve</a:t>
            </a:r>
          </a:p>
          <a:p>
            <a:r>
              <a:rPr lang="et-EE" dirty="0"/>
              <a:t>Järeldus: </a:t>
            </a:r>
            <a:r>
              <a:rPr lang="et-EE" dirty="0">
                <a:solidFill>
                  <a:srgbClr val="FF0000"/>
                </a:solidFill>
              </a:rPr>
              <a:t>vastuolus EL õigusega</a:t>
            </a:r>
            <a:endParaRPr lang="en-GB" dirty="0">
              <a:solidFill>
                <a:srgbClr val="FF0000"/>
              </a:solidFill>
            </a:endParaRPr>
          </a:p>
        </p:txBody>
      </p:sp>
      <p:sp>
        <p:nvSpPr>
          <p:cNvPr id="6" name="Content Placeholder 5">
            <a:extLst>
              <a:ext uri="{FF2B5EF4-FFF2-40B4-BE49-F238E27FC236}">
                <a16:creationId xmlns:a16="http://schemas.microsoft.com/office/drawing/2014/main" id="{9DB2FEA9-68A3-4AD8-8BF3-5D9D99569DA6}"/>
              </a:ext>
            </a:extLst>
          </p:cNvPr>
          <p:cNvSpPr>
            <a:spLocks noGrp="1"/>
          </p:cNvSpPr>
          <p:nvPr>
            <p:ph sz="half" idx="2"/>
          </p:nvPr>
        </p:nvSpPr>
        <p:spPr/>
        <p:txBody>
          <a:bodyPr>
            <a:normAutofit fontScale="70000" lnSpcReduction="20000"/>
          </a:bodyPr>
          <a:lstStyle/>
          <a:p>
            <a:r>
              <a:rPr lang="et-EE" b="1" dirty="0"/>
              <a:t>RIIGISISENE ÕIGUS</a:t>
            </a:r>
          </a:p>
          <a:p>
            <a:r>
              <a:rPr lang="et-EE" dirty="0"/>
              <a:t>Põhiõigus: üldine võrdsuspõhiõigus</a:t>
            </a:r>
          </a:p>
          <a:p>
            <a:r>
              <a:rPr lang="et-EE" dirty="0"/>
              <a:t>Piirang: diskrimineeriv </a:t>
            </a:r>
            <a:r>
              <a:rPr lang="et-EE" dirty="0" err="1"/>
              <a:t>hinnastamine</a:t>
            </a:r>
            <a:r>
              <a:rPr lang="et-EE" dirty="0"/>
              <a:t> elukoha alusel</a:t>
            </a:r>
          </a:p>
          <a:p>
            <a:r>
              <a:rPr lang="et-EE" dirty="0"/>
              <a:t>Õigustus: </a:t>
            </a:r>
            <a:r>
              <a:rPr lang="et-EE" dirty="0">
                <a:solidFill>
                  <a:srgbClr val="00B050"/>
                </a:solidFill>
              </a:rPr>
              <a:t>kohaliku omavalitsuse enesekorraldusõigus, maksutulu</a:t>
            </a:r>
          </a:p>
          <a:p>
            <a:r>
              <a:rPr lang="et-EE" dirty="0"/>
              <a:t>Proportsionaalsus</a:t>
            </a:r>
          </a:p>
          <a:p>
            <a:r>
              <a:rPr lang="et-EE" dirty="0"/>
              <a:t>Järeldus: </a:t>
            </a:r>
            <a:r>
              <a:rPr lang="et-EE" dirty="0">
                <a:solidFill>
                  <a:srgbClr val="00B050"/>
                </a:solidFill>
              </a:rPr>
              <a:t>piirang on õigustatud</a:t>
            </a:r>
          </a:p>
          <a:p>
            <a:endParaRPr lang="en-GB" dirty="0"/>
          </a:p>
        </p:txBody>
      </p:sp>
      <p:sp>
        <p:nvSpPr>
          <p:cNvPr id="3" name="Slide Number Placeholder 2">
            <a:extLst>
              <a:ext uri="{FF2B5EF4-FFF2-40B4-BE49-F238E27FC236}">
                <a16:creationId xmlns:a16="http://schemas.microsoft.com/office/drawing/2014/main" id="{059BFD90-ADF3-43D0-98CF-1B4D458B5AB6}"/>
              </a:ext>
            </a:extLst>
          </p:cNvPr>
          <p:cNvSpPr>
            <a:spLocks noGrp="1"/>
          </p:cNvSpPr>
          <p:nvPr>
            <p:ph type="sldNum" sz="quarter" idx="12"/>
          </p:nvPr>
        </p:nvSpPr>
        <p:spPr/>
        <p:txBody>
          <a:bodyPr/>
          <a:lstStyle/>
          <a:p>
            <a:fld id="{790BF5CD-F728-4687-B1AB-D79124EB5C95}" type="slidenum">
              <a:rPr lang="et-EE" smtClean="0"/>
              <a:pPr/>
              <a:t>10</a:t>
            </a:fld>
            <a:endParaRPr lang="et-EE" dirty="0"/>
          </a:p>
        </p:txBody>
      </p:sp>
    </p:spTree>
    <p:extLst>
      <p:ext uri="{BB962C8B-B14F-4D97-AF65-F5344CB8AC3E}">
        <p14:creationId xmlns:p14="http://schemas.microsoft.com/office/powerpoint/2010/main" val="359701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246F-3AC7-4A23-BC74-20AA907FCA95}"/>
              </a:ext>
            </a:extLst>
          </p:cNvPr>
          <p:cNvSpPr>
            <a:spLocks noGrp="1"/>
          </p:cNvSpPr>
          <p:nvPr>
            <p:ph type="title"/>
          </p:nvPr>
        </p:nvSpPr>
        <p:spPr/>
        <p:txBody>
          <a:bodyPr/>
          <a:lstStyle/>
          <a:p>
            <a:endParaRPr lang="en-GB"/>
          </a:p>
        </p:txBody>
      </p:sp>
      <p:pic>
        <p:nvPicPr>
          <p:cNvPr id="5" name="Picture 4" descr="A person standing in front of a bus&#10;&#10;Description generated with high confidence">
            <a:extLst>
              <a:ext uri="{FF2B5EF4-FFF2-40B4-BE49-F238E27FC236}">
                <a16:creationId xmlns:a16="http://schemas.microsoft.com/office/drawing/2014/main" id="{C8C7AC00-2092-427B-92AC-C9BD4DD4F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4EA75B-EDA4-4091-B02B-125CEDD01AC8}"/>
              </a:ext>
            </a:extLst>
          </p:cNvPr>
          <p:cNvSpPr>
            <a:spLocks noGrp="1"/>
          </p:cNvSpPr>
          <p:nvPr>
            <p:ph type="title"/>
          </p:nvPr>
        </p:nvSpPr>
        <p:spPr/>
        <p:txBody>
          <a:bodyPr/>
          <a:lstStyle/>
          <a:p>
            <a:r>
              <a:rPr lang="et-EE" dirty="0"/>
              <a:t>Dr. Carri Ginter</a:t>
            </a:r>
            <a:endParaRPr lang="en-GB" dirty="0"/>
          </a:p>
        </p:txBody>
      </p:sp>
      <p:sp>
        <p:nvSpPr>
          <p:cNvPr id="3" name="Text Placeholder 2"/>
          <p:cNvSpPr>
            <a:spLocks noGrp="1"/>
          </p:cNvSpPr>
          <p:nvPr>
            <p:ph type="body" sz="quarter" idx="10"/>
          </p:nvPr>
        </p:nvSpPr>
        <p:spPr/>
        <p:txBody>
          <a:bodyPr/>
          <a:lstStyle/>
          <a:p>
            <a:r>
              <a:rPr lang="et-EE" dirty="0"/>
              <a:t>Aitäh!</a:t>
            </a:r>
          </a:p>
        </p:txBody>
      </p:sp>
      <p:sp>
        <p:nvSpPr>
          <p:cNvPr id="2" name="Content Placeholder 1"/>
          <p:cNvSpPr>
            <a:spLocks noGrp="1"/>
          </p:cNvSpPr>
          <p:nvPr>
            <p:ph type="body" sz="quarter" idx="13"/>
          </p:nvPr>
        </p:nvSpPr>
        <p:spPr/>
        <p:txBody>
          <a:bodyPr/>
          <a:lstStyle/>
          <a:p>
            <a:r>
              <a:rPr lang="et-EE" altLang="et-EE" dirty="0"/>
              <a:t>carri.ginter@ut.ee</a:t>
            </a:r>
          </a:p>
          <a:p>
            <a:r>
              <a:rPr lang="et-EE" altLang="et-EE" dirty="0"/>
              <a:t>+372 50 18 498</a:t>
            </a:r>
            <a:endParaRPr lang="en-GB" altLang="et-EE" dirty="0"/>
          </a:p>
        </p:txBody>
      </p:sp>
    </p:spTree>
    <p:extLst>
      <p:ext uri="{BB962C8B-B14F-4D97-AF65-F5344CB8AC3E}">
        <p14:creationId xmlns:p14="http://schemas.microsoft.com/office/powerpoint/2010/main" val="275992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C5B9-964F-48B7-9F15-A1E3FCEB703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6D8F5B4-DFD9-4203-95F4-E44809663CAC}"/>
              </a:ext>
            </a:extLst>
          </p:cNvPr>
          <p:cNvSpPr>
            <a:spLocks noGrp="1"/>
          </p:cNvSpPr>
          <p:nvPr>
            <p:ph sz="quarter" idx="13"/>
          </p:nvPr>
        </p:nvSpPr>
        <p:spPr/>
        <p:txBody>
          <a:bodyPr/>
          <a:lstStyle/>
          <a:p>
            <a:endParaRPr lang="en-GB"/>
          </a:p>
        </p:txBody>
      </p:sp>
      <p:pic>
        <p:nvPicPr>
          <p:cNvPr id="2050" name="Picture 2" descr="Pildiotsingu laiterie d'argis tulemus">
            <a:extLst>
              <a:ext uri="{FF2B5EF4-FFF2-40B4-BE49-F238E27FC236}">
                <a16:creationId xmlns:a16="http://schemas.microsoft.com/office/drawing/2014/main" id="{D2212615-A8E5-4636-B9B2-163CA5C9A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6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title"/>
          </p:nvPr>
        </p:nvSpPr>
        <p:spPr/>
        <p:txBody>
          <a:bodyPr/>
          <a:lstStyle/>
          <a:p>
            <a:r>
              <a:rPr lang="et-EE" b="0" dirty="0"/>
              <a:t>Pöörddiskrimineerimine ja </a:t>
            </a:r>
            <a:r>
              <a:rPr lang="et-EE" b="0" dirty="0" err="1"/>
              <a:t>spillover</a:t>
            </a:r>
            <a:r>
              <a:rPr lang="et-EE" b="0" dirty="0"/>
              <a:t>: </a:t>
            </a:r>
            <a:br>
              <a:rPr lang="et-EE" b="0" dirty="0"/>
            </a:br>
            <a:r>
              <a:rPr lang="et-EE" b="0" dirty="0"/>
              <a:t>			C-448/98 </a:t>
            </a:r>
            <a:r>
              <a:rPr lang="et-EE" b="0" i="1" dirty="0" err="1"/>
              <a:t>Guimont</a:t>
            </a:r>
            <a:endParaRPr lang="en-GB" altLang="et-EE" dirty="0"/>
          </a:p>
        </p:txBody>
      </p:sp>
      <p:sp>
        <p:nvSpPr>
          <p:cNvPr id="16387" name="Slide Number Placeholder 2"/>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t-EE" dirty="0">
              <a:solidFill>
                <a:srgbClr val="7C878E"/>
              </a:solidFill>
            </a:endParaRPr>
          </a:p>
        </p:txBody>
      </p:sp>
      <p:pic>
        <p:nvPicPr>
          <p:cNvPr id="1026" name="Picture 2" descr="Pildiotsingu emmental tulemus">
            <a:extLst>
              <a:ext uri="{FF2B5EF4-FFF2-40B4-BE49-F238E27FC236}">
                <a16:creationId xmlns:a16="http://schemas.microsoft.com/office/drawing/2014/main" id="{A30670D7-12A9-4CE7-87CF-9ADCC01E6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4" y="1473614"/>
            <a:ext cx="6041472" cy="4833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ldiotsingu emmental without rind tulemus">
            <a:extLst>
              <a:ext uri="{FF2B5EF4-FFF2-40B4-BE49-F238E27FC236}">
                <a16:creationId xmlns:a16="http://schemas.microsoft.com/office/drawing/2014/main" id="{66278F0B-99E8-4C83-84E2-8461A19DA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106" y="2158425"/>
            <a:ext cx="4835560" cy="3225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ldiotsingu green check tulemus">
            <a:extLst>
              <a:ext uri="{FF2B5EF4-FFF2-40B4-BE49-F238E27FC236}">
                <a16:creationId xmlns:a16="http://schemas.microsoft.com/office/drawing/2014/main" id="{05BB5AB6-1A98-412F-89C6-61F9FB99D6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7768" y="4620899"/>
            <a:ext cx="2464849" cy="21394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ildiotsingu red cross tulemus">
            <a:extLst>
              <a:ext uri="{FF2B5EF4-FFF2-40B4-BE49-F238E27FC236}">
                <a16:creationId xmlns:a16="http://schemas.microsoft.com/office/drawing/2014/main" id="{320D5562-DF0E-4202-A154-2DC593B96C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1217" y="4547882"/>
            <a:ext cx="2310118" cy="2310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323D1-5D94-4DD8-AFDC-62FDB6660765}"/>
              </a:ext>
            </a:extLst>
          </p:cNvPr>
          <p:cNvSpPr>
            <a:spLocks noGrp="1"/>
          </p:cNvSpPr>
          <p:nvPr>
            <p:ph type="title"/>
          </p:nvPr>
        </p:nvSpPr>
        <p:spPr/>
        <p:txBody>
          <a:bodyPr>
            <a:normAutofit fontScale="90000"/>
          </a:bodyPr>
          <a:lstStyle/>
          <a:p>
            <a:r>
              <a:rPr lang="et-EE"/>
              <a:t>Dividendide maksustamine;  2015-520 QPC 3. veebruar 2016, Metro Holding France SA</a:t>
            </a:r>
            <a:br>
              <a:rPr lang="en-GB"/>
            </a:br>
            <a:endParaRPr lang="en-US" dirty="0"/>
          </a:p>
        </p:txBody>
      </p:sp>
      <p:sp>
        <p:nvSpPr>
          <p:cNvPr id="7" name="Content Placeholder 6">
            <a:extLst>
              <a:ext uri="{FF2B5EF4-FFF2-40B4-BE49-F238E27FC236}">
                <a16:creationId xmlns:a16="http://schemas.microsoft.com/office/drawing/2014/main" id="{8279821A-9533-4BC7-BE66-E1295516E4A6}"/>
              </a:ext>
            </a:extLst>
          </p:cNvPr>
          <p:cNvSpPr>
            <a:spLocks noGrp="1"/>
          </p:cNvSpPr>
          <p:nvPr>
            <p:ph sz="quarter" idx="13"/>
          </p:nvPr>
        </p:nvSpPr>
        <p:spPr/>
        <p:txBody>
          <a:bodyPr/>
          <a:lstStyle/>
          <a:p>
            <a:endParaRPr lang="en-US"/>
          </a:p>
        </p:txBody>
      </p:sp>
      <p:pic>
        <p:nvPicPr>
          <p:cNvPr id="1026" name="Picture 2" descr="Pildiotsingu conseil constitutionnel tulemus">
            <a:extLst>
              <a:ext uri="{FF2B5EF4-FFF2-40B4-BE49-F238E27FC236}">
                <a16:creationId xmlns:a16="http://schemas.microsoft.com/office/drawing/2014/main" id="{7089A341-6912-4BE5-910A-8EFC982BBD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6661" y="1282027"/>
            <a:ext cx="8379448" cy="557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03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D213-909C-4A0D-9E31-98275F5C183E}"/>
              </a:ext>
            </a:extLst>
          </p:cNvPr>
          <p:cNvSpPr>
            <a:spLocks noGrp="1"/>
          </p:cNvSpPr>
          <p:nvPr>
            <p:ph type="title"/>
          </p:nvPr>
        </p:nvSpPr>
        <p:spPr/>
        <p:txBody>
          <a:bodyPr/>
          <a:lstStyle/>
          <a:p>
            <a:r>
              <a:rPr lang="et-EE"/>
              <a:t>Pöörddiskrimineerimise näide kodu lähedalt</a:t>
            </a:r>
            <a:endParaRPr lang="en-GB" dirty="0"/>
          </a:p>
        </p:txBody>
      </p:sp>
      <p:sp>
        <p:nvSpPr>
          <p:cNvPr id="3" name="Slide Number Placeholder 2">
            <a:extLst>
              <a:ext uri="{FF2B5EF4-FFF2-40B4-BE49-F238E27FC236}">
                <a16:creationId xmlns:a16="http://schemas.microsoft.com/office/drawing/2014/main" id="{59531E34-27FF-419F-98C0-7C7C889DFFA3}"/>
              </a:ext>
            </a:extLst>
          </p:cNvPr>
          <p:cNvSpPr>
            <a:spLocks noGrp="1"/>
          </p:cNvSpPr>
          <p:nvPr>
            <p:ph type="sldNum" sz="quarter" idx="12"/>
          </p:nvPr>
        </p:nvSpPr>
        <p:spPr/>
        <p:txBody>
          <a:bodyPr/>
          <a:lstStyle/>
          <a:p>
            <a:fld id="{790BF5CD-F728-4687-B1AB-D79124EB5C95}" type="slidenum">
              <a:rPr lang="et-EE" smtClean="0"/>
              <a:pPr/>
              <a:t>5</a:t>
            </a:fld>
            <a:endParaRPr lang="et-EE" dirty="0"/>
          </a:p>
        </p:txBody>
      </p:sp>
      <p:pic>
        <p:nvPicPr>
          <p:cNvPr id="2050" name="Picture 2" descr="Pildiotsingu tallinna Ã¼histransport tulemus">
            <a:extLst>
              <a:ext uri="{FF2B5EF4-FFF2-40B4-BE49-F238E27FC236}">
                <a16:creationId xmlns:a16="http://schemas.microsoft.com/office/drawing/2014/main" id="{1EA43C4D-0802-44BF-90BD-548A02F2E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318434"/>
            <a:ext cx="9134398" cy="5060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and white train sitting on the grass&#10;&#10;Description generated with very high confidence">
            <a:extLst>
              <a:ext uri="{FF2B5EF4-FFF2-40B4-BE49-F238E27FC236}">
                <a16:creationId xmlns:a16="http://schemas.microsoft.com/office/drawing/2014/main" id="{8C064FA3-E7CC-4C88-9CBA-B6B3C5281E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93" y="-1417801"/>
            <a:ext cx="12518224" cy="9388668"/>
          </a:xfrm>
          <a:prstGeom prst="rect">
            <a:avLst/>
          </a:prstGeom>
        </p:spPr>
      </p:pic>
    </p:spTree>
    <p:extLst>
      <p:ext uri="{BB962C8B-B14F-4D97-AF65-F5344CB8AC3E}">
        <p14:creationId xmlns:p14="http://schemas.microsoft.com/office/powerpoint/2010/main" val="172882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D388-B643-4FDE-9F2A-BAB22644B0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F7ADFB-EEB5-41C1-87D0-6682C9CCDE5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1B790884-F2D0-4153-8EE0-F35B22895690}"/>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4BF07D97-7418-4F86-9E10-E1168F63AB89}"/>
              </a:ext>
            </a:extLst>
          </p:cNvPr>
          <p:cNvPicPr>
            <a:picLocks noChangeAspect="1"/>
          </p:cNvPicPr>
          <p:nvPr/>
        </p:nvPicPr>
        <p:blipFill>
          <a:blip r:embed="rId2"/>
          <a:stretch>
            <a:fillRect/>
          </a:stretch>
        </p:blipFill>
        <p:spPr>
          <a:xfrm>
            <a:off x="76200" y="95361"/>
            <a:ext cx="12192000" cy="5941888"/>
          </a:xfrm>
          <a:prstGeom prst="rect">
            <a:avLst/>
          </a:prstGeom>
        </p:spPr>
      </p:pic>
    </p:spTree>
    <p:extLst>
      <p:ext uri="{BB962C8B-B14F-4D97-AF65-F5344CB8AC3E}">
        <p14:creationId xmlns:p14="http://schemas.microsoft.com/office/powerpoint/2010/main" val="109743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7089-9CD5-453E-A916-EDA6643D10BB}"/>
              </a:ext>
            </a:extLst>
          </p:cNvPr>
          <p:cNvSpPr>
            <a:spLocks noGrp="1"/>
          </p:cNvSpPr>
          <p:nvPr>
            <p:ph type="title"/>
          </p:nvPr>
        </p:nvSpPr>
        <p:spPr/>
        <p:txBody>
          <a:bodyPr/>
          <a:lstStyle/>
          <a:p>
            <a:r>
              <a:rPr lang="et-EE" dirty="0"/>
              <a:t>Piirangu õigustamine EL õiguses (C-232/01 Van </a:t>
            </a:r>
            <a:r>
              <a:rPr lang="et-EE" dirty="0" err="1"/>
              <a:t>Lent</a:t>
            </a:r>
            <a:r>
              <a:rPr lang="et-EE" dirty="0"/>
              <a:t>)</a:t>
            </a:r>
            <a:endParaRPr lang="en-GB" dirty="0"/>
          </a:p>
        </p:txBody>
      </p:sp>
      <p:sp>
        <p:nvSpPr>
          <p:cNvPr id="3" name="Content Placeholder 2">
            <a:extLst>
              <a:ext uri="{FF2B5EF4-FFF2-40B4-BE49-F238E27FC236}">
                <a16:creationId xmlns:a16="http://schemas.microsoft.com/office/drawing/2014/main" id="{2C022433-C471-4449-8683-243C4AE58A72}"/>
              </a:ext>
            </a:extLst>
          </p:cNvPr>
          <p:cNvSpPr>
            <a:spLocks noGrp="1"/>
          </p:cNvSpPr>
          <p:nvPr>
            <p:ph sz="quarter" idx="13"/>
          </p:nvPr>
        </p:nvSpPr>
        <p:spPr/>
        <p:txBody>
          <a:bodyPr>
            <a:normAutofit fontScale="77500" lnSpcReduction="20000"/>
          </a:bodyPr>
          <a:lstStyle/>
          <a:p>
            <a:r>
              <a:rPr lang="et-EE" dirty="0"/>
              <a:t>Piirang: tasuta sissepääs muuseumidesse Itaalia kodanikele ja teatud residentidele</a:t>
            </a:r>
          </a:p>
          <a:p>
            <a:r>
              <a:rPr lang="et-EE" dirty="0"/>
              <a:t>Valitsus: kodanikud ja residendid aitavad maksutuluga muuseumeid ülal pidada, mistõttu on õigustatud vastutasuks hüve pakkumine tasuta sissepääsu näol</a:t>
            </a:r>
          </a:p>
          <a:p>
            <a:r>
              <a:rPr lang="et-EE" dirty="0"/>
              <a:t>Kohus: </a:t>
            </a:r>
            <a:r>
              <a:rPr lang="et-EE" dirty="0">
                <a:solidFill>
                  <a:srgbClr val="FF0000"/>
                </a:solidFill>
              </a:rPr>
              <a:t>Majanduslikud kaalutlused ei ole osa avalikust korrast aluslepingu tähenduses ega ole seega kasutatavad õigustusena </a:t>
            </a:r>
          </a:p>
          <a:p>
            <a:pPr lvl="1"/>
            <a:r>
              <a:rPr lang="et-EE" dirty="0"/>
              <a:t>Vt ka C-45/93 Komisjon v Hispaania</a:t>
            </a:r>
          </a:p>
        </p:txBody>
      </p:sp>
    </p:spTree>
    <p:extLst>
      <p:ext uri="{BB962C8B-B14F-4D97-AF65-F5344CB8AC3E}">
        <p14:creationId xmlns:p14="http://schemas.microsoft.com/office/powerpoint/2010/main" val="249806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37300B-AA81-4782-9FAD-6B66CD5B285A}"/>
              </a:ext>
            </a:extLst>
          </p:cNvPr>
          <p:cNvSpPr>
            <a:spLocks noGrp="1"/>
          </p:cNvSpPr>
          <p:nvPr>
            <p:ph type="title"/>
          </p:nvPr>
        </p:nvSpPr>
        <p:spPr/>
        <p:txBody>
          <a:bodyPr/>
          <a:lstStyle/>
          <a:p>
            <a:r>
              <a:rPr lang="et-EE"/>
              <a:t>Piirangu õigustamine Eestis (</a:t>
            </a:r>
            <a:r>
              <a:rPr lang="fi-FI"/>
              <a:t>Tallinna sünnitoetuse</a:t>
            </a:r>
            <a:r>
              <a:rPr lang="et-EE"/>
              <a:t>d; </a:t>
            </a:r>
            <a:br>
              <a:rPr lang="et-EE"/>
            </a:br>
            <a:r>
              <a:rPr lang="fi-FI"/>
              <a:t>3-4-1-11-10)</a:t>
            </a:r>
            <a:endParaRPr lang="fi-FI" dirty="0"/>
          </a:p>
        </p:txBody>
      </p:sp>
      <p:sp>
        <p:nvSpPr>
          <p:cNvPr id="4" name="Content Placeholder 3">
            <a:extLst>
              <a:ext uri="{FF2B5EF4-FFF2-40B4-BE49-F238E27FC236}">
                <a16:creationId xmlns:a16="http://schemas.microsoft.com/office/drawing/2014/main" id="{254DD01D-1A57-4970-99DF-BBF4B84FD7CA}"/>
              </a:ext>
            </a:extLst>
          </p:cNvPr>
          <p:cNvSpPr>
            <a:spLocks noGrp="1"/>
          </p:cNvSpPr>
          <p:nvPr>
            <p:ph sz="quarter" idx="13"/>
          </p:nvPr>
        </p:nvSpPr>
        <p:spPr/>
        <p:txBody>
          <a:bodyPr>
            <a:normAutofit/>
          </a:bodyPr>
          <a:lstStyle/>
          <a:p>
            <a:pPr lvl="1"/>
            <a:r>
              <a:rPr lang="et-EE" dirty="0"/>
              <a:t>Piirang: toetuse saamiseks peavad mõlemad vanemad olema Tallinna registreeritud residendid (</a:t>
            </a:r>
            <a:r>
              <a:rPr lang="et-EE" dirty="0" err="1"/>
              <a:t>plus</a:t>
            </a:r>
            <a:r>
              <a:rPr lang="et-EE" dirty="0"/>
              <a:t> lisanõuded)</a:t>
            </a:r>
          </a:p>
          <a:p>
            <a:pPr lvl="1"/>
            <a:r>
              <a:rPr lang="et-EE" dirty="0"/>
              <a:t>Eesmärk: </a:t>
            </a:r>
            <a:r>
              <a:rPr lang="et-EE" dirty="0">
                <a:solidFill>
                  <a:srgbClr val="00B050"/>
                </a:solidFill>
              </a:rPr>
              <a:t>kohalike elanike soodustamine ja tulumaksu Tallinnale laekumise tagamine on legitiimne eesmärk </a:t>
            </a:r>
            <a:r>
              <a:rPr lang="et-EE" dirty="0"/>
              <a:t>(KOV autonoomia osa; </a:t>
            </a:r>
            <a:r>
              <a:rPr lang="en-GB" dirty="0"/>
              <a:t>PS § 154</a:t>
            </a:r>
            <a:r>
              <a:rPr lang="et-EE" dirty="0"/>
              <a:t>).</a:t>
            </a:r>
          </a:p>
          <a:p>
            <a:pPr lvl="1"/>
            <a:r>
              <a:rPr lang="et-EE" dirty="0"/>
              <a:t>Tasakaal on paigast, kui isik keeldub võtmast omavalitsuse vastu kohustusi, kuid saab siiski õiguse nõuda endale hüvesid</a:t>
            </a:r>
            <a:endParaRPr lang="en-GB" dirty="0"/>
          </a:p>
        </p:txBody>
      </p:sp>
    </p:spTree>
    <p:extLst>
      <p:ext uri="{BB962C8B-B14F-4D97-AF65-F5344CB8AC3E}">
        <p14:creationId xmlns:p14="http://schemas.microsoft.com/office/powerpoint/2010/main" val="123169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31B86B-1BF8-422F-8084-AA72CD8715D6}"/>
              </a:ext>
            </a:extLst>
          </p:cNvPr>
          <p:cNvPicPr>
            <a:picLocks noChangeAspect="1"/>
          </p:cNvPicPr>
          <p:nvPr/>
        </p:nvPicPr>
        <p:blipFill>
          <a:blip r:embed="rId2"/>
          <a:stretch>
            <a:fillRect/>
          </a:stretch>
        </p:blipFill>
        <p:spPr>
          <a:xfrm>
            <a:off x="-353393" y="507762"/>
            <a:ext cx="12448376" cy="4305307"/>
          </a:xfrm>
          <a:prstGeom prst="rect">
            <a:avLst/>
          </a:prstGeom>
        </p:spPr>
      </p:pic>
    </p:spTree>
  </p:cSld>
  <p:clrMapOvr>
    <a:masterClrMapping/>
  </p:clrMapOvr>
</p:sld>
</file>

<file path=ppt/theme/theme1.xml><?xml version="1.0" encoding="utf-8"?>
<a:theme xmlns:a="http://schemas.openxmlformats.org/drawingml/2006/main" name="Office Mix">
  <a:themeElements>
    <a:clrScheme name="Custom 1">
      <a:dk1>
        <a:srgbClr val="2B2B2B"/>
      </a:dk1>
      <a:lt1>
        <a:srgbClr val="FFFFFF"/>
      </a:lt1>
      <a:dk2>
        <a:srgbClr val="505050"/>
      </a:dk2>
      <a:lt2>
        <a:srgbClr val="F2F2F2"/>
      </a:lt2>
      <a:accent1>
        <a:srgbClr val="0061AA"/>
      </a:accent1>
      <a:accent2>
        <a:srgbClr val="8B0304"/>
      </a:accent2>
      <a:accent3>
        <a:srgbClr val="F04E23"/>
      </a:accent3>
      <a:accent4>
        <a:srgbClr val="004282"/>
      </a:accent4>
      <a:accent5>
        <a:srgbClr val="009AC6"/>
      </a:accent5>
      <a:accent6>
        <a:srgbClr val="FFB900"/>
      </a:accent6>
      <a:hlink>
        <a:srgbClr val="0078D7"/>
      </a:hlink>
      <a:folHlink>
        <a:srgbClr val="4DB0FF"/>
      </a:folHlink>
    </a:clrScheme>
    <a:fontScheme name="Tinos preset">
      <a:majorFont>
        <a:latin typeface="tinos"/>
        <a:ea typeface=""/>
        <a:cs typeface=""/>
      </a:majorFont>
      <a:minorFont>
        <a:latin typeface="ti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defRPr baseline="0" dirty="0" smtClean="0">
            <a:solidFill>
              <a:srgbClr val="0061AA"/>
            </a:solidFill>
          </a:defRPr>
        </a:defPPr>
      </a:lstStyle>
    </a:txDef>
  </a:objectDefaults>
  <a:extraClrSchemeLst/>
  <a:extLst>
    <a:ext uri="{05A4C25C-085E-4340-85A3-A5531E510DB2}">
      <thm15:themeFamily xmlns:thm15="http://schemas.microsoft.com/office/thememl/2012/main" name="OfficeMixStart_Update_6.5.15" id="{60899B57-461E-436C-89B9-AD8BFE676B7F}" vid="{4C140D03-C9A6-4F01-A333-D0890A71F5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Create an Office Mix</Template>
  <TotalTime>1</TotalTime>
  <Words>1058</Words>
  <Application>Microsoft Office PowerPoint</Application>
  <PresentationFormat>Widescreen</PresentationFormat>
  <Paragraphs>80</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Times New Roman</vt:lpstr>
      <vt:lpstr>tinos</vt:lpstr>
      <vt:lpstr>tinos</vt:lpstr>
      <vt:lpstr>Wingdings</vt:lpstr>
      <vt:lpstr>Office Mix</vt:lpstr>
      <vt:lpstr>Dr. Carri Ginter Tartu Ülikooli Euroopa õiguse dotsent; Advokaadibüroo Sorainen, vandeadvokaat, partner  5. oktoober 2018  </vt:lpstr>
      <vt:lpstr>PowerPoint Presentation</vt:lpstr>
      <vt:lpstr>Pöörddiskrimineerimine ja spillover:     C-448/98 Guimont</vt:lpstr>
      <vt:lpstr>Dividendide maksustamine;  2015-520 QPC 3. veebruar 2016, Metro Holding France SA </vt:lpstr>
      <vt:lpstr>Pöörddiskrimineerimise näide kodu lähedalt</vt:lpstr>
      <vt:lpstr>PowerPoint Presentation</vt:lpstr>
      <vt:lpstr>Piirangu õigustamine EL õiguses (C-232/01 Van Lent)</vt:lpstr>
      <vt:lpstr>Piirangu õigustamine Eestis (Tallinna sünnitoetused;  3-4-1-11-10)</vt:lpstr>
      <vt:lpstr>PowerPoint Presentation</vt:lpstr>
      <vt:lpstr>Pöörddiskrimineerimine Tallinnas</vt:lpstr>
      <vt:lpstr>PowerPoint Presentation</vt:lpstr>
      <vt:lpstr>Dr. Carri Ginter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Interactive Videos with PowerPoint and Office Mix</dc:title>
  <dc:creator>Johan</dc:creator>
  <cp:lastModifiedBy>Iuridicum</cp:lastModifiedBy>
  <cp:revision>86</cp:revision>
  <dcterms:created xsi:type="dcterms:W3CDTF">2016-01-07T07:52:03Z</dcterms:created>
  <dcterms:modified xsi:type="dcterms:W3CDTF">2018-10-01T13:06:38Z</dcterms:modified>
</cp:coreProperties>
</file>