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85" r:id="rId5"/>
    <p:sldId id="286" r:id="rId6"/>
    <p:sldId id="288" r:id="rId7"/>
    <p:sldId id="293" r:id="rId8"/>
    <p:sldId id="265" r:id="rId9"/>
    <p:sldId id="287" r:id="rId10"/>
    <p:sldId id="273" r:id="rId11"/>
    <p:sldId id="292" r:id="rId12"/>
    <p:sldId id="291" r:id="rId13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1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100BA0B-737D-4881-A13B-E6A2828BFAEA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4B1F915-3633-4D24-96EE-04264C4E1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74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DF68766C-4D22-4E90-8074-80DD884518BE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9FC20856-39E0-4FB9-A33B-5FDED3FC0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8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20856-39E0-4FB9-A33B-5FDED3FC03E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5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BCE5-C4E1-4226-B8FF-529061C2BE35}" type="datetime1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D53A-ADA4-4533-AB9A-30F09F78FD7C}" type="datetime1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5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1D0E-0DD7-4AF8-8726-038424F6B8CE}" type="datetime1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61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0410-27BE-49CA-9B26-1A3A9C385D5C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54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9D4-8E34-485F-BC32-AD8B23BC023C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04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A375-67FD-4C7E-A2BB-DB7FE323004D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2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F744-E546-42CC-A178-83CC8F1808AC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51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D1B2-9535-4AA7-8CF1-864A89C4B2DB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45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B586-0E3E-4BCA-A5C7-3DDDE1382B4B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63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21F2-810E-4CA3-BCE1-F5B80D6BD9BE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28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A0A0-83FB-4ACD-BCAF-5510769103E2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3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52E0-D4B8-4EB4-8A2A-F9C2F23B96FD}" type="datetime1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595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E38-B4EC-4A66-823C-3288E718023F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02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D30C-E235-43E8-81D9-4B0ED575FBAB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588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5E58-6C92-4FE9-88EF-3BC2BD743A9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604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21A7-A66A-403A-AE2D-3A1581009535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52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40AE-9311-4CAD-849E-6505A0914621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36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F3C-5975-4893-8573-BFE3968CF50A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56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3AED-0E2B-4056-9914-5576CDFDBAAD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73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CD2B-A861-4BFC-9ECC-92D6ED9F7A12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8776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F22D-A1DC-4600-AE14-F8F86582014A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8738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8E10-91B7-40C2-8815-209206918971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08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3094-F001-45E5-828F-344C924642AB}" type="datetime1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24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DF4-3098-41C3-AB24-92C40463C15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070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0BCC-0802-4D2A-BD45-C8FB143A21A2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940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5B6B-98E3-41E9-8BD2-8B91FB6C42DB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10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33D7-7334-469B-B4E5-127FE27BA610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9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8857-68A3-4D7B-85ED-DA610566EB0D}" type="datetime1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9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1572-97E1-4A81-B2F8-6AF73B029670}" type="datetime1">
              <a:rPr lang="en-GB" smtClean="0"/>
              <a:t>03/10/2018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4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6B3-1CA1-42D1-99B8-3B3209DC3BA5}" type="datetime1">
              <a:rPr lang="en-GB" smtClean="0"/>
              <a:t>03/10/2018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6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E883-94B8-4C41-8413-214C78B87A75}" type="datetime1">
              <a:rPr lang="en-GB" smtClean="0"/>
              <a:t>03/10/2018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0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69D-FE0F-4710-82D3-8EFB46C8BCE5}" type="datetime1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45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9FA9-152D-4890-B22F-1302CA862319}" type="datetime1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5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85AE2-7557-4574-93BE-C7A9E81DA5B1}" type="datetime1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3BB09-DA26-462D-B359-0324D1E17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84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B548D-0FE4-4CE4-B12C-3C3B98336B37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80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8D413-28F2-4AE7-8E6E-F46D491BA3DE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03/10/2018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58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kent.ac.uk/ro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496944" cy="331236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br>
              <a:rPr lang="en-GB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br>
              <a:rPr lang="en-GB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Ülevaade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Euroopa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Teadusnõukogu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grandiprojekti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„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Rahvuslike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põhiseaduste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roll 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Euroopa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ja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globaalses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valitsemises</a:t>
            </a:r>
            <a:r>
              <a:rPr lang="en-GB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“ </a:t>
            </a:r>
            <a:r>
              <a:rPr lang="en-GB" sz="30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tulemustest</a:t>
            </a:r>
            <a:br>
              <a:rPr lang="en-GB" sz="3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496944" cy="1752600"/>
          </a:xfrm>
        </p:spPr>
        <p:txBody>
          <a:bodyPr>
            <a:normAutofit fontScale="77500" lnSpcReduction="20000"/>
          </a:bodyPr>
          <a:lstStyle/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 err="1"/>
              <a:t>Anneli</a:t>
            </a:r>
            <a:r>
              <a:rPr lang="en-GB" sz="2800" dirty="0"/>
              <a:t> Albi</a:t>
            </a:r>
          </a:p>
          <a:p>
            <a:r>
              <a:rPr lang="en-GB" sz="2800" dirty="0" err="1"/>
              <a:t>Euroopa</a:t>
            </a:r>
            <a:r>
              <a:rPr lang="en-GB" sz="2800" dirty="0"/>
              <a:t> </a:t>
            </a:r>
            <a:r>
              <a:rPr lang="et-EE" sz="2800" dirty="0"/>
              <a:t>õiguse professor</a:t>
            </a:r>
            <a:r>
              <a:rPr lang="en-GB" sz="2800" dirty="0"/>
              <a:t>, </a:t>
            </a:r>
            <a:r>
              <a:rPr lang="et-EE" sz="2800" dirty="0"/>
              <a:t>Kenti Ülikool  (Canterbury, Suurbritannia)</a:t>
            </a:r>
            <a:endParaRPr lang="en-GB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8798"/>
            <a:ext cx="129614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8919"/>
            <a:ext cx="1629686" cy="10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9382"/>
            <a:ext cx="1609725" cy="11049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692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Projekti</a:t>
            </a:r>
            <a:r>
              <a:rPr lang="en-GB" dirty="0"/>
              <a:t> </a:t>
            </a:r>
            <a:r>
              <a:rPr lang="en-GB" dirty="0" err="1"/>
              <a:t>kodulehek</a:t>
            </a:r>
            <a:r>
              <a:rPr lang="et-EE" dirty="0"/>
              <a:t>ülg ja uudiskirjaga liitumise võimalus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t-EE" sz="2500" dirty="0">
              <a:solidFill>
                <a:prstClr val="white"/>
              </a:solidFill>
            </a:endParaRPr>
          </a:p>
          <a:p>
            <a:pPr lvl="0"/>
            <a:r>
              <a:rPr lang="fi-FI" sz="2500" dirty="0">
                <a:solidFill>
                  <a:prstClr val="white"/>
                </a:solidFill>
              </a:rPr>
              <a:t>Lähem informatsioon ja uudiskirjaga liitumise võimalus </a:t>
            </a:r>
            <a:r>
              <a:rPr lang="et-EE" sz="2500" dirty="0">
                <a:solidFill>
                  <a:prstClr val="white"/>
                </a:solidFill>
              </a:rPr>
              <a:t>projekti kodulehel </a:t>
            </a:r>
            <a:r>
              <a:rPr lang="en-GB" sz="2500" dirty="0">
                <a:solidFill>
                  <a:prstClr val="white"/>
                </a:solidFill>
                <a:hlinkClick r:id="rId2"/>
              </a:rPr>
              <a:t>https://research.kent.ac.uk/roc/</a:t>
            </a:r>
            <a:endParaRPr lang="en-GB" sz="2500" dirty="0">
              <a:solidFill>
                <a:prstClr val="white"/>
              </a:solidFill>
            </a:endParaRPr>
          </a:p>
          <a:p>
            <a:pPr lvl="0"/>
            <a:endParaRPr lang="en-GB" sz="2500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0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err="1"/>
              <a:t>Projekti</a:t>
            </a:r>
            <a:r>
              <a:rPr lang="en-GB" dirty="0"/>
              <a:t> </a:t>
            </a:r>
            <a:r>
              <a:rPr lang="en-GB" dirty="0" err="1"/>
              <a:t>raamatud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491880" y="1268760"/>
            <a:ext cx="5194920" cy="485740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Albi A. and </a:t>
            </a:r>
            <a:r>
              <a:rPr lang="en-GB" dirty="0" err="1"/>
              <a:t>Bardutzky</a:t>
            </a:r>
            <a:r>
              <a:rPr lang="en-GB" dirty="0"/>
              <a:t> S. (</a:t>
            </a:r>
            <a:r>
              <a:rPr lang="en-GB" dirty="0" err="1"/>
              <a:t>eds</a:t>
            </a:r>
            <a:r>
              <a:rPr lang="en-GB" dirty="0"/>
              <a:t>), </a:t>
            </a:r>
            <a:r>
              <a:rPr lang="en-GB" i="1" dirty="0"/>
              <a:t>National Constitutions in European and Global Governance: Democracy, Rights, the Rule of Law. National Reports</a:t>
            </a:r>
            <a:r>
              <a:rPr lang="en-GB" dirty="0"/>
              <a:t>. Volumes I and II (TMC Asser </a:t>
            </a:r>
            <a:r>
              <a:rPr lang="en-GB" dirty="0" err="1"/>
              <a:t>Press&amp;Springer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29 </a:t>
            </a:r>
            <a:r>
              <a:rPr lang="en-GB" dirty="0" err="1"/>
              <a:t>rahvulikku</a:t>
            </a:r>
            <a:r>
              <a:rPr lang="en-GB" dirty="0"/>
              <a:t> </a:t>
            </a:r>
            <a:r>
              <a:rPr lang="en-GB" dirty="0" err="1"/>
              <a:t>raportit</a:t>
            </a:r>
            <a:r>
              <a:rPr lang="en-GB" dirty="0"/>
              <a:t> (EL </a:t>
            </a:r>
            <a:r>
              <a:rPr lang="en-GB" dirty="0" err="1"/>
              <a:t>liikmesriigid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Šveits</a:t>
            </a:r>
            <a:r>
              <a:rPr lang="en-GB" dirty="0"/>
              <a:t>) </a:t>
            </a:r>
            <a:endParaRPr lang="et-EE" dirty="0"/>
          </a:p>
          <a:p>
            <a:pPr lvl="1"/>
            <a:r>
              <a:rPr lang="en-GB" dirty="0"/>
              <a:t>Open Access</a:t>
            </a:r>
            <a:r>
              <a:rPr lang="et-EE" dirty="0"/>
              <a:t> </a:t>
            </a:r>
            <a:r>
              <a:rPr lang="en-GB" dirty="0"/>
              <a:t>(Creative Commons International Licence 4.0)</a:t>
            </a:r>
          </a:p>
          <a:p>
            <a:pPr lvl="1"/>
            <a:r>
              <a:rPr lang="en-GB" dirty="0" err="1"/>
              <a:t>Ilmub</a:t>
            </a:r>
            <a:r>
              <a:rPr lang="en-GB" dirty="0"/>
              <a:t> </a:t>
            </a:r>
            <a:r>
              <a:rPr lang="en-GB" dirty="0" err="1"/>
              <a:t>detsembris</a:t>
            </a:r>
            <a:r>
              <a:rPr lang="en-GB" dirty="0"/>
              <a:t> 2018.a.</a:t>
            </a:r>
          </a:p>
          <a:p>
            <a:endParaRPr lang="en-GB" dirty="0"/>
          </a:p>
          <a:p>
            <a:r>
              <a:rPr lang="en-GB" dirty="0"/>
              <a:t>Albi A. </a:t>
            </a:r>
            <a:r>
              <a:rPr lang="en-GB" i="1" dirty="0"/>
              <a:t>National Constitutions in European and Global Governance: Democracy, Rights, the Rule of Law. A Comparative Study</a:t>
            </a:r>
            <a:r>
              <a:rPr lang="en-GB" dirty="0"/>
              <a:t> (TMC Asser </a:t>
            </a:r>
            <a:r>
              <a:rPr lang="en-GB" dirty="0" err="1"/>
              <a:t>Press&amp;Springer</a:t>
            </a:r>
            <a:r>
              <a:rPr lang="en-GB" dirty="0"/>
              <a:t>)</a:t>
            </a:r>
          </a:p>
          <a:p>
            <a:pPr lvl="1">
              <a:buFontTx/>
              <a:buChar char="-"/>
            </a:pPr>
            <a:r>
              <a:rPr lang="en-GB" dirty="0"/>
              <a:t>V</a:t>
            </a:r>
            <a:r>
              <a:rPr lang="et-EE" dirty="0"/>
              <a:t>õrdlev uurimus; i</a:t>
            </a:r>
            <a:r>
              <a:rPr lang="en-GB" dirty="0" err="1"/>
              <a:t>lmub</a:t>
            </a:r>
            <a:r>
              <a:rPr lang="en-GB" dirty="0"/>
              <a:t> </a:t>
            </a:r>
            <a:r>
              <a:rPr lang="et-EE" dirty="0"/>
              <a:t>2019.a. alguses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2</a:t>
            </a:fld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793423" cy="46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7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Eesti raport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/>
              <a:t>Madis Ernits, Carri Ginter, Saale Laos, Marje Allikmets, Paloma Krõõt Tupay, René Värk and Andra Laurand</a:t>
            </a:r>
            <a:r>
              <a:rPr lang="en-GB" sz="2400" dirty="0"/>
              <a:t>, </a:t>
            </a:r>
            <a:endParaRPr lang="et-EE" sz="2400" dirty="0"/>
          </a:p>
          <a:p>
            <a:pPr marL="0" indent="0">
              <a:buNone/>
            </a:pPr>
            <a:r>
              <a:rPr lang="en-GB" sz="2400" dirty="0"/>
              <a:t>‘</a:t>
            </a:r>
            <a:r>
              <a:rPr lang="et-EE" sz="2400" dirty="0"/>
              <a:t>The Constitution of Estonia: The Unexpected Challenges of Unlimited Primacy of EU Law</a:t>
            </a:r>
            <a:r>
              <a:rPr lang="en-GB" sz="2400" dirty="0"/>
              <a:t>’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sz="2200" dirty="0"/>
              <a:t>Forthcoming in Albi A. and </a:t>
            </a:r>
            <a:r>
              <a:rPr lang="en-GB" sz="2200" dirty="0" err="1"/>
              <a:t>Bardutzky</a:t>
            </a:r>
            <a:r>
              <a:rPr lang="en-GB" sz="2200" dirty="0"/>
              <a:t> S. (</a:t>
            </a:r>
            <a:r>
              <a:rPr lang="en-GB" sz="2200" dirty="0" err="1"/>
              <a:t>eds</a:t>
            </a:r>
            <a:r>
              <a:rPr lang="en-GB" sz="2200" dirty="0"/>
              <a:t>), </a:t>
            </a:r>
            <a:r>
              <a:rPr lang="en-GB" sz="2200" i="1" dirty="0"/>
              <a:t>National Constitutions in European and Global Governance: Democracy, Rights, the Rule of Law. National Reports</a:t>
            </a:r>
            <a:r>
              <a:rPr lang="en-GB" sz="2200" dirty="0"/>
              <a:t>. Volumes I and II (TMC Asser </a:t>
            </a:r>
            <a:r>
              <a:rPr lang="en-GB" sz="2200" dirty="0" err="1"/>
              <a:t>Press&amp;Springer</a:t>
            </a:r>
            <a:r>
              <a:rPr lang="et-EE" sz="2200" dirty="0"/>
              <a:t>, December 2018</a:t>
            </a:r>
            <a:r>
              <a:rPr lang="en-GB" sz="2200" dirty="0"/>
              <a:t>)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09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066130"/>
          </a:xfrm>
        </p:spPr>
        <p:txBody>
          <a:bodyPr>
            <a:normAutofit/>
          </a:bodyPr>
          <a:lstStyle/>
          <a:p>
            <a:r>
              <a:rPr lang="et-EE" sz="3600" dirty="0"/>
              <a:t>Projekti küsimustiku kolm põhiteemat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t-EE" dirty="0"/>
              <a:t>1) Põhiseadusmuudatused EL ja rahvusvahelise õigusega seoses;</a:t>
            </a:r>
          </a:p>
          <a:p>
            <a:r>
              <a:rPr lang="et-EE" dirty="0"/>
              <a:t>2) Põhiõiguste ja õigusriigi põhimõtete kaitse standardite võrdlus riiklikus ja EL õiguses;</a:t>
            </a:r>
          </a:p>
          <a:p>
            <a:pPr lvl="1">
              <a:spcAft>
                <a:spcPts val="1200"/>
              </a:spcAft>
            </a:pPr>
            <a:r>
              <a:rPr lang="et-EE" dirty="0"/>
              <a:t>Nt. EL Andmete Säilitamise Direktiiv, EL vahistamismäärus, põhiõigused siseturu kontkestis; ESM leping; EL ja IMF </a:t>
            </a:r>
            <a:r>
              <a:rPr lang="en-GB" dirty="0" err="1"/>
              <a:t>kasinusprogrammid</a:t>
            </a:r>
            <a:r>
              <a:rPr lang="en-GB" dirty="0"/>
              <a:t>;</a:t>
            </a:r>
            <a:endParaRPr lang="et-EE" dirty="0"/>
          </a:p>
          <a:p>
            <a:pPr>
              <a:spcAft>
                <a:spcPts val="600"/>
              </a:spcAft>
            </a:pPr>
            <a:r>
              <a:rPr lang="et-EE" dirty="0"/>
              <a:t>3) Uudsemad põhiseadusküsimused rahvusvahelise ja globaalse valitsemise kontekstis, nt. demokraatlik osalus, kohtulik kontroll ja põhiõigused.</a:t>
            </a:r>
          </a:p>
          <a:p>
            <a:pPr lvl="1"/>
            <a:r>
              <a:rPr lang="et-EE" dirty="0"/>
              <a:t>Nt. rahvusvahelised väljasaatmislepingud, rahvusvahelised investeerimislepingud, ÜRO terrorisimivastade võitluse nimekirjadesse kandmine ja varade külmutamine; IMF meetmed, jt. </a:t>
            </a:r>
          </a:p>
          <a:p>
            <a:pPr lvl="1"/>
            <a:endParaRPr lang="et-EE" dirty="0"/>
          </a:p>
          <a:p>
            <a:pPr lvl="1"/>
            <a:r>
              <a:rPr lang="et-EE" dirty="0"/>
              <a:t>NB! Projekt ei käsitle traditsioonilisemaid valdkondi, kus rahvusvaheline õigus </a:t>
            </a:r>
            <a:r>
              <a:rPr lang="et-EE" u="sng" dirty="0"/>
              <a:t>on edendanud inimõiguste kaitset, keskkonnakaitset, rahu ja julgeolekut </a:t>
            </a:r>
            <a:r>
              <a:rPr lang="et-EE" dirty="0"/>
              <a:t>jms. Nende valdkondade</a:t>
            </a:r>
            <a:r>
              <a:rPr lang="en-GB" dirty="0"/>
              <a:t> </a:t>
            </a:r>
            <a:r>
              <a:rPr lang="en-GB" dirty="0" err="1"/>
              <a:t>rahvusvahelisi</a:t>
            </a:r>
            <a:r>
              <a:rPr lang="et-EE" dirty="0"/>
              <a:t> lepinguid peetakse projektis </a:t>
            </a:r>
            <a:r>
              <a:rPr lang="et-EE" u="sng" dirty="0"/>
              <a:t>põhiseaduslikeks saavutuseks rahvusvahelisel tasandil.</a:t>
            </a:r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8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63272" cy="1523155"/>
          </a:xfrm>
        </p:spPr>
        <p:txBody>
          <a:bodyPr>
            <a:noAutofit/>
          </a:bodyPr>
          <a:lstStyle/>
          <a:p>
            <a:r>
              <a:rPr lang="en-GB" sz="2800" dirty="0" err="1"/>
              <a:t>Euroopa</a:t>
            </a:r>
            <a:r>
              <a:rPr lang="en-GB" sz="2800" dirty="0"/>
              <a:t> </a:t>
            </a:r>
            <a:r>
              <a:rPr lang="en-GB" sz="2800" dirty="0" err="1"/>
              <a:t>Vahistamismääruse</a:t>
            </a:r>
            <a:r>
              <a:rPr lang="en-GB" sz="2800" dirty="0"/>
              <a:t> </a:t>
            </a:r>
            <a:r>
              <a:rPr lang="en-GB" sz="2800" dirty="0" err="1"/>
              <a:t>alased</a:t>
            </a:r>
            <a:r>
              <a:rPr lang="en-GB" sz="2800" dirty="0"/>
              <a:t> p</a:t>
            </a:r>
            <a:r>
              <a:rPr lang="et-EE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õ</a:t>
            </a:r>
            <a:r>
              <a:rPr lang="en-GB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hiseadusdebatid</a:t>
            </a:r>
            <a:r>
              <a:rPr lang="en-GB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teistes</a:t>
            </a:r>
            <a:r>
              <a:rPr lang="en-GB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liikmesriikides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87999"/>
            <a:ext cx="5657770" cy="31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CB7F83B-3F18-4A5E-B250-29A61625D09C}"/>
              </a:ext>
            </a:extLst>
          </p:cNvPr>
          <p:cNvSpPr/>
          <p:nvPr/>
        </p:nvSpPr>
        <p:spPr>
          <a:xfrm>
            <a:off x="361874" y="1797792"/>
            <a:ext cx="66583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400" dirty="0"/>
              <a:t>Vt. </a:t>
            </a:r>
            <a:r>
              <a:rPr lang="en-GB" sz="2400"/>
              <a:t>ka </a:t>
            </a:r>
            <a:r>
              <a:rPr lang="et-EE" sz="2400" dirty="0"/>
              <a:t>Neeme Lauritsa kohtuasi</a:t>
            </a:r>
            <a:r>
              <a:rPr lang="en-GB" sz="2400" dirty="0"/>
              <a:t>, </a:t>
            </a:r>
            <a:r>
              <a:rPr lang="en-GB" sz="2400" dirty="0" err="1"/>
              <a:t>mida</a:t>
            </a:r>
            <a:r>
              <a:rPr lang="en-GB" sz="2400" dirty="0"/>
              <a:t> </a:t>
            </a:r>
            <a:r>
              <a:rPr lang="en-GB" sz="2400" dirty="0" err="1"/>
              <a:t>kajastati</a:t>
            </a:r>
            <a:r>
              <a:rPr lang="en-GB" sz="2400" dirty="0"/>
              <a:t> ETV </a:t>
            </a:r>
            <a:r>
              <a:rPr lang="en-GB" sz="2400" dirty="0" err="1"/>
              <a:t>Pealtnägija</a:t>
            </a:r>
            <a:r>
              <a:rPr lang="en-GB" sz="2400" dirty="0"/>
              <a:t> </a:t>
            </a:r>
            <a:r>
              <a:rPr lang="en-GB" sz="2400" dirty="0" err="1"/>
              <a:t>saates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563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850106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GB" sz="2600" dirty="0" err="1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Esialg</a:t>
            </a:r>
            <a:r>
              <a:rPr lang="et-EE" sz="26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sed tulemused on avaldatud kaheosalises artiklis:</a:t>
            </a:r>
            <a:endParaRPr lang="en-GB" sz="26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7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A. Albi, ‘Erosion of Constitutional Rights in EU Law: A Call for ‘Substantive Co-operative Constitutionalism’’ </a:t>
            </a:r>
          </a:p>
          <a:p>
            <a:pPr marL="0" indent="0">
              <a:buNone/>
            </a:pPr>
            <a:endParaRPr lang="en-GB" sz="27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GB" sz="27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Part 1 (2015) 9(2) </a:t>
            </a:r>
            <a:r>
              <a:rPr lang="en-GB" sz="27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Vienna Journal of International Constitutional Law </a:t>
            </a:r>
            <a:r>
              <a:rPr lang="en-GB" sz="27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151-185.</a:t>
            </a:r>
          </a:p>
          <a:p>
            <a:pPr lvl="1"/>
            <a:r>
              <a:rPr lang="en-GB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</a:t>
            </a:r>
            <a:r>
              <a:rPr lang="et-EE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õrdlev ülevaade kohtuasjadest, kus põhiõigused on sattunud surve alla, sh. paljude </a:t>
            </a:r>
            <a:r>
              <a:rPr lang="en-GB" sz="23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siseriiklike</a:t>
            </a:r>
            <a:r>
              <a:rPr lang="en-GB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t-EE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kohtunike eriarvamused</a:t>
            </a:r>
            <a:endParaRPr lang="en-GB" sz="23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GB" sz="27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GB" sz="27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Part 2 (2015) 9(3) </a:t>
            </a:r>
            <a:r>
              <a:rPr lang="en-GB" sz="27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Vienna Journal of International Constitutional Law </a:t>
            </a:r>
            <a:r>
              <a:rPr lang="en-GB" sz="27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291-343</a:t>
            </a:r>
            <a:endParaRPr lang="et-EE" sz="27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1"/>
            <a:r>
              <a:rPr lang="et-EE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Üleminek rahvuslik</a:t>
            </a:r>
            <a:r>
              <a:rPr lang="en-GB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</a:t>
            </a:r>
            <a:r>
              <a:rPr lang="et-EE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lt ja võrdlevalt põhiseadusõiguselt autonoomsele EL põhiseadusõigusele</a:t>
            </a:r>
            <a:r>
              <a:rPr lang="en-GB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; </a:t>
            </a:r>
            <a:r>
              <a:rPr lang="et-EE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sellega kaasnevad muudatused, sh. õigusmõtlemises. </a:t>
            </a:r>
          </a:p>
          <a:p>
            <a:pPr lvl="1"/>
            <a:r>
              <a:rPr lang="et-EE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Epistemoloogilised tähelepanekud EL põhiseadusdiskursuse ja </a:t>
            </a:r>
            <a:r>
              <a:rPr lang="en-GB" sz="23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transnatsionaalse</a:t>
            </a:r>
            <a:r>
              <a:rPr lang="en-GB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t-EE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kirjanduse kohta</a:t>
            </a:r>
            <a:r>
              <a:rPr lang="en-GB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;</a:t>
            </a:r>
            <a:r>
              <a:rPr lang="et-EE" sz="2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kaduma läinud põhiseadusteemad</a:t>
            </a:r>
            <a:endParaRPr lang="en-GB" sz="23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GB" sz="27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t-EE" sz="27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Mõlemad saadval o</a:t>
            </a:r>
            <a:r>
              <a:rPr lang="en-GB" sz="27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pen access in SSRN: http://ssrn.com/author=1246144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03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0" y="188640"/>
            <a:ext cx="9140650" cy="1066130"/>
          </a:xfrm>
        </p:spPr>
        <p:txBody>
          <a:bodyPr>
            <a:noAutofit/>
          </a:bodyPr>
          <a:lstStyle/>
          <a:p>
            <a:r>
              <a:rPr lang="et-EE" sz="2800" dirty="0"/>
              <a:t>Õigusteadlaste tähelepanekud ülemineku kohta teistsuguse põhiseaduskorra või ‘governance’ paradigmasse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72608"/>
          </a:xfrm>
        </p:spPr>
        <p:txBody>
          <a:bodyPr>
            <a:normAutofit fontScale="55000" lnSpcReduction="20000"/>
          </a:bodyPr>
          <a:lstStyle/>
          <a:p>
            <a:endParaRPr lang="et-EE" dirty="0"/>
          </a:p>
          <a:p>
            <a:r>
              <a:rPr lang="et-EE" dirty="0"/>
              <a:t>Konstitutsiooniõiguse ja </a:t>
            </a:r>
            <a:r>
              <a:rPr lang="et-EE" i="1" dirty="0"/>
              <a:t>Rechtsstaat</a:t>
            </a:r>
            <a:r>
              <a:rPr lang="et-EE" dirty="0"/>
              <a:t>-õigusriigi mudel on asendumas ‘governance’ paradigmaga (eraldi Alexander Somek; Agustin Menendes; Joana Mendes)</a:t>
            </a:r>
            <a:endParaRPr lang="en-GB" dirty="0"/>
          </a:p>
          <a:p>
            <a:endParaRPr lang="et-EE" dirty="0"/>
          </a:p>
          <a:p>
            <a:r>
              <a:rPr lang="en-GB" dirty="0"/>
              <a:t>‘</a:t>
            </a:r>
            <a:r>
              <a:rPr lang="et-EE" dirty="0"/>
              <a:t>Sellise konstitutsionalismi, mida me tunneme, lõpp</a:t>
            </a:r>
            <a:r>
              <a:rPr lang="en-GB" dirty="0"/>
              <a:t>’ (</a:t>
            </a:r>
            <a:r>
              <a:rPr lang="en-GB" dirty="0" err="1"/>
              <a:t>Kuo</a:t>
            </a:r>
            <a:r>
              <a:rPr lang="et-EE" dirty="0"/>
              <a:t>)</a:t>
            </a:r>
            <a:endParaRPr lang="en-GB" dirty="0"/>
          </a:p>
          <a:p>
            <a:endParaRPr lang="en-GB" dirty="0"/>
          </a:p>
          <a:p>
            <a:r>
              <a:rPr lang="et-EE" dirty="0"/>
              <a:t>Põhiseadused on määratud aegumisele (</a:t>
            </a:r>
            <a:r>
              <a:rPr lang="en-GB" dirty="0"/>
              <a:t>‘</a:t>
            </a:r>
            <a:r>
              <a:rPr lang="et-EE" dirty="0"/>
              <a:t>destined to be obsolete</a:t>
            </a:r>
            <a:r>
              <a:rPr lang="en-GB" dirty="0"/>
              <a:t>’</a:t>
            </a:r>
            <a:r>
              <a:rPr lang="et-EE" dirty="0"/>
              <a:t>) praegusel ajastul, mis ei ole enam põhiseaduste ajajärk</a:t>
            </a:r>
            <a:r>
              <a:rPr lang="en-GB" dirty="0"/>
              <a:t>’</a:t>
            </a:r>
            <a:r>
              <a:rPr lang="et-EE" dirty="0"/>
              <a:t> (Simoncini)</a:t>
            </a:r>
            <a:endParaRPr lang="en-GB" dirty="0"/>
          </a:p>
          <a:p>
            <a:endParaRPr lang="et-EE" dirty="0"/>
          </a:p>
          <a:p>
            <a:r>
              <a:rPr lang="en-GB" dirty="0" err="1"/>
              <a:t>Konstitutsionalismi</a:t>
            </a:r>
            <a:r>
              <a:rPr lang="en-GB" dirty="0"/>
              <a:t> </a:t>
            </a:r>
            <a:r>
              <a:rPr lang="en-GB" dirty="0" err="1"/>
              <a:t>loojang</a:t>
            </a:r>
            <a:r>
              <a:rPr lang="et-EE" dirty="0"/>
              <a:t>?</a:t>
            </a:r>
            <a:r>
              <a:rPr lang="en-GB" dirty="0"/>
              <a:t> </a:t>
            </a:r>
            <a:r>
              <a:rPr lang="et-EE" dirty="0"/>
              <a:t>(</a:t>
            </a:r>
            <a:r>
              <a:rPr lang="en-GB" dirty="0"/>
              <a:t>Martin </a:t>
            </a:r>
            <a:r>
              <a:rPr lang="et-EE" dirty="0"/>
              <a:t>Loughlin and </a:t>
            </a:r>
            <a:r>
              <a:rPr lang="en-GB" dirty="0"/>
              <a:t>Petra </a:t>
            </a:r>
            <a:r>
              <a:rPr lang="et-EE" dirty="0"/>
              <a:t>Dobner</a:t>
            </a:r>
            <a:r>
              <a:rPr lang="en-GB" dirty="0"/>
              <a:t>)</a:t>
            </a:r>
            <a:endParaRPr lang="et-EE" dirty="0"/>
          </a:p>
          <a:p>
            <a:endParaRPr lang="et-EE" dirty="0"/>
          </a:p>
          <a:p>
            <a:r>
              <a:rPr lang="en-GB" dirty="0" err="1"/>
              <a:t>Konstitutsionalismi</a:t>
            </a:r>
            <a:r>
              <a:rPr lang="en-GB" dirty="0"/>
              <a:t> </a:t>
            </a:r>
            <a:r>
              <a:rPr lang="en-GB" dirty="0" err="1"/>
              <a:t>erosioon</a:t>
            </a:r>
            <a:r>
              <a:rPr lang="et-EE" dirty="0"/>
              <a:t>/nõrk (‘thin’) konstitutsionalism</a:t>
            </a:r>
            <a:r>
              <a:rPr lang="en-GB" dirty="0"/>
              <a:t> (Dieter Grimm)</a:t>
            </a:r>
            <a:endParaRPr lang="et-EE" dirty="0"/>
          </a:p>
          <a:p>
            <a:endParaRPr lang="et-EE" dirty="0"/>
          </a:p>
          <a:p>
            <a:r>
              <a:rPr lang="en-GB" dirty="0"/>
              <a:t>De-</a:t>
            </a:r>
            <a:r>
              <a:rPr lang="en-GB" dirty="0" err="1"/>
              <a:t>konstitutsionaliseerumine</a:t>
            </a:r>
            <a:r>
              <a:rPr lang="en-GB" dirty="0"/>
              <a:t> </a:t>
            </a:r>
            <a:r>
              <a:rPr lang="en-GB" dirty="0" err="1"/>
              <a:t>rahvuslikul</a:t>
            </a:r>
            <a:r>
              <a:rPr lang="en-GB" dirty="0"/>
              <a:t> </a:t>
            </a:r>
            <a:r>
              <a:rPr lang="en-GB" dirty="0" err="1"/>
              <a:t>tasandil</a:t>
            </a:r>
            <a:r>
              <a:rPr lang="en-GB" dirty="0"/>
              <a:t>/ </a:t>
            </a:r>
            <a:r>
              <a:rPr lang="en-GB" dirty="0" err="1"/>
              <a:t>rahvuslike</a:t>
            </a:r>
            <a:r>
              <a:rPr lang="en-GB" dirty="0"/>
              <a:t> p</a:t>
            </a:r>
            <a:r>
              <a:rPr lang="et-EE" dirty="0"/>
              <a:t>õhiseaduste </a:t>
            </a:r>
            <a:r>
              <a:rPr lang="en-GB" dirty="0"/>
              <a:t>‘hollowing out’ </a:t>
            </a:r>
            <a:r>
              <a:rPr lang="en-GB" dirty="0" err="1"/>
              <a:t>protsess</a:t>
            </a:r>
            <a:r>
              <a:rPr lang="en-GB" dirty="0"/>
              <a:t> (Anne Peters)</a:t>
            </a:r>
            <a:endParaRPr lang="et-EE" dirty="0"/>
          </a:p>
          <a:p>
            <a:endParaRPr lang="en-GB" dirty="0"/>
          </a:p>
          <a:p>
            <a:r>
              <a:rPr lang="et-EE" dirty="0"/>
              <a:t>Liikumine õhukese, nõrga, protseduurilise versiooni suunas õiguspärasuse kontrollis ja </a:t>
            </a:r>
            <a:r>
              <a:rPr lang="en-GB" dirty="0" err="1"/>
              <a:t>demokraatias</a:t>
            </a:r>
            <a:r>
              <a:rPr lang="en-GB" dirty="0"/>
              <a:t> (Carol Harlow; Susana Galera)</a:t>
            </a:r>
            <a:endParaRPr lang="et-EE" dirty="0"/>
          </a:p>
          <a:p>
            <a:endParaRPr lang="et-EE" dirty="0"/>
          </a:p>
          <a:p>
            <a:pPr lvl="1"/>
            <a:r>
              <a:rPr lang="et-EE" dirty="0"/>
              <a:t>AA tõlked. Vt ülevaateid neist A. Albi </a:t>
            </a:r>
            <a:r>
              <a:rPr lang="en-GB" dirty="0"/>
              <a:t>Vienna </a:t>
            </a: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Const</a:t>
            </a:r>
            <a:r>
              <a:rPr lang="en-GB" dirty="0"/>
              <a:t> Law </a:t>
            </a:r>
            <a:r>
              <a:rPr lang="et-EE" dirty="0"/>
              <a:t>artikli 2. osas ning ülaltoodud projekti võrdlevas monograafias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54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12968" cy="648072"/>
          </a:xfrm>
        </p:spPr>
        <p:txBody>
          <a:bodyPr>
            <a:noAutofit/>
          </a:bodyPr>
          <a:lstStyle/>
          <a:p>
            <a:r>
              <a:rPr lang="et-EE" sz="3600" dirty="0"/>
              <a:t>Prof. </a:t>
            </a:r>
            <a:r>
              <a:rPr lang="en-GB" sz="3600" dirty="0"/>
              <a:t>Anne </a:t>
            </a:r>
            <a:r>
              <a:rPr lang="en-GB" sz="3600" dirty="0" err="1"/>
              <a:t>Lise</a:t>
            </a:r>
            <a:r>
              <a:rPr lang="en-GB" sz="3600" dirty="0"/>
              <a:t> </a:t>
            </a:r>
            <a:r>
              <a:rPr lang="en-GB" sz="3600" dirty="0" err="1"/>
              <a:t>Kjaer</a:t>
            </a:r>
            <a:r>
              <a:rPr lang="et-EE" sz="3600" dirty="0"/>
              <a:t> (Kopenhaageni Ülikool)</a:t>
            </a:r>
            <a:r>
              <a:rPr lang="en-GB" sz="36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88632"/>
          </a:xfrm>
        </p:spPr>
        <p:txBody>
          <a:bodyPr>
            <a:noAutofit/>
          </a:bodyPr>
          <a:lstStyle/>
          <a:p>
            <a:pPr marL="360000" indent="0" algn="just">
              <a:spcAft>
                <a:spcPts val="0"/>
              </a:spcAft>
              <a:buNone/>
            </a:pP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‘</a:t>
            </a:r>
            <a:r>
              <a:rPr lang="et-E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Mis saab erinevatest rahvuslikest õiguskeeltest ja õiguskultuuridest, kui üha suurem arv Euroopa juriste eeldab ühise Euroopa 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[</a:t>
            </a:r>
            <a:r>
              <a:rPr lang="et-E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i.e. EL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]</a:t>
            </a:r>
            <a:r>
              <a:rPr lang="et-E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õiguse iseseisvust ja autonoomsus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t; </a:t>
            </a:r>
            <a:r>
              <a:rPr lang="en-GB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kui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nad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[…] </a:t>
            </a:r>
            <a:r>
              <a:rPr lang="et-E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suhtlevad teiste Euroopa riikide juristidega üha enam vaid üksteisele viitava 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[</a:t>
            </a:r>
            <a:r>
              <a:rPr lang="en-GB" sz="2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self-referential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] </a:t>
            </a:r>
            <a:r>
              <a:rPr lang="et-E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Euroopa õigusdiskursuse raames; ning kui õigusalane kommunikatsioon ja kõne ei toimu enam erinevate rahvusriikide õiguskeeles, vaid Europ</a:t>
            </a:r>
            <a:r>
              <a:rPr lang="en-GB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</a:t>
            </a:r>
            <a:r>
              <a:rPr lang="et-EE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aniseeritud õiguskeeles ilma viideteta liikmesriikide riiklikule õigusele.’ </a:t>
            </a:r>
          </a:p>
          <a:p>
            <a:pPr marL="1099820" indent="0" algn="just">
              <a:spcAft>
                <a:spcPts val="0"/>
              </a:spcAft>
              <a:buNone/>
            </a:pPr>
            <a:endParaRPr lang="en-GB" sz="21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099820" indent="0" algn="just">
              <a:spcAft>
                <a:spcPts val="0"/>
              </a:spcAft>
              <a:buNone/>
            </a:pP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et-EE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AA tõlge, allikast 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</a:t>
            </a:r>
            <a:r>
              <a:rPr lang="en-GB" sz="20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Kjaer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‘Theoretical Aspects of Legal Translation in the EU: The Paradoxical Relationship between Language, Translation and the Autonomy of EU Law’, in S </a:t>
            </a:r>
            <a:r>
              <a:rPr lang="en-GB" sz="20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Sarcevic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</a:t>
            </a:r>
            <a:r>
              <a:rPr lang="en-GB" sz="20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ed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), </a:t>
            </a:r>
            <a:r>
              <a:rPr lang="en-GB" sz="20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Language and Culture in EU Law. Multidisciplinary Perspectives 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en-GB" sz="20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Ashgate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2015) 91)</a:t>
            </a:r>
            <a:endParaRPr lang="en-GB" sz="20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11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/>
          </a:bodyPr>
          <a:lstStyle/>
          <a:p>
            <a:r>
              <a:rPr lang="en-GB" sz="3600" dirty="0"/>
              <a:t>‘Substantive co-operative constitutionalism’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2200" dirty="0"/>
              <a:t>= ‘</a:t>
            </a:r>
            <a:r>
              <a:rPr lang="en-GB" sz="2200" dirty="0" err="1"/>
              <a:t>Substantiivne</a:t>
            </a:r>
            <a:r>
              <a:rPr lang="en-GB" sz="2200" dirty="0"/>
              <a:t> </a:t>
            </a:r>
            <a:r>
              <a:rPr lang="en-GB" sz="2200" dirty="0" err="1"/>
              <a:t>koost</a:t>
            </a:r>
            <a:r>
              <a:rPr lang="et-EE" sz="2200" dirty="0"/>
              <a:t>öö-konstitutsionalism</a:t>
            </a:r>
            <a:r>
              <a:rPr lang="en-GB" sz="2200" dirty="0"/>
              <a:t>’</a:t>
            </a:r>
          </a:p>
          <a:p>
            <a:pPr>
              <a:spcAft>
                <a:spcPts val="600"/>
              </a:spcAft>
            </a:pPr>
            <a:r>
              <a:rPr lang="en-GB" sz="2200" dirty="0"/>
              <a:t>P</a:t>
            </a:r>
            <a:r>
              <a:rPr lang="et-EE" sz="2200" dirty="0"/>
              <a:t>õhiseaduslikke saavutusi ja </a:t>
            </a:r>
            <a:r>
              <a:rPr lang="en-GB" sz="2200" dirty="0" err="1"/>
              <a:t>konstitutsiooni</a:t>
            </a:r>
            <a:r>
              <a:rPr lang="et-EE" sz="2200" dirty="0"/>
              <a:t>kohute poolt </a:t>
            </a:r>
            <a:r>
              <a:rPr lang="en-GB" sz="2200" dirty="0" err="1"/>
              <a:t>sisse</a:t>
            </a:r>
            <a:r>
              <a:rPr lang="en-GB" sz="2200" dirty="0"/>
              <a:t> </a:t>
            </a:r>
            <a:r>
              <a:rPr lang="en-GB" sz="2200" dirty="0" err="1"/>
              <a:t>viidud</a:t>
            </a:r>
            <a:r>
              <a:rPr lang="en-GB" sz="2200" dirty="0"/>
              <a:t> </a:t>
            </a:r>
            <a:r>
              <a:rPr lang="et-EE" sz="2200" dirty="0"/>
              <a:t>põhiõiguste ja õigusriigi kaitse standardeid tuleks alal hoida</a:t>
            </a:r>
          </a:p>
          <a:p>
            <a:pPr lvl="1">
              <a:spcAft>
                <a:spcPts val="600"/>
              </a:spcAft>
            </a:pPr>
            <a:r>
              <a:rPr lang="et-EE" sz="2200" dirty="0"/>
              <a:t>Nt. Euroopa Kohtule saadetud eelotustusküsimuste formuleerimisel</a:t>
            </a:r>
          </a:p>
          <a:p>
            <a:pPr lvl="1">
              <a:spcAft>
                <a:spcPts val="600"/>
              </a:spcAft>
            </a:pPr>
            <a:r>
              <a:rPr lang="et-EE" sz="2200" dirty="0"/>
              <a:t>Euroopa Kohtu poolt suurem</a:t>
            </a:r>
            <a:r>
              <a:rPr lang="en-GB" sz="2200" dirty="0"/>
              <a:t>a</a:t>
            </a:r>
            <a:r>
              <a:rPr lang="et-EE" sz="2200" dirty="0"/>
              <a:t> deferentsuse ja diskretsiooni määra taotlemine r</a:t>
            </a:r>
            <a:r>
              <a:rPr lang="en-GB" sz="2200" dirty="0" err="1"/>
              <a:t>iiklike</a:t>
            </a:r>
            <a:r>
              <a:rPr lang="en-GB" sz="2200" dirty="0"/>
              <a:t> </a:t>
            </a:r>
            <a:r>
              <a:rPr lang="en-GB" sz="2200" dirty="0" err="1"/>
              <a:t>konstitutsiooni</a:t>
            </a:r>
            <a:r>
              <a:rPr lang="et-EE" sz="2200" dirty="0"/>
              <a:t>kohtute suhtes</a:t>
            </a:r>
          </a:p>
          <a:p>
            <a:pPr>
              <a:spcAft>
                <a:spcPts val="600"/>
              </a:spcAft>
            </a:pPr>
            <a:r>
              <a:rPr lang="en-GB" sz="2200" dirty="0" err="1"/>
              <a:t>Konstitutsiooni</a:t>
            </a:r>
            <a:r>
              <a:rPr lang="et-EE" sz="2200" dirty="0"/>
              <a:t>kohtutele </a:t>
            </a:r>
            <a:r>
              <a:rPr lang="en-GB" sz="2200" dirty="0"/>
              <a:t>peaks </a:t>
            </a:r>
            <a:r>
              <a:rPr lang="en-GB" sz="2200" dirty="0" err="1"/>
              <a:t>säilima</a:t>
            </a:r>
            <a:r>
              <a:rPr lang="en-GB" sz="2200" dirty="0"/>
              <a:t> </a:t>
            </a:r>
            <a:r>
              <a:rPr lang="en-GB" sz="2200" dirty="0" err="1"/>
              <a:t>mõttekas</a:t>
            </a:r>
            <a:r>
              <a:rPr lang="en-GB" sz="2200" dirty="0"/>
              <a:t> roll (</a:t>
            </a:r>
            <a:r>
              <a:rPr lang="en-GB" sz="2200" dirty="0" err="1"/>
              <a:t>vt</a:t>
            </a:r>
            <a:r>
              <a:rPr lang="en-GB" sz="2200" dirty="0"/>
              <a:t> ka </a:t>
            </a:r>
            <a:r>
              <a:rPr lang="en-GB" sz="2200" dirty="0" err="1"/>
              <a:t>Komarek</a:t>
            </a:r>
            <a:r>
              <a:rPr lang="en-GB" sz="2200" dirty="0"/>
              <a:t>)</a:t>
            </a:r>
          </a:p>
          <a:p>
            <a:pPr>
              <a:spcAft>
                <a:spcPts val="600"/>
              </a:spcAft>
            </a:pPr>
            <a:r>
              <a:rPr lang="en-GB" sz="2200" dirty="0" err="1"/>
              <a:t>Liikmesriikide</a:t>
            </a:r>
            <a:r>
              <a:rPr lang="en-GB" sz="2200" dirty="0"/>
              <a:t> </a:t>
            </a:r>
            <a:r>
              <a:rPr lang="en-GB" sz="2200" dirty="0" err="1"/>
              <a:t>tasandi</a:t>
            </a:r>
            <a:r>
              <a:rPr lang="en-GB" sz="2200" dirty="0"/>
              <a:t> </a:t>
            </a:r>
            <a:r>
              <a:rPr lang="en-GB" sz="2200" dirty="0" err="1"/>
              <a:t>demokraatia</a:t>
            </a:r>
            <a:r>
              <a:rPr lang="en-GB" sz="2200" dirty="0"/>
              <a:t> </a:t>
            </a:r>
            <a:r>
              <a:rPr lang="et-EE" sz="2200" dirty="0"/>
              <a:t>peaks säilima;</a:t>
            </a:r>
          </a:p>
          <a:p>
            <a:pPr>
              <a:spcAft>
                <a:spcPts val="600"/>
              </a:spcAft>
            </a:pPr>
            <a:r>
              <a:rPr lang="et-EE" sz="2200" dirty="0"/>
              <a:t>Rahvuslike põhiseaduskorda</a:t>
            </a:r>
            <a:r>
              <a:rPr lang="en-GB" sz="2200" dirty="0"/>
              <a:t>d</a:t>
            </a:r>
            <a:r>
              <a:rPr lang="et-EE" sz="2200" dirty="0"/>
              <a:t>e mitmekesisus peaks säilima</a:t>
            </a:r>
            <a:r>
              <a:rPr lang="en-GB" sz="2200" dirty="0"/>
              <a:t>;</a:t>
            </a:r>
          </a:p>
          <a:p>
            <a:pPr>
              <a:spcAft>
                <a:spcPts val="600"/>
              </a:spcAft>
            </a:pPr>
            <a:r>
              <a:rPr lang="et-EE" sz="2200" dirty="0"/>
              <a:t>Projekti põhiseadusekspertide ettepanekud, kuidas praktikas põhiseadustele viia sisse mõttekam roll EL otsustusprotseduurides</a:t>
            </a:r>
          </a:p>
          <a:p>
            <a:pPr marL="0" indent="0">
              <a:buNone/>
            </a:pPr>
            <a:r>
              <a:rPr lang="en-GB" sz="800" dirty="0"/>
              <a:t>***</a:t>
            </a:r>
          </a:p>
          <a:p>
            <a:pPr marL="0" indent="0">
              <a:buNone/>
            </a:pPr>
            <a:r>
              <a:rPr lang="et-EE" sz="2200" dirty="0"/>
              <a:t>Vt A. Albi Vienna J of Int Const Law arti</a:t>
            </a:r>
            <a:r>
              <a:rPr lang="en-GB" sz="2200" dirty="0"/>
              <a:t>k</a:t>
            </a:r>
            <a:r>
              <a:rPr lang="et-EE" sz="2200" dirty="0"/>
              <a:t>li 2. osa eelpool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BB09-DA26-462D-B359-0324D1E176B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63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907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1_Office Theme</vt:lpstr>
      <vt:lpstr>3_Office Theme</vt:lpstr>
      <vt:lpstr>  Ülevaade Euroopa Teadusnõukogu grandiprojekti „Rahvuslike põhiseaduste roll Euroopa ja globaalses valitsemises“ tulemustest </vt:lpstr>
      <vt:lpstr>Projekti raamatud</vt:lpstr>
      <vt:lpstr>Eesti raport</vt:lpstr>
      <vt:lpstr>Projekti küsimustiku kolm põhiteemat</vt:lpstr>
      <vt:lpstr>Euroopa Vahistamismääruse alased põhiseadusdebatid teistes liikmesriikides</vt:lpstr>
      <vt:lpstr>Esialgsed tulemused on avaldatud kaheosalises artiklis:</vt:lpstr>
      <vt:lpstr>Õigusteadlaste tähelepanekud ülemineku kohta teistsuguse põhiseaduskorra või ‘governance’ paradigmasse </vt:lpstr>
      <vt:lpstr>Prof. Anne Lise Kjaer (Kopenhaageni Ülikool):</vt:lpstr>
      <vt:lpstr>‘Substantive co-operative constitutionalism’</vt:lpstr>
      <vt:lpstr>Projekti kodulehekülg ja uudiskirjaga liitumise võimalus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ESTONIA</dc:title>
  <dc:creator>A</dc:creator>
  <cp:lastModifiedBy>Anneli Albi</cp:lastModifiedBy>
  <cp:revision>81</cp:revision>
  <cp:lastPrinted>2018-10-01T14:13:58Z</cp:lastPrinted>
  <dcterms:created xsi:type="dcterms:W3CDTF">2014-06-02T12:32:39Z</dcterms:created>
  <dcterms:modified xsi:type="dcterms:W3CDTF">2018-10-03T11:25:46Z</dcterms:modified>
</cp:coreProperties>
</file>