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9" r:id="rId2"/>
    <p:sldId id="268" r:id="rId3"/>
    <p:sldId id="257" r:id="rId4"/>
    <p:sldId id="258" r:id="rId5"/>
    <p:sldId id="260" r:id="rId6"/>
    <p:sldId id="270" r:id="rId7"/>
    <p:sldId id="259" r:id="rId8"/>
    <p:sldId id="261" r:id="rId9"/>
    <p:sldId id="271" r:id="rId10"/>
    <p:sldId id="263" r:id="rId11"/>
    <p:sldId id="264" r:id="rId12"/>
    <p:sldId id="265" r:id="rId13"/>
    <p:sldId id="266" r:id="rId14"/>
    <p:sldId id="267" r:id="rId15"/>
    <p:sldId id="262"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3" d="100"/>
          <a:sy n="113" d="100"/>
        </p:scale>
        <p:origin x="-978"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E280C62-541C-4B9C-9CBF-9FD36CCA51E0}" type="datetimeFigureOut">
              <a:rPr lang="en-GB" smtClean="0"/>
              <a:t>05/10/2016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DAD2A6-F582-435C-9201-9F4A7F9F09B0}" type="slidenum">
              <a:rPr lang="en-GB" smtClean="0"/>
              <a:t>‹#›</a:t>
            </a:fld>
            <a:endParaRPr lang="en-GB"/>
          </a:p>
        </p:txBody>
      </p:sp>
    </p:spTree>
    <p:extLst>
      <p:ext uri="{BB962C8B-B14F-4D97-AF65-F5344CB8AC3E}">
        <p14:creationId xmlns:p14="http://schemas.microsoft.com/office/powerpoint/2010/main" val="2515323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280C62-541C-4B9C-9CBF-9FD36CCA51E0}" type="datetimeFigureOut">
              <a:rPr lang="en-GB" smtClean="0"/>
              <a:t>05/10/2016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DAD2A6-F582-435C-9201-9F4A7F9F09B0}" type="slidenum">
              <a:rPr lang="en-GB" smtClean="0"/>
              <a:t>‹#›</a:t>
            </a:fld>
            <a:endParaRPr lang="en-GB"/>
          </a:p>
        </p:txBody>
      </p:sp>
    </p:spTree>
    <p:extLst>
      <p:ext uri="{BB962C8B-B14F-4D97-AF65-F5344CB8AC3E}">
        <p14:creationId xmlns:p14="http://schemas.microsoft.com/office/powerpoint/2010/main" val="687301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280C62-541C-4B9C-9CBF-9FD36CCA51E0}" type="datetimeFigureOut">
              <a:rPr lang="en-GB" smtClean="0"/>
              <a:t>05/10/2016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DAD2A6-F582-435C-9201-9F4A7F9F09B0}" type="slidenum">
              <a:rPr lang="en-GB" smtClean="0"/>
              <a:t>‹#›</a:t>
            </a:fld>
            <a:endParaRPr lang="en-GB"/>
          </a:p>
        </p:txBody>
      </p:sp>
    </p:spTree>
    <p:extLst>
      <p:ext uri="{BB962C8B-B14F-4D97-AF65-F5344CB8AC3E}">
        <p14:creationId xmlns:p14="http://schemas.microsoft.com/office/powerpoint/2010/main" val="985418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280C62-541C-4B9C-9CBF-9FD36CCA51E0}" type="datetimeFigureOut">
              <a:rPr lang="en-GB" smtClean="0"/>
              <a:t>05/10/2016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DAD2A6-F582-435C-9201-9F4A7F9F09B0}" type="slidenum">
              <a:rPr lang="en-GB" smtClean="0"/>
              <a:t>‹#›</a:t>
            </a:fld>
            <a:endParaRPr lang="en-GB"/>
          </a:p>
        </p:txBody>
      </p:sp>
    </p:spTree>
    <p:extLst>
      <p:ext uri="{BB962C8B-B14F-4D97-AF65-F5344CB8AC3E}">
        <p14:creationId xmlns:p14="http://schemas.microsoft.com/office/powerpoint/2010/main" val="2130161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280C62-541C-4B9C-9CBF-9FD36CCA51E0}" type="datetimeFigureOut">
              <a:rPr lang="en-GB" smtClean="0"/>
              <a:t>05/10/2016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DAD2A6-F582-435C-9201-9F4A7F9F09B0}" type="slidenum">
              <a:rPr lang="en-GB" smtClean="0"/>
              <a:t>‹#›</a:t>
            </a:fld>
            <a:endParaRPr lang="en-GB"/>
          </a:p>
        </p:txBody>
      </p:sp>
    </p:spTree>
    <p:extLst>
      <p:ext uri="{BB962C8B-B14F-4D97-AF65-F5344CB8AC3E}">
        <p14:creationId xmlns:p14="http://schemas.microsoft.com/office/powerpoint/2010/main" val="4289823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E280C62-541C-4B9C-9CBF-9FD36CCA51E0}" type="datetimeFigureOut">
              <a:rPr lang="en-GB" smtClean="0"/>
              <a:t>05/10/2016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BDAD2A6-F582-435C-9201-9F4A7F9F09B0}" type="slidenum">
              <a:rPr lang="en-GB" smtClean="0"/>
              <a:t>‹#›</a:t>
            </a:fld>
            <a:endParaRPr lang="en-GB"/>
          </a:p>
        </p:txBody>
      </p:sp>
    </p:spTree>
    <p:extLst>
      <p:ext uri="{BB962C8B-B14F-4D97-AF65-F5344CB8AC3E}">
        <p14:creationId xmlns:p14="http://schemas.microsoft.com/office/powerpoint/2010/main" val="2686501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E280C62-541C-4B9C-9CBF-9FD36CCA51E0}" type="datetimeFigureOut">
              <a:rPr lang="en-GB" smtClean="0"/>
              <a:t>05/10/2016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BDAD2A6-F582-435C-9201-9F4A7F9F09B0}" type="slidenum">
              <a:rPr lang="en-GB" smtClean="0"/>
              <a:t>‹#›</a:t>
            </a:fld>
            <a:endParaRPr lang="en-GB"/>
          </a:p>
        </p:txBody>
      </p:sp>
    </p:spTree>
    <p:extLst>
      <p:ext uri="{BB962C8B-B14F-4D97-AF65-F5344CB8AC3E}">
        <p14:creationId xmlns:p14="http://schemas.microsoft.com/office/powerpoint/2010/main" val="4047184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280C62-541C-4B9C-9CBF-9FD36CCA51E0}" type="datetimeFigureOut">
              <a:rPr lang="en-GB" smtClean="0"/>
              <a:t>05/10/2016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BDAD2A6-F582-435C-9201-9F4A7F9F09B0}" type="slidenum">
              <a:rPr lang="en-GB" smtClean="0"/>
              <a:t>‹#›</a:t>
            </a:fld>
            <a:endParaRPr lang="en-GB"/>
          </a:p>
        </p:txBody>
      </p:sp>
    </p:spTree>
    <p:extLst>
      <p:ext uri="{BB962C8B-B14F-4D97-AF65-F5344CB8AC3E}">
        <p14:creationId xmlns:p14="http://schemas.microsoft.com/office/powerpoint/2010/main" val="3236229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280C62-541C-4B9C-9CBF-9FD36CCA51E0}" type="datetimeFigureOut">
              <a:rPr lang="en-GB" smtClean="0"/>
              <a:t>05/10/2016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BDAD2A6-F582-435C-9201-9F4A7F9F09B0}" type="slidenum">
              <a:rPr lang="en-GB" smtClean="0"/>
              <a:t>‹#›</a:t>
            </a:fld>
            <a:endParaRPr lang="en-GB"/>
          </a:p>
        </p:txBody>
      </p:sp>
    </p:spTree>
    <p:extLst>
      <p:ext uri="{BB962C8B-B14F-4D97-AF65-F5344CB8AC3E}">
        <p14:creationId xmlns:p14="http://schemas.microsoft.com/office/powerpoint/2010/main" val="1308980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280C62-541C-4B9C-9CBF-9FD36CCA51E0}" type="datetimeFigureOut">
              <a:rPr lang="en-GB" smtClean="0"/>
              <a:t>05/10/2016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BDAD2A6-F582-435C-9201-9F4A7F9F09B0}" type="slidenum">
              <a:rPr lang="en-GB" smtClean="0"/>
              <a:t>‹#›</a:t>
            </a:fld>
            <a:endParaRPr lang="en-GB"/>
          </a:p>
        </p:txBody>
      </p:sp>
    </p:spTree>
    <p:extLst>
      <p:ext uri="{BB962C8B-B14F-4D97-AF65-F5344CB8AC3E}">
        <p14:creationId xmlns:p14="http://schemas.microsoft.com/office/powerpoint/2010/main" val="2383219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280C62-541C-4B9C-9CBF-9FD36CCA51E0}" type="datetimeFigureOut">
              <a:rPr lang="en-GB" smtClean="0"/>
              <a:t>05/10/2016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BDAD2A6-F582-435C-9201-9F4A7F9F09B0}" type="slidenum">
              <a:rPr lang="en-GB" smtClean="0"/>
              <a:t>‹#›</a:t>
            </a:fld>
            <a:endParaRPr lang="en-GB"/>
          </a:p>
        </p:txBody>
      </p:sp>
    </p:spTree>
    <p:extLst>
      <p:ext uri="{BB962C8B-B14F-4D97-AF65-F5344CB8AC3E}">
        <p14:creationId xmlns:p14="http://schemas.microsoft.com/office/powerpoint/2010/main" val="3286191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280C62-541C-4B9C-9CBF-9FD36CCA51E0}" type="datetimeFigureOut">
              <a:rPr lang="en-GB" smtClean="0"/>
              <a:t>05/10/2016</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DAD2A6-F582-435C-9201-9F4A7F9F09B0}" type="slidenum">
              <a:rPr lang="en-GB" smtClean="0"/>
              <a:t>‹#›</a:t>
            </a:fld>
            <a:endParaRPr lang="en-GB"/>
          </a:p>
        </p:txBody>
      </p:sp>
    </p:spTree>
    <p:extLst>
      <p:ext uri="{BB962C8B-B14F-4D97-AF65-F5344CB8AC3E}">
        <p14:creationId xmlns:p14="http://schemas.microsoft.com/office/powerpoint/2010/main" val="18443196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699022"/>
            <a:ext cx="6858000" cy="3418501"/>
          </a:xfrm>
        </p:spPr>
        <p:txBody>
          <a:bodyPr>
            <a:normAutofit/>
          </a:bodyPr>
          <a:lstStyle/>
          <a:p>
            <a:r>
              <a:rPr lang="en-GB" sz="5400" b="1" dirty="0"/>
              <a:t>I</a:t>
            </a:r>
            <a:r>
              <a:rPr lang="et-EE" sz="5400" b="1" dirty="0"/>
              <a:t>nimõiguste kaitsjate roll õigusrikkumiste tuvastamisel </a:t>
            </a:r>
            <a:r>
              <a:rPr lang="en-GB" sz="5400" b="1" dirty="0"/>
              <a:t>r</a:t>
            </a:r>
            <a:r>
              <a:rPr lang="et-EE" sz="5400" b="1" dirty="0"/>
              <a:t>elvastatud konfliktide käigus</a:t>
            </a:r>
            <a:endParaRPr lang="en-GB" sz="5400" b="1" dirty="0"/>
          </a:p>
        </p:txBody>
      </p:sp>
    </p:spTree>
    <p:extLst>
      <p:ext uri="{BB962C8B-B14F-4D97-AF65-F5344CB8AC3E}">
        <p14:creationId xmlns:p14="http://schemas.microsoft.com/office/powerpoint/2010/main" val="2812373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1" y="424296"/>
            <a:ext cx="2949178" cy="623455"/>
          </a:xfrm>
        </p:spPr>
        <p:txBody>
          <a:bodyPr/>
          <a:lstStyle/>
          <a:p>
            <a:r>
              <a:rPr lang="et-EE" b="1" dirty="0"/>
              <a:t>Al Rockoff</a:t>
            </a:r>
            <a:endParaRPr lang="en-GB" b="1" dirty="0"/>
          </a:p>
        </p:txBody>
      </p:sp>
      <p:pic>
        <p:nvPicPr>
          <p:cNvPr id="7170" name="Picture 2" descr="Image result for al rockoff"/>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2297" r="2297"/>
          <a:stretch>
            <a:fillRect/>
          </a:stretch>
        </p:blipFill>
        <p:spPr bwMode="auto">
          <a:xfrm>
            <a:off x="3945243" y="1047751"/>
            <a:ext cx="4779115" cy="377363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half" idx="2"/>
          </p:nvPr>
        </p:nvSpPr>
        <p:spPr>
          <a:xfrm>
            <a:off x="629841" y="1047751"/>
            <a:ext cx="3315402" cy="3593522"/>
          </a:xfrm>
        </p:spPr>
        <p:txBody>
          <a:bodyPr>
            <a:noAutofit/>
          </a:bodyPr>
          <a:lstStyle/>
          <a:p>
            <a:r>
              <a:rPr lang="et-EE" sz="2000" dirty="0"/>
              <a:t>USA fotokorrespondent, sai kuulsaks kajastades Phnom Penhi ülevõtmist punaste kmeeride poolt 1975.a. aprillis. Üks neljast legendaarsest tegelasest, kellest räägib 1984.a. film </a:t>
            </a:r>
            <a:r>
              <a:rPr lang="et-EE" sz="2000" i="1" dirty="0"/>
              <a:t>The Killing Fields </a:t>
            </a:r>
            <a:r>
              <a:rPr lang="et-EE" sz="2000" dirty="0"/>
              <a:t>(Sydney Schanberg, NYT; Jon Swain, The Sunday Times; Dith Pran). </a:t>
            </a:r>
          </a:p>
          <a:p>
            <a:r>
              <a:rPr lang="et-EE" sz="2000" dirty="0"/>
              <a:t>2013.a. märtsis andis tunnistusi 1975.a. aprillis aset leidnud sündmuste osas. 17. aprilli pärastlõunal nägi ta pealt, kuidas kmeerid toonase kabineti liikmeid Teabeministeeriumi ees sihikul hoidsid. Hiljem leiti nad tapetutena. </a:t>
            </a:r>
            <a:endParaRPr lang="en-GB" sz="2000" dirty="0"/>
          </a:p>
        </p:txBody>
      </p:sp>
    </p:spTree>
    <p:extLst>
      <p:ext uri="{BB962C8B-B14F-4D97-AF65-F5344CB8AC3E}">
        <p14:creationId xmlns:p14="http://schemas.microsoft.com/office/powerpoint/2010/main" val="358940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b="1" dirty="0"/>
              <a:t>Yazidi massihaud Sinjaris, Iraagis</a:t>
            </a:r>
            <a:endParaRPr lang="en-GB" b="1" dirty="0"/>
          </a:p>
        </p:txBody>
      </p:sp>
      <p:pic>
        <p:nvPicPr>
          <p:cNvPr id="8194" name="Picture 2" descr="A Yazidi mass grave in Sinjar, in Iraq© Ari Jalal"/>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23616" r="2361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half" idx="2"/>
          </p:nvPr>
        </p:nvSpPr>
        <p:spPr>
          <a:xfrm>
            <a:off x="-633411" y="3952025"/>
            <a:ext cx="1139319" cy="1634563"/>
          </a:xfrm>
        </p:spPr>
        <p:txBody>
          <a:bodyPr/>
          <a:lstStyle/>
          <a:p>
            <a:r>
              <a:rPr lang="et-EE" dirty="0"/>
              <a:t>	</a:t>
            </a:r>
            <a:endParaRPr lang="en-GB" dirty="0"/>
          </a:p>
        </p:txBody>
      </p:sp>
      <p:pic>
        <p:nvPicPr>
          <p:cNvPr id="8196" name="Picture 4" descr="AP PROVIDES ACCESS TO THIS HANDOUT PHOTO PROVIDED BY THE KURDISH MASS GRAVES DIRECTORATE TO BE USED SOLELY TO ILLUSTRATE NEWS REPORTING OR COMMENTARY ON THE FACTS OR EVENTS DEPICTED IN THIS IMAGE. MANDATORY CREDI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841" y="3084060"/>
            <a:ext cx="3063529" cy="2168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355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011382"/>
          </a:xfrm>
        </p:spPr>
        <p:txBody>
          <a:bodyPr/>
          <a:lstStyle/>
          <a:p>
            <a:r>
              <a:rPr lang="et-EE" dirty="0"/>
              <a:t>Peter Gabriel / Witness</a:t>
            </a:r>
            <a:endParaRPr lang="en-GB" dirty="0"/>
          </a:p>
        </p:txBody>
      </p:sp>
      <p:pic>
        <p:nvPicPr>
          <p:cNvPr id="9222" name="Picture 6" descr="Image result for peter gabriel"/>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10520" b="10520"/>
          <a:stretch>
            <a:fillRect/>
          </a:stretch>
        </p:blipFill>
        <p:spPr bwMode="auto">
          <a:xfrm>
            <a:off x="3311235" y="1200150"/>
            <a:ext cx="5184523" cy="4093746"/>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half" idx="2"/>
          </p:nvPr>
        </p:nvSpPr>
        <p:spPr>
          <a:xfrm>
            <a:off x="629841" y="1468582"/>
            <a:ext cx="2681394" cy="3790409"/>
          </a:xfrm>
        </p:spPr>
        <p:txBody>
          <a:bodyPr>
            <a:noAutofit/>
          </a:bodyPr>
          <a:lstStyle/>
          <a:p>
            <a:r>
              <a:rPr lang="et-EE" sz="2000" dirty="0"/>
              <a:t>Peter Gabriel asutas 1992.a. MTÜ nimega WITNESS, mis propageerib inimõiguste rikkumiste dokumenteerimise vajalikkust ning rikkujate vastutusele võtmise olulisust. Inspiratsiooni sai Sony Handycamist, 1988.a. olemasolevaist kõige kompaktsemast videokaamerast. Fookus – video kui tõend.</a:t>
            </a:r>
            <a:endParaRPr lang="en-GB" sz="2000" dirty="0"/>
          </a:p>
        </p:txBody>
      </p:sp>
    </p:spTree>
    <p:extLst>
      <p:ext uri="{BB962C8B-B14F-4D97-AF65-F5344CB8AC3E}">
        <p14:creationId xmlns:p14="http://schemas.microsoft.com/office/powerpoint/2010/main" val="598883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t-EE" b="1" dirty="0"/>
              <a:t>Donetski lennujaam. Enne ja pärast.</a:t>
            </a:r>
            <a:endParaRPr lang="en-GB" b="1" dirty="0"/>
          </a:p>
        </p:txBody>
      </p:sp>
      <p:pic>
        <p:nvPicPr>
          <p:cNvPr id="10252" name="Picture 12" descr="Image result for donbass airport before and afte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293379" y="1917448"/>
            <a:ext cx="6557243" cy="3688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861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1" y="716972"/>
            <a:ext cx="2949178" cy="966355"/>
          </a:xfrm>
        </p:spPr>
        <p:txBody>
          <a:bodyPr>
            <a:normAutofit fontScale="90000"/>
          </a:bodyPr>
          <a:lstStyle/>
          <a:p>
            <a:r>
              <a:rPr lang="et-EE" b="1" dirty="0"/>
              <a:t>Külmutusfurgooni juhtum Serbias, 1999.a. aprill</a:t>
            </a:r>
            <a:r>
              <a:rPr lang="et-EE" dirty="0"/>
              <a:t>	</a:t>
            </a:r>
            <a:endParaRPr lang="en-GB" dirty="0"/>
          </a:p>
        </p:txBody>
      </p:sp>
      <p:pic>
        <p:nvPicPr>
          <p:cNvPr id="11268" name="Picture 4" descr="Image result for hladnjaca masovna grobnica batajnica"/>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7785" r="7785"/>
          <a:stretch>
            <a:fillRect/>
          </a:stretch>
        </p:blipFill>
        <p:spPr bwMode="auto">
          <a:xfrm>
            <a:off x="4165897" y="853787"/>
            <a:ext cx="4537682" cy="3745923"/>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half" idx="2"/>
          </p:nvPr>
        </p:nvSpPr>
        <p:spPr>
          <a:xfrm>
            <a:off x="629841" y="1683328"/>
            <a:ext cx="3415686" cy="3092486"/>
          </a:xfrm>
        </p:spPr>
        <p:txBody>
          <a:bodyPr>
            <a:noAutofit/>
          </a:bodyPr>
          <a:lstStyle/>
          <a:p>
            <a:r>
              <a:rPr lang="et-EE" sz="2000" dirty="0"/>
              <a:t>4. aprillil 1999.a. leidis Serbias Doonau äärse Tekija küla kalur jõest numbrimärkideta külmutusauto. Asja uurima läinud sukelduja tuvastas, et kabiinis juhti ei olnud, </a:t>
            </a:r>
            <a:r>
              <a:rPr lang="et-EE" sz="2000" dirty="0" smtClean="0"/>
              <a:t>gaasipedaalil </a:t>
            </a:r>
            <a:r>
              <a:rPr lang="en-GB" sz="2000" dirty="0" err="1" smtClean="0"/>
              <a:t>oli</a:t>
            </a:r>
            <a:r>
              <a:rPr lang="en-GB" sz="2000" dirty="0" smtClean="0"/>
              <a:t> </a:t>
            </a:r>
            <a:r>
              <a:rPr lang="en-GB" sz="2000" dirty="0" err="1" smtClean="0"/>
              <a:t>aga</a:t>
            </a:r>
            <a:r>
              <a:rPr lang="en-GB" sz="2000" dirty="0" smtClean="0"/>
              <a:t> </a:t>
            </a:r>
            <a:r>
              <a:rPr lang="et-EE" sz="2000" dirty="0" smtClean="0"/>
              <a:t>kivi</a:t>
            </a:r>
            <a:r>
              <a:rPr lang="et-EE" sz="2000" dirty="0"/>
              <a:t>. Furgoonis oli 86 Kosovo albaanlase sh ka lapse surnukeha. Laibad maeti saladuskatte all ümber Belgradi lähedale Batajnica politseipolügoonile.  2001.a. avastati </a:t>
            </a:r>
            <a:r>
              <a:rPr lang="et-EE" sz="2000" dirty="0" smtClean="0"/>
              <a:t>se</a:t>
            </a:r>
            <a:r>
              <a:rPr lang="en-GB" sz="2000" dirty="0" smtClean="0"/>
              <a:t>al</a:t>
            </a:r>
            <a:r>
              <a:rPr lang="et-EE" sz="2000" dirty="0" smtClean="0"/>
              <a:t>t </a:t>
            </a:r>
            <a:r>
              <a:rPr lang="et-EE" sz="2000" dirty="0"/>
              <a:t>kokku 744 laipa. </a:t>
            </a:r>
            <a:endParaRPr lang="en-GB" sz="2000" dirty="0"/>
          </a:p>
        </p:txBody>
      </p:sp>
    </p:spTree>
    <p:extLst>
      <p:ext uri="{BB962C8B-B14F-4D97-AF65-F5344CB8AC3E}">
        <p14:creationId xmlns:p14="http://schemas.microsoft.com/office/powerpoint/2010/main" val="3169037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2" y="1200150"/>
            <a:ext cx="1666550" cy="716973"/>
          </a:xfrm>
        </p:spPr>
        <p:txBody>
          <a:bodyPr>
            <a:noAutofit/>
          </a:bodyPr>
          <a:lstStyle/>
          <a:p>
            <a:r>
              <a:rPr lang="et-EE" b="1" dirty="0"/>
              <a:t>Jean-Pierre Bemba</a:t>
            </a:r>
            <a:endParaRPr lang="en-GB" b="1" dirty="0"/>
          </a:p>
        </p:txBody>
      </p:sp>
      <p:pic>
        <p:nvPicPr>
          <p:cNvPr id="6146" name="Picture 2" descr="Image result"/>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0869" r="10869"/>
          <a:stretch>
            <a:fillRect/>
          </a:stretch>
        </p:blipFill>
        <p:spPr bwMode="auto">
          <a:xfrm>
            <a:off x="3186547" y="1200150"/>
            <a:ext cx="5239942" cy="413750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half" idx="2"/>
          </p:nvPr>
        </p:nvSpPr>
        <p:spPr>
          <a:xfrm>
            <a:off x="629841" y="1917123"/>
            <a:ext cx="2390450" cy="3341868"/>
          </a:xfrm>
        </p:spPr>
        <p:txBody>
          <a:bodyPr>
            <a:noAutofit/>
          </a:bodyPr>
          <a:lstStyle/>
          <a:p>
            <a:r>
              <a:rPr lang="et-EE" sz="2000" dirty="0" smtClean="0"/>
              <a:t>üks </a:t>
            </a:r>
            <a:r>
              <a:rPr lang="et-EE" sz="2000" dirty="0"/>
              <a:t>neljast DRC asepresidendist vahemikus 2003-06, 2006.a. DRC presidendivalimistel teisena enim hääli saanud kandidaat. 2002.a. KAV-i </a:t>
            </a:r>
            <a:r>
              <a:rPr lang="et-EE" sz="2000" dirty="0" smtClean="0"/>
              <a:t>toona</a:t>
            </a:r>
            <a:r>
              <a:rPr lang="en-GB" sz="2000" dirty="0" smtClean="0"/>
              <a:t>se</a:t>
            </a:r>
            <a:r>
              <a:rPr lang="et-EE" sz="2000" dirty="0" smtClean="0"/>
              <a:t> </a:t>
            </a:r>
            <a:r>
              <a:rPr lang="et-EE" sz="2000" dirty="0"/>
              <a:t>presidendi Ange-Felix Patasse palvel sekkus viimase poolel KAV-is toimunud riigipöörde katsessesse.</a:t>
            </a:r>
            <a:endParaRPr lang="en-GB" sz="2000" dirty="0"/>
          </a:p>
        </p:txBody>
      </p:sp>
    </p:spTree>
    <p:extLst>
      <p:ext uri="{BB962C8B-B14F-4D97-AF65-F5344CB8AC3E}">
        <p14:creationId xmlns:p14="http://schemas.microsoft.com/office/powerpoint/2010/main" val="2672598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treljanje muslimana u srebrenici avi SHORT low fi 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08181" y="1174461"/>
            <a:ext cx="7723188" cy="4351338"/>
          </a:xfrm>
        </p:spPr>
      </p:pic>
    </p:spTree>
    <p:extLst>
      <p:ext uri="{BB962C8B-B14F-4D97-AF65-F5344CB8AC3E}">
        <p14:creationId xmlns:p14="http://schemas.microsoft.com/office/powerpoint/2010/main" val="39971707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1" y="1200150"/>
            <a:ext cx="2248441" cy="509155"/>
          </a:xfrm>
        </p:spPr>
        <p:txBody>
          <a:bodyPr>
            <a:normAutofit fontScale="90000"/>
          </a:bodyPr>
          <a:lstStyle/>
          <a:p>
            <a:r>
              <a:rPr lang="en-GB" dirty="0"/>
              <a:t>Malala Yousafzai</a:t>
            </a:r>
          </a:p>
        </p:txBody>
      </p:sp>
      <p:pic>
        <p:nvPicPr>
          <p:cNvPr id="1026" name="Picture 2" descr="Malala Yousafzai.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7785" r="7785"/>
          <a:stretch>
            <a:fillRect/>
          </a:stretch>
        </p:blipFill>
        <p:spPr bwMode="auto">
          <a:xfrm>
            <a:off x="2878282" y="1200150"/>
            <a:ext cx="5848432" cy="448178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half" idx="2"/>
          </p:nvPr>
        </p:nvSpPr>
        <p:spPr>
          <a:xfrm>
            <a:off x="629842" y="1931165"/>
            <a:ext cx="2085649" cy="4206399"/>
          </a:xfrm>
        </p:spPr>
        <p:txBody>
          <a:bodyPr>
            <a:noAutofit/>
          </a:bodyPr>
          <a:lstStyle/>
          <a:p>
            <a:r>
              <a:rPr lang="en-GB" sz="2000" dirty="0"/>
              <a:t>s. 1997 Pakistani</a:t>
            </a:r>
            <a:r>
              <a:rPr lang="et-EE" sz="2000" dirty="0"/>
              <a:t> kirdeosas, Swati orus (Talibani kontrolli all), tüdrukute haridusõiguse propageerija. Pärast sellel teemal </a:t>
            </a:r>
            <a:r>
              <a:rPr lang="et-EE" sz="2000" dirty="0" smtClean="0"/>
              <a:t>BBC-s </a:t>
            </a:r>
            <a:r>
              <a:rPr lang="et-EE" sz="2000" dirty="0"/>
              <a:t>blogimist </a:t>
            </a:r>
            <a:r>
              <a:rPr lang="et-EE" sz="2000" dirty="0" smtClean="0"/>
              <a:t>ning NYT-is </a:t>
            </a:r>
            <a:r>
              <a:rPr lang="et-EE" sz="2000" dirty="0"/>
              <a:t>temast loo avaldamist, elas üle tapmiskatse 9.10.2012</a:t>
            </a:r>
            <a:endParaRPr lang="en-GB" sz="2000" dirty="0"/>
          </a:p>
        </p:txBody>
      </p:sp>
    </p:spTree>
    <p:extLst>
      <p:ext uri="{BB962C8B-B14F-4D97-AF65-F5344CB8AC3E}">
        <p14:creationId xmlns:p14="http://schemas.microsoft.com/office/powerpoint/2010/main" val="4183033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2" y="1200150"/>
            <a:ext cx="2238050" cy="1200150"/>
          </a:xfrm>
        </p:spPr>
        <p:txBody>
          <a:bodyPr/>
          <a:lstStyle/>
          <a:p>
            <a:r>
              <a:rPr lang="et-EE" dirty="0"/>
              <a:t>Boban Stojanovi</a:t>
            </a:r>
            <a:r>
              <a:rPr lang="sr-Latn-RS" dirty="0"/>
              <a:t>ć</a:t>
            </a:r>
            <a:endParaRPr lang="en-GB" dirty="0"/>
          </a:p>
        </p:txBody>
      </p:sp>
      <p:pic>
        <p:nvPicPr>
          <p:cNvPr id="2052" name="Picture 4" descr="Image result for napada na bobana stojanovica"/>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9815" r="9815"/>
          <a:stretch>
            <a:fillRect/>
          </a:stretch>
        </p:blipFill>
        <p:spPr bwMode="auto">
          <a:xfrm>
            <a:off x="2632132" y="1200150"/>
            <a:ext cx="5842845" cy="4613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432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1" y="1200150"/>
            <a:ext cx="1593814" cy="1200150"/>
          </a:xfrm>
        </p:spPr>
        <p:txBody>
          <a:bodyPr>
            <a:normAutofit fontScale="90000"/>
          </a:bodyPr>
          <a:lstStyle/>
          <a:p>
            <a:r>
              <a:rPr lang="et-EE" b="1" dirty="0"/>
              <a:t>Salwa Bughaigis</a:t>
            </a:r>
            <a:endParaRPr lang="en-GB" b="1" dirty="0"/>
          </a:p>
        </p:txBody>
      </p:sp>
      <p:pic>
        <p:nvPicPr>
          <p:cNvPr id="4100" name="Picture 4" descr="Image result for Salwa Bughaigis"/>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7785" r="7785"/>
          <a:stretch>
            <a:fillRect/>
          </a:stretch>
        </p:blipFill>
        <p:spPr bwMode="auto">
          <a:xfrm>
            <a:off x="2867891" y="1200151"/>
            <a:ext cx="5513568" cy="4353563"/>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half" idx="2"/>
          </p:nvPr>
        </p:nvSpPr>
        <p:spPr>
          <a:xfrm>
            <a:off x="629841" y="2400300"/>
            <a:ext cx="2003291" cy="2858691"/>
          </a:xfrm>
        </p:spPr>
        <p:txBody>
          <a:bodyPr>
            <a:noAutofit/>
          </a:bodyPr>
          <a:lstStyle/>
          <a:p>
            <a:endParaRPr lang="en-GB" sz="2400" dirty="0" smtClean="0"/>
          </a:p>
          <a:p>
            <a:r>
              <a:rPr lang="et-EE" sz="2400" dirty="0" smtClean="0"/>
              <a:t>oli </a:t>
            </a:r>
            <a:r>
              <a:rPr lang="et-EE" sz="2400" dirty="0"/>
              <a:t>Liibüa </a:t>
            </a:r>
            <a:r>
              <a:rPr lang="et-EE" sz="2400" dirty="0" smtClean="0"/>
              <a:t>inimõigus</a:t>
            </a:r>
            <a:r>
              <a:rPr lang="en-GB" sz="2400" dirty="0" smtClean="0"/>
              <a:t>-</a:t>
            </a:r>
            <a:r>
              <a:rPr lang="et-EE" sz="2400" dirty="0" smtClean="0"/>
              <a:t> </a:t>
            </a:r>
            <a:r>
              <a:rPr lang="et-EE" sz="2400" dirty="0"/>
              <a:t>ja poliitaktivist. Tapeti oma kodus 25.06.2014</a:t>
            </a:r>
            <a:endParaRPr lang="en-GB" sz="2400" dirty="0"/>
          </a:p>
        </p:txBody>
      </p:sp>
    </p:spTree>
    <p:extLst>
      <p:ext uri="{BB962C8B-B14F-4D97-AF65-F5344CB8AC3E}">
        <p14:creationId xmlns:p14="http://schemas.microsoft.com/office/powerpoint/2010/main" val="1108212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err="1"/>
              <a:t>Asaad</a:t>
            </a:r>
            <a:r>
              <a:rPr lang="en-GB" b="1" dirty="0"/>
              <a:t> Hanna</a:t>
            </a:r>
          </a:p>
        </p:txBody>
      </p:sp>
      <p:pic>
        <p:nvPicPr>
          <p:cNvPr id="1026" name="Picture 2" descr="Image result for asaad hann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56887" y="1200150"/>
            <a:ext cx="3766628" cy="418514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half" idx="2"/>
          </p:nvPr>
        </p:nvSpPr>
        <p:spPr/>
        <p:txBody>
          <a:bodyPr>
            <a:normAutofit/>
          </a:bodyPr>
          <a:lstStyle/>
          <a:p>
            <a:r>
              <a:rPr lang="en-GB" sz="2400" dirty="0"/>
              <a:t>S</a:t>
            </a:r>
            <a:r>
              <a:rPr lang="et-EE" sz="2400" dirty="0"/>
              <a:t>üüria </a:t>
            </a:r>
            <a:r>
              <a:rPr lang="et-EE" sz="2400" dirty="0" smtClean="0"/>
              <a:t>kodanikuühis</a:t>
            </a:r>
            <a:r>
              <a:rPr lang="en-GB" sz="2400" dirty="0" smtClean="0"/>
              <a:t>k</a:t>
            </a:r>
            <a:r>
              <a:rPr lang="et-EE" sz="2400" dirty="0" smtClean="0"/>
              <a:t>onna- </a:t>
            </a:r>
            <a:r>
              <a:rPr lang="et-EE" sz="2400" dirty="0"/>
              <a:t>ja inimõigusaktivist</a:t>
            </a:r>
            <a:endParaRPr lang="en-GB" sz="2400" dirty="0"/>
          </a:p>
        </p:txBody>
      </p:sp>
    </p:spTree>
    <p:extLst>
      <p:ext uri="{BB962C8B-B14F-4D97-AF65-F5344CB8AC3E}">
        <p14:creationId xmlns:p14="http://schemas.microsoft.com/office/powerpoint/2010/main" val="2856479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1" y="1200150"/>
            <a:ext cx="2099503" cy="1200150"/>
          </a:xfrm>
        </p:spPr>
        <p:txBody>
          <a:bodyPr>
            <a:normAutofit fontScale="90000"/>
          </a:bodyPr>
          <a:lstStyle/>
          <a:p>
            <a:r>
              <a:rPr lang="en-GB" b="1" dirty="0"/>
              <a:t>Natalya </a:t>
            </a:r>
            <a:r>
              <a:rPr lang="en-GB" b="1" dirty="0" err="1"/>
              <a:t>Khusainovna</a:t>
            </a:r>
            <a:r>
              <a:rPr lang="en-GB" b="1" dirty="0"/>
              <a:t> </a:t>
            </a:r>
            <a:r>
              <a:rPr lang="en-GB" b="1" dirty="0" err="1"/>
              <a:t>Estemirova</a:t>
            </a:r>
            <a:endParaRPr lang="en-GB" dirty="0"/>
          </a:p>
        </p:txBody>
      </p:sp>
      <p:pic>
        <p:nvPicPr>
          <p:cNvPr id="3078" name="Picture 6" descr="Image result for natalia estemirov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00400" y="1477241"/>
            <a:ext cx="5479258" cy="4106824"/>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half" idx="2"/>
          </p:nvPr>
        </p:nvSpPr>
        <p:spPr>
          <a:xfrm>
            <a:off x="629840" y="2400300"/>
            <a:ext cx="2418160" cy="2858691"/>
          </a:xfrm>
        </p:spPr>
        <p:txBody>
          <a:bodyPr>
            <a:noAutofit/>
          </a:bodyPr>
          <a:lstStyle/>
          <a:p>
            <a:r>
              <a:rPr lang="et-EE" sz="2000" dirty="0"/>
              <a:t>Vene inimõiguste kaitsja, aktiivne oma kodulinnas Groznõis, tundmatud isikud röövisid ta 15.07.2009 hommikul oma kodu eest. Sama päeva pärastlõunal leiti ta kuulihaavadega laip.</a:t>
            </a:r>
            <a:endParaRPr lang="en-GB" sz="2000" dirty="0"/>
          </a:p>
        </p:txBody>
      </p:sp>
    </p:spTree>
    <p:extLst>
      <p:ext uri="{BB962C8B-B14F-4D97-AF65-F5344CB8AC3E}">
        <p14:creationId xmlns:p14="http://schemas.microsoft.com/office/powerpoint/2010/main" val="1501983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738" y="2930459"/>
            <a:ext cx="2334262" cy="1200150"/>
          </a:xfrm>
        </p:spPr>
        <p:txBody>
          <a:bodyPr>
            <a:noAutofit/>
          </a:bodyPr>
          <a:lstStyle/>
          <a:p>
            <a:r>
              <a:rPr lang="et-EE" sz="2400" dirty="0"/>
              <a:t>Vene-meelne demonstratsioon Kharkivis, märts 2014</a:t>
            </a:r>
            <a:endParaRPr lang="en-GB" sz="2400" dirty="0"/>
          </a:p>
        </p:txBody>
      </p:sp>
      <p:pic>
        <p:nvPicPr>
          <p:cNvPr id="9" name="Picture 8"/>
          <p:cNvPicPr>
            <a:picLocks noChangeAspect="1"/>
          </p:cNvPicPr>
          <p:nvPr/>
        </p:nvPicPr>
        <p:blipFill>
          <a:blip r:embed="rId2"/>
          <a:stretch>
            <a:fillRect/>
          </a:stretch>
        </p:blipFill>
        <p:spPr>
          <a:xfrm>
            <a:off x="2954867" y="1299310"/>
            <a:ext cx="5561674" cy="4301027"/>
          </a:xfrm>
          <a:prstGeom prst="rect">
            <a:avLst/>
          </a:prstGeom>
        </p:spPr>
      </p:pic>
    </p:spTree>
    <p:extLst>
      <p:ext uri="{BB962C8B-B14F-4D97-AF65-F5344CB8AC3E}">
        <p14:creationId xmlns:p14="http://schemas.microsoft.com/office/powerpoint/2010/main" val="1261963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4865026" cy="1143000"/>
          </a:xfrm>
        </p:spPr>
        <p:txBody>
          <a:bodyPr>
            <a:normAutofit/>
          </a:bodyPr>
          <a:lstStyle/>
          <a:p>
            <a:r>
              <a:rPr lang="en-GB" sz="2800" dirty="0" smtClean="0"/>
              <a:t>FIDH </a:t>
            </a:r>
            <a:r>
              <a:rPr lang="en-GB" sz="2800" dirty="0" err="1" smtClean="0"/>
              <a:t>missiooni</a:t>
            </a:r>
            <a:r>
              <a:rPr lang="en-GB" sz="2800" dirty="0" smtClean="0"/>
              <a:t> </a:t>
            </a:r>
            <a:r>
              <a:rPr lang="en-GB" sz="2800" dirty="0" err="1" smtClean="0"/>
              <a:t>poolt</a:t>
            </a:r>
            <a:r>
              <a:rPr lang="en-GB" sz="2800" dirty="0" smtClean="0"/>
              <a:t> </a:t>
            </a:r>
            <a:r>
              <a:rPr lang="en-GB" sz="2800" dirty="0" err="1" smtClean="0"/>
              <a:t>tuvastatud</a:t>
            </a:r>
            <a:r>
              <a:rPr lang="en-GB" sz="2800" dirty="0" smtClean="0"/>
              <a:t> </a:t>
            </a:r>
            <a:r>
              <a:rPr lang="en-GB" sz="2800" dirty="0" err="1" smtClean="0"/>
              <a:t>massihaud</a:t>
            </a:r>
            <a:r>
              <a:rPr lang="en-GB" sz="2800" dirty="0" smtClean="0"/>
              <a:t> 15 </a:t>
            </a:r>
            <a:r>
              <a:rPr lang="en-GB" sz="2800" dirty="0" err="1" smtClean="0"/>
              <a:t>surnukehaga</a:t>
            </a:r>
            <a:endParaRPr lang="en-GB" sz="28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6843" y="1903623"/>
            <a:ext cx="6563961" cy="3938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146849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257</TotalTime>
  <Words>356</Words>
  <Application>Microsoft Office PowerPoint</Application>
  <PresentationFormat>On-screen Show (4:3)</PresentationFormat>
  <Paragraphs>25</Paragraphs>
  <Slides>15</Slides>
  <Notes>0</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Inimõiguste kaitsjate roll õigusrikkumiste tuvastamisel relvastatud konfliktide käigus</vt:lpstr>
      <vt:lpstr>PowerPoint Presentation</vt:lpstr>
      <vt:lpstr>Malala Yousafzai</vt:lpstr>
      <vt:lpstr>Boban Stojanović</vt:lpstr>
      <vt:lpstr>Salwa Bughaigis</vt:lpstr>
      <vt:lpstr>Asaad Hanna</vt:lpstr>
      <vt:lpstr>Natalya Khusainovna Estemirova</vt:lpstr>
      <vt:lpstr>Vene-meelne demonstratsioon Kharkivis, märts 2014</vt:lpstr>
      <vt:lpstr>FIDH missiooni poolt tuvastatud massihaud 15 surnukehaga</vt:lpstr>
      <vt:lpstr>Al Rockoff</vt:lpstr>
      <vt:lpstr>Yazidi massihaud Sinjaris, Iraagis</vt:lpstr>
      <vt:lpstr>Peter Gabriel / Witness</vt:lpstr>
      <vt:lpstr>Donetski lennujaam. Enne ja pärast.</vt:lpstr>
      <vt:lpstr>Külmutusfurgooni juhtum Serbias, 1999.a. aprill </vt:lpstr>
      <vt:lpstr>Jean-Pierre Bemba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Malala Yousafzai</dc:title>
  <dc:creator>Madis Vainomaa</dc:creator>
  <cp:lastModifiedBy>Vainomaa Madis</cp:lastModifiedBy>
  <cp:revision>34</cp:revision>
  <dcterms:created xsi:type="dcterms:W3CDTF">2016-10-03T19:51:00Z</dcterms:created>
  <dcterms:modified xsi:type="dcterms:W3CDTF">2016-10-05T09:47:51Z</dcterms:modified>
</cp:coreProperties>
</file>