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17D42-AB02-4208-84E9-27165F284A3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5403A2D-6725-4C2B-AB1E-C444E9F92C43}">
      <dgm:prSet phldrT="[Text]"/>
      <dgm:spPr/>
      <dgm:t>
        <a:bodyPr/>
        <a:lstStyle/>
        <a:p>
          <a:r>
            <a:rPr lang="et-EE" dirty="0" smtClean="0"/>
            <a:t>meeskohus/</a:t>
          </a:r>
          <a:br>
            <a:rPr lang="et-EE" dirty="0" smtClean="0"/>
          </a:br>
          <a:r>
            <a:rPr lang="et-EE" dirty="0" smtClean="0"/>
            <a:t>maakohus</a:t>
          </a:r>
          <a:endParaRPr lang="et-EE" dirty="0"/>
        </a:p>
      </dgm:t>
    </dgm:pt>
    <dgm:pt modelId="{AC33D81D-3BC7-4312-A8B6-35558FC05CD7}" type="parTrans" cxnId="{516CBE4D-DF78-44BF-81DE-D25E0EFCB74F}">
      <dgm:prSet/>
      <dgm:spPr/>
      <dgm:t>
        <a:bodyPr/>
        <a:lstStyle/>
        <a:p>
          <a:endParaRPr lang="et-EE"/>
        </a:p>
      </dgm:t>
    </dgm:pt>
    <dgm:pt modelId="{2ABD7D40-8379-4C33-8155-651913632D61}" type="sibTrans" cxnId="{516CBE4D-DF78-44BF-81DE-D25E0EFCB74F}">
      <dgm:prSet/>
      <dgm:spPr/>
      <dgm:t>
        <a:bodyPr/>
        <a:lstStyle/>
        <a:p>
          <a:endParaRPr lang="et-EE"/>
        </a:p>
      </dgm:t>
    </dgm:pt>
    <dgm:pt modelId="{664731B1-4CB1-4CE3-AF66-2B3E2D45E26A}">
      <dgm:prSet phldrT="[Text]"/>
      <dgm:spPr/>
      <dgm:t>
        <a:bodyPr/>
        <a:lstStyle/>
        <a:p>
          <a:r>
            <a:rPr lang="et-EE" dirty="0" smtClean="0"/>
            <a:t>ülemmaakohus/</a:t>
          </a:r>
          <a:br>
            <a:rPr lang="et-EE" dirty="0" smtClean="0"/>
          </a:br>
          <a:r>
            <a:rPr lang="et-EE" dirty="0" smtClean="0"/>
            <a:t>õuekohus</a:t>
          </a:r>
          <a:endParaRPr lang="et-EE" dirty="0"/>
        </a:p>
      </dgm:t>
    </dgm:pt>
    <dgm:pt modelId="{AD4BCE53-D70A-4E52-A2DD-8C80B473D81A}" type="parTrans" cxnId="{E3FB8F5A-EC71-4FA4-B441-4C3644713EA5}">
      <dgm:prSet/>
      <dgm:spPr/>
      <dgm:t>
        <a:bodyPr/>
        <a:lstStyle/>
        <a:p>
          <a:endParaRPr lang="et-EE"/>
        </a:p>
      </dgm:t>
    </dgm:pt>
    <dgm:pt modelId="{F25FD57A-2086-4300-9FE1-8FEA10BC079F}" type="sibTrans" cxnId="{E3FB8F5A-EC71-4FA4-B441-4C3644713EA5}">
      <dgm:prSet/>
      <dgm:spPr/>
      <dgm:t>
        <a:bodyPr/>
        <a:lstStyle/>
        <a:p>
          <a:endParaRPr lang="et-EE"/>
        </a:p>
      </dgm:t>
    </dgm:pt>
    <dgm:pt modelId="{CC317F15-5C3D-4439-BA2D-836250213B98}">
      <dgm:prSet phldrT="[Text]"/>
      <dgm:spPr/>
      <dgm:t>
        <a:bodyPr/>
        <a:lstStyle/>
        <a:p>
          <a:r>
            <a:rPr lang="et-EE" dirty="0" smtClean="0"/>
            <a:t>kubermangu-valitsus</a:t>
          </a:r>
        </a:p>
      </dgm:t>
    </dgm:pt>
    <dgm:pt modelId="{F2CE1FBE-B268-4A39-9350-4464DC2C4757}" type="parTrans" cxnId="{6EFC9394-65D0-48AA-8FEB-C38C0709D63C}">
      <dgm:prSet/>
      <dgm:spPr/>
      <dgm:t>
        <a:bodyPr/>
        <a:lstStyle/>
        <a:p>
          <a:endParaRPr lang="et-EE"/>
        </a:p>
      </dgm:t>
    </dgm:pt>
    <dgm:pt modelId="{BD73ED73-D772-445A-B28E-FD1CB7C17E18}" type="sibTrans" cxnId="{6EFC9394-65D0-48AA-8FEB-C38C0709D63C}">
      <dgm:prSet/>
      <dgm:spPr/>
      <dgm:t>
        <a:bodyPr/>
        <a:lstStyle/>
        <a:p>
          <a:endParaRPr lang="et-EE"/>
        </a:p>
      </dgm:t>
    </dgm:pt>
    <dgm:pt modelId="{973ABF07-1F90-4224-BEA1-D986149286BA}" type="pres">
      <dgm:prSet presAssocID="{EB617D42-AB02-4208-84E9-27165F284A3D}" presName="CompostProcess" presStyleCnt="0">
        <dgm:presLayoutVars>
          <dgm:dir/>
          <dgm:resizeHandles val="exact"/>
        </dgm:presLayoutVars>
      </dgm:prSet>
      <dgm:spPr/>
    </dgm:pt>
    <dgm:pt modelId="{13F78AF7-1EC5-45EE-A3FD-B503A5FB1BB4}" type="pres">
      <dgm:prSet presAssocID="{EB617D42-AB02-4208-84E9-27165F284A3D}" presName="arrow" presStyleLbl="bgShp" presStyleIdx="0" presStyleCnt="1" custLinFactNeighborX="405" custLinFactNeighborY="-15510"/>
      <dgm:spPr/>
    </dgm:pt>
    <dgm:pt modelId="{ABA61DD1-163B-46C4-8329-59F9F417374D}" type="pres">
      <dgm:prSet presAssocID="{EB617D42-AB02-4208-84E9-27165F284A3D}" presName="linearProcess" presStyleCnt="0"/>
      <dgm:spPr/>
    </dgm:pt>
    <dgm:pt modelId="{9D5715DB-58A4-4F2A-B394-EEBC54B74978}" type="pres">
      <dgm:prSet presAssocID="{E5403A2D-6725-4C2B-AB1E-C444E9F92C4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E8FA381-DABB-44F5-8D0D-FEF668777863}" type="pres">
      <dgm:prSet presAssocID="{2ABD7D40-8379-4C33-8155-651913632D61}" presName="sibTrans" presStyleCnt="0"/>
      <dgm:spPr/>
    </dgm:pt>
    <dgm:pt modelId="{FB455E23-2AA2-4000-ABC1-42B67D930C08}" type="pres">
      <dgm:prSet presAssocID="{664731B1-4CB1-4CE3-AF66-2B3E2D45E26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2DA12355-97A2-4C70-A8FA-735CD921CC63}" type="pres">
      <dgm:prSet presAssocID="{F25FD57A-2086-4300-9FE1-8FEA10BC079F}" presName="sibTrans" presStyleCnt="0"/>
      <dgm:spPr/>
    </dgm:pt>
    <dgm:pt modelId="{2F48934E-0466-4D64-AB64-1D126D23BA0F}" type="pres">
      <dgm:prSet presAssocID="{CC317F15-5C3D-4439-BA2D-836250213B9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1E509436-0314-4A5F-91FB-D9CDEF611FC1}" type="presOf" srcId="{E5403A2D-6725-4C2B-AB1E-C444E9F92C43}" destId="{9D5715DB-58A4-4F2A-B394-EEBC54B74978}" srcOrd="0" destOrd="0" presId="urn:microsoft.com/office/officeart/2005/8/layout/hProcess9"/>
    <dgm:cxn modelId="{9751C12F-46F6-47AB-8CBE-7ACE6889552F}" type="presOf" srcId="{CC317F15-5C3D-4439-BA2D-836250213B98}" destId="{2F48934E-0466-4D64-AB64-1D126D23BA0F}" srcOrd="0" destOrd="0" presId="urn:microsoft.com/office/officeart/2005/8/layout/hProcess9"/>
    <dgm:cxn modelId="{E3FB8F5A-EC71-4FA4-B441-4C3644713EA5}" srcId="{EB617D42-AB02-4208-84E9-27165F284A3D}" destId="{664731B1-4CB1-4CE3-AF66-2B3E2D45E26A}" srcOrd="1" destOrd="0" parTransId="{AD4BCE53-D70A-4E52-A2DD-8C80B473D81A}" sibTransId="{F25FD57A-2086-4300-9FE1-8FEA10BC079F}"/>
    <dgm:cxn modelId="{516CBE4D-DF78-44BF-81DE-D25E0EFCB74F}" srcId="{EB617D42-AB02-4208-84E9-27165F284A3D}" destId="{E5403A2D-6725-4C2B-AB1E-C444E9F92C43}" srcOrd="0" destOrd="0" parTransId="{AC33D81D-3BC7-4312-A8B6-35558FC05CD7}" sibTransId="{2ABD7D40-8379-4C33-8155-651913632D61}"/>
    <dgm:cxn modelId="{6EFC9394-65D0-48AA-8FEB-C38C0709D63C}" srcId="{EB617D42-AB02-4208-84E9-27165F284A3D}" destId="{CC317F15-5C3D-4439-BA2D-836250213B98}" srcOrd="2" destOrd="0" parTransId="{F2CE1FBE-B268-4A39-9350-4464DC2C4757}" sibTransId="{BD73ED73-D772-445A-B28E-FD1CB7C17E18}"/>
    <dgm:cxn modelId="{F19FED2A-1DD0-4D42-AEE9-67E4C9A980B2}" type="presOf" srcId="{EB617D42-AB02-4208-84E9-27165F284A3D}" destId="{973ABF07-1F90-4224-BEA1-D986149286BA}" srcOrd="0" destOrd="0" presId="urn:microsoft.com/office/officeart/2005/8/layout/hProcess9"/>
    <dgm:cxn modelId="{69CB2C1F-158D-4005-975E-8FD1C59581F4}" type="presOf" srcId="{664731B1-4CB1-4CE3-AF66-2B3E2D45E26A}" destId="{FB455E23-2AA2-4000-ABC1-42B67D930C08}" srcOrd="0" destOrd="0" presId="urn:microsoft.com/office/officeart/2005/8/layout/hProcess9"/>
    <dgm:cxn modelId="{AE42716E-3301-4510-9243-D1C0E4E062F2}" type="presParOf" srcId="{973ABF07-1F90-4224-BEA1-D986149286BA}" destId="{13F78AF7-1EC5-45EE-A3FD-B503A5FB1BB4}" srcOrd="0" destOrd="0" presId="urn:microsoft.com/office/officeart/2005/8/layout/hProcess9"/>
    <dgm:cxn modelId="{FA78B90A-F915-4C4B-9318-D3E1F9D0E5F9}" type="presParOf" srcId="{973ABF07-1F90-4224-BEA1-D986149286BA}" destId="{ABA61DD1-163B-46C4-8329-59F9F417374D}" srcOrd="1" destOrd="0" presId="urn:microsoft.com/office/officeart/2005/8/layout/hProcess9"/>
    <dgm:cxn modelId="{1ACA9890-C191-412C-A094-C9107A01E05B}" type="presParOf" srcId="{ABA61DD1-163B-46C4-8329-59F9F417374D}" destId="{9D5715DB-58A4-4F2A-B394-EEBC54B74978}" srcOrd="0" destOrd="0" presId="urn:microsoft.com/office/officeart/2005/8/layout/hProcess9"/>
    <dgm:cxn modelId="{B6A63DD6-C71F-4DBA-9EA0-C9F91FFD7000}" type="presParOf" srcId="{ABA61DD1-163B-46C4-8329-59F9F417374D}" destId="{FE8FA381-DABB-44F5-8D0D-FEF668777863}" srcOrd="1" destOrd="0" presId="urn:microsoft.com/office/officeart/2005/8/layout/hProcess9"/>
    <dgm:cxn modelId="{861B0E79-D36D-41AA-947B-EB25E70EFD9D}" type="presParOf" srcId="{ABA61DD1-163B-46C4-8329-59F9F417374D}" destId="{FB455E23-2AA2-4000-ABC1-42B67D930C08}" srcOrd="2" destOrd="0" presId="urn:microsoft.com/office/officeart/2005/8/layout/hProcess9"/>
    <dgm:cxn modelId="{C787C91D-75EA-4F8E-A089-67E84257D76E}" type="presParOf" srcId="{ABA61DD1-163B-46C4-8329-59F9F417374D}" destId="{2DA12355-97A2-4C70-A8FA-735CD921CC63}" srcOrd="3" destOrd="0" presId="urn:microsoft.com/office/officeart/2005/8/layout/hProcess9"/>
    <dgm:cxn modelId="{8AFC7EA8-F099-4107-9FA2-FA5C7D3CAC6C}" type="presParOf" srcId="{ABA61DD1-163B-46C4-8329-59F9F417374D}" destId="{2F48934E-0466-4D64-AB64-1D126D23BA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78AF7-1EC5-45EE-A3FD-B503A5FB1BB4}">
      <dsp:nvSpPr>
        <dsp:cNvPr id="0" name=""/>
        <dsp:cNvSpPr/>
      </dsp:nvSpPr>
      <dsp:spPr>
        <a:xfrm>
          <a:off x="683531" y="0"/>
          <a:ext cx="7406719" cy="41767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715DB-58A4-4F2A-B394-EEBC54B74978}">
      <dsp:nvSpPr>
        <dsp:cNvPr id="0" name=""/>
        <dsp:cNvSpPr/>
      </dsp:nvSpPr>
      <dsp:spPr>
        <a:xfrm>
          <a:off x="5557" y="1253013"/>
          <a:ext cx="2749704" cy="1670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meeskohus/</a:t>
          </a:r>
          <a:br>
            <a:rPr lang="et-EE" sz="2500" kern="1200" dirty="0" smtClean="0"/>
          </a:br>
          <a:r>
            <a:rPr lang="et-EE" sz="2500" kern="1200" dirty="0" smtClean="0"/>
            <a:t>maakohus</a:t>
          </a:r>
          <a:endParaRPr lang="et-EE" sz="2500" kern="1200" dirty="0"/>
        </a:p>
      </dsp:txBody>
      <dsp:txXfrm>
        <a:off x="87113" y="1334569"/>
        <a:ext cx="2586592" cy="1507573"/>
      </dsp:txXfrm>
    </dsp:sp>
    <dsp:sp modelId="{FB455E23-2AA2-4000-ABC1-42B67D930C08}">
      <dsp:nvSpPr>
        <dsp:cNvPr id="0" name=""/>
        <dsp:cNvSpPr/>
      </dsp:nvSpPr>
      <dsp:spPr>
        <a:xfrm>
          <a:off x="2982041" y="1253013"/>
          <a:ext cx="2749704" cy="1670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ülemmaakohus/</a:t>
          </a:r>
          <a:br>
            <a:rPr lang="et-EE" sz="2500" kern="1200" dirty="0" smtClean="0"/>
          </a:br>
          <a:r>
            <a:rPr lang="et-EE" sz="2500" kern="1200" dirty="0" smtClean="0"/>
            <a:t>õuekohus</a:t>
          </a:r>
          <a:endParaRPr lang="et-EE" sz="2500" kern="1200" dirty="0"/>
        </a:p>
      </dsp:txBody>
      <dsp:txXfrm>
        <a:off x="3063597" y="1334569"/>
        <a:ext cx="2586592" cy="1507573"/>
      </dsp:txXfrm>
    </dsp:sp>
    <dsp:sp modelId="{2F48934E-0466-4D64-AB64-1D126D23BA0F}">
      <dsp:nvSpPr>
        <dsp:cNvPr id="0" name=""/>
        <dsp:cNvSpPr/>
      </dsp:nvSpPr>
      <dsp:spPr>
        <a:xfrm>
          <a:off x="5958525" y="1253013"/>
          <a:ext cx="2749704" cy="1670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kubermangu-valitsus</a:t>
          </a:r>
        </a:p>
      </dsp:txBody>
      <dsp:txXfrm>
        <a:off x="6040081" y="1334569"/>
        <a:ext cx="2586592" cy="150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20EEFC-1CED-4C5D-9895-8B39765828EF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B50AC5-7178-4C61-8437-B2C78F316D45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387737"/>
            <a:ext cx="7704855" cy="1731982"/>
          </a:xfrm>
        </p:spPr>
        <p:txBody>
          <a:bodyPr/>
          <a:lstStyle/>
          <a:p>
            <a:r>
              <a:rPr lang="et-EE" sz="3600" dirty="0"/>
              <a:t>Vana vali Rootsi aeg ja Venemaa inimlik paleus? </a:t>
            </a: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Surmanuhtlusest </a:t>
            </a:r>
            <a:r>
              <a:rPr lang="et-EE" sz="3600" dirty="0"/>
              <a:t>Läänemere-provintside kohtutes XVIII sajandil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728792" cy="2685474"/>
          </a:xfrm>
        </p:spPr>
        <p:txBody>
          <a:bodyPr>
            <a:normAutofit/>
          </a:bodyPr>
          <a:lstStyle/>
          <a:p>
            <a:r>
              <a:rPr lang="et-EE" b="1" dirty="0"/>
              <a:t>Õigusajalugu. Inimene ja võim</a:t>
            </a:r>
          </a:p>
          <a:p>
            <a:r>
              <a:rPr lang="et-EE" dirty="0" smtClean="0"/>
              <a:t>34. Eesti õigusteadlaste päevad</a:t>
            </a:r>
          </a:p>
          <a:p>
            <a:endParaRPr lang="et-EE" dirty="0" smtClean="0"/>
          </a:p>
          <a:p>
            <a:pPr algn="r"/>
            <a:r>
              <a:rPr lang="et-EE" dirty="0" smtClean="0"/>
              <a:t>M. A. Ken Ird</a:t>
            </a:r>
          </a:p>
          <a:p>
            <a:pPr algn="r"/>
            <a:r>
              <a:rPr lang="et-EE" dirty="0" smtClean="0"/>
              <a:t>13. oktoober 2016</a:t>
            </a:r>
          </a:p>
          <a:p>
            <a:pPr algn="r"/>
            <a:r>
              <a:rPr lang="et-EE" dirty="0" smtClean="0"/>
              <a:t>kenird@hotmail.com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49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1560" y="2852936"/>
            <a:ext cx="7754938" cy="1055688"/>
          </a:xfrm>
        </p:spPr>
        <p:txBody>
          <a:bodyPr/>
          <a:lstStyle/>
          <a:p>
            <a:r>
              <a:rPr lang="et-EE" dirty="0" smtClean="0"/>
              <a:t>Tänan tähelepanu eest!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3372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260648"/>
            <a:ext cx="4464496" cy="6336704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Jumala</a:t>
            </a:r>
            <a:r>
              <a:rPr lang="et-EE" dirty="0"/>
              <a:t>, tema pühakirja ja sakramentide häiriv teotamine; </a:t>
            </a:r>
          </a:p>
          <a:p>
            <a:r>
              <a:rPr lang="et-EE" dirty="0" smtClean="0"/>
              <a:t>nõidus</a:t>
            </a:r>
            <a:r>
              <a:rPr lang="et-EE" dirty="0"/>
              <a:t>, kui seeläbi keegi kehalist või ainelist kahju kannab; </a:t>
            </a:r>
          </a:p>
          <a:p>
            <a:r>
              <a:rPr lang="et-EE" dirty="0" smtClean="0"/>
              <a:t>riigireetmine</a:t>
            </a:r>
            <a:r>
              <a:rPr lang="et-EE" dirty="0"/>
              <a:t>; </a:t>
            </a:r>
          </a:p>
          <a:p>
            <a:r>
              <a:rPr lang="et-EE" dirty="0" smtClean="0"/>
              <a:t>Tema </a:t>
            </a:r>
            <a:r>
              <a:rPr lang="et-EE" dirty="0"/>
              <a:t>Majesteedi isiku solvamine; </a:t>
            </a:r>
          </a:p>
          <a:p>
            <a:r>
              <a:rPr lang="et-EE" dirty="0" smtClean="0"/>
              <a:t>riigivastased </a:t>
            </a:r>
            <a:r>
              <a:rPr lang="et-EE" dirty="0"/>
              <a:t>süüdistused; </a:t>
            </a:r>
          </a:p>
          <a:p>
            <a:r>
              <a:rPr lang="et-EE" dirty="0" smtClean="0"/>
              <a:t>mäss </a:t>
            </a:r>
            <a:r>
              <a:rPr lang="et-EE" dirty="0"/>
              <a:t>ja vastuhakk; </a:t>
            </a:r>
          </a:p>
          <a:p>
            <a:r>
              <a:rPr lang="et-EE" dirty="0" smtClean="0"/>
              <a:t>valesüüdistused</a:t>
            </a:r>
            <a:r>
              <a:rPr lang="et-EE" dirty="0"/>
              <a:t>; </a:t>
            </a:r>
          </a:p>
          <a:p>
            <a:r>
              <a:rPr lang="et-EE" dirty="0" smtClean="0"/>
              <a:t>kahenaisepidamine</a:t>
            </a:r>
            <a:r>
              <a:rPr lang="et-EE" dirty="0"/>
              <a:t>; </a:t>
            </a:r>
          </a:p>
          <a:p>
            <a:r>
              <a:rPr lang="et-EE" dirty="0" smtClean="0"/>
              <a:t>sodoomiakuriteod</a:t>
            </a:r>
            <a:r>
              <a:rPr lang="et-EE" dirty="0"/>
              <a:t>; </a:t>
            </a:r>
          </a:p>
          <a:p>
            <a:r>
              <a:rPr lang="et-EE" dirty="0" smtClean="0"/>
              <a:t>surnukspõletamine</a:t>
            </a:r>
            <a:r>
              <a:rPr lang="et-EE" dirty="0"/>
              <a:t>; </a:t>
            </a:r>
          </a:p>
          <a:p>
            <a:r>
              <a:rPr lang="et-EE" dirty="0" smtClean="0"/>
              <a:t>mõrv</a:t>
            </a:r>
            <a:r>
              <a:rPr lang="et-EE" dirty="0"/>
              <a:t>; </a:t>
            </a:r>
          </a:p>
          <a:p>
            <a:r>
              <a:rPr lang="et-EE" dirty="0" smtClean="0"/>
              <a:t>oma </a:t>
            </a:r>
            <a:r>
              <a:rPr lang="et-EE" dirty="0"/>
              <a:t>lihastele vanematele tegelike kehavigastuste tekitamine; </a:t>
            </a:r>
          </a:p>
          <a:p>
            <a:endParaRPr lang="et-EE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644008" y="158313"/>
            <a:ext cx="4499992" cy="6480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/>
              <a:t>lapsetapp ning ka raseduse ja sünnitamise varjamine; </a:t>
            </a:r>
          </a:p>
          <a:p>
            <a:r>
              <a:rPr lang="et-EE" dirty="0" smtClean="0"/>
              <a:t>mürgisegamine; </a:t>
            </a:r>
          </a:p>
          <a:p>
            <a:r>
              <a:rPr lang="et-EE" dirty="0" smtClean="0"/>
              <a:t>vägivaldne rööv; </a:t>
            </a:r>
          </a:p>
          <a:p>
            <a:r>
              <a:rPr lang="et-EE" dirty="0" smtClean="0"/>
              <a:t>maanteeröövimine; </a:t>
            </a:r>
          </a:p>
          <a:p>
            <a:r>
              <a:rPr lang="et-EE" dirty="0"/>
              <a:t>v</a:t>
            </a:r>
            <a:r>
              <a:rPr lang="et-EE" dirty="0" smtClean="0"/>
              <a:t>ägistamine; </a:t>
            </a:r>
          </a:p>
          <a:p>
            <a:r>
              <a:rPr lang="et-EE" dirty="0" smtClean="0"/>
              <a:t>pruudirööv; </a:t>
            </a:r>
          </a:p>
          <a:p>
            <a:r>
              <a:rPr lang="et-EE" dirty="0" smtClean="0"/>
              <a:t>surnukslöömine; </a:t>
            </a:r>
          </a:p>
          <a:p>
            <a:r>
              <a:rPr lang="et-EE" dirty="0" smtClean="0"/>
              <a:t>kolmandat korda varastamiselt tabamine; </a:t>
            </a:r>
          </a:p>
          <a:p>
            <a:r>
              <a:rPr lang="et-EE" dirty="0" smtClean="0"/>
              <a:t>kirikurööv (kui summa ületab 100 taalrit); </a:t>
            </a:r>
          </a:p>
          <a:p>
            <a:r>
              <a:rPr lang="et-EE" dirty="0" smtClean="0"/>
              <a:t>kahekordne abielurikkumine; </a:t>
            </a:r>
          </a:p>
          <a:p>
            <a:r>
              <a:rPr lang="et-EE" dirty="0" smtClean="0"/>
              <a:t>verepilastus; </a:t>
            </a:r>
          </a:p>
          <a:p>
            <a:r>
              <a:rPr lang="et-EE" dirty="0" smtClean="0"/>
              <a:t>mõõtude ja kaalude võltsimine selle järelvaataja poolt.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9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Der Unter und der Oberrichter sprechen nach den vorhandenen alten strengen Gesetzen; dann wird das Urtheil dem Generalgouvernement kommunicirt, welches die zuerkannte Strafe nach den darüber ergangenen Ukasen in eine andere dem aufgeklärten und sanften Geist der Gesetzgebung gemäßere, verwandelt </a:t>
            </a:r>
            <a:r>
              <a:rPr lang="de-DE" dirty="0" smtClean="0"/>
              <a:t>/---/.</a:t>
            </a:r>
            <a:endParaRPr lang="et-EE" dirty="0" smtClean="0"/>
          </a:p>
          <a:p>
            <a:endParaRPr lang="et-EE" dirty="0" smtClean="0"/>
          </a:p>
          <a:p>
            <a:r>
              <a:rPr lang="et-EE" i="1" dirty="0"/>
              <a:t>August Wilhelm Hupel. Topographische Nachrichten von Lief- und Ehstland, </a:t>
            </a:r>
            <a:r>
              <a:rPr lang="et-EE" i="1" dirty="0" smtClean="0"/>
              <a:t>Bd. </a:t>
            </a:r>
            <a:r>
              <a:rPr lang="et-EE" i="1" dirty="0"/>
              <a:t>1. </a:t>
            </a:r>
            <a:r>
              <a:rPr lang="et-EE" i="1" dirty="0" smtClean="0"/>
              <a:t>Riga, 1774</a:t>
            </a:r>
            <a:r>
              <a:rPr lang="et-EE" i="1" dirty="0"/>
              <a:t>, </a:t>
            </a:r>
            <a:r>
              <a:rPr lang="et-EE" i="1" dirty="0" smtClean="0"/>
              <a:t>S. 510.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800" b="1" dirty="0" smtClean="0"/>
              <a:t>August Wilhelm Hupel </a:t>
            </a:r>
            <a:br>
              <a:rPr lang="et-EE" sz="4800" b="1" dirty="0" smtClean="0"/>
            </a:br>
            <a:r>
              <a:rPr lang="et-EE" sz="4800" b="1" dirty="0" smtClean="0"/>
              <a:t>(1737–1819)</a:t>
            </a:r>
            <a:endParaRPr lang="et-EE" sz="4800" b="1" dirty="0"/>
          </a:p>
        </p:txBody>
      </p:sp>
    </p:spTree>
    <p:extLst>
      <p:ext uri="{BB962C8B-B14F-4D97-AF65-F5344CB8AC3E}">
        <p14:creationId xmlns:p14="http://schemas.microsoft.com/office/powerpoint/2010/main" val="1241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 Saksa õigus – Constitutio </a:t>
            </a:r>
            <a:r>
              <a:rPr lang="et-EE" sz="2800" dirty="0"/>
              <a:t>Criminalis Carolina (</a:t>
            </a:r>
            <a:r>
              <a:rPr lang="et-EE" sz="2800" dirty="0" smtClean="0"/>
              <a:t>Karolina) 1532</a:t>
            </a:r>
          </a:p>
          <a:p>
            <a:r>
              <a:rPr lang="et-EE" sz="2800" dirty="0"/>
              <a:t> </a:t>
            </a:r>
            <a:r>
              <a:rPr lang="et-EE" sz="2800" dirty="0" smtClean="0"/>
              <a:t>Rootsi õigus –</a:t>
            </a:r>
            <a:r>
              <a:rPr lang="et-EE" sz="3600" dirty="0" smtClean="0"/>
              <a:t> </a:t>
            </a:r>
            <a:r>
              <a:rPr lang="et-EE" sz="2800" dirty="0" smtClean="0"/>
              <a:t>1442 </a:t>
            </a:r>
            <a:r>
              <a:rPr lang="et-EE" sz="2800" dirty="0"/>
              <a:t>Rootsi maaõigus </a:t>
            </a:r>
            <a:r>
              <a:rPr lang="et-EE" sz="2800" dirty="0" smtClean="0"/>
              <a:t>(Christofer III)</a:t>
            </a:r>
          </a:p>
          <a:p>
            <a:pPr lvl="1"/>
            <a:r>
              <a:rPr lang="et-EE" sz="2400" dirty="0" smtClean="0"/>
              <a:t>1608 andis uuesti välja ja </a:t>
            </a:r>
            <a:r>
              <a:rPr lang="et-EE" sz="2400" dirty="0"/>
              <a:t>täiendas Karl IX </a:t>
            </a:r>
            <a:endParaRPr lang="et-EE" sz="2400" dirty="0" smtClean="0"/>
          </a:p>
          <a:p>
            <a:pPr lvl="1"/>
            <a:r>
              <a:rPr lang="et-EE" sz="2400" dirty="0" smtClean="0"/>
              <a:t>1709 </a:t>
            </a:r>
            <a:r>
              <a:rPr lang="et-EE" sz="2400" dirty="0"/>
              <a:t>saksakeelne tõlge </a:t>
            </a:r>
            <a:r>
              <a:rPr lang="et-EE" sz="2400" dirty="0" smtClean="0"/>
              <a:t>Läänemere-provintside tarbeks </a:t>
            </a:r>
          </a:p>
          <a:p>
            <a:endParaRPr lang="et-EE" sz="2800" dirty="0"/>
          </a:p>
          <a:p>
            <a:endParaRPr lang="et-EE" sz="2800" dirty="0" smtClean="0"/>
          </a:p>
          <a:p>
            <a:endParaRPr lang="et-EE" sz="2800" dirty="0" smtClean="0"/>
          </a:p>
          <a:p>
            <a:endParaRPr lang="et-E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800" b="1" dirty="0" smtClean="0"/>
              <a:t>„Vana vali Rootsi aeg“</a:t>
            </a:r>
            <a:endParaRPr lang="et-EE" sz="4800" b="1" dirty="0"/>
          </a:p>
        </p:txBody>
      </p:sp>
    </p:spTree>
    <p:extLst>
      <p:ext uri="{BB962C8B-B14F-4D97-AF65-F5344CB8AC3E}">
        <p14:creationId xmlns:p14="http://schemas.microsoft.com/office/powerpoint/2010/main" val="1545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et-EE" sz="4800" b="1" dirty="0" smtClean="0"/>
              <a:t>„Venemaa inimlik paleus“</a:t>
            </a:r>
            <a:endParaRPr lang="et-EE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4030216" cy="3877056"/>
          </a:xfrm>
        </p:spPr>
        <p:txBody>
          <a:bodyPr>
            <a:normAutofit/>
          </a:bodyPr>
          <a:lstStyle/>
          <a:p>
            <a:r>
              <a:rPr lang="et-EE" sz="2800" dirty="0" smtClean="0"/>
              <a:t>keisrinna Eliisabet (</a:t>
            </a:r>
            <a:r>
              <a:rPr lang="az-Cyrl-AZ" sz="2800" dirty="0" smtClean="0"/>
              <a:t>Елизавета Петровна</a:t>
            </a:r>
            <a:r>
              <a:rPr lang="et-EE" sz="2800" dirty="0" smtClean="0"/>
              <a:t>)</a:t>
            </a:r>
          </a:p>
          <a:p>
            <a:r>
              <a:rPr lang="et-EE" sz="2800" dirty="0" smtClean="0"/>
              <a:t>Peeter I tütar</a:t>
            </a:r>
          </a:p>
          <a:p>
            <a:r>
              <a:rPr lang="et-EE" sz="2800" dirty="0" smtClean="0"/>
              <a:t>1709–1762</a:t>
            </a:r>
          </a:p>
          <a:p>
            <a:r>
              <a:rPr lang="et-EE" sz="2800" i="1" dirty="0"/>
              <a:t>igavene pruut</a:t>
            </a:r>
          </a:p>
          <a:p>
            <a:r>
              <a:rPr lang="et-EE" sz="2800" dirty="0" smtClean="0"/>
              <a:t>võimul 1741–1762 </a:t>
            </a:r>
          </a:p>
          <a:p>
            <a:endParaRPr lang="et-EE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060848"/>
            <a:ext cx="3096344" cy="38539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3970200" y="6027003"/>
            <a:ext cx="5028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1600" dirty="0" smtClean="0"/>
              <a:t>Carle van Loo </a:t>
            </a:r>
            <a:br>
              <a:rPr lang="et-EE" sz="1600" dirty="0" smtClean="0"/>
            </a:br>
            <a:r>
              <a:rPr lang="et-EE" sz="1600" dirty="0" smtClean="0"/>
              <a:t>„</a:t>
            </a:r>
            <a:r>
              <a:rPr lang="fr-FR" sz="1600" dirty="0" smtClean="0"/>
              <a:t>Portrait de l’impératrice Élisabeth </a:t>
            </a:r>
            <a:r>
              <a:rPr lang="fr-FR" sz="1600" dirty="0" err="1" smtClean="0"/>
              <a:t>Petrovna</a:t>
            </a:r>
            <a:r>
              <a:rPr lang="fr-FR" sz="1600" dirty="0" smtClean="0"/>
              <a:t> </a:t>
            </a:r>
            <a:r>
              <a:rPr lang="et-EE" sz="1600" dirty="0" smtClean="0"/>
              <a:t>“ (1760) </a:t>
            </a:r>
            <a:br>
              <a:rPr lang="et-EE" sz="1600" dirty="0" smtClean="0"/>
            </a:br>
            <a:r>
              <a:rPr lang="et-EE" sz="1600" i="1" dirty="0" smtClean="0"/>
              <a:t>Allikas: Vikipeedia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16341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800" dirty="0" smtClean="0"/>
              <a:t>17.05.1744 üldise surmanuhtluse keelustamise ukaas;</a:t>
            </a:r>
          </a:p>
          <a:p>
            <a:r>
              <a:rPr lang="et-EE" sz="2800" dirty="0" smtClean="0"/>
              <a:t>eelnenud ukaas kinnitati 05.08.1746 ukaasiga; </a:t>
            </a:r>
          </a:p>
          <a:p>
            <a:r>
              <a:rPr lang="et-EE" sz="2800" dirty="0" smtClean="0"/>
              <a:t>25.05.1753 ukaasiga sätestati armuandmine surmamõistetutele alles tapalaval; </a:t>
            </a:r>
          </a:p>
          <a:p>
            <a:r>
              <a:rPr lang="et-EE" sz="2800" dirty="0" smtClean="0"/>
              <a:t>30.09.1754 ukaas – nuudiga ihunuhtlus, aukude tegemine ninasõõrmetesse, tähed B.O.P, raudadesse aheldatuna elu lõpuni sunnitööle kas Siberisse või Paldiskisse</a:t>
            </a:r>
          </a:p>
          <a:p>
            <a:endParaRPr lang="et-EE" sz="2800" dirty="0" smtClean="0"/>
          </a:p>
          <a:p>
            <a:endParaRPr lang="et-EE" sz="2800" dirty="0" smtClean="0"/>
          </a:p>
          <a:p>
            <a:endParaRPr lang="et-EE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59974" cy="1054250"/>
          </a:xfrm>
        </p:spPr>
        <p:txBody>
          <a:bodyPr/>
          <a:lstStyle/>
          <a:p>
            <a:r>
              <a:rPr lang="et-EE" sz="4800" b="1" dirty="0" smtClean="0"/>
              <a:t>Surmanuhtluse keelustamine Eliisabeti ajal</a:t>
            </a:r>
            <a:endParaRPr lang="et-EE" sz="4800" b="1" dirty="0"/>
          </a:p>
        </p:txBody>
      </p:sp>
    </p:spTree>
    <p:extLst>
      <p:ext uri="{BB962C8B-B14F-4D97-AF65-F5344CB8AC3E}">
        <p14:creationId xmlns:p14="http://schemas.microsoft.com/office/powerpoint/2010/main" val="176763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8899226"/>
              </p:ext>
            </p:extLst>
          </p:nvPr>
        </p:nvGraphicFramePr>
        <p:xfrm>
          <a:off x="179512" y="1340768"/>
          <a:ext cx="8713788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571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Hupel oma „Topograafia“ I osas (1774) – surmanuhtluse asemel:</a:t>
            </a:r>
          </a:p>
          <a:p>
            <a:pPr lvl="1"/>
            <a:r>
              <a:rPr lang="et-EE" sz="2800" dirty="0" smtClean="0"/>
              <a:t> häbimärgistamine (</a:t>
            </a:r>
            <a:r>
              <a:rPr lang="et-EE" sz="2800" i="1" dirty="0" smtClean="0"/>
              <a:t>Brandmarke</a:t>
            </a:r>
            <a:r>
              <a:rPr lang="et-EE" sz="2800" dirty="0" smtClean="0"/>
              <a:t>)</a:t>
            </a:r>
          </a:p>
          <a:p>
            <a:pPr lvl="1"/>
            <a:r>
              <a:rPr lang="et-EE" sz="2800" dirty="0" smtClean="0"/>
              <a:t>avalik peksmine (</a:t>
            </a:r>
            <a:r>
              <a:rPr lang="et-EE" sz="2800" i="1" dirty="0" smtClean="0"/>
              <a:t>Staupschlag</a:t>
            </a:r>
            <a:r>
              <a:rPr lang="et-EE" sz="2800" dirty="0" smtClean="0"/>
              <a:t>)</a:t>
            </a:r>
          </a:p>
          <a:p>
            <a:pPr lvl="1"/>
            <a:r>
              <a:rPr lang="et-EE" sz="2800" dirty="0" smtClean="0"/>
              <a:t>eluaegsele sunnitööle väljasaatmine (</a:t>
            </a:r>
            <a:r>
              <a:rPr lang="de-DE" sz="2800" i="1" dirty="0"/>
              <a:t>Versendung auf Zeitlebens zu publiquer Arbeit</a:t>
            </a:r>
            <a:r>
              <a:rPr lang="et-EE" sz="2800" dirty="0" smtClean="0"/>
              <a:t>)</a:t>
            </a:r>
            <a:endParaRPr lang="et-E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70156"/>
            <a:ext cx="8280920" cy="1054250"/>
          </a:xfrm>
        </p:spPr>
        <p:txBody>
          <a:bodyPr/>
          <a:lstStyle/>
          <a:p>
            <a:r>
              <a:rPr lang="et-EE" sz="4800" b="1" dirty="0" smtClean="0"/>
              <a:t>Surmanuhtluse asendamine</a:t>
            </a:r>
            <a:endParaRPr lang="et-EE" sz="4800" b="1" dirty="0"/>
          </a:p>
        </p:txBody>
      </p:sp>
    </p:spTree>
    <p:extLst>
      <p:ext uri="{BB962C8B-B14F-4D97-AF65-F5344CB8AC3E}">
        <p14:creationId xmlns:p14="http://schemas.microsoft.com/office/powerpoint/2010/main" val="425146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Der Unter und der Oberrichter sprechen nach den vorhandenen </a:t>
            </a:r>
            <a:r>
              <a:rPr lang="de-DE" b="1" dirty="0"/>
              <a:t>alten strengen Gesetzen</a:t>
            </a:r>
            <a:r>
              <a:rPr lang="de-DE" dirty="0"/>
              <a:t>; dann wird das Urtheil dem Generalgouvernement kommunicirt, welches die zuerkannte Strafe nach den darüber ergangenen Ukasen in eine andere dem </a:t>
            </a:r>
            <a:r>
              <a:rPr lang="de-DE" b="1" dirty="0"/>
              <a:t>aufgeklärten und sanften Geist der Gesetzgebung</a:t>
            </a:r>
            <a:r>
              <a:rPr lang="de-DE" dirty="0"/>
              <a:t> gemäßere, verwandelt </a:t>
            </a:r>
            <a:r>
              <a:rPr lang="de-DE" dirty="0" smtClean="0"/>
              <a:t>/---/.</a:t>
            </a:r>
            <a:endParaRPr lang="et-EE" dirty="0" smtClean="0"/>
          </a:p>
          <a:p>
            <a:endParaRPr lang="et-EE" dirty="0" smtClean="0"/>
          </a:p>
          <a:p>
            <a:r>
              <a:rPr lang="et-EE" i="1" dirty="0"/>
              <a:t>August Wilhelm Hupel. Topographische Nachrichten von Lief- und Ehstland, </a:t>
            </a:r>
            <a:r>
              <a:rPr lang="et-EE" i="1" dirty="0" smtClean="0"/>
              <a:t>Bd. </a:t>
            </a:r>
            <a:r>
              <a:rPr lang="et-EE" i="1" dirty="0"/>
              <a:t>1. </a:t>
            </a:r>
            <a:r>
              <a:rPr lang="et-EE" i="1" dirty="0" smtClean="0"/>
              <a:t>Riga, 1774</a:t>
            </a:r>
            <a:r>
              <a:rPr lang="et-EE" i="1" dirty="0"/>
              <a:t>, </a:t>
            </a:r>
            <a:r>
              <a:rPr lang="et-EE" i="1" dirty="0" smtClean="0"/>
              <a:t>S. 510.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800" b="1" dirty="0" smtClean="0"/>
              <a:t>August Wilhelm Hupel </a:t>
            </a:r>
            <a:br>
              <a:rPr lang="et-EE" sz="4800" b="1" dirty="0" smtClean="0"/>
            </a:br>
            <a:r>
              <a:rPr lang="et-EE" sz="4800" b="1" dirty="0" smtClean="0"/>
              <a:t>(1737–1819)</a:t>
            </a:r>
            <a:endParaRPr lang="et-EE" sz="4800" b="1" dirty="0"/>
          </a:p>
        </p:txBody>
      </p:sp>
    </p:spTree>
    <p:extLst>
      <p:ext uri="{BB962C8B-B14F-4D97-AF65-F5344CB8AC3E}">
        <p14:creationId xmlns:p14="http://schemas.microsoft.com/office/powerpoint/2010/main" val="40961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660</TotalTime>
  <Words>423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Vana vali Rootsi aeg ja Venemaa inimlik paleus?  Surmanuhtlusest Läänemere-provintside kohtutes XVIII sajandil</vt:lpstr>
      <vt:lpstr>PowerPoint Presentation</vt:lpstr>
      <vt:lpstr>August Wilhelm Hupel  (1737–1819)</vt:lpstr>
      <vt:lpstr>„Vana vali Rootsi aeg“</vt:lpstr>
      <vt:lpstr>„Venemaa inimlik paleus“</vt:lpstr>
      <vt:lpstr>Surmanuhtluse keelustamine Eliisabeti ajal</vt:lpstr>
      <vt:lpstr>PowerPoint Presentation</vt:lpstr>
      <vt:lpstr>Surmanuhtluse asendamine</vt:lpstr>
      <vt:lpstr>August Wilhelm Hupel  (1737–1819)</vt:lpstr>
      <vt:lpstr>Tänan tähelepanu eest!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Ken</cp:lastModifiedBy>
  <cp:revision>36</cp:revision>
  <dcterms:created xsi:type="dcterms:W3CDTF">2015-05-11T06:24:50Z</dcterms:created>
  <dcterms:modified xsi:type="dcterms:W3CDTF">2016-10-06T14:20:21Z</dcterms:modified>
</cp:coreProperties>
</file>