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335" r:id="rId2"/>
    <p:sldId id="421" r:id="rId3"/>
    <p:sldId id="422" r:id="rId4"/>
    <p:sldId id="407" r:id="rId5"/>
    <p:sldId id="408" r:id="rId6"/>
    <p:sldId id="419" r:id="rId7"/>
    <p:sldId id="410" r:id="rId8"/>
    <p:sldId id="423" r:id="rId9"/>
    <p:sldId id="412" r:id="rId10"/>
    <p:sldId id="417" r:id="rId11"/>
    <p:sldId id="424" r:id="rId12"/>
    <p:sldId id="413" r:id="rId13"/>
    <p:sldId id="425" r:id="rId14"/>
    <p:sldId id="41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71" autoAdjust="0"/>
    <p:restoredTop sz="95392" autoAdjust="0"/>
  </p:normalViewPr>
  <p:slideViewPr>
    <p:cSldViewPr>
      <p:cViewPr varScale="1">
        <p:scale>
          <a:sx n="66" d="100"/>
          <a:sy n="66" d="100"/>
        </p:scale>
        <p:origin x="69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C625B-2711-4691-B96B-B6FD7777F6F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B5CEF-A7DE-4C2F-B55D-EAD664BBFE0C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5281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B5CEF-A7DE-4C2F-B55D-EAD664BBFE0C}" type="slidenum">
              <a:rPr lang="et-EE" smtClean="0"/>
              <a:pPr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6587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24BC27-6E5A-4855-878D-C594481A1F77}" type="datetimeFigureOut">
              <a:rPr lang="en-US" smtClean="0"/>
              <a:pPr/>
              <a:t>10/13/2016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9F2BBD-A6BA-4C4C-89D8-0C2654CDC2E2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8064896" cy="2880320"/>
          </a:xfrm>
        </p:spPr>
        <p:txBody>
          <a:bodyPr>
            <a:noAutofit/>
          </a:bodyPr>
          <a:lstStyle/>
          <a:p>
            <a:r>
              <a:rPr lang="et-EE" sz="4000" b="1" noProof="1" smtClean="0"/>
              <a:t>Kaitseliit – riigivõimu teostamine vabatahtlikkuse printsiibil</a:t>
            </a:r>
            <a:endParaRPr lang="de-DE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899592" y="4357694"/>
            <a:ext cx="6552728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smtClean="0">
                <a:solidFill>
                  <a:schemeClr val="tx2"/>
                </a:solidFill>
              </a:rPr>
              <a:t>Andres Andresen</a:t>
            </a:r>
            <a:endParaRPr lang="et-EE" sz="3200" b="1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t-EE" b="1" smtClean="0"/>
              <a:t>Tartu Ülikooli Eesti uusaja ajaloo dotsent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1340768"/>
            <a:ext cx="4330261" cy="5441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376" y="1340768"/>
            <a:ext cx="4549136" cy="54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t-EE" u="sng" smtClean="0"/>
              <a:t>Vabariigi Valitsuse määrus</a:t>
            </a:r>
            <a:r>
              <a:rPr lang="et-EE" smtClean="0"/>
              <a:t> </a:t>
            </a:r>
            <a:r>
              <a:rPr lang="et-EE"/>
              <a:t>28. aprillist 1992</a:t>
            </a:r>
            <a:endParaRPr lang="en-US"/>
          </a:p>
          <a:p>
            <a:pPr marL="109728" indent="0">
              <a:buNone/>
            </a:pPr>
            <a:r>
              <a:rPr lang="en-US" b="1"/>
              <a:t>Kaitseliidu kohast riigi </a:t>
            </a:r>
            <a:r>
              <a:rPr lang="en-US" b="1" smtClean="0"/>
              <a:t>kaitsesüsteemis</a:t>
            </a:r>
            <a:endParaRPr lang="et-EE" b="1" smtClean="0"/>
          </a:p>
          <a:p>
            <a:pPr marL="109728" indent="0">
              <a:buNone/>
            </a:pPr>
            <a:r>
              <a:rPr lang="et-EE" smtClean="0"/>
              <a:t>…</a:t>
            </a:r>
          </a:p>
          <a:p>
            <a:pPr marL="109728" indent="0">
              <a:buNone/>
            </a:pPr>
            <a:r>
              <a:rPr lang="fi-FI" smtClean="0"/>
              <a:t>1. Lugeda </a:t>
            </a:r>
            <a:r>
              <a:rPr lang="fi-FI"/>
              <a:t>Kaitseliit Eesti Vabariigi </a:t>
            </a:r>
            <a:r>
              <a:rPr lang="fi-FI" b="1"/>
              <a:t>kaitsejõudude koostisosaks</a:t>
            </a:r>
            <a:r>
              <a:rPr lang="fi-FI" smtClean="0"/>
              <a:t>.</a:t>
            </a:r>
            <a:endParaRPr lang="et-EE" smtClean="0"/>
          </a:p>
          <a:p>
            <a:pPr marL="109728" indent="0">
              <a:buNone/>
            </a:pPr>
            <a:r>
              <a:rPr lang="et-EE" smtClean="0"/>
              <a:t>…</a:t>
            </a:r>
          </a:p>
          <a:p>
            <a:pPr marL="109728" indent="0">
              <a:buNone/>
            </a:pPr>
            <a:r>
              <a:rPr lang="en-US"/>
              <a:t>6. </a:t>
            </a:r>
            <a:r>
              <a:rPr lang="en-US" b="1"/>
              <a:t>Kaitseliit juhindub </a:t>
            </a:r>
            <a:r>
              <a:rPr lang="en-US"/>
              <a:t>oma tegevuses Eesti Vabariigi seadusandlikest ning muudest normatiivaktidest, </a:t>
            </a:r>
            <a:r>
              <a:rPr lang="en-US" b="1"/>
              <a:t>1931</a:t>
            </a:r>
            <a:r>
              <a:rPr lang="en-US"/>
              <a:t>. aastal kinnitatud </a:t>
            </a:r>
            <a:r>
              <a:rPr lang="en-US" b="1"/>
              <a:t>«</a:t>
            </a:r>
            <a:r>
              <a:rPr lang="en-US" b="1" smtClean="0"/>
              <a:t>Kaitseliidu</a:t>
            </a:r>
            <a:r>
              <a:rPr lang="et-EE" b="1" smtClean="0"/>
              <a:t> </a:t>
            </a:r>
            <a:r>
              <a:rPr lang="en-US" b="1" smtClean="0"/>
              <a:t>põhikirjast</a:t>
            </a:r>
            <a:r>
              <a:rPr lang="en-US" b="1"/>
              <a:t>» </a:t>
            </a:r>
            <a:r>
              <a:rPr lang="en-US"/>
              <a:t>ja </a:t>
            </a:r>
            <a:r>
              <a:rPr lang="en-US" b="1"/>
              <a:t>1934</a:t>
            </a:r>
            <a:r>
              <a:rPr lang="en-US"/>
              <a:t>. aastal kinnitatud </a:t>
            </a:r>
            <a:r>
              <a:rPr lang="en-US" b="1"/>
              <a:t>«Kaitseliidu kodukorrast»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2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2800" smtClean="0">
                <a:solidFill>
                  <a:schemeClr val="tx1"/>
                </a:solidFill>
              </a:rPr>
              <a:t>Tänan tähelepanu eest!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378075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u="sng" smtClean="0"/>
              <a:t>2013</a:t>
            </a:r>
            <a:r>
              <a:rPr lang="et-EE" u="sng" smtClean="0"/>
              <a:t>. a </a:t>
            </a:r>
            <a:r>
              <a:rPr lang="en-US" u="sng" smtClean="0"/>
              <a:t>Kaitseliidu seadus:</a:t>
            </a:r>
            <a:endParaRPr lang="en-US" u="sng"/>
          </a:p>
          <a:p>
            <a:pPr marL="109728" indent="0">
              <a:buNone/>
            </a:pPr>
            <a:r>
              <a:rPr lang="en-US" sz="2400"/>
              <a:t>§ 2. Kaitseliidu mõiste ja eesmärk</a:t>
            </a:r>
          </a:p>
          <a:p>
            <a:pPr marL="109728" indent="0">
              <a:buNone/>
            </a:pPr>
            <a:endParaRPr lang="et-EE" sz="1000" smtClean="0"/>
          </a:p>
          <a:p>
            <a:pPr marL="109728" indent="0">
              <a:buNone/>
            </a:pPr>
            <a:r>
              <a:rPr lang="en-US" sz="2400" smtClean="0"/>
              <a:t>(</a:t>
            </a:r>
            <a:r>
              <a:rPr lang="en-US" sz="2400"/>
              <a:t>1) Kaitseliit on Kaitseministeeriumi valitsemisalas tegutsev </a:t>
            </a:r>
            <a:r>
              <a:rPr lang="en-US" sz="2400" b="1"/>
              <a:t>vabatahtlik</a:t>
            </a:r>
            <a:r>
              <a:rPr lang="en-US" sz="2400"/>
              <a:t>, sõjaväeliselt korraldatud, relvi valdav ja sõjaväeliste harjutustega tegelev </a:t>
            </a:r>
            <a:r>
              <a:rPr lang="en-US" sz="2400" b="1"/>
              <a:t>riigikaitseorganisatsioon</a:t>
            </a:r>
            <a:r>
              <a:rPr lang="en-US" sz="2400"/>
              <a:t>.</a:t>
            </a: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u="sng"/>
              <a:t>Eesti Ajutise Valitsuse </a:t>
            </a:r>
            <a:r>
              <a:rPr lang="en-US" u="sng" smtClean="0"/>
              <a:t>koosolek</a:t>
            </a:r>
            <a:r>
              <a:rPr lang="et-EE" u="sng" smtClean="0"/>
              <a:t>u protokoll</a:t>
            </a:r>
            <a:r>
              <a:rPr lang="et-EE" smtClean="0"/>
              <a:t>		    </a:t>
            </a:r>
            <a:r>
              <a:rPr lang="en-US" smtClean="0"/>
              <a:t> 11</a:t>
            </a:r>
            <a:r>
              <a:rPr lang="et-EE" smtClean="0"/>
              <a:t>.</a:t>
            </a:r>
            <a:r>
              <a:rPr lang="en-US" smtClean="0"/>
              <a:t> novemb</a:t>
            </a:r>
            <a:r>
              <a:rPr lang="et-EE" smtClean="0"/>
              <a:t>ril</a:t>
            </a:r>
            <a:r>
              <a:rPr lang="en-US" smtClean="0"/>
              <a:t> 1918</a:t>
            </a:r>
            <a:endParaRPr lang="et-EE" smtClean="0"/>
          </a:p>
          <a:p>
            <a:pPr marL="109728" indent="0">
              <a:buNone/>
            </a:pPr>
            <a:endParaRPr lang="en-US"/>
          </a:p>
          <a:p>
            <a:pPr marL="109728" indent="0">
              <a:buNone/>
            </a:pPr>
            <a:r>
              <a:rPr lang="en-US" smtClean="0"/>
              <a:t>Ko</a:t>
            </a:r>
            <a:r>
              <a:rPr lang="et-EE" smtClean="0"/>
              <a:t>hal</a:t>
            </a:r>
            <a:r>
              <a:rPr lang="en-US" smtClean="0"/>
              <a:t>: </a:t>
            </a:r>
            <a:r>
              <a:rPr lang="en-US"/>
              <a:t>Poska, Jaakson, Peterson, Hanko, Raamot, Kukk.</a:t>
            </a:r>
          </a:p>
          <a:p>
            <a:pPr marL="109728" indent="0">
              <a:buNone/>
            </a:pPr>
            <a:r>
              <a:rPr lang="en-US"/>
              <a:t>...</a:t>
            </a:r>
          </a:p>
          <a:p>
            <a:pPr marL="109728" indent="0">
              <a:buNone/>
            </a:pPr>
            <a:r>
              <a:rPr lang="en-US"/>
              <a:t>IV. Maakaitse.</a:t>
            </a:r>
          </a:p>
          <a:p>
            <a:pPr marL="109728" indent="0">
              <a:buNone/>
            </a:pPr>
            <a:r>
              <a:rPr lang="en-US"/>
              <a:t>OTSUSTATAKSE: Politsei asjad peavad omavalitsused ülevõtma; Omakaitse laiali saata: selle asemel </a:t>
            </a:r>
            <a:r>
              <a:rPr lang="en-US" b="1"/>
              <a:t>maa kaitsemine Eesti kaitseliidu kätte anda</a:t>
            </a:r>
            <a:r>
              <a:rPr lang="en-US"/>
              <a:t>, kes sõjaministri all töötab. </a:t>
            </a:r>
            <a:r>
              <a:rPr lang="et-EE" smtClean="0"/>
              <a:t>…</a:t>
            </a:r>
            <a:endParaRPr lang="en-US"/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smtClean="0">
                <a:solidFill>
                  <a:schemeClr val="tx1"/>
                </a:solidFill>
              </a:rPr>
              <a:t>     </a:t>
            </a:r>
            <a:r>
              <a:rPr lang="et-EE" sz="3200" b="1" smtClean="0">
                <a:solidFill>
                  <a:schemeClr val="tx1"/>
                </a:solidFill>
              </a:rPr>
              <a:t>Johan Pitka</a:t>
            </a:r>
            <a:r>
              <a:rPr lang="et-EE" sz="3600" b="1" smtClean="0">
                <a:solidFill>
                  <a:schemeClr val="tx1"/>
                </a:solidFill>
              </a:rPr>
              <a:t>		</a:t>
            </a:r>
            <a:r>
              <a:rPr lang="et-EE" b="1" smtClean="0">
                <a:solidFill>
                  <a:schemeClr val="tx1"/>
                </a:solidFill>
              </a:rPr>
              <a:t>	   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741" y="2420888"/>
            <a:ext cx="3316187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smtClean="0">
                <a:solidFill>
                  <a:schemeClr val="tx1"/>
                </a:solidFill>
              </a:rPr>
              <a:t>     Johan Pitka			   Ernst Põdder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741" y="2420888"/>
            <a:ext cx="3316187" cy="432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982" y="2209800"/>
            <a:ext cx="3005410" cy="45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t-EE" u="sng" smtClean="0"/>
              <a:t>Kaitseliidu teadaanne</a:t>
            </a:r>
            <a:r>
              <a:rPr lang="et-EE" smtClean="0"/>
              <a:t>		    </a:t>
            </a:r>
            <a:r>
              <a:rPr lang="en-US" smtClean="0"/>
              <a:t> </a:t>
            </a:r>
            <a:endParaRPr lang="et-EE" smtClean="0"/>
          </a:p>
          <a:p>
            <a:pPr marL="109728" indent="0">
              <a:buNone/>
            </a:pPr>
            <a:r>
              <a:rPr lang="en-US" smtClean="0"/>
              <a:t>1</a:t>
            </a:r>
            <a:r>
              <a:rPr lang="et-EE" smtClean="0"/>
              <a:t>2.</a:t>
            </a:r>
            <a:r>
              <a:rPr lang="en-US" smtClean="0"/>
              <a:t> novemb</a:t>
            </a:r>
            <a:r>
              <a:rPr lang="et-EE" smtClean="0"/>
              <a:t>ril</a:t>
            </a:r>
            <a:r>
              <a:rPr lang="en-US" smtClean="0"/>
              <a:t> 1918</a:t>
            </a:r>
            <a:endParaRPr lang="et-EE" smtClean="0"/>
          </a:p>
          <a:p>
            <a:pPr marL="109728" indent="0">
              <a:buNone/>
            </a:pPr>
            <a:r>
              <a:rPr lang="et-EE" smtClean="0"/>
              <a:t>Saksa võimude ajal asutatud omakaitse on Ajutise Valitsuse käsul likvideeritud. Politsei asjaajamise võtavad oma kätte kohalikud omavalitsused. </a:t>
            </a:r>
            <a:r>
              <a:rPr lang="et-EE" b="1" smtClean="0"/>
              <a:t>Maa julgeoleku kaitsmise võtab Eesti Kaitse Liit oma peale nii linnas, kui maal.</a:t>
            </a:r>
          </a:p>
          <a:p>
            <a:pPr marL="109728" indent="0">
              <a:buNone/>
            </a:pPr>
            <a:r>
              <a:rPr lang="et-EE" smtClean="0"/>
              <a:t>…</a:t>
            </a:r>
            <a:endParaRPr lang="en-US"/>
          </a:p>
          <a:p>
            <a:pPr marL="109728" indent="0">
              <a:buNone/>
            </a:pPr>
            <a:r>
              <a:rPr lang="et-EE" b="1" smtClean="0"/>
              <a:t>Kõik, kel kallis meie kodumaa tulevik, astugu Eesti Kaitse Liidu liikmeks, et vabatahtlise distsiplini läbi raudset jõudu luua väliste sissetungijate vastu ja rahva vaba tahtmise avalduse kaitseks.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527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u="sng"/>
              <a:t>Kaitseliidu põhikiri 1925:</a:t>
            </a:r>
          </a:p>
          <a:p>
            <a:pPr marL="109728" indent="0">
              <a:buNone/>
            </a:pPr>
            <a:r>
              <a:rPr lang="en-US" sz="2400" b="1"/>
              <a:t>Kaitseliidu, kui seltskonna omakaitse organisatsiooni </a:t>
            </a:r>
            <a:r>
              <a:rPr lang="en-US" sz="2400"/>
              <a:t>ülesandeks </a:t>
            </a:r>
            <a:r>
              <a:rPr lang="en-US" sz="2400" smtClean="0"/>
              <a:t>on</a:t>
            </a:r>
            <a:r>
              <a:rPr lang="et-EE" sz="2400" smtClean="0"/>
              <a:t> …</a:t>
            </a:r>
            <a:r>
              <a:rPr lang="en-US" sz="2400" smtClean="0"/>
              <a:t> </a:t>
            </a:r>
            <a:endParaRPr lang="en-US" sz="2400"/>
          </a:p>
          <a:p>
            <a:pPr marL="109728" indent="0">
              <a:buNone/>
            </a:pPr>
            <a:endParaRPr lang="en-US" sz="2400"/>
          </a:p>
          <a:p>
            <a:pPr marL="109728" indent="0">
              <a:buNone/>
            </a:pPr>
            <a:r>
              <a:rPr lang="en-US" sz="2400" u="sng"/>
              <a:t>Kaitseliidu põhikiri 1931:</a:t>
            </a:r>
          </a:p>
          <a:p>
            <a:pPr marL="109728" indent="0">
              <a:buNone/>
            </a:pPr>
            <a:r>
              <a:rPr lang="et-EE" sz="2400" smtClean="0"/>
              <a:t>I. Kaitseliidu ülesanded.</a:t>
            </a:r>
          </a:p>
          <a:p>
            <a:pPr marL="109728" indent="0">
              <a:buNone/>
            </a:pPr>
            <a:r>
              <a:rPr lang="en-US" sz="2400"/>
              <a:t>§ </a:t>
            </a:r>
            <a:r>
              <a:rPr lang="et-EE" sz="2400" smtClean="0"/>
              <a:t>1. </a:t>
            </a:r>
            <a:r>
              <a:rPr lang="en-US" sz="2400" b="1" smtClean="0"/>
              <a:t>Kaitseliit </a:t>
            </a:r>
            <a:r>
              <a:rPr lang="en-US" sz="2400" b="1"/>
              <a:t>on vabatahtlik riiklikkude ülesannetega seltskondlik rahva omakaitseorganisatsioon</a:t>
            </a:r>
            <a:r>
              <a:rPr lang="en-US" sz="2400" smtClean="0"/>
              <a:t>.</a:t>
            </a:r>
            <a:endParaRPr lang="et-EE" sz="2400" smtClean="0"/>
          </a:p>
          <a:p>
            <a:pPr marL="109728" indent="0">
              <a:buNone/>
            </a:pPr>
            <a:r>
              <a:rPr lang="et-EE" sz="2400" smtClean="0"/>
              <a:t>II. Kaitseliidu õigused.</a:t>
            </a:r>
          </a:p>
          <a:p>
            <a:pPr marL="109728" indent="0">
              <a:buNone/>
            </a:pPr>
            <a:r>
              <a:rPr lang="en-US" sz="2400" smtClean="0"/>
              <a:t>§</a:t>
            </a:r>
            <a:r>
              <a:rPr lang="et-EE" sz="2400" smtClean="0"/>
              <a:t> 2. </a:t>
            </a:r>
            <a:r>
              <a:rPr lang="et-EE" sz="2400" b="1" smtClean="0"/>
              <a:t>Kaitseliidul on avalik-õigusliku juriidilise isiku õigused</a:t>
            </a:r>
            <a:r>
              <a:rPr lang="et-EE" sz="2400" smtClean="0"/>
              <a:t>.</a:t>
            </a:r>
            <a:endParaRPr lang="en-US" sz="2400"/>
          </a:p>
          <a:p>
            <a:pPr marL="109728" indent="0">
              <a:buNone/>
            </a:pPr>
            <a:endParaRPr lang="et-EE" sz="2400" smtClean="0"/>
          </a:p>
          <a:p>
            <a:pPr marL="109728" indent="0">
              <a:buNone/>
            </a:pPr>
            <a:r>
              <a:rPr lang="en-US" sz="2400" u="sng"/>
              <a:t>Kaitseliidu kodukord 1934:</a:t>
            </a:r>
          </a:p>
          <a:p>
            <a:pPr marL="109728" indent="0">
              <a:buNone/>
            </a:pPr>
            <a:r>
              <a:rPr lang="en-US" sz="2400"/>
              <a:t>§ 1. </a:t>
            </a:r>
            <a:r>
              <a:rPr lang="en-US" sz="2400" b="1"/>
              <a:t>Kaitseliit on apoliitiline, vabatahtlik, riiklike ülesannetega seltskondlik rahva omakaitse organisatsioon</a:t>
            </a:r>
            <a:r>
              <a:rPr lang="en-US" sz="2400"/>
              <a:t>.</a:t>
            </a:r>
          </a:p>
          <a:p>
            <a:pPr marL="109728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533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69398</TotalTime>
  <Words>188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Georgia</vt:lpstr>
      <vt:lpstr>Wingdings 2</vt:lpstr>
      <vt:lpstr>Urban</vt:lpstr>
      <vt:lpstr>Kaitseliit – riigivõimu teostamine vabatahtlikkuse printsiibil</vt:lpstr>
      <vt:lpstr>PowerPoint Presentation</vt:lpstr>
      <vt:lpstr>PowerPoint Presentation</vt:lpstr>
      <vt:lpstr>PowerPoint Presentation</vt:lpstr>
      <vt:lpstr>     Johan Pitka      </vt:lpstr>
      <vt:lpstr>     Johan Pitka      Ernst Põdder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the Periphery of a Conglomerate State: Ecclesiastical Legislation in Estland and Livland (1686-1832)</dc:title>
  <dc:creator>Andres</dc:creator>
  <cp:lastModifiedBy>Andres Andresen</cp:lastModifiedBy>
  <cp:revision>1278</cp:revision>
  <dcterms:created xsi:type="dcterms:W3CDTF">2010-05-01T10:22:43Z</dcterms:created>
  <dcterms:modified xsi:type="dcterms:W3CDTF">2016-10-13T08:24:08Z</dcterms:modified>
</cp:coreProperties>
</file>