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6"/>
  </p:handoutMasterIdLst>
  <p:sldIdLst>
    <p:sldId id="256" r:id="rId2"/>
    <p:sldId id="264" r:id="rId3"/>
    <p:sldId id="275" r:id="rId4"/>
    <p:sldId id="276" r:id="rId5"/>
    <p:sldId id="285" r:id="rId6"/>
    <p:sldId id="267" r:id="rId7"/>
    <p:sldId id="274" r:id="rId8"/>
    <p:sldId id="286" r:id="rId9"/>
    <p:sldId id="287" r:id="rId10"/>
    <p:sldId id="273" r:id="rId11"/>
    <p:sldId id="288" r:id="rId12"/>
    <p:sldId id="272" r:id="rId13"/>
    <p:sldId id="259" r:id="rId14"/>
    <p:sldId id="283" r:id="rId15"/>
  </p:sldIdLst>
  <p:sldSz cx="9144000" cy="6858000" type="screen4x3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94718" autoAdjust="0"/>
  </p:normalViewPr>
  <p:slideViewPr>
    <p:cSldViewPr>
      <p:cViewPr varScale="1">
        <p:scale>
          <a:sx n="98" d="100"/>
          <a:sy n="98" d="100"/>
        </p:scale>
        <p:origin x="116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98"/>
    </p:cViewPr>
  </p:sorterViewPr>
  <p:notesViewPr>
    <p:cSldViewPr>
      <p:cViewPr varScale="1">
        <p:scale>
          <a:sx n="79" d="100"/>
          <a:sy n="79" d="100"/>
        </p:scale>
        <p:origin x="183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5403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88627" y="0"/>
            <a:ext cx="4275403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A51AE-21A7-4303-B0CE-18F64F42F9DF}" type="datetimeFigureOut">
              <a:rPr lang="et-EE" smtClean="0"/>
              <a:t>10.07.2019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397807"/>
            <a:ext cx="4275403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88627" y="6397807"/>
            <a:ext cx="4275403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740C8-BB28-4CDA-8388-DB605958CAC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87288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8015-7B7A-40F2-8EE3-23607A43793B}" type="datetimeFigureOut">
              <a:rPr lang="et-EE" smtClean="0"/>
              <a:t>10.07.2019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0683-AFD3-4256-A39A-9B549C722B0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41954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8015-7B7A-40F2-8EE3-23607A43793B}" type="datetimeFigureOut">
              <a:rPr lang="et-EE" smtClean="0"/>
              <a:t>10.07.2019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0683-AFD3-4256-A39A-9B549C722B0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15907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8015-7B7A-40F2-8EE3-23607A43793B}" type="datetimeFigureOut">
              <a:rPr lang="et-EE" smtClean="0"/>
              <a:t>10.07.2019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0683-AFD3-4256-A39A-9B549C722B0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13046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8015-7B7A-40F2-8EE3-23607A43793B}" type="datetimeFigureOut">
              <a:rPr lang="et-EE" smtClean="0"/>
              <a:t>10.07.2019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0683-AFD3-4256-A39A-9B549C722B0A}" type="slidenum">
              <a:rPr lang="et-EE" smtClean="0"/>
              <a:t>‹#›</a:t>
            </a:fld>
            <a:endParaRPr lang="et-EE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810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8015-7B7A-40F2-8EE3-23607A43793B}" type="datetimeFigureOut">
              <a:rPr lang="et-EE" smtClean="0"/>
              <a:t>10.07.2019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0683-AFD3-4256-A39A-9B549C722B0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42505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8015-7B7A-40F2-8EE3-23607A43793B}" type="datetimeFigureOut">
              <a:rPr lang="et-EE" smtClean="0"/>
              <a:t>10.07.2019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0683-AFD3-4256-A39A-9B549C722B0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183269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8015-7B7A-40F2-8EE3-23607A43793B}" type="datetimeFigureOut">
              <a:rPr lang="et-EE" smtClean="0"/>
              <a:t>10.07.2019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0683-AFD3-4256-A39A-9B549C722B0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229783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8015-7B7A-40F2-8EE3-23607A43793B}" type="datetimeFigureOut">
              <a:rPr lang="et-EE" smtClean="0"/>
              <a:t>10.07.2019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0683-AFD3-4256-A39A-9B549C722B0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645003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8015-7B7A-40F2-8EE3-23607A43793B}" type="datetimeFigureOut">
              <a:rPr lang="et-EE" smtClean="0"/>
              <a:t>10.07.2019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0683-AFD3-4256-A39A-9B549C722B0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252926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8015-7B7A-40F2-8EE3-23607A43793B}" type="datetimeFigureOut">
              <a:rPr lang="et-EE" smtClean="0"/>
              <a:t>10.07.2019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0683-AFD3-4256-A39A-9B549C722B0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13956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8015-7B7A-40F2-8EE3-23607A43793B}" type="datetimeFigureOut">
              <a:rPr lang="et-EE" smtClean="0"/>
              <a:t>10.07.2019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0683-AFD3-4256-A39A-9B549C722B0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43633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8015-7B7A-40F2-8EE3-23607A43793B}" type="datetimeFigureOut">
              <a:rPr lang="et-EE" smtClean="0"/>
              <a:t>10.07.2019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0683-AFD3-4256-A39A-9B549C722B0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95807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8015-7B7A-40F2-8EE3-23607A43793B}" type="datetimeFigureOut">
              <a:rPr lang="et-EE" smtClean="0"/>
              <a:t>10.07.2019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0683-AFD3-4256-A39A-9B549C722B0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3080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8015-7B7A-40F2-8EE3-23607A43793B}" type="datetimeFigureOut">
              <a:rPr lang="et-EE" smtClean="0"/>
              <a:t>10.07.2019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0683-AFD3-4256-A39A-9B549C722B0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19899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8015-7B7A-40F2-8EE3-23607A43793B}" type="datetimeFigureOut">
              <a:rPr lang="et-EE" smtClean="0"/>
              <a:t>10.07.2019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0683-AFD3-4256-A39A-9B549C722B0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29444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8015-7B7A-40F2-8EE3-23607A43793B}" type="datetimeFigureOut">
              <a:rPr lang="et-EE" smtClean="0"/>
              <a:t>10.07.2019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0683-AFD3-4256-A39A-9B549C722B0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53925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8015-7B7A-40F2-8EE3-23607A43793B}" type="datetimeFigureOut">
              <a:rPr lang="et-EE" smtClean="0"/>
              <a:t>10.07.2019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0683-AFD3-4256-A39A-9B549C722B0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0043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8015-7B7A-40F2-8EE3-23607A43793B}" type="datetimeFigureOut">
              <a:rPr lang="et-EE" smtClean="0"/>
              <a:t>10.07.2019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0683-AFD3-4256-A39A-9B549C722B0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10821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F4A8015-7B7A-40F2-8EE3-23607A43793B}" type="datetimeFigureOut">
              <a:rPr lang="et-EE" smtClean="0"/>
              <a:t>10.07.2019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64E0683-AFD3-4256-A39A-9B549C722B0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17938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utsekoda.ee/et/kutseregister/kutsestandardid/valdkond/10450587" TargetMode="External"/><Relationship Id="rId2" Type="http://schemas.openxmlformats.org/officeDocument/2006/relationships/hyperlink" Target="http://www.kutsekoda.ee/et/kutseregister/kutsestandardid/kataloog/10450576" TargetMode="Externa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://www.kutsekoda.ee/et/kutseregister/kutsenoukogud/10086227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m.ee/sites/default/files/content-editors/Tervishoid/sundravikliiniliseauditiraport2017.pdf" TargetMode="Externa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3200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KPS ja MTÜ EKKÜ tegevus </a:t>
            </a:r>
            <a:br>
              <a:rPr lang="et-EE" sz="3200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</a:br>
            <a:r>
              <a:rPr lang="et-EE" sz="3200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2016-2018</a:t>
            </a:r>
            <a:endParaRPr lang="et-EE" sz="3200" b="1" dirty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t-EE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Pärnu 29.03.2019</a:t>
            </a:r>
            <a:endParaRPr lang="et-EE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01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t-EE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MTÜ EKKÜ suvepäevad Väike-</a:t>
            </a:r>
            <a:r>
              <a:rPr lang="et-EE" b="1" dirty="0" err="1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trommil</a:t>
            </a:r>
            <a:r>
              <a:rPr lang="et-EE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 07.-08.09.2018</a:t>
            </a:r>
            <a:endParaRPr lang="et-EE" b="1" dirty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t-EE" dirty="0" smtClean="0"/>
          </a:p>
          <a:p>
            <a:r>
              <a:rPr lang="et-EE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„Skisofreenia </a:t>
            </a:r>
            <a:r>
              <a:rPr lang="et-E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versus sõltuvushäire -lõks nii eksperdile kui </a:t>
            </a:r>
            <a:r>
              <a:rPr lang="et-EE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raviarstile“ </a:t>
            </a:r>
            <a:r>
              <a:rPr lang="et-E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Katrin </a:t>
            </a:r>
            <a: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Eino, Tiina </a:t>
            </a:r>
            <a:r>
              <a:rPr lang="et-E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Kompus</a:t>
            </a:r>
          </a:p>
          <a:p>
            <a:r>
              <a:rPr lang="et-E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Ekspertiisijuhtumite arutelu</a:t>
            </a:r>
          </a:p>
          <a:p>
            <a:r>
              <a:rPr lang="et-E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Ekspertiiside ajalugu Eestis</a:t>
            </a:r>
            <a:endParaRPr lang="et-E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60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t-EE" sz="3200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Koolitused juristidele sh riigikohtule</a:t>
            </a:r>
            <a:endParaRPr lang="et-EE" sz="3200" b="1" dirty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31" y="1844824"/>
            <a:ext cx="7773339" cy="4680520"/>
          </a:xfrm>
        </p:spPr>
        <p:txBody>
          <a:bodyPr>
            <a:normAutofit fontScale="77500" lnSpcReduction="20000"/>
          </a:bodyPr>
          <a:lstStyle/>
          <a:p>
            <a:pPr fontAlgn="b"/>
            <a:r>
              <a:rPr lang="et-EE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„Mida on psühhiaatril öelda juristile?“ </a:t>
            </a:r>
            <a:r>
              <a:rPr lang="et-E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Eesti Akadeemilise Õigusteaduse Seltsi  </a:t>
            </a:r>
            <a:r>
              <a:rPr lang="et-EE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koosolek 02.06.2016a. Katrin eino</a:t>
            </a:r>
          </a:p>
          <a:p>
            <a:pPr fontAlgn="b"/>
            <a:r>
              <a:rPr lang="et-EE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„Psüühikahäired ja nende hindamine</a:t>
            </a:r>
            <a:r>
              <a:rPr lang="et-E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Advokatuuri koolituspäev </a:t>
            </a:r>
            <a:r>
              <a:rPr lang="et-EE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09.02.2016a</a:t>
            </a:r>
            <a:r>
              <a:rPr lang="et-E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t-EE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Katrin </a:t>
            </a:r>
            <a:r>
              <a:rPr lang="et-E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Eino</a:t>
            </a:r>
          </a:p>
          <a:p>
            <a:pPr lvl="0"/>
            <a:r>
              <a:rPr lang="et-EE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„Seksuaalkuriteos kahtlustatava isiku psüühilise seisundi ja ravivõimaluste hindamine ekspertiisil“</a:t>
            </a:r>
            <a:r>
              <a:rPr lang="et-E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t-EE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t-EE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„Sõltuvushäirete tuvastamine ja ravivõimaluste hindamine ekspertiisil“ </a:t>
            </a:r>
            <a:r>
              <a:rPr lang="et-EE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06.10.2016a. Ja 20.10.2016a. </a:t>
            </a:r>
            <a:r>
              <a:rPr lang="et-E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Riigikohtu Koolituskeskus Tartus ja </a:t>
            </a:r>
            <a:r>
              <a:rPr lang="et-EE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Tallinnas Katrin </a:t>
            </a:r>
            <a:r>
              <a:rPr lang="et-EE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eino</a:t>
            </a:r>
            <a:r>
              <a:rPr lang="et-EE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t-EE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tiina</a:t>
            </a:r>
            <a:r>
              <a:rPr lang="et-EE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kompus</a:t>
            </a:r>
          </a:p>
          <a:p>
            <a:endParaRPr lang="et-EE" sz="3000" dirty="0" smtClean="0"/>
          </a:p>
        </p:txBody>
      </p:sp>
    </p:spTree>
    <p:extLst>
      <p:ext uri="{BB962C8B-B14F-4D97-AF65-F5344CB8AC3E}">
        <p14:creationId xmlns:p14="http://schemas.microsoft.com/office/powerpoint/2010/main" val="428548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t-EE" sz="3200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Koolitused juristidele sh riigikohtule</a:t>
            </a:r>
            <a:endParaRPr lang="et-EE" sz="3200" b="1" dirty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t-E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Kohtupsühhiaatria-psühholoogia ekspertiis“ </a:t>
            </a:r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10.02.17a. </a:t>
            </a:r>
            <a:r>
              <a:rPr lang="et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Sotsiaalministeerium Anu </a:t>
            </a:r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arold </a:t>
            </a:r>
          </a:p>
          <a:p>
            <a:pPr lvl="0"/>
            <a:r>
              <a:rPr lang="et-E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„psüühikahäirega isikud kohtumenetluses“ </a:t>
            </a:r>
            <a:r>
              <a:rPr lang="et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31.05. ja 08.06.2018a. riigikohtu </a:t>
            </a:r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koolituskeskuses Anu arold ja raine pilli </a:t>
            </a:r>
            <a:endParaRPr lang="et-E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t-E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„Psühhiaatriline </a:t>
            </a:r>
            <a:r>
              <a:rPr lang="et-E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sundravi ja kohtupsühhiaatriaekspertiisid“</a:t>
            </a:r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07. ja </a:t>
            </a:r>
            <a:r>
              <a:rPr lang="et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13.12.2018a riigikohtu koolituskeskuses Katrin eino</a:t>
            </a:r>
          </a:p>
          <a:p>
            <a:pPr lvl="0"/>
            <a:r>
              <a:rPr lang="et-E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t-E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Laste </a:t>
            </a:r>
            <a:r>
              <a:rPr lang="et-E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seksuaalne areng </a:t>
            </a:r>
            <a:r>
              <a:rPr lang="et-E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 </a:t>
            </a:r>
            <a:r>
              <a:rPr lang="et-E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seksuaalhälbeline käitumine“ </a:t>
            </a:r>
            <a:r>
              <a:rPr lang="et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Põhja Politseiperfektuur </a:t>
            </a:r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05.10.18 </a:t>
            </a:r>
            <a:r>
              <a:rPr lang="et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viivika lauri</a:t>
            </a:r>
            <a:endParaRPr lang="fi-FI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t-EE" sz="3000" dirty="0" smtClean="0"/>
          </a:p>
        </p:txBody>
      </p:sp>
    </p:spTree>
    <p:extLst>
      <p:ext uri="{BB962C8B-B14F-4D97-AF65-F5344CB8AC3E}">
        <p14:creationId xmlns:p14="http://schemas.microsoft.com/office/powerpoint/2010/main" val="68650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332657"/>
            <a:ext cx="7773338" cy="1152128"/>
          </a:xfrm>
        </p:spPr>
        <p:txBody>
          <a:bodyPr/>
          <a:lstStyle/>
          <a:p>
            <a:pPr algn="l"/>
            <a:r>
              <a:rPr lang="et-EE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Arvamused seaduste kohta</a:t>
            </a:r>
            <a:endParaRPr lang="et-EE" b="1" dirty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31" y="1772816"/>
            <a:ext cx="7773339" cy="4752528"/>
          </a:xfrm>
        </p:spPr>
        <p:txBody>
          <a:bodyPr>
            <a:normAutofit fontScale="85000" lnSpcReduction="20000"/>
          </a:bodyPr>
          <a:lstStyle/>
          <a:p>
            <a:r>
              <a:rPr lang="et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arvamus </a:t>
            </a:r>
            <a:r>
              <a:rPr lang="et-E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Psühhiaatrilise Abi Seaduse väljatöötamiskavatsuse </a:t>
            </a:r>
            <a:r>
              <a:rPr lang="et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kohta</a:t>
            </a:r>
          </a:p>
          <a:p>
            <a:r>
              <a:rPr lang="et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Arvamus</a:t>
            </a:r>
            <a:r>
              <a:rPr lang="et-E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Kohtuekspertiisiseaduse </a:t>
            </a:r>
            <a:r>
              <a:rPr lang="et-E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 kaasnevate seaduste muutmise eelnõu </a:t>
            </a:r>
            <a:r>
              <a:rPr lang="et-E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väljatöötamise kavatsusele</a:t>
            </a:r>
          </a:p>
          <a:p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tagasiside </a:t>
            </a:r>
            <a:r>
              <a:rPr lang="et-E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karistusseadustiku ja sellega seonduvalt teiste seaduste muutmise seaduse eelnõu väljatöötamise kavatsuse</a:t>
            </a:r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kohta</a:t>
            </a:r>
          </a:p>
          <a:p>
            <a:r>
              <a:rPr lang="et-EE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2018a </a:t>
            </a:r>
            <a:r>
              <a:rPr lang="et-EE" sz="2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</a:t>
            </a:r>
            <a:r>
              <a:rPr lang="et-EE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 JUM kohtupsühhiaatriaalane </a:t>
            </a:r>
            <a:r>
              <a:rPr lang="et-EE" sz="2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algatus</a:t>
            </a:r>
            <a:r>
              <a:rPr lang="et-EE" sz="2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t-EE" sz="2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töögruppi</a:t>
            </a:r>
          </a:p>
          <a:p>
            <a:pPr>
              <a:buFontTx/>
              <a:buChar char="-"/>
            </a:pPr>
            <a:r>
              <a:rPr lang="et-EE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Menetluse töögrupp</a:t>
            </a:r>
          </a:p>
          <a:p>
            <a:pPr>
              <a:buFontTx/>
              <a:buChar char="-"/>
            </a:pPr>
            <a:r>
              <a:rPr lang="et-EE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Ekspertiiside töögrupp</a:t>
            </a:r>
          </a:p>
          <a:p>
            <a:pPr>
              <a:buFontTx/>
              <a:buChar char="-"/>
            </a:pPr>
            <a:r>
              <a:rPr lang="et-EE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Erihoolduse töögrupp</a:t>
            </a:r>
          </a:p>
          <a:p>
            <a:pPr>
              <a:buFontTx/>
              <a:buChar char="-"/>
            </a:pPr>
            <a:r>
              <a:rPr lang="et-EE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Sundravi töögrupp</a:t>
            </a:r>
            <a:endParaRPr lang="et-EE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38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t-EE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Plaanid järgnevaks perioodiks</a:t>
            </a:r>
            <a:endParaRPr lang="et-EE" b="1" dirty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342900"/>
            <a:r>
              <a:rPr lang="et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Õiguspsühhiaatria arengukava</a:t>
            </a:r>
          </a:p>
          <a:p>
            <a:pPr marL="457200" indent="-342900"/>
            <a:r>
              <a:rPr lang="et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Noorpsühhiaatrite kohtupsühhiaatria alased suvepäevad</a:t>
            </a:r>
          </a:p>
          <a:p>
            <a:pPr marL="457200" indent="-342900"/>
            <a:r>
              <a:rPr lang="et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Norra projekti sisustamine (</a:t>
            </a:r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kohtupsühhiaatrilise laudkonna </a:t>
            </a:r>
            <a:r>
              <a:rPr lang="et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loomine </a:t>
            </a:r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 võrgustiku </a:t>
            </a:r>
            <a:r>
              <a:rPr lang="et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väljatöötamine </a:t>
            </a:r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sundravilt vabanenute paremaks integreerimiseks </a:t>
            </a:r>
            <a:r>
              <a:rPr lang="et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kogukonda)  </a:t>
            </a:r>
          </a:p>
          <a:p>
            <a:pPr marL="457200" indent="-342900"/>
            <a:r>
              <a:rPr lang="et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Jätkame Koolitusi psühhiaatria residentidele ja seotud erialade spetsialistidele, samuti supervisiooni</a:t>
            </a:r>
            <a:endParaRPr lang="et-E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09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t-EE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Plaanid aastateks 2016-2018 </a:t>
            </a:r>
            <a:br>
              <a:rPr lang="et-EE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</a:br>
            <a:r>
              <a:rPr lang="et-EE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EPS aastakoosolekul</a:t>
            </a:r>
            <a:endParaRPr lang="et-EE" b="1" dirty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31" y="1916832"/>
            <a:ext cx="7773339" cy="4680520"/>
          </a:xfrm>
        </p:spPr>
        <p:txBody>
          <a:bodyPr>
            <a:noAutofit/>
          </a:bodyPr>
          <a:lstStyle/>
          <a:p>
            <a:r>
              <a:rPr lang="et-E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Kohtupsühhiaatriaeksperdi  kutsestandardi uuendamine ja kutse omandamise võimalus</a:t>
            </a:r>
          </a:p>
          <a:p>
            <a:r>
              <a:rPr lang="et-E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Kohtupsühhiaatria valdkonna edendamine sh</a:t>
            </a:r>
          </a:p>
          <a:p>
            <a:pPr>
              <a:buNone/>
            </a:pPr>
            <a:r>
              <a:rPr lang="et-E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-kohtupsühhiaatriaalaste koolituste jätkuv läbiviimine</a:t>
            </a:r>
          </a:p>
          <a:p>
            <a:pPr>
              <a:buNone/>
            </a:pPr>
            <a:r>
              <a:rPr lang="et-E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-supervisiooni võimaldamine tööd alustavatele kohtupsühhiaatriaekspertidele</a:t>
            </a:r>
          </a:p>
          <a:p>
            <a:pPr>
              <a:buNone/>
            </a:pPr>
            <a:r>
              <a:rPr lang="et-E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-sidemete loomine seotud erialade spetsialistidega koostöö tõhustamiseks ja nende koolitamine</a:t>
            </a:r>
          </a:p>
          <a:p>
            <a:r>
              <a:rPr lang="et-E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Arvamuste andmine ja ettepanekute tegemine seadusandluses</a:t>
            </a:r>
            <a:endParaRPr lang="et-E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780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t-EE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Kohtupsühhiaatria-</a:t>
            </a:r>
            <a:br>
              <a:rPr lang="et-EE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</a:br>
            <a:r>
              <a:rPr lang="et-EE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eksperdi kutse</a:t>
            </a:r>
            <a:endParaRPr lang="et-EE" b="1" dirty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t-EE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kutsestandardite uuendamine Kutsekoja töögrupi koosseisus</a:t>
            </a:r>
          </a:p>
          <a:p>
            <a:r>
              <a:rPr lang="et-EE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19.04.2017 kinnitas Kutsenõukogu kohtupsühhiaatriaekspert tase 7 ja tase 8 uuendused ja esitas riiklikku kutseregistrisse kandmiseks</a:t>
            </a:r>
          </a:p>
          <a:p>
            <a:r>
              <a:rPr lang="et-EE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Konkursi kutse andja kohale läbis EKEI, kes on Kutsenõukogu poolt kinnitatud kutse andjaks ja kanti vastavasse registrisse</a:t>
            </a:r>
            <a:endParaRPr lang="et-EE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88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t-EE" sz="3200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Kohtupsühhiaatriaekspert, kutsestandardid tase 7 ja 8</a:t>
            </a:r>
            <a:endParaRPr lang="et-EE" sz="3200" b="1" dirty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t-EE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Valdkond</a:t>
            </a:r>
            <a:r>
              <a:rPr lang="et-E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t-EE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t-EE" sz="2800" u="sng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VARA- JA ISIKUKAITSE</a:t>
            </a:r>
            <a:endParaRPr lang="et-EE" sz="28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t-E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Kutseala:</a:t>
            </a:r>
            <a:r>
              <a:rPr lang="et-EE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t-EE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Justiits- ja kohtuteenistused</a:t>
            </a:r>
            <a:endParaRPr lang="et-EE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t-E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Vastutav kutsenõukogu:</a:t>
            </a:r>
            <a:r>
              <a:rPr lang="et-EE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t-EE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Õigus- ja Sisekaitse Kutsenõukogu</a:t>
            </a:r>
            <a:endParaRPr lang="et-EE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t-EE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Kutsenõukogu otsus</a:t>
            </a:r>
            <a:r>
              <a:rPr lang="et-E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t-EE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t-EE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19.04.2017</a:t>
            </a:r>
            <a:endParaRPr lang="et-EE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t-E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Kehtib alates:</a:t>
            </a:r>
            <a:r>
              <a:rPr lang="et-EE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t-EE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19.04.2017</a:t>
            </a:r>
            <a:endParaRPr lang="et-EE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t-E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Kehtib kuni:</a:t>
            </a:r>
            <a:r>
              <a:rPr lang="et-EE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t-EE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18.04.2022</a:t>
            </a:r>
          </a:p>
          <a:p>
            <a:r>
              <a:rPr lang="et-E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Ametite (ISCO) klassifikaa</a:t>
            </a:r>
            <a:r>
              <a:rPr lang="et-E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tor</a:t>
            </a:r>
            <a:r>
              <a:rPr lang="et-EE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t-E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t-E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t-EE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Tervishoiu tippspetsialistid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840354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76412"/>
          </a:xfrm>
        </p:spPr>
        <p:txBody>
          <a:bodyPr>
            <a:normAutofit fontScale="90000"/>
          </a:bodyPr>
          <a:lstStyle/>
          <a:p>
            <a:pPr algn="l"/>
            <a:r>
              <a:rPr lang="et-EE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Sundravi kliinilise kvaliteedi hindamise audit</a:t>
            </a:r>
            <a:endParaRPr lang="et-EE" sz="3100" b="1" dirty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r>
              <a:rPr lang="et-EE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2016-2017a. Jämejalas</a:t>
            </a:r>
          </a:p>
          <a:p>
            <a:pPr marL="0" indent="0">
              <a:buNone/>
            </a:pP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Kairi Mägi, Anu Arold ja  Alo Jüriloo</a:t>
            </a:r>
          </a:p>
          <a:p>
            <a:r>
              <a:rPr lang="et-E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Kättesaadav</a:t>
            </a: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t-EE" sz="2800" dirty="0"/>
              <a:t> </a:t>
            </a:r>
          </a:p>
          <a:p>
            <a:pPr marL="114300" indent="0">
              <a:buNone/>
            </a:pPr>
            <a:r>
              <a:rPr lang="et-EE" u="sng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https://www.sm.ee/sites/default/files/content-editors/Tervishoid/sundravikliiniliseauditiraport2017.pdf</a:t>
            </a:r>
            <a:endParaRPr lang="et-EE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t-EE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56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436452"/>
          </a:xfrm>
        </p:spPr>
        <p:txBody>
          <a:bodyPr>
            <a:normAutofit/>
          </a:bodyPr>
          <a:lstStyle/>
          <a:p>
            <a:pPr algn="l"/>
            <a:r>
              <a:rPr lang="et-EE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Koolitus</a:t>
            </a:r>
            <a:endParaRPr lang="et-EE" sz="3100" b="1" dirty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r>
              <a:rPr lang="et-EE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„Kohtupsühhiaatriaeksperdi baaskoolitus kohtupsühhiaatrias ja –psühholoogias“</a:t>
            </a:r>
          </a:p>
          <a:p>
            <a:endParaRPr lang="et-EE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29.09.2016 – 02.06.2017a.</a:t>
            </a:r>
          </a:p>
          <a:p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520 tundi (20 EAP).</a:t>
            </a:r>
            <a:endParaRPr lang="et-E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11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t-EE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KPS ja MTÜ EKKÜ aastakoosolek 30.06.2016. Marienthali keskuses</a:t>
            </a:r>
            <a:endParaRPr lang="et-EE" b="1" dirty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31" y="2367094"/>
            <a:ext cx="7773339" cy="4014234"/>
          </a:xfrm>
        </p:spPr>
        <p:txBody>
          <a:bodyPr>
            <a:normAutofit fontScale="47500" lnSpcReduction="20000"/>
          </a:bodyPr>
          <a:lstStyle/>
          <a:p>
            <a:r>
              <a:rPr lang="et-EE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„Lastega seotud kuritegude tuvastamine ja menetlemine, mõtteid EUCCAN konverentsilt“ </a:t>
            </a:r>
            <a:r>
              <a:rPr lang="et-EE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Katrin. Eino</a:t>
            </a:r>
          </a:p>
          <a:p>
            <a:r>
              <a:rPr lang="et-EE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„Neutraalsete </a:t>
            </a:r>
            <a:r>
              <a:rPr lang="et-E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visuaalsete abivahendite kasutamise mõju lapstunnistajate </a:t>
            </a:r>
            <a:r>
              <a:rPr lang="et-EE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meenutustele“</a:t>
            </a:r>
            <a:r>
              <a:rPr lang="et-EE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t-EE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Annegrete </a:t>
            </a:r>
            <a:r>
              <a:rPr lang="et-EE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Palu</a:t>
            </a:r>
            <a:r>
              <a:rPr lang="et-EE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t-EE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„Tõendi </a:t>
            </a:r>
            <a:r>
              <a:rPr lang="et-E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väljastamine tsiviilvaidluses osalevale lapsevanemale - eetiline või ebaeetiline</a:t>
            </a:r>
            <a:r>
              <a:rPr lang="et-EE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?“</a:t>
            </a:r>
            <a:r>
              <a:rPr lang="et-EE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t-EE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Tiina </a:t>
            </a:r>
            <a:r>
              <a:rPr lang="et-EE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Kompus</a:t>
            </a:r>
            <a:endParaRPr lang="et-EE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t-EE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„Kompleksekspertiis </a:t>
            </a:r>
            <a:r>
              <a:rPr lang="et-E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laste hooldusõiguse ja vanematega suhtlemise korra </a:t>
            </a:r>
            <a:r>
              <a:rPr lang="et-EE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vaidlustes“ </a:t>
            </a:r>
            <a:r>
              <a:rPr lang="et-EE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t-EE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Piret Visnapuu-Bernadt</a:t>
            </a:r>
          </a:p>
          <a:p>
            <a:endParaRPr lang="et-EE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t-EE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t-EE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11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t-EE" sz="3200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KPS ja MTÜ EKKÜ aastakoosolek 09.06.2017. Marienthali keskuses</a:t>
            </a:r>
            <a:endParaRPr lang="et-EE" sz="3200" b="1" dirty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t-EE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„Mis </a:t>
            </a:r>
            <a:r>
              <a:rPr lang="et-E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Tallinna Ülikooli eksperimentaalpsühholoogia laboris teoksil - isikute äratundmisest, laste küsitlemisest ning tugeva hingelise erutuse </a:t>
            </a:r>
            <a:r>
              <a:rPr lang="et-EE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seisundist“-</a:t>
            </a:r>
            <a:r>
              <a:rPr lang="et-E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Kristjan </a:t>
            </a:r>
            <a:r>
              <a:rPr lang="et-E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Kask </a:t>
            </a:r>
          </a:p>
          <a:p>
            <a:r>
              <a:rPr lang="et-EE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„Kultuurilised erinevused“ </a:t>
            </a:r>
            <a:r>
              <a:rPr lang="et-E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Ringo Ringvee, Siseministeeriumi usuasjade osakonna </a:t>
            </a:r>
            <a:r>
              <a:rPr lang="et-E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nõunik</a:t>
            </a:r>
          </a:p>
          <a:p>
            <a:r>
              <a:rPr lang="et-EE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Ekspertiisijuhtum ja arutelu-</a:t>
            </a:r>
            <a:r>
              <a:rPr lang="et-E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Mari Viik</a:t>
            </a:r>
            <a:r>
              <a:rPr lang="et-EE" altLang="et-EE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t-EE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t-EE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38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t-EE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EPS kohtupsühhiaatrialane aastakoosolek ja seminar </a:t>
            </a:r>
            <a:br>
              <a:rPr lang="et-EE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</a:br>
            <a:r>
              <a:rPr lang="et-EE" sz="2700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17. ja 18.05.2018 </a:t>
            </a:r>
            <a:r>
              <a:rPr lang="et-EE" sz="27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Jämejala ja superministeerium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31" y="2367094"/>
            <a:ext cx="7773339" cy="4230258"/>
          </a:xfrm>
        </p:spPr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et-EE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„Kas teame mida kujutab endast kaasaegne psühhiaatriline sundravi?“ </a:t>
            </a:r>
          </a:p>
          <a:p>
            <a:r>
              <a:rPr lang="et-EE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t-E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Advances in the assessment, treatment and recovery of forensic patients </a:t>
            </a:r>
            <a:r>
              <a:rPr lang="et-EE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 schizophrenia</a:t>
            </a:r>
            <a:r>
              <a:rPr lang="et-E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Henry Gerard Kennedy, Clinical Professor of Forensic Psychiatry, </a:t>
            </a:r>
            <a:r>
              <a:rPr lang="et-E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Trinity College </a:t>
            </a:r>
            <a: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Dublin, The University of Dublin</a:t>
            </a:r>
          </a:p>
          <a:p>
            <a:r>
              <a:rPr lang="et-EE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t-E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Kui ohtlik on, et see mees veel vabalt uitab?“ </a:t>
            </a:r>
            <a: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Alo Jüriloo, kohtupsühhiaater</a:t>
            </a:r>
            <a:r>
              <a:rPr lang="et-E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Soome</a:t>
            </a:r>
            <a:endParaRPr lang="et-E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t-EE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t-E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Ambulatoorse sundravi tänane seis ja arenguvaade“ </a:t>
            </a:r>
            <a: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Katrin Kaarma, Viljandi</a:t>
            </a:r>
          </a:p>
          <a:p>
            <a:endParaRPr lang="et-EE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05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2620</TotalTime>
  <Words>486</Words>
  <Application>Microsoft Office PowerPoint</Application>
  <PresentationFormat>On-screen Show (4:3)</PresentationFormat>
  <Paragraphs>75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Book Antiqua</vt:lpstr>
      <vt:lpstr>Calibri</vt:lpstr>
      <vt:lpstr>Times New Roman</vt:lpstr>
      <vt:lpstr>Tw Cen MT</vt:lpstr>
      <vt:lpstr>Droplet</vt:lpstr>
      <vt:lpstr>KPS ja MTÜ EKKÜ tegevus  2016-2018</vt:lpstr>
      <vt:lpstr>Plaanid aastateks 2016-2018  EPS aastakoosolekul</vt:lpstr>
      <vt:lpstr>Kohtupsühhiaatria- eksperdi kutse</vt:lpstr>
      <vt:lpstr>Kohtupsühhiaatriaekspert, kutsestandardid tase 7 ja 8</vt:lpstr>
      <vt:lpstr>Sundravi kliinilise kvaliteedi hindamise audit</vt:lpstr>
      <vt:lpstr>Koolitus</vt:lpstr>
      <vt:lpstr>KPS ja MTÜ EKKÜ aastakoosolek 30.06.2016. Marienthali keskuses</vt:lpstr>
      <vt:lpstr>KPS ja MTÜ EKKÜ aastakoosolek 09.06.2017. Marienthali keskuses</vt:lpstr>
      <vt:lpstr>EPS kohtupsühhiaatrialane aastakoosolek ja seminar  17. ja 18.05.2018 Jämejala ja superministeerium</vt:lpstr>
      <vt:lpstr>MTÜ EKKÜ suvepäevad Väike-trommil 07.-08.09.2018</vt:lpstr>
      <vt:lpstr>Koolitused juristidele sh riigikohtule</vt:lpstr>
      <vt:lpstr>Koolitused juristidele sh riigikohtule</vt:lpstr>
      <vt:lpstr>Arvamused seaduste kohta</vt:lpstr>
      <vt:lpstr>Plaanid järgnevaks perioodiks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KPS ja MTÜ EKKÜ tegevus  2013-2015</dc:title>
  <dc:creator>Katrin Eino</dc:creator>
  <cp:lastModifiedBy>Kristjan Kask</cp:lastModifiedBy>
  <cp:revision>64</cp:revision>
  <cp:lastPrinted>2019-03-08T09:24:09Z</cp:lastPrinted>
  <dcterms:created xsi:type="dcterms:W3CDTF">2015-06-09T18:47:23Z</dcterms:created>
  <dcterms:modified xsi:type="dcterms:W3CDTF">2019-07-10T04:47:25Z</dcterms:modified>
</cp:coreProperties>
</file>