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75" r:id="rId5"/>
    <p:sldId id="276" r:id="rId6"/>
    <p:sldId id="278" r:id="rId7"/>
    <p:sldId id="267" r:id="rId8"/>
    <p:sldId id="274" r:id="rId9"/>
    <p:sldId id="273" r:id="rId10"/>
    <p:sldId id="272" r:id="rId11"/>
    <p:sldId id="277" r:id="rId12"/>
    <p:sldId id="262" r:id="rId13"/>
    <p:sldId id="265" r:id="rId14"/>
    <p:sldId id="261" r:id="rId15"/>
    <p:sldId id="282" r:id="rId16"/>
    <p:sldId id="266" r:id="rId17"/>
    <p:sldId id="279" r:id="rId18"/>
    <p:sldId id="281" r:id="rId19"/>
    <p:sldId id="259" r:id="rId20"/>
    <p:sldId id="284" r:id="rId21"/>
    <p:sldId id="280" r:id="rId22"/>
    <p:sldId id="283" r:id="rId2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A8015-7B7A-40F2-8EE3-23607A43793B}" type="datetimeFigureOut">
              <a:rPr lang="et-EE" smtClean="0"/>
              <a:t>17.12.2015</a:t>
            </a:fld>
            <a:endParaRPr lang="et-EE"/>
          </a:p>
        </p:txBody>
      </p:sp>
      <p:sp>
        <p:nvSpPr>
          <p:cNvPr id="5" name="Footer Placeholder 4"/>
          <p:cNvSpPr>
            <a:spLocks noGrp="1"/>
          </p:cNvSpPr>
          <p:nvPr>
            <p:ph type="ftr" sz="quarter" idx="11"/>
          </p:nvPr>
        </p:nvSpPr>
        <p:spPr/>
        <p:txBody>
          <a:bodyPr/>
          <a:lstStyle/>
          <a:p>
            <a:endParaRPr lang="et-EE"/>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64E0683-AFD3-4256-A39A-9B549C722B0A}" type="slidenum">
              <a:rPr lang="et-EE" smtClean="0"/>
              <a:t>‹#›</a:t>
            </a:fld>
            <a:endParaRPr lang="et-EE"/>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A8015-7B7A-40F2-8EE3-23607A43793B}" type="datetimeFigureOut">
              <a:rPr lang="et-EE" smtClean="0"/>
              <a:t>17.12.2015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4A8015-7B7A-40F2-8EE3-23607A43793B}" type="datetimeFigureOut">
              <a:rPr lang="et-EE" smtClean="0"/>
              <a:t>17.12.2015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A8015-7B7A-40F2-8EE3-23607A43793B}" type="datetimeFigureOut">
              <a:rPr lang="et-EE" smtClean="0"/>
              <a:t>17.12.2015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A8015-7B7A-40F2-8EE3-23607A43793B}" type="datetimeFigureOut">
              <a:rPr lang="et-EE" smtClean="0"/>
              <a:t>17.12.2015</a:t>
            </a:fld>
            <a:endParaRPr lang="et-EE"/>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64E0683-AFD3-4256-A39A-9B549C722B0A}" type="slidenum">
              <a:rPr lang="et-EE" smtClean="0"/>
              <a:t>‹#›</a:t>
            </a:fld>
            <a:endParaRPr lang="et-EE"/>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4A8015-7B7A-40F2-8EE3-23607A43793B}" type="datetimeFigureOut">
              <a:rPr lang="et-EE" smtClean="0"/>
              <a:t>17.12.2015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4A8015-7B7A-40F2-8EE3-23607A43793B}" type="datetimeFigureOut">
              <a:rPr lang="et-EE" smtClean="0"/>
              <a:t>17.12.2015</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4A8015-7B7A-40F2-8EE3-23607A43793B}" type="datetimeFigureOut">
              <a:rPr lang="et-EE" smtClean="0"/>
              <a:t>17.12.2015</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4A8015-7B7A-40F2-8EE3-23607A43793B}" type="datetimeFigureOut">
              <a:rPr lang="et-EE" smtClean="0"/>
              <a:t>17.12.2015</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264E0683-AFD3-4256-A39A-9B549C722B0A}"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4A8015-7B7A-40F2-8EE3-23607A43793B}" type="datetimeFigureOut">
              <a:rPr lang="et-EE" smtClean="0"/>
              <a:t>17.12.2015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64E0683-AFD3-4256-A39A-9B549C722B0A}" type="slidenum">
              <a:rPr lang="et-EE" smtClean="0"/>
              <a:t>‹#›</a:t>
            </a:fld>
            <a:endParaRPr lang="et-EE"/>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F4A8015-7B7A-40F2-8EE3-23607A43793B}" type="datetimeFigureOut">
              <a:rPr lang="et-EE" smtClean="0"/>
              <a:t>17.12.2015</a:t>
            </a:fld>
            <a:endParaRPr lang="et-EE"/>
          </a:p>
        </p:txBody>
      </p:sp>
      <p:sp>
        <p:nvSpPr>
          <p:cNvPr id="7" name="Slide Number Placeholder 6"/>
          <p:cNvSpPr>
            <a:spLocks noGrp="1"/>
          </p:cNvSpPr>
          <p:nvPr>
            <p:ph type="sldNum" sz="quarter" idx="12"/>
          </p:nvPr>
        </p:nvSpPr>
        <p:spPr/>
        <p:txBody>
          <a:bodyPr/>
          <a:lstStyle/>
          <a:p>
            <a:fld id="{264E0683-AFD3-4256-A39A-9B549C722B0A}" type="slidenum">
              <a:rPr lang="et-EE" smtClean="0"/>
              <a:t>‹#›</a:t>
            </a:fld>
            <a:endParaRPr lang="et-EE"/>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t-EE"/>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F4A8015-7B7A-40F2-8EE3-23607A43793B}" type="datetimeFigureOut">
              <a:rPr lang="et-EE" smtClean="0"/>
              <a:t>17.12.2015</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64E0683-AFD3-4256-A39A-9B549C722B0A}" type="slidenum">
              <a:rPr lang="et-EE" smtClean="0"/>
              <a:t>‹#›</a:t>
            </a:fld>
            <a:endParaRPr lang="et-E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utsekoda.ee/et/kutseregister/kutsestandardid/valdkond/10450587" TargetMode="External"/><Relationship Id="rId2" Type="http://schemas.openxmlformats.org/officeDocument/2006/relationships/hyperlink" Target="http://www.kutsekoda.ee/et/kutseregister/kutsestandardid/kataloog/10450576" TargetMode="External"/><Relationship Id="rId1" Type="http://schemas.openxmlformats.org/officeDocument/2006/relationships/slideLayout" Target="../slideLayouts/slideLayout2.xml"/><Relationship Id="rId4" Type="http://schemas.openxmlformats.org/officeDocument/2006/relationships/hyperlink" Target="http://www.kutsekoda.ee/et/kutseregister/kutsenoukogud/1008622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t-EE" sz="2800" dirty="0" smtClean="0">
                <a:latin typeface="Times New Roman" panose="02020603050405020304" pitchFamily="18" charset="0"/>
                <a:cs typeface="Times New Roman" panose="02020603050405020304" pitchFamily="18" charset="0"/>
              </a:rPr>
              <a:t>Jämejala 11.06.2015</a:t>
            </a:r>
            <a:endParaRPr lang="et-EE"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lstStyle/>
          <a:p>
            <a:r>
              <a:rPr lang="et-EE" sz="3200" b="1" dirty="0" smtClean="0"/>
              <a:t>KPS ja MTÜ EKKÜ tegevus </a:t>
            </a:r>
            <a:br>
              <a:rPr lang="et-EE" sz="3200" b="1" dirty="0" smtClean="0"/>
            </a:br>
            <a:r>
              <a:rPr lang="et-EE" sz="3200" b="1" dirty="0" smtClean="0"/>
              <a:t>2012-2015</a:t>
            </a:r>
            <a:endParaRPr lang="et-EE" sz="3200" b="1" dirty="0"/>
          </a:p>
        </p:txBody>
      </p:sp>
    </p:spTree>
    <p:extLst>
      <p:ext uri="{BB962C8B-B14F-4D97-AF65-F5344CB8AC3E}">
        <p14:creationId xmlns:p14="http://schemas.microsoft.com/office/powerpoint/2010/main" val="59301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Koolitused juristidele</a:t>
            </a:r>
            <a:endParaRPr lang="et-EE" b="1" dirty="0"/>
          </a:p>
        </p:txBody>
      </p:sp>
      <p:sp>
        <p:nvSpPr>
          <p:cNvPr id="3" name="Content Placeholder 2"/>
          <p:cNvSpPr>
            <a:spLocks noGrp="1"/>
          </p:cNvSpPr>
          <p:nvPr>
            <p:ph idx="1"/>
          </p:nvPr>
        </p:nvSpPr>
        <p:spPr/>
        <p:txBody>
          <a:bodyPr>
            <a:normAutofit fontScale="92500" lnSpcReduction="20000"/>
          </a:bodyPr>
          <a:lstStyle/>
          <a:p>
            <a:r>
              <a:rPr lang="et-EE" sz="3000" b="1" dirty="0" smtClean="0">
                <a:solidFill>
                  <a:schemeClr val="tx1"/>
                </a:solidFill>
                <a:latin typeface="Times New Roman" panose="02020603050405020304" pitchFamily="18" charset="0"/>
                <a:cs typeface="Times New Roman" panose="02020603050405020304" pitchFamily="18" charset="0"/>
              </a:rPr>
              <a:t>“</a:t>
            </a:r>
            <a:r>
              <a:rPr lang="et-EE" sz="3000" b="1" dirty="0">
                <a:solidFill>
                  <a:schemeClr val="tx1"/>
                </a:solidFill>
                <a:latin typeface="Times New Roman" panose="02020603050405020304" pitchFamily="18" charset="0"/>
                <a:cs typeface="Times New Roman" panose="02020603050405020304" pitchFamily="18" charset="0"/>
              </a:rPr>
              <a:t>Kohtupsühhiaatriline ekspertiis kriminaalasjas”</a:t>
            </a:r>
            <a:r>
              <a:rPr lang="et-EE" sz="3000" dirty="0">
                <a:solidFill>
                  <a:schemeClr val="tx1"/>
                </a:solidFill>
                <a:latin typeface="Times New Roman" panose="02020603050405020304" pitchFamily="18" charset="0"/>
                <a:cs typeface="Times New Roman" panose="02020603050405020304" pitchFamily="18" charset="0"/>
              </a:rPr>
              <a:t> K. </a:t>
            </a:r>
            <a:r>
              <a:rPr lang="et-EE" sz="3000" dirty="0" smtClean="0">
                <a:solidFill>
                  <a:schemeClr val="tx1"/>
                </a:solidFill>
                <a:latin typeface="Times New Roman" panose="02020603050405020304" pitchFamily="18" charset="0"/>
                <a:cs typeface="Times New Roman" panose="02020603050405020304" pitchFamily="18" charset="0"/>
              </a:rPr>
              <a:t>Mägi </a:t>
            </a:r>
            <a:r>
              <a:rPr lang="et-EE" sz="3000" i="1" dirty="0" smtClean="0">
                <a:solidFill>
                  <a:schemeClr val="tx1"/>
                </a:solidFill>
                <a:latin typeface="Times New Roman" panose="02020603050405020304" pitchFamily="18" charset="0"/>
                <a:cs typeface="Times New Roman" panose="02020603050405020304" pitchFamily="18" charset="0"/>
              </a:rPr>
              <a:t>24.04.2013.a</a:t>
            </a:r>
            <a:r>
              <a:rPr lang="et-EE" sz="3000" i="1" dirty="0">
                <a:solidFill>
                  <a:schemeClr val="tx1"/>
                </a:solidFill>
                <a:latin typeface="Times New Roman" panose="02020603050405020304" pitchFamily="18" charset="0"/>
                <a:cs typeface="Times New Roman" panose="02020603050405020304" pitchFamily="18" charset="0"/>
              </a:rPr>
              <a:t>. Prokuratuur </a:t>
            </a:r>
          </a:p>
          <a:p>
            <a:endParaRPr lang="et-EE" sz="3200" dirty="0"/>
          </a:p>
          <a:p>
            <a:r>
              <a:rPr lang="et-EE" sz="2800" b="1" dirty="0" smtClean="0">
                <a:solidFill>
                  <a:schemeClr val="tx1"/>
                </a:solidFill>
                <a:latin typeface="Times New Roman" pitchFamily="18" charset="0"/>
                <a:cs typeface="Times New Roman" pitchFamily="18" charset="0"/>
              </a:rPr>
              <a:t>„Kohtupsühhiaatriline </a:t>
            </a:r>
            <a:r>
              <a:rPr lang="et-EE" sz="2800" b="1" dirty="0">
                <a:solidFill>
                  <a:schemeClr val="tx1"/>
                </a:solidFill>
                <a:latin typeface="Times New Roman" pitchFamily="18" charset="0"/>
                <a:cs typeface="Times New Roman" pitchFamily="18" charset="0"/>
              </a:rPr>
              <a:t>ekspertiis </a:t>
            </a:r>
            <a:r>
              <a:rPr lang="et-EE" sz="2800" b="1" dirty="0" smtClean="0">
                <a:solidFill>
                  <a:schemeClr val="tx1"/>
                </a:solidFill>
                <a:latin typeface="Times New Roman" pitchFamily="18" charset="0"/>
                <a:cs typeface="Times New Roman" pitchFamily="18" charset="0"/>
              </a:rPr>
              <a:t>kriminaalasjas“  </a:t>
            </a:r>
            <a:r>
              <a:rPr lang="et-EE" sz="2800" dirty="0" smtClean="0">
                <a:solidFill>
                  <a:schemeClr val="tx1"/>
                </a:solidFill>
                <a:latin typeface="Times New Roman" pitchFamily="18" charset="0"/>
                <a:cs typeface="Times New Roman" pitchFamily="18" charset="0"/>
              </a:rPr>
              <a:t>K. Eino</a:t>
            </a:r>
            <a:endParaRPr lang="et-EE" sz="2800" dirty="0">
              <a:solidFill>
                <a:schemeClr val="tx1"/>
              </a:solidFill>
              <a:latin typeface="Times New Roman" pitchFamily="18" charset="0"/>
              <a:cs typeface="Times New Roman" pitchFamily="18" charset="0"/>
            </a:endParaRPr>
          </a:p>
          <a:p>
            <a:r>
              <a:rPr lang="et-EE" sz="2800" i="1" dirty="0" smtClean="0">
                <a:solidFill>
                  <a:schemeClr val="tx1"/>
                </a:solidFill>
                <a:latin typeface="Times New Roman" panose="02020603050405020304" pitchFamily="18" charset="0"/>
                <a:cs typeface="Times New Roman" panose="02020603050405020304" pitchFamily="18" charset="0"/>
              </a:rPr>
              <a:t>08.11.2013 Riigikohtu koolituskeskus Tartu</a:t>
            </a:r>
            <a:endParaRPr lang="et-EE" sz="2800" i="1" dirty="0">
              <a:solidFill>
                <a:schemeClr val="tx1"/>
              </a:solidFill>
              <a:latin typeface="Times New Roman" panose="02020603050405020304" pitchFamily="18" charset="0"/>
              <a:cs typeface="Times New Roman" panose="02020603050405020304" pitchFamily="18" charset="0"/>
            </a:endParaRPr>
          </a:p>
          <a:p>
            <a:r>
              <a:rPr lang="et-EE" sz="2800" i="1" dirty="0" smtClean="0">
                <a:solidFill>
                  <a:schemeClr val="tx1"/>
                </a:solidFill>
                <a:latin typeface="Times New Roman" panose="02020603050405020304" pitchFamily="18" charset="0"/>
                <a:cs typeface="Times New Roman" panose="02020603050405020304" pitchFamily="18" charset="0"/>
              </a:rPr>
              <a:t>15.11.2013 Riigikohtu koolituskeskus Tallinn</a:t>
            </a:r>
          </a:p>
          <a:p>
            <a:endParaRPr lang="et-EE" b="1" dirty="0" smtClean="0">
              <a:solidFill>
                <a:schemeClr val="tx1"/>
              </a:solidFill>
              <a:latin typeface="Times New Roman" pitchFamily="18" charset="0"/>
              <a:cs typeface="Times New Roman" pitchFamily="18" charset="0"/>
            </a:endParaRPr>
          </a:p>
          <a:p>
            <a:r>
              <a:rPr lang="et-EE" sz="3000" b="1" dirty="0" smtClean="0">
                <a:solidFill>
                  <a:schemeClr val="tx1"/>
                </a:solidFill>
                <a:latin typeface="Times New Roman" pitchFamily="18" charset="0"/>
                <a:cs typeface="Times New Roman" pitchFamily="18" charset="0"/>
              </a:rPr>
              <a:t>„Kohtupsühhiaatriline </a:t>
            </a:r>
            <a:r>
              <a:rPr lang="et-EE" sz="3000" b="1" dirty="0">
                <a:solidFill>
                  <a:schemeClr val="tx1"/>
                </a:solidFill>
                <a:latin typeface="Times New Roman" pitchFamily="18" charset="0"/>
                <a:cs typeface="Times New Roman" pitchFamily="18" charset="0"/>
              </a:rPr>
              <a:t>ekspertiis </a:t>
            </a:r>
            <a:r>
              <a:rPr lang="et-EE" sz="3000" b="1" dirty="0" smtClean="0">
                <a:solidFill>
                  <a:schemeClr val="tx1"/>
                </a:solidFill>
                <a:latin typeface="Times New Roman" pitchFamily="18" charset="0"/>
                <a:cs typeface="Times New Roman" pitchFamily="18" charset="0"/>
              </a:rPr>
              <a:t>kriminaal-menetluses“</a:t>
            </a:r>
            <a:endParaRPr lang="et-EE" sz="3000" b="1" dirty="0">
              <a:solidFill>
                <a:schemeClr val="tx1"/>
              </a:solidFill>
              <a:latin typeface="Times New Roman" pitchFamily="18" charset="0"/>
              <a:cs typeface="Times New Roman" pitchFamily="18" charset="0"/>
            </a:endParaRPr>
          </a:p>
          <a:p>
            <a:r>
              <a:rPr lang="et-EE" sz="3000" i="1" dirty="0">
                <a:solidFill>
                  <a:schemeClr val="tx1"/>
                </a:solidFill>
                <a:latin typeface="Times New Roman" pitchFamily="18" charset="0"/>
                <a:cs typeface="Times New Roman" pitchFamily="18" charset="0"/>
              </a:rPr>
              <a:t>14.02.2014. JuM </a:t>
            </a:r>
            <a:r>
              <a:rPr lang="et-EE" sz="3000" i="1" dirty="0" smtClean="0">
                <a:solidFill>
                  <a:schemeClr val="tx1"/>
                </a:solidFill>
                <a:latin typeface="Times New Roman" pitchFamily="18" charset="0"/>
                <a:cs typeface="Times New Roman" pitchFamily="18" charset="0"/>
              </a:rPr>
              <a:t>K. </a:t>
            </a:r>
            <a:r>
              <a:rPr lang="et-EE" sz="3000" i="1" dirty="0">
                <a:solidFill>
                  <a:schemeClr val="tx1"/>
                </a:solidFill>
                <a:latin typeface="Times New Roman" pitchFamily="18" charset="0"/>
                <a:cs typeface="Times New Roman" pitchFamily="18" charset="0"/>
              </a:rPr>
              <a:t>Eino</a:t>
            </a:r>
          </a:p>
          <a:p>
            <a:endParaRPr lang="et-EE" sz="3000" dirty="0" smtClean="0"/>
          </a:p>
        </p:txBody>
      </p:sp>
    </p:spTree>
    <p:extLst>
      <p:ext uri="{BB962C8B-B14F-4D97-AF65-F5344CB8AC3E}">
        <p14:creationId xmlns:p14="http://schemas.microsoft.com/office/powerpoint/2010/main" val="686503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Koolitused politseile</a:t>
            </a:r>
            <a:endParaRPr lang="et-EE" b="1" dirty="0"/>
          </a:p>
        </p:txBody>
      </p:sp>
      <p:sp>
        <p:nvSpPr>
          <p:cNvPr id="5" name="Content Placeholder 4"/>
          <p:cNvSpPr>
            <a:spLocks noGrp="1"/>
          </p:cNvSpPr>
          <p:nvPr>
            <p:ph idx="1"/>
          </p:nvPr>
        </p:nvSpPr>
        <p:spPr/>
        <p:txBody>
          <a:bodyPr/>
          <a:lstStyle/>
          <a:p>
            <a:r>
              <a:rPr lang="et-EE" sz="2800" dirty="0" smtClean="0">
                <a:solidFill>
                  <a:schemeClr val="tx1"/>
                </a:solidFill>
                <a:latin typeface="Times New Roman" panose="02020603050405020304" pitchFamily="18" charset="0"/>
                <a:cs typeface="Times New Roman" panose="02020603050405020304" pitchFamily="18" charset="0"/>
              </a:rPr>
              <a:t>29.10.2013 </a:t>
            </a:r>
            <a:r>
              <a:rPr lang="et-EE" sz="2800" b="1" dirty="0" smtClean="0">
                <a:solidFill>
                  <a:schemeClr val="tx1"/>
                </a:solidFill>
                <a:latin typeface="Times New Roman" panose="02020603050405020304" pitchFamily="18" charset="0"/>
                <a:cs typeface="Times New Roman" panose="02020603050405020304" pitchFamily="18" charset="0"/>
              </a:rPr>
              <a:t>„Läbirääkimise erijuhtumid: psüühikahäirega isik läbirääkimise osapoolena“ (skisofreenia, meeleoluhäired, sõltuvushäired)</a:t>
            </a:r>
          </a:p>
          <a:p>
            <a:r>
              <a:rPr lang="et-EE" sz="2800" dirty="0" smtClean="0">
                <a:solidFill>
                  <a:schemeClr val="tx1"/>
                </a:solidFill>
                <a:latin typeface="Times New Roman" panose="02020603050405020304" pitchFamily="18" charset="0"/>
                <a:cs typeface="Times New Roman" panose="02020603050405020304" pitchFamily="18" charset="0"/>
              </a:rPr>
              <a:t>30.09.2014 </a:t>
            </a:r>
            <a:r>
              <a:rPr lang="et-EE" sz="2800" b="1" dirty="0" smtClean="0">
                <a:solidFill>
                  <a:schemeClr val="tx1"/>
                </a:solidFill>
                <a:latin typeface="Times New Roman" panose="02020603050405020304" pitchFamily="18" charset="0"/>
                <a:cs typeface="Times New Roman" panose="02020603050405020304" pitchFamily="18" charset="0"/>
              </a:rPr>
              <a:t>„Politsei poole pöördumise erijuhtumid: psüühikahäirega isik esitab avalduse“</a:t>
            </a:r>
          </a:p>
          <a:p>
            <a:r>
              <a:rPr lang="et-EE" sz="2800" dirty="0">
                <a:solidFill>
                  <a:schemeClr val="tx1"/>
                </a:solidFill>
                <a:latin typeface="Times New Roman" panose="02020603050405020304" pitchFamily="18" charset="0"/>
                <a:cs typeface="Times New Roman" panose="02020603050405020304" pitchFamily="18" charset="0"/>
              </a:rPr>
              <a:t>29.10.2013 </a:t>
            </a:r>
            <a:r>
              <a:rPr lang="et-EE" sz="2800" b="1" dirty="0">
                <a:solidFill>
                  <a:schemeClr val="tx1"/>
                </a:solidFill>
                <a:latin typeface="Times New Roman" panose="02020603050405020304" pitchFamily="18" charset="0"/>
                <a:cs typeface="Times New Roman" panose="02020603050405020304" pitchFamily="18" charset="0"/>
              </a:rPr>
              <a:t>„Läbirääkimise erijuhtumid: psüühikahäirega isik läbirääkimise osapoolena</a:t>
            </a:r>
            <a:r>
              <a:rPr lang="et-EE" sz="2800" b="1" dirty="0" smtClean="0">
                <a:solidFill>
                  <a:schemeClr val="tx1"/>
                </a:solidFill>
                <a:latin typeface="Times New Roman" panose="02020603050405020304" pitchFamily="18" charset="0"/>
                <a:cs typeface="Times New Roman" panose="02020603050405020304" pitchFamily="18" charset="0"/>
              </a:rPr>
              <a:t>“</a:t>
            </a:r>
          </a:p>
          <a:p>
            <a:pPr marL="114300" indent="0">
              <a:buNone/>
            </a:pPr>
            <a:r>
              <a:rPr lang="et-EE" sz="2800" b="1" dirty="0" smtClean="0">
                <a:solidFill>
                  <a:schemeClr val="tx1"/>
                </a:solidFill>
                <a:latin typeface="Times New Roman" panose="02020603050405020304" pitchFamily="18" charset="0"/>
                <a:cs typeface="Times New Roman" panose="02020603050405020304" pitchFamily="18" charset="0"/>
              </a:rPr>
              <a:t>(kognitiivsed defitsiidid, isiksusehäired)</a:t>
            </a:r>
            <a:endParaRPr lang="et-EE" sz="2800" b="1" dirty="0">
              <a:solidFill>
                <a:schemeClr val="tx1"/>
              </a:solidFill>
              <a:latin typeface="Times New Roman" panose="02020603050405020304" pitchFamily="18" charset="0"/>
              <a:cs typeface="Times New Roman" panose="02020603050405020304" pitchFamily="18" charset="0"/>
            </a:endParaRPr>
          </a:p>
          <a:p>
            <a:endParaRPr lang="et-EE" sz="2800" dirty="0" smtClean="0">
              <a:solidFill>
                <a:schemeClr val="tx1"/>
              </a:solidFill>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1130189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06.06.2014 Pärnu Haigla</a:t>
            </a:r>
            <a:endParaRPr lang="et-EE" b="1" dirty="0"/>
          </a:p>
        </p:txBody>
      </p:sp>
      <p:sp>
        <p:nvSpPr>
          <p:cNvPr id="3" name="Content Placeholder 2"/>
          <p:cNvSpPr>
            <a:spLocks noGrp="1"/>
          </p:cNvSpPr>
          <p:nvPr>
            <p:ph idx="1"/>
          </p:nvPr>
        </p:nvSpPr>
        <p:spPr>
          <a:xfrm>
            <a:off x="457200" y="1752600"/>
            <a:ext cx="8229600" cy="4700736"/>
          </a:xfrm>
        </p:spPr>
        <p:txBody>
          <a:bodyPr>
            <a:normAutofit fontScale="62500" lnSpcReduction="20000"/>
          </a:bodyPr>
          <a:lstStyle/>
          <a:p>
            <a:pPr lvl="0"/>
            <a:r>
              <a:rPr lang="et-EE" sz="3800" b="1" dirty="0" smtClean="0">
                <a:solidFill>
                  <a:schemeClr val="tx1"/>
                </a:solidFill>
                <a:latin typeface="Times New Roman" panose="02020603050405020304" pitchFamily="18" charset="0"/>
                <a:cs typeface="Times New Roman" panose="02020603050405020304" pitchFamily="18" charset="0"/>
              </a:rPr>
              <a:t>„Afekt </a:t>
            </a:r>
            <a:r>
              <a:rPr lang="et-EE" sz="3800" b="1" dirty="0">
                <a:solidFill>
                  <a:schemeClr val="tx1"/>
                </a:solidFill>
                <a:latin typeface="Times New Roman" panose="02020603050405020304" pitchFamily="18" charset="0"/>
                <a:cs typeface="Times New Roman" panose="02020603050405020304" pitchFamily="18" charset="0"/>
              </a:rPr>
              <a:t>ja muud emotsioonid õiguses ja </a:t>
            </a:r>
            <a:r>
              <a:rPr lang="et-EE" sz="3800" b="1" dirty="0" smtClean="0">
                <a:solidFill>
                  <a:schemeClr val="tx1"/>
                </a:solidFill>
                <a:latin typeface="Times New Roman" panose="02020603050405020304" pitchFamily="18" charset="0"/>
                <a:cs typeface="Times New Roman" panose="02020603050405020304" pitchFamily="18" charset="0"/>
              </a:rPr>
              <a:t>ekspertiisil“  </a:t>
            </a:r>
            <a:r>
              <a:rPr lang="et-EE" sz="3800" dirty="0" smtClean="0">
                <a:solidFill>
                  <a:schemeClr val="tx1"/>
                </a:solidFill>
                <a:latin typeface="Times New Roman" panose="02020603050405020304" pitchFamily="18" charset="0"/>
                <a:cs typeface="Times New Roman" panose="02020603050405020304" pitchFamily="18" charset="0"/>
              </a:rPr>
              <a:t>T. </a:t>
            </a:r>
            <a:r>
              <a:rPr lang="et-EE" sz="3800" dirty="0">
                <a:solidFill>
                  <a:schemeClr val="tx1"/>
                </a:solidFill>
                <a:latin typeface="Times New Roman" panose="02020603050405020304" pitchFamily="18" charset="0"/>
                <a:cs typeface="Times New Roman" panose="02020603050405020304" pitchFamily="18" charset="0"/>
              </a:rPr>
              <a:t>Kompus</a:t>
            </a:r>
          </a:p>
          <a:p>
            <a:pPr lvl="0"/>
            <a:r>
              <a:rPr lang="et-EE" sz="3800" b="1" dirty="0" smtClean="0">
                <a:solidFill>
                  <a:schemeClr val="tx1"/>
                </a:solidFill>
                <a:latin typeface="Times New Roman" panose="02020603050405020304" pitchFamily="18" charset="0"/>
                <a:cs typeface="Times New Roman" panose="02020603050405020304" pitchFamily="18" charset="0"/>
              </a:rPr>
              <a:t>„Ekspertiisijuhtumi ettekanne“ </a:t>
            </a:r>
            <a:r>
              <a:rPr lang="et-EE" sz="3800" dirty="0" smtClean="0">
                <a:solidFill>
                  <a:schemeClr val="tx1"/>
                </a:solidFill>
                <a:latin typeface="Times New Roman" panose="02020603050405020304" pitchFamily="18" charset="0"/>
                <a:cs typeface="Times New Roman" panose="02020603050405020304" pitchFamily="18" charset="0"/>
              </a:rPr>
              <a:t>K. Eino</a:t>
            </a:r>
          </a:p>
          <a:p>
            <a:pPr lvl="0"/>
            <a:r>
              <a:rPr lang="et-EE" sz="3800" i="1" dirty="0">
                <a:solidFill>
                  <a:schemeClr val="tx1"/>
                </a:solidFill>
                <a:latin typeface="Times New Roman" panose="02020603050405020304" pitchFamily="18" charset="0"/>
                <a:cs typeface="Times New Roman" panose="02020603050405020304" pitchFamily="18" charset="0"/>
              </a:rPr>
              <a:t>Kohtupsühhiaatria eksperdi hindamiskriteeriumite arutelu Hanna </a:t>
            </a:r>
            <a:r>
              <a:rPr lang="et-EE" sz="3800" i="1" dirty="0" smtClean="0">
                <a:solidFill>
                  <a:schemeClr val="tx1"/>
                </a:solidFill>
                <a:latin typeface="Times New Roman" panose="02020603050405020304" pitchFamily="18" charset="0"/>
                <a:cs typeface="Times New Roman" panose="02020603050405020304" pitchFamily="18" charset="0"/>
              </a:rPr>
              <a:t>Sova</a:t>
            </a:r>
          </a:p>
          <a:p>
            <a:r>
              <a:rPr lang="et-EE" sz="3800" i="1" dirty="0">
                <a:solidFill>
                  <a:schemeClr val="tx1"/>
                </a:solidFill>
                <a:latin typeface="Times New Roman" panose="02020603050405020304" pitchFamily="18" charset="0"/>
                <a:cs typeface="Times New Roman" panose="02020603050405020304" pitchFamily="18" charset="0"/>
              </a:rPr>
              <a:t>Kohtutõendid (eestkoste taotlemine ja pikendamine, kinnisesse asutusse paigutamine</a:t>
            </a:r>
            <a:r>
              <a:rPr lang="et-EE" sz="3800" i="1" dirty="0" smtClean="0">
                <a:solidFill>
                  <a:schemeClr val="tx1"/>
                </a:solidFill>
                <a:latin typeface="Times New Roman" panose="02020603050405020304" pitchFamily="18" charset="0"/>
                <a:cs typeface="Times New Roman" panose="02020603050405020304" pitchFamily="18" charset="0"/>
              </a:rPr>
              <a:t>)</a:t>
            </a:r>
          </a:p>
          <a:p>
            <a:pPr lvl="0"/>
            <a:r>
              <a:rPr lang="et-EE" sz="3800" i="1" dirty="0">
                <a:solidFill>
                  <a:schemeClr val="tx1"/>
                </a:solidFill>
                <a:latin typeface="Times New Roman" panose="02020603050405020304" pitchFamily="18" charset="0"/>
                <a:cs typeface="Times New Roman" panose="02020603050405020304" pitchFamily="18" charset="0"/>
              </a:rPr>
              <a:t>Plaanis on 2014 novembris korraldada ühisüritus juristidega. Ürituse eesmärgiks on ühtlustada arusaama psüühiliste funktsioonide ja psüühikahäirete olemusest (psüühika psühhiaatrias ja õiguses). Esialgsete teemadena on välja pakutud veel ohtlikkuse hindamise, piiratud süüdivuse ja laste hooldusõigusega seotud teemad.</a:t>
            </a:r>
          </a:p>
          <a:p>
            <a:endParaRPr lang="et-EE" sz="3800" dirty="0">
              <a:latin typeface="Times New Roman" panose="02020603050405020304" pitchFamily="18" charset="0"/>
              <a:cs typeface="Times New Roman" panose="02020603050405020304" pitchFamily="18" charset="0"/>
            </a:endParaRPr>
          </a:p>
          <a:p>
            <a:pPr lvl="0"/>
            <a:endParaRPr lang="et-EE" sz="2800" dirty="0">
              <a:solidFill>
                <a:schemeClr val="tx1"/>
              </a:solidFill>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337736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01.-02.08.2014 Jäneda</a:t>
            </a:r>
            <a:br>
              <a:rPr lang="et-EE" b="1" dirty="0" smtClean="0"/>
            </a:br>
            <a:r>
              <a:rPr lang="et-EE" sz="3100" b="1" i="1" dirty="0" smtClean="0"/>
              <a:t>MTÜ EKKÜ II suvepäevad</a:t>
            </a:r>
            <a:endParaRPr lang="et-EE" sz="3100" b="1" i="1" dirty="0"/>
          </a:p>
        </p:txBody>
      </p:sp>
      <p:sp>
        <p:nvSpPr>
          <p:cNvPr id="3" name="Content Placeholder 2"/>
          <p:cNvSpPr>
            <a:spLocks noGrp="1"/>
          </p:cNvSpPr>
          <p:nvPr>
            <p:ph idx="1"/>
          </p:nvPr>
        </p:nvSpPr>
        <p:spPr/>
        <p:txBody>
          <a:bodyPr>
            <a:normAutofit/>
          </a:bodyPr>
          <a:lstStyle/>
          <a:p>
            <a:r>
              <a:rPr lang="et-EE" sz="2800" b="1" dirty="0" smtClean="0">
                <a:solidFill>
                  <a:schemeClr val="tx1"/>
                </a:solidFill>
                <a:latin typeface="Times New Roman" panose="02020603050405020304" pitchFamily="18" charset="0"/>
                <a:cs typeface="Times New Roman" panose="02020603050405020304" pitchFamily="18" charset="0"/>
              </a:rPr>
              <a:t>„Riskihindamine HCR 20“ </a:t>
            </a:r>
            <a:r>
              <a:rPr lang="et-EE" sz="2800" dirty="0" smtClean="0">
                <a:solidFill>
                  <a:schemeClr val="tx1"/>
                </a:solidFill>
                <a:latin typeface="Times New Roman" panose="02020603050405020304" pitchFamily="18" charset="0"/>
                <a:cs typeface="Times New Roman" panose="02020603050405020304" pitchFamily="18" charset="0"/>
              </a:rPr>
              <a:t>K. Mägi</a:t>
            </a:r>
          </a:p>
          <a:p>
            <a:r>
              <a:rPr lang="et-EE" sz="2800" b="1" dirty="0" smtClean="0">
                <a:solidFill>
                  <a:schemeClr val="tx1"/>
                </a:solidFill>
                <a:latin typeface="Times New Roman" panose="02020603050405020304" pitchFamily="18" charset="0"/>
                <a:cs typeface="Times New Roman" panose="02020603050405020304" pitchFamily="18" charset="0"/>
              </a:rPr>
              <a:t>„Ohu </a:t>
            </a:r>
            <a:r>
              <a:rPr lang="et-EE" sz="2800" b="1" dirty="0">
                <a:solidFill>
                  <a:schemeClr val="tx1"/>
                </a:solidFill>
                <a:latin typeface="Times New Roman" panose="02020603050405020304" pitchFamily="18" charset="0"/>
                <a:cs typeface="Times New Roman" panose="02020603050405020304" pitchFamily="18" charset="0"/>
              </a:rPr>
              <a:t>mõistest Eesti kehtivas </a:t>
            </a:r>
            <a:r>
              <a:rPr lang="et-EE" sz="2800" b="1" dirty="0" smtClean="0">
                <a:solidFill>
                  <a:schemeClr val="tx1"/>
                </a:solidFill>
                <a:latin typeface="Times New Roman" panose="02020603050405020304" pitchFamily="18" charset="0"/>
                <a:cs typeface="Times New Roman" panose="02020603050405020304" pitchFamily="18" charset="0"/>
              </a:rPr>
              <a:t>õigusdogmaatikas“</a:t>
            </a:r>
            <a:endParaRPr lang="et-EE" sz="2800" dirty="0">
              <a:solidFill>
                <a:schemeClr val="tx1"/>
              </a:solidFill>
              <a:latin typeface="Times New Roman" panose="02020603050405020304" pitchFamily="18" charset="0"/>
              <a:cs typeface="Times New Roman" panose="02020603050405020304" pitchFamily="18" charset="0"/>
            </a:endParaRPr>
          </a:p>
          <a:p>
            <a:pPr marL="114300" indent="0">
              <a:buNone/>
            </a:pPr>
            <a:r>
              <a:rPr lang="et-EE" sz="2800" dirty="0" smtClean="0">
                <a:solidFill>
                  <a:schemeClr val="tx1"/>
                </a:solidFill>
                <a:latin typeface="Times New Roman" panose="02020603050405020304" pitchFamily="18" charset="0"/>
                <a:cs typeface="Times New Roman" panose="02020603050405020304" pitchFamily="18" charset="0"/>
              </a:rPr>
              <a:t>K. Eino</a:t>
            </a:r>
          </a:p>
          <a:p>
            <a:pPr marL="114300" indent="0">
              <a:buNone/>
            </a:pPr>
            <a:endParaRPr lang="et-EE" sz="2800" b="1" dirty="0" smtClean="0">
              <a:latin typeface="Times New Roman" panose="02020603050405020304" pitchFamily="18" charset="0"/>
              <a:cs typeface="Times New Roman" panose="02020603050405020304" pitchFamily="18" charset="0"/>
            </a:endParaRPr>
          </a:p>
          <a:p>
            <a:r>
              <a:rPr lang="et-EE" sz="2800" i="1" dirty="0" smtClean="0">
                <a:solidFill>
                  <a:schemeClr val="tx1"/>
                </a:solidFill>
                <a:latin typeface="Times New Roman" panose="02020603050405020304" pitchFamily="18" charset="0"/>
                <a:cs typeface="Times New Roman" panose="02020603050405020304" pitchFamily="18" charset="0"/>
              </a:rPr>
              <a:t>Arutelu koostööst kohtuga, kuidas ühildada arusaamu (mõisted, ohtlikkus jm), võimalik ühisüritus, koolitus?</a:t>
            </a:r>
            <a:endParaRPr lang="et-EE"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75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a:t>19.11.2014 EKEI</a:t>
            </a:r>
          </a:p>
        </p:txBody>
      </p:sp>
      <p:sp>
        <p:nvSpPr>
          <p:cNvPr id="3" name="Content Placeholder 2"/>
          <p:cNvSpPr>
            <a:spLocks noGrp="1"/>
          </p:cNvSpPr>
          <p:nvPr>
            <p:ph idx="1"/>
          </p:nvPr>
        </p:nvSpPr>
        <p:spPr/>
        <p:txBody>
          <a:bodyPr>
            <a:normAutofit/>
          </a:bodyPr>
          <a:lstStyle/>
          <a:p>
            <a:r>
              <a:rPr lang="et-EE" sz="2800" dirty="0" smtClean="0">
                <a:solidFill>
                  <a:schemeClr val="tx1"/>
                </a:solidFill>
                <a:latin typeface="Times New Roman" panose="02020603050405020304" pitchFamily="18" charset="0"/>
                <a:cs typeface="Times New Roman" panose="02020603050405020304" pitchFamily="18" charset="0"/>
              </a:rPr>
              <a:t>19.11.2014 EKEI-s koosolek, sihiga </a:t>
            </a:r>
            <a:r>
              <a:rPr lang="et-EE" sz="2800" dirty="0">
                <a:solidFill>
                  <a:schemeClr val="tx1"/>
                </a:solidFill>
                <a:latin typeface="Times New Roman" panose="02020603050405020304" pitchFamily="18" charset="0"/>
                <a:cs typeface="Times New Roman" panose="02020603050405020304" pitchFamily="18" charset="0"/>
              </a:rPr>
              <a:t>parandada ühist koostööd kohtuga, </a:t>
            </a:r>
            <a:r>
              <a:rPr lang="et-EE" sz="2800" dirty="0" smtClean="0">
                <a:solidFill>
                  <a:schemeClr val="tx1"/>
                </a:solidFill>
                <a:latin typeface="Times New Roman" panose="02020603050405020304" pitchFamily="18" charset="0"/>
                <a:cs typeface="Times New Roman" panose="02020603050405020304" pitchFamily="18" charset="0"/>
              </a:rPr>
              <a:t>kohtupsühholoogia/ psühhiaatriaekspertide </a:t>
            </a:r>
            <a:r>
              <a:rPr lang="et-EE" sz="2800" b="1" dirty="0" smtClean="0">
                <a:solidFill>
                  <a:schemeClr val="tx1"/>
                </a:solidFill>
                <a:latin typeface="Times New Roman" panose="02020603050405020304" pitchFamily="18" charset="0"/>
                <a:cs typeface="Times New Roman" panose="02020603050405020304" pitchFamily="18" charset="0"/>
              </a:rPr>
              <a:t>kohtumine </a:t>
            </a:r>
            <a:r>
              <a:rPr lang="et-EE" sz="2800" b="1" dirty="0">
                <a:solidFill>
                  <a:schemeClr val="tx1"/>
                </a:solidFill>
                <a:latin typeface="Times New Roman" panose="02020603050405020304" pitchFamily="18" charset="0"/>
                <a:cs typeface="Times New Roman" panose="02020603050405020304" pitchFamily="18" charset="0"/>
              </a:rPr>
              <a:t>Tallinna Ringkonnakohtunik </a:t>
            </a:r>
            <a:r>
              <a:rPr lang="et-EE" sz="2800" b="1" dirty="0" smtClean="0">
                <a:solidFill>
                  <a:schemeClr val="tx1"/>
                </a:solidFill>
                <a:latin typeface="Times New Roman" panose="02020603050405020304" pitchFamily="18" charset="0"/>
                <a:cs typeface="Times New Roman" panose="02020603050405020304" pitchFamily="18" charset="0"/>
              </a:rPr>
              <a:t> Sten </a:t>
            </a:r>
            <a:r>
              <a:rPr lang="et-EE" sz="2800" b="1" dirty="0">
                <a:solidFill>
                  <a:schemeClr val="tx1"/>
                </a:solidFill>
                <a:latin typeface="Times New Roman" panose="02020603050405020304" pitchFamily="18" charset="0"/>
                <a:cs typeface="Times New Roman" panose="02020603050405020304" pitchFamily="18" charset="0"/>
              </a:rPr>
              <a:t>Lind`iga</a:t>
            </a:r>
            <a:r>
              <a:rPr lang="et-EE" sz="2800" dirty="0">
                <a:solidFill>
                  <a:schemeClr val="tx1"/>
                </a:solidFill>
                <a:latin typeface="Times New Roman" panose="02020603050405020304" pitchFamily="18" charset="0"/>
                <a:cs typeface="Times New Roman" panose="02020603050405020304" pitchFamily="18" charset="0"/>
              </a:rPr>
              <a:t>. </a:t>
            </a:r>
          </a:p>
          <a:p>
            <a:pPr marL="114300" indent="0">
              <a:buNone/>
            </a:pPr>
            <a:endParaRPr lang="et-EE" sz="2800" i="1" dirty="0" smtClean="0">
              <a:solidFill>
                <a:schemeClr val="tx1"/>
              </a:solidFill>
              <a:latin typeface="Times New Roman" panose="02020603050405020304" pitchFamily="18" charset="0"/>
              <a:cs typeface="Times New Roman" panose="02020603050405020304" pitchFamily="18" charset="0"/>
            </a:endParaRPr>
          </a:p>
          <a:p>
            <a:pPr marL="114300" indent="0">
              <a:buNone/>
            </a:pPr>
            <a:r>
              <a:rPr lang="et-EE" sz="2800" i="1" dirty="0" smtClean="0">
                <a:solidFill>
                  <a:schemeClr val="tx1"/>
                </a:solidFill>
                <a:latin typeface="Times New Roman" panose="02020603050405020304" pitchFamily="18" charset="0"/>
                <a:cs typeface="Times New Roman" panose="02020603050405020304" pitchFamily="18" charset="0"/>
              </a:rPr>
              <a:t>Näidisakti alusel analüüsiti aktide sõnastust ja sisu, et aktid oleksid arusaadavad ja tõendina kasutatavad kohtus  sh arutelu teemal, kus lõpevad eksperdi eriteadmiste piirid ja algab kohtuniku vastutusala. </a:t>
            </a:r>
          </a:p>
          <a:p>
            <a:endParaRPr lang="et-EE"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26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Perh psühhiaatriakliiniku sügiskonverents 27.11.2014</a:t>
            </a:r>
            <a:endParaRPr lang="et-EE" b="1" dirty="0"/>
          </a:p>
        </p:txBody>
      </p:sp>
      <p:sp>
        <p:nvSpPr>
          <p:cNvPr id="3" name="Content Placeholder 2"/>
          <p:cNvSpPr>
            <a:spLocks noGrp="1"/>
          </p:cNvSpPr>
          <p:nvPr>
            <p:ph idx="1"/>
          </p:nvPr>
        </p:nvSpPr>
        <p:spPr/>
        <p:txBody>
          <a:bodyPr>
            <a:normAutofit/>
          </a:bodyPr>
          <a:lstStyle/>
          <a:p>
            <a:r>
              <a:rPr lang="et-EE" sz="2800" b="1" dirty="0" smtClean="0">
                <a:solidFill>
                  <a:schemeClr val="tx1"/>
                </a:solidFill>
                <a:latin typeface="Times New Roman" pitchFamily="18" charset="0"/>
                <a:cs typeface="Times New Roman" pitchFamily="18" charset="0"/>
              </a:rPr>
              <a:t>„Psühhoosihaige kohtupsühhiaatriaekspertiisil“ </a:t>
            </a:r>
            <a:r>
              <a:rPr lang="et-EE" sz="2800" dirty="0" smtClean="0">
                <a:solidFill>
                  <a:schemeClr val="tx1"/>
                </a:solidFill>
                <a:latin typeface="Times New Roman" pitchFamily="18" charset="0"/>
                <a:cs typeface="Times New Roman" pitchFamily="18" charset="0"/>
              </a:rPr>
              <a:t>K. Eino</a:t>
            </a:r>
            <a:endParaRPr lang="et-EE" sz="2800" dirty="0">
              <a:solidFill>
                <a:schemeClr val="tx1"/>
              </a:solidFill>
            </a:endParaRPr>
          </a:p>
        </p:txBody>
      </p:sp>
    </p:spTree>
    <p:extLst>
      <p:ext uri="{BB962C8B-B14F-4D97-AF65-F5344CB8AC3E}">
        <p14:creationId xmlns:p14="http://schemas.microsoft.com/office/powerpoint/2010/main" val="305056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Koolitus kohtule</a:t>
            </a:r>
            <a:endParaRPr lang="et-EE" b="1" dirty="0"/>
          </a:p>
        </p:txBody>
      </p:sp>
      <p:sp>
        <p:nvSpPr>
          <p:cNvPr id="3" name="Content Placeholder 2"/>
          <p:cNvSpPr>
            <a:spLocks noGrp="1"/>
          </p:cNvSpPr>
          <p:nvPr>
            <p:ph idx="1"/>
          </p:nvPr>
        </p:nvSpPr>
        <p:spPr/>
        <p:txBody>
          <a:bodyPr/>
          <a:lstStyle/>
          <a:p>
            <a:pPr marL="114300" indent="0">
              <a:buNone/>
            </a:pPr>
            <a:r>
              <a:rPr lang="et-EE" sz="2800" b="1" dirty="0" smtClean="0">
                <a:solidFill>
                  <a:schemeClr val="tx1"/>
                </a:solidFill>
                <a:latin typeface="Times New Roman" panose="02020603050405020304" pitchFamily="18" charset="0"/>
                <a:cs typeface="Times New Roman" panose="02020603050405020304" pitchFamily="18" charset="0"/>
              </a:rPr>
              <a:t>„Psüühikahäiretest </a:t>
            </a:r>
            <a:r>
              <a:rPr lang="et-EE" sz="2800" b="1" dirty="0">
                <a:solidFill>
                  <a:schemeClr val="tx1"/>
                </a:solidFill>
                <a:latin typeface="Times New Roman" panose="02020603050405020304" pitchFamily="18" charset="0"/>
                <a:cs typeface="Times New Roman" panose="02020603050405020304" pitchFamily="18" charset="0"/>
              </a:rPr>
              <a:t>tulenev ohtlikkus, selle hindamine ja </a:t>
            </a:r>
            <a:r>
              <a:rPr lang="et-EE" sz="2800" b="1" dirty="0" smtClean="0">
                <a:solidFill>
                  <a:schemeClr val="tx1"/>
                </a:solidFill>
                <a:latin typeface="Times New Roman" panose="02020603050405020304" pitchFamily="18" charset="0"/>
                <a:cs typeface="Times New Roman" panose="02020603050405020304" pitchFamily="18" charset="0"/>
              </a:rPr>
              <a:t>prognoos“ </a:t>
            </a:r>
            <a:r>
              <a:rPr lang="et-EE" sz="2800" dirty="0" smtClean="0">
                <a:solidFill>
                  <a:schemeClr val="tx1"/>
                </a:solidFill>
                <a:latin typeface="Times New Roman" panose="02020603050405020304" pitchFamily="18" charset="0"/>
                <a:cs typeface="Times New Roman" panose="02020603050405020304" pitchFamily="18" charset="0"/>
              </a:rPr>
              <a:t>T. Kompus; K. Eino</a:t>
            </a:r>
            <a:endParaRPr lang="et-EE" sz="2800" dirty="0">
              <a:solidFill>
                <a:schemeClr val="tx1"/>
              </a:solidFill>
              <a:latin typeface="Times New Roman" panose="02020603050405020304" pitchFamily="18" charset="0"/>
              <a:cs typeface="Times New Roman" panose="02020603050405020304" pitchFamily="18" charset="0"/>
            </a:endParaRPr>
          </a:p>
          <a:p>
            <a:r>
              <a:rPr lang="et-EE" sz="2800" dirty="0" smtClean="0">
                <a:solidFill>
                  <a:schemeClr val="tx1"/>
                </a:solidFill>
                <a:latin typeface="Times New Roman" panose="02020603050405020304" pitchFamily="18" charset="0"/>
                <a:cs typeface="Times New Roman" panose="02020603050405020304" pitchFamily="18" charset="0"/>
              </a:rPr>
              <a:t>Riigikohtu koolituskeskus 20.02.2015 Tartu</a:t>
            </a:r>
          </a:p>
          <a:p>
            <a:r>
              <a:rPr lang="et-EE" sz="2800" dirty="0">
                <a:solidFill>
                  <a:schemeClr val="tx1"/>
                </a:solidFill>
                <a:latin typeface="Times New Roman" panose="02020603050405020304" pitchFamily="18" charset="0"/>
                <a:cs typeface="Times New Roman" panose="02020603050405020304" pitchFamily="18" charset="0"/>
              </a:rPr>
              <a:t>Riigikohtu </a:t>
            </a:r>
            <a:r>
              <a:rPr lang="et-EE" sz="2800" dirty="0" smtClean="0">
                <a:solidFill>
                  <a:schemeClr val="tx1"/>
                </a:solidFill>
                <a:latin typeface="Times New Roman" panose="02020603050405020304" pitchFamily="18" charset="0"/>
                <a:cs typeface="Times New Roman" panose="02020603050405020304" pitchFamily="18" charset="0"/>
              </a:rPr>
              <a:t>koolituskeskus 12.03.2015 Tallinn</a:t>
            </a:r>
          </a:p>
          <a:p>
            <a:r>
              <a:rPr lang="et-EE" sz="2800" i="1" dirty="0" smtClean="0">
                <a:solidFill>
                  <a:schemeClr val="tx1"/>
                </a:solidFill>
                <a:latin typeface="Times New Roman" panose="02020603050405020304" pitchFamily="18" charset="0"/>
                <a:cs typeface="Times New Roman" panose="02020603050405020304" pitchFamily="18" charset="0"/>
              </a:rPr>
              <a:t>Ohtlikkus isikusehäirete, joobe, kognitiivsete häirete korral</a:t>
            </a:r>
          </a:p>
          <a:p>
            <a:r>
              <a:rPr lang="et-EE" sz="2800" i="1" dirty="0" smtClean="0">
                <a:solidFill>
                  <a:schemeClr val="tx1"/>
                </a:solidFill>
                <a:latin typeface="Times New Roman" panose="02020603050405020304" pitchFamily="18" charset="0"/>
                <a:cs typeface="Times New Roman" panose="02020603050405020304" pitchFamily="18" charset="0"/>
              </a:rPr>
              <a:t>Erinevatest psühhoosidest ja meeleoluhäiretest tulenev ohtlikkus</a:t>
            </a:r>
          </a:p>
          <a:p>
            <a:endParaRPr lang="et-EE" dirty="0"/>
          </a:p>
        </p:txBody>
      </p:sp>
    </p:spTree>
    <p:extLst>
      <p:ext uri="{BB962C8B-B14F-4D97-AF65-F5344CB8AC3E}">
        <p14:creationId xmlns:p14="http://schemas.microsoft.com/office/powerpoint/2010/main" val="1203884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dirty="0" smtClean="0"/>
              <a:t>„</a:t>
            </a:r>
            <a:r>
              <a:rPr lang="et-EE" sz="3100" b="1" dirty="0" smtClean="0"/>
              <a:t>kohtupsühhiaatria algkursus“</a:t>
            </a:r>
            <a:br>
              <a:rPr lang="et-EE" sz="3100" b="1" dirty="0" smtClean="0"/>
            </a:br>
            <a:r>
              <a:rPr lang="et-EE" sz="3100" b="1" dirty="0" smtClean="0"/>
              <a:t>19.05.2015.a. TÜK psühhiaatriakliinik</a:t>
            </a:r>
            <a:endParaRPr lang="et-EE" sz="3100" b="1" dirty="0"/>
          </a:p>
        </p:txBody>
      </p:sp>
      <p:sp>
        <p:nvSpPr>
          <p:cNvPr id="3" name="Content Placeholder 2"/>
          <p:cNvSpPr>
            <a:spLocks noGrp="1"/>
          </p:cNvSpPr>
          <p:nvPr>
            <p:ph idx="1"/>
          </p:nvPr>
        </p:nvSpPr>
        <p:spPr/>
        <p:txBody>
          <a:bodyPr>
            <a:normAutofit/>
          </a:bodyPr>
          <a:lstStyle/>
          <a:p>
            <a:r>
              <a:rPr lang="et-EE" sz="2800" b="1" dirty="0" smtClean="0">
                <a:solidFill>
                  <a:schemeClr val="tx1"/>
                </a:solidFill>
                <a:latin typeface="Times New Roman" panose="02020603050405020304" pitchFamily="18" charset="0"/>
                <a:cs typeface="Times New Roman" panose="02020603050405020304" pitchFamily="18" charset="0"/>
              </a:rPr>
              <a:t>„Kohtupsühhiaatriaekspertiis </a:t>
            </a:r>
            <a:r>
              <a:rPr lang="et-EE" sz="2800" b="1" dirty="0">
                <a:solidFill>
                  <a:schemeClr val="tx1"/>
                </a:solidFill>
                <a:latin typeface="Times New Roman" panose="02020603050405020304" pitchFamily="18" charset="0"/>
                <a:cs typeface="Times New Roman" panose="02020603050405020304" pitchFamily="18" charset="0"/>
              </a:rPr>
              <a:t>(seadused, määramine, mõisted, vastutus</a:t>
            </a:r>
            <a:r>
              <a:rPr lang="et-EE" sz="2800" b="1" dirty="0" smtClean="0">
                <a:solidFill>
                  <a:schemeClr val="tx1"/>
                </a:solidFill>
                <a:latin typeface="Times New Roman" panose="02020603050405020304" pitchFamily="18" charset="0"/>
                <a:cs typeface="Times New Roman" panose="02020603050405020304" pitchFamily="18" charset="0"/>
              </a:rPr>
              <a:t>)“</a:t>
            </a:r>
            <a:r>
              <a:rPr lang="et-EE" sz="2800" b="1" dirty="0" smtClean="0">
                <a:latin typeface="Times New Roman" panose="02020603050405020304" pitchFamily="18" charset="0"/>
                <a:cs typeface="Times New Roman" panose="02020603050405020304" pitchFamily="18" charset="0"/>
              </a:rPr>
              <a:t> </a:t>
            </a:r>
            <a:r>
              <a:rPr lang="et-EE" sz="2800" dirty="0" smtClean="0">
                <a:solidFill>
                  <a:schemeClr val="tx1"/>
                </a:solidFill>
                <a:latin typeface="Times New Roman" panose="02020603050405020304" pitchFamily="18" charset="0"/>
                <a:cs typeface="Times New Roman" panose="02020603050405020304" pitchFamily="18" charset="0"/>
              </a:rPr>
              <a:t>R. Pilli</a:t>
            </a:r>
            <a:endParaRPr lang="et-EE" sz="2800" dirty="0">
              <a:solidFill>
                <a:schemeClr val="tx1"/>
              </a:solidFill>
              <a:latin typeface="Times New Roman" panose="02020603050405020304" pitchFamily="18" charset="0"/>
              <a:cs typeface="Times New Roman" panose="02020603050405020304" pitchFamily="18" charset="0"/>
            </a:endParaRPr>
          </a:p>
          <a:p>
            <a:r>
              <a:rPr lang="et-EE" sz="2800" b="1" dirty="0" smtClean="0">
                <a:solidFill>
                  <a:schemeClr val="tx1"/>
                </a:solidFill>
                <a:latin typeface="Times New Roman" panose="02020603050405020304" pitchFamily="18" charset="0"/>
                <a:cs typeface="Times New Roman" panose="02020603050405020304" pitchFamily="18" charset="0"/>
              </a:rPr>
              <a:t>„Kriminaalasjades </a:t>
            </a:r>
            <a:r>
              <a:rPr lang="et-EE" sz="2800" b="1" dirty="0">
                <a:solidFill>
                  <a:schemeClr val="tx1"/>
                </a:solidFill>
                <a:latin typeface="Times New Roman" panose="02020603050405020304" pitchFamily="18" charset="0"/>
                <a:cs typeface="Times New Roman" panose="02020603050405020304" pitchFamily="18" charset="0"/>
              </a:rPr>
              <a:t>tehtavad</a:t>
            </a:r>
            <a:br>
              <a:rPr lang="et-EE" sz="2800" b="1" dirty="0">
                <a:solidFill>
                  <a:schemeClr val="tx1"/>
                </a:solidFill>
                <a:latin typeface="Times New Roman" panose="02020603050405020304" pitchFamily="18" charset="0"/>
                <a:cs typeface="Times New Roman" panose="02020603050405020304" pitchFamily="18" charset="0"/>
              </a:rPr>
            </a:br>
            <a:r>
              <a:rPr lang="et-EE" sz="2800" b="1" dirty="0">
                <a:solidFill>
                  <a:schemeClr val="tx1"/>
                </a:solidFill>
                <a:latin typeface="Times New Roman" panose="02020603050405020304" pitchFamily="18" charset="0"/>
                <a:cs typeface="Times New Roman" panose="02020603050405020304" pitchFamily="18" charset="0"/>
              </a:rPr>
              <a:t>kohtupsühhiaatrilised </a:t>
            </a:r>
            <a:r>
              <a:rPr lang="et-EE" sz="2800" b="1" dirty="0" smtClean="0">
                <a:solidFill>
                  <a:schemeClr val="tx1"/>
                </a:solidFill>
                <a:latin typeface="Times New Roman" panose="02020603050405020304" pitchFamily="18" charset="0"/>
                <a:cs typeface="Times New Roman" panose="02020603050405020304" pitchFamily="18" charset="0"/>
              </a:rPr>
              <a:t>ekspertiisid“ </a:t>
            </a:r>
            <a:r>
              <a:rPr lang="et-EE" sz="2800" dirty="0">
                <a:solidFill>
                  <a:schemeClr val="tx1"/>
                </a:solidFill>
                <a:latin typeface="Times New Roman" panose="02020603050405020304" pitchFamily="18" charset="0"/>
                <a:cs typeface="Times New Roman" panose="02020603050405020304" pitchFamily="18" charset="0"/>
              </a:rPr>
              <a:t>H. Sova</a:t>
            </a:r>
          </a:p>
          <a:p>
            <a:r>
              <a:rPr lang="et-EE" sz="2800" b="1" dirty="0" smtClean="0">
                <a:solidFill>
                  <a:schemeClr val="tx1"/>
                </a:solidFill>
                <a:latin typeface="Times New Roman" panose="02020603050405020304" pitchFamily="18" charset="0"/>
                <a:cs typeface="Times New Roman" panose="02020603050405020304" pitchFamily="18" charset="0"/>
              </a:rPr>
              <a:t>„Ekspertiisiakti </a:t>
            </a:r>
            <a:r>
              <a:rPr lang="et-EE" sz="2800" b="1" dirty="0">
                <a:solidFill>
                  <a:schemeClr val="tx1"/>
                </a:solidFill>
                <a:latin typeface="Times New Roman" panose="02020603050405020304" pitchFamily="18" charset="0"/>
                <a:cs typeface="Times New Roman" panose="02020603050405020304" pitchFamily="18" charset="0"/>
              </a:rPr>
              <a:t>koostamine, </a:t>
            </a:r>
            <a:r>
              <a:rPr lang="et-EE" sz="2800" b="1" dirty="0" smtClean="0">
                <a:solidFill>
                  <a:schemeClr val="tx1"/>
                </a:solidFill>
                <a:latin typeface="Times New Roman" panose="02020603050405020304" pitchFamily="18" charset="0"/>
                <a:cs typeface="Times New Roman" panose="02020603050405020304" pitchFamily="18" charset="0"/>
              </a:rPr>
              <a:t>vormistamine“ </a:t>
            </a:r>
            <a:endParaRPr lang="et-EE" sz="2800" b="1" dirty="0">
              <a:solidFill>
                <a:schemeClr val="tx1"/>
              </a:solidFill>
              <a:latin typeface="Times New Roman" panose="02020603050405020304" pitchFamily="18" charset="0"/>
              <a:cs typeface="Times New Roman" panose="02020603050405020304" pitchFamily="18" charset="0"/>
            </a:endParaRPr>
          </a:p>
          <a:p>
            <a:pPr marL="114300" indent="0">
              <a:buNone/>
            </a:pPr>
            <a:r>
              <a:rPr lang="et-EE" sz="2800" dirty="0">
                <a:solidFill>
                  <a:schemeClr val="tx1"/>
                </a:solidFill>
                <a:latin typeface="Times New Roman" panose="02020603050405020304" pitchFamily="18" charset="0"/>
                <a:cs typeface="Times New Roman" panose="02020603050405020304" pitchFamily="18" charset="0"/>
              </a:rPr>
              <a:t>T. Kompus</a:t>
            </a:r>
          </a:p>
          <a:p>
            <a:r>
              <a:rPr lang="et-EE" sz="2800" i="1" dirty="0">
                <a:solidFill>
                  <a:schemeClr val="tx1"/>
                </a:solidFill>
                <a:latin typeface="Times New Roman" panose="02020603050405020304" pitchFamily="18" charset="0"/>
                <a:cs typeface="Times New Roman" panose="02020603050405020304" pitchFamily="18" charset="0"/>
              </a:rPr>
              <a:t>Näidisekspertiisiakti kirjutamine</a:t>
            </a:r>
            <a:r>
              <a:rPr lang="et-EE" sz="2800" dirty="0">
                <a:solidFill>
                  <a:schemeClr val="tx1"/>
                </a:solidFill>
                <a:latin typeface="Times New Roman" panose="02020603050405020304" pitchFamily="18" charset="0"/>
                <a:cs typeface="Times New Roman" panose="02020603050405020304" pitchFamily="18" charset="0"/>
              </a:rPr>
              <a:t>. </a:t>
            </a:r>
          </a:p>
          <a:p>
            <a:pPr marL="114300" indent="0">
              <a:buNone/>
            </a:pPr>
            <a:r>
              <a:rPr lang="et-EE" dirty="0"/>
              <a:t> </a:t>
            </a:r>
          </a:p>
          <a:p>
            <a:endParaRPr lang="et-EE" dirty="0"/>
          </a:p>
        </p:txBody>
      </p:sp>
    </p:spTree>
    <p:extLst>
      <p:ext uri="{BB962C8B-B14F-4D97-AF65-F5344CB8AC3E}">
        <p14:creationId xmlns:p14="http://schemas.microsoft.com/office/powerpoint/2010/main" val="230916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Artiklid</a:t>
            </a:r>
            <a:endParaRPr lang="et-EE" b="1" dirty="0"/>
          </a:p>
        </p:txBody>
      </p:sp>
      <p:sp>
        <p:nvSpPr>
          <p:cNvPr id="3" name="Content Placeholder 2"/>
          <p:cNvSpPr>
            <a:spLocks noGrp="1"/>
          </p:cNvSpPr>
          <p:nvPr>
            <p:ph idx="1"/>
          </p:nvPr>
        </p:nvSpPr>
        <p:spPr/>
        <p:txBody>
          <a:bodyPr>
            <a:normAutofit/>
          </a:bodyPr>
          <a:lstStyle/>
          <a:p>
            <a:r>
              <a:rPr lang="en-GB" sz="2800" dirty="0" smtClean="0">
                <a:solidFill>
                  <a:schemeClr val="tx1"/>
                </a:solidFill>
                <a:latin typeface="Times New Roman" panose="02020603050405020304" pitchFamily="18" charset="0"/>
                <a:cs typeface="Times New Roman" panose="02020603050405020304" pitchFamily="18" charset="0"/>
              </a:rPr>
              <a:t>K</a:t>
            </a:r>
            <a:r>
              <a:rPr lang="en-GB" sz="2800" dirty="0">
                <a:solidFill>
                  <a:schemeClr val="tx1"/>
                </a:solidFill>
                <a:latin typeface="Times New Roman" panose="02020603050405020304" pitchFamily="18" charset="0"/>
                <a:cs typeface="Times New Roman" panose="02020603050405020304" pitchFamily="18" charset="0"/>
              </a:rPr>
              <a:t>. </a:t>
            </a:r>
            <a:r>
              <a:rPr lang="en-GB" sz="2800" dirty="0" err="1">
                <a:solidFill>
                  <a:schemeClr val="tx1"/>
                </a:solidFill>
                <a:latin typeface="Times New Roman" panose="02020603050405020304" pitchFamily="18" charset="0"/>
                <a:cs typeface="Times New Roman" panose="02020603050405020304" pitchFamily="18" charset="0"/>
              </a:rPr>
              <a:t>Eino</a:t>
            </a:r>
            <a:r>
              <a:rPr lang="en-GB" sz="2800" dirty="0">
                <a:solidFill>
                  <a:schemeClr val="tx1"/>
                </a:solidFill>
                <a:latin typeface="Times New Roman" panose="02020603050405020304" pitchFamily="18" charset="0"/>
                <a:cs typeface="Times New Roman" panose="02020603050405020304" pitchFamily="18" charset="0"/>
              </a:rPr>
              <a:t>, T. </a:t>
            </a:r>
            <a:r>
              <a:rPr lang="en-GB" sz="2800" dirty="0" err="1">
                <a:solidFill>
                  <a:schemeClr val="tx1"/>
                </a:solidFill>
                <a:latin typeface="Times New Roman" panose="02020603050405020304" pitchFamily="18" charset="0"/>
                <a:cs typeface="Times New Roman" panose="02020603050405020304" pitchFamily="18" charset="0"/>
              </a:rPr>
              <a:t>Kompus</a:t>
            </a:r>
            <a:r>
              <a:rPr lang="en-GB" sz="2800" dirty="0">
                <a:solidFill>
                  <a:schemeClr val="tx1"/>
                </a:solidFill>
                <a:latin typeface="Times New Roman" panose="02020603050405020304" pitchFamily="18" charset="0"/>
                <a:cs typeface="Times New Roman" panose="02020603050405020304" pitchFamily="18" charset="0"/>
              </a:rPr>
              <a:t>, A. </a:t>
            </a:r>
            <a:r>
              <a:rPr lang="en-GB" sz="2800" dirty="0" err="1">
                <a:solidFill>
                  <a:schemeClr val="tx1"/>
                </a:solidFill>
                <a:latin typeface="Times New Roman" panose="02020603050405020304" pitchFamily="18" charset="0"/>
                <a:cs typeface="Times New Roman" panose="02020603050405020304" pitchFamily="18" charset="0"/>
              </a:rPr>
              <a:t>Lehtmets</a:t>
            </a:r>
            <a:r>
              <a:rPr lang="en-GB" sz="2800" dirty="0">
                <a:solidFill>
                  <a:schemeClr val="tx1"/>
                </a:solidFill>
                <a:latin typeface="Times New Roman" panose="02020603050405020304" pitchFamily="18" charset="0"/>
                <a:cs typeface="Times New Roman" panose="02020603050405020304" pitchFamily="18" charset="0"/>
              </a:rPr>
              <a:t> </a:t>
            </a:r>
            <a:r>
              <a:rPr lang="en-GB" sz="2800" b="1" i="1" dirty="0">
                <a:solidFill>
                  <a:schemeClr val="tx1"/>
                </a:solidFill>
                <a:latin typeface="Times New Roman" panose="02020603050405020304" pitchFamily="18" charset="0"/>
                <a:cs typeface="Times New Roman" panose="02020603050405020304" pitchFamily="18" charset="0"/>
              </a:rPr>
              <a:t>„Forensic psychiatry in Estonia“</a:t>
            </a:r>
            <a:r>
              <a:rPr lang="en-GB" sz="2800" b="1" dirty="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The Nordic Psychiatrist I-2012 </a:t>
            </a:r>
            <a:endParaRPr lang="et-EE" sz="2800" dirty="0">
              <a:solidFill>
                <a:schemeClr val="tx1"/>
              </a:solidFill>
              <a:latin typeface="Times New Roman" panose="02020603050405020304" pitchFamily="18" charset="0"/>
              <a:cs typeface="Times New Roman" panose="02020603050405020304" pitchFamily="18" charset="0"/>
            </a:endParaRPr>
          </a:p>
          <a:p>
            <a:r>
              <a:rPr lang="en-GB" sz="2800" dirty="0">
                <a:solidFill>
                  <a:schemeClr val="tx1"/>
                </a:solidFill>
                <a:latin typeface="Times New Roman" panose="02020603050405020304" pitchFamily="18" charset="0"/>
                <a:cs typeface="Times New Roman" panose="02020603050405020304" pitchFamily="18" charset="0"/>
              </a:rPr>
              <a:t>K. </a:t>
            </a:r>
            <a:r>
              <a:rPr lang="en-GB" sz="2800" dirty="0" err="1">
                <a:solidFill>
                  <a:schemeClr val="tx1"/>
                </a:solidFill>
                <a:latin typeface="Times New Roman" panose="02020603050405020304" pitchFamily="18" charset="0"/>
                <a:cs typeface="Times New Roman" panose="02020603050405020304" pitchFamily="18" charset="0"/>
              </a:rPr>
              <a:t>Eino</a:t>
            </a:r>
            <a:r>
              <a:rPr lang="en-GB" sz="2800" dirty="0">
                <a:solidFill>
                  <a:schemeClr val="tx1"/>
                </a:solidFill>
                <a:latin typeface="Times New Roman" panose="02020603050405020304" pitchFamily="18" charset="0"/>
                <a:cs typeface="Times New Roman" panose="02020603050405020304" pitchFamily="18" charset="0"/>
              </a:rPr>
              <a:t>; S. </a:t>
            </a:r>
            <a:r>
              <a:rPr lang="en-GB" sz="2800" b="1" dirty="0">
                <a:solidFill>
                  <a:schemeClr val="tx1"/>
                </a:solidFill>
                <a:latin typeface="Times New Roman" panose="02020603050405020304" pitchFamily="18" charset="0"/>
                <a:cs typeface="Times New Roman" panose="02020603050405020304" pitchFamily="18" charset="0"/>
              </a:rPr>
              <a:t>Lind  „</a:t>
            </a:r>
            <a:r>
              <a:rPr lang="en-GB" sz="2800" b="1" i="1" dirty="0" err="1">
                <a:solidFill>
                  <a:schemeClr val="tx1"/>
                </a:solidFill>
                <a:latin typeface="Times New Roman" panose="02020603050405020304" pitchFamily="18" charset="0"/>
                <a:cs typeface="Times New Roman" panose="02020603050405020304" pitchFamily="18" charset="0"/>
              </a:rPr>
              <a:t>Isikult</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vabaduse</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võtmine</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põhjendusel</a:t>
            </a:r>
            <a:r>
              <a:rPr lang="en-GB" sz="2800" b="1" i="1" dirty="0">
                <a:solidFill>
                  <a:schemeClr val="tx1"/>
                </a:solidFill>
                <a:latin typeface="Times New Roman" panose="02020603050405020304" pitchFamily="18" charset="0"/>
                <a:cs typeface="Times New Roman" panose="02020603050405020304" pitchFamily="18" charset="0"/>
              </a:rPr>
              <a:t>, et ta on </a:t>
            </a:r>
            <a:r>
              <a:rPr lang="en-GB" sz="2800" b="1" i="1" dirty="0" err="1">
                <a:solidFill>
                  <a:schemeClr val="tx1"/>
                </a:solidFill>
                <a:latin typeface="Times New Roman" panose="02020603050405020304" pitchFamily="18" charset="0"/>
                <a:cs typeface="Times New Roman" panose="02020603050405020304" pitchFamily="18" charset="0"/>
              </a:rPr>
              <a:t>psüühikahäire</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tõttu</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endale</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või</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teistele</a:t>
            </a:r>
            <a:r>
              <a:rPr lang="en-GB" sz="2800" b="1" i="1" dirty="0">
                <a:solidFill>
                  <a:schemeClr val="tx1"/>
                </a:solidFill>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anose="02020603050405020304" pitchFamily="18" charset="0"/>
                <a:cs typeface="Times New Roman" panose="02020603050405020304" pitchFamily="18" charset="0"/>
              </a:rPr>
              <a:t>ohtlik</a:t>
            </a:r>
            <a:r>
              <a:rPr lang="en-GB" sz="2800" b="1" dirty="0">
                <a:solidFill>
                  <a:schemeClr val="tx1"/>
                </a:solidFill>
                <a:latin typeface="Times New Roman" panose="02020603050405020304" pitchFamily="18" charset="0"/>
                <a:cs typeface="Times New Roman" panose="02020603050405020304" pitchFamily="18" charset="0"/>
              </a:rPr>
              <a:t>“</a:t>
            </a:r>
            <a:r>
              <a:rPr lang="en-GB" sz="2800" dirty="0">
                <a:solidFill>
                  <a:schemeClr val="tx1"/>
                </a:solidFill>
                <a:latin typeface="Times New Roman" panose="02020603050405020304" pitchFamily="18" charset="0"/>
                <a:cs typeface="Times New Roman" panose="02020603050405020304" pitchFamily="18" charset="0"/>
              </a:rPr>
              <a:t>  </a:t>
            </a:r>
            <a:r>
              <a:rPr lang="en-GB" sz="2800" dirty="0" err="1">
                <a:solidFill>
                  <a:schemeClr val="tx1"/>
                </a:solidFill>
                <a:latin typeface="Times New Roman" panose="02020603050405020304" pitchFamily="18" charset="0"/>
                <a:cs typeface="Times New Roman" panose="02020603050405020304" pitchFamily="18" charset="0"/>
              </a:rPr>
              <a:t>Juridica</a:t>
            </a:r>
            <a:r>
              <a:rPr lang="en-GB" sz="2800" dirty="0">
                <a:solidFill>
                  <a:schemeClr val="tx1"/>
                </a:solidFill>
                <a:latin typeface="Times New Roman" panose="02020603050405020304" pitchFamily="18" charset="0"/>
                <a:cs typeface="Times New Roman" panose="02020603050405020304" pitchFamily="18" charset="0"/>
              </a:rPr>
              <a:t> VII 2014</a:t>
            </a:r>
            <a:endParaRPr lang="et-EE" sz="2800" dirty="0">
              <a:solidFill>
                <a:schemeClr val="tx1"/>
              </a:solidFill>
              <a:latin typeface="Times New Roman" panose="02020603050405020304" pitchFamily="18" charset="0"/>
              <a:cs typeface="Times New Roman" panose="02020603050405020304" pitchFamily="18" charset="0"/>
            </a:endParaRPr>
          </a:p>
          <a:p>
            <a:endParaRPr lang="et-E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824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Arvamused seaduste kohta</a:t>
            </a:r>
            <a:endParaRPr lang="et-EE" b="1" dirty="0"/>
          </a:p>
        </p:txBody>
      </p:sp>
      <p:sp>
        <p:nvSpPr>
          <p:cNvPr id="3" name="Content Placeholder 2"/>
          <p:cNvSpPr>
            <a:spLocks noGrp="1"/>
          </p:cNvSpPr>
          <p:nvPr>
            <p:ph idx="1"/>
          </p:nvPr>
        </p:nvSpPr>
        <p:spPr/>
        <p:txBody>
          <a:bodyPr>
            <a:normAutofit fontScale="62500" lnSpcReduction="20000"/>
          </a:bodyPr>
          <a:lstStyle/>
          <a:p>
            <a:r>
              <a:rPr lang="et-EE" sz="4500" dirty="0" smtClean="0">
                <a:solidFill>
                  <a:schemeClr val="tx1"/>
                </a:solidFill>
                <a:latin typeface="Times New Roman" panose="02020603050405020304" pitchFamily="18" charset="0"/>
                <a:cs typeface="Times New Roman" panose="02020603050405020304" pitchFamily="18" charset="0"/>
              </a:rPr>
              <a:t>Ettepanekud KES muutmise eelnõule 2012</a:t>
            </a:r>
          </a:p>
          <a:p>
            <a:r>
              <a:rPr lang="et-EE" sz="4500" dirty="0" smtClean="0">
                <a:solidFill>
                  <a:schemeClr val="tx1"/>
                </a:solidFill>
                <a:latin typeface="Times New Roman" panose="02020603050405020304" pitchFamily="18" charset="0"/>
                <a:cs typeface="Times New Roman" panose="02020603050405020304" pitchFamily="18" charset="0"/>
              </a:rPr>
              <a:t>Sotsiaalministeerium </a:t>
            </a:r>
            <a:r>
              <a:rPr lang="et-EE" sz="4500" dirty="0">
                <a:solidFill>
                  <a:schemeClr val="tx1"/>
                </a:solidFill>
                <a:latin typeface="Times New Roman" panose="02020603050405020304" pitchFamily="18" charset="0"/>
                <a:cs typeface="Times New Roman" panose="02020603050405020304" pitchFamily="18" charset="0"/>
              </a:rPr>
              <a:t>pöördus EPS poole psühhiaatrilise sundravi kontseptsiooni küsimuses. </a:t>
            </a:r>
            <a:r>
              <a:rPr lang="et-EE" sz="4500" dirty="0" smtClean="0">
                <a:solidFill>
                  <a:schemeClr val="tx1"/>
                </a:solidFill>
                <a:latin typeface="Times New Roman" panose="02020603050405020304" pitchFamily="18" charset="0"/>
                <a:cs typeface="Times New Roman" panose="02020603050405020304" pitchFamily="18" charset="0"/>
              </a:rPr>
              <a:t>Plaanisime </a:t>
            </a:r>
            <a:r>
              <a:rPr lang="et-EE" sz="4500" dirty="0">
                <a:solidFill>
                  <a:schemeClr val="tx1"/>
                </a:solidFill>
                <a:latin typeface="Times New Roman" panose="02020603050405020304" pitchFamily="18" charset="0"/>
                <a:cs typeface="Times New Roman" panose="02020603050405020304" pitchFamily="18" charset="0"/>
              </a:rPr>
              <a:t>kiirkoosoleku selle teema arutluseks ja ettepanekute </a:t>
            </a:r>
            <a:r>
              <a:rPr lang="et-EE" sz="4500" dirty="0" smtClean="0">
                <a:solidFill>
                  <a:schemeClr val="tx1"/>
                </a:solidFill>
                <a:latin typeface="Times New Roman" panose="02020603050405020304" pitchFamily="18" charset="0"/>
                <a:cs typeface="Times New Roman" panose="02020603050405020304" pitchFamily="18" charset="0"/>
              </a:rPr>
              <a:t>sõnastamiseks </a:t>
            </a:r>
            <a:r>
              <a:rPr lang="et-EE" sz="4500" dirty="0">
                <a:solidFill>
                  <a:schemeClr val="tx1"/>
                </a:solidFill>
                <a:latin typeface="Times New Roman" panose="02020603050405020304" pitchFamily="18" charset="0"/>
                <a:cs typeface="Times New Roman" panose="02020603050405020304" pitchFamily="18" charset="0"/>
              </a:rPr>
              <a:t> 22.02.2013.a. </a:t>
            </a:r>
            <a:r>
              <a:rPr lang="et-EE" sz="4500" dirty="0" smtClean="0">
                <a:solidFill>
                  <a:schemeClr val="tx1"/>
                </a:solidFill>
                <a:latin typeface="Times New Roman" panose="02020603050405020304" pitchFamily="18" charset="0"/>
                <a:cs typeface="Times New Roman" panose="02020603050405020304" pitchFamily="18" charset="0"/>
              </a:rPr>
              <a:t>Marienthali </a:t>
            </a:r>
            <a:r>
              <a:rPr lang="et-EE" sz="4500" dirty="0">
                <a:solidFill>
                  <a:schemeClr val="tx1"/>
                </a:solidFill>
                <a:latin typeface="Times New Roman" panose="02020603050405020304" pitchFamily="18" charset="0"/>
                <a:cs typeface="Times New Roman" panose="02020603050405020304" pitchFamily="18" charset="0"/>
              </a:rPr>
              <a:t>Psühhiaatriakeskuses</a:t>
            </a:r>
            <a:r>
              <a:rPr lang="et-EE" sz="4500" dirty="0" smtClean="0">
                <a:solidFill>
                  <a:schemeClr val="tx1"/>
                </a:solidFill>
                <a:latin typeface="Times New Roman" panose="02020603050405020304" pitchFamily="18" charset="0"/>
                <a:cs typeface="Times New Roman" panose="02020603050405020304" pitchFamily="18" charset="0"/>
              </a:rPr>
              <a:t>.</a:t>
            </a:r>
          </a:p>
          <a:p>
            <a:r>
              <a:rPr lang="et-EE" sz="4500" dirty="0" smtClean="0">
                <a:solidFill>
                  <a:schemeClr val="tx1"/>
                </a:solidFill>
                <a:latin typeface="Times New Roman" panose="02020603050405020304" pitchFamily="18" charset="0"/>
                <a:cs typeface="Times New Roman" panose="02020603050405020304" pitchFamily="18" charset="0"/>
              </a:rPr>
              <a:t>Eesti </a:t>
            </a:r>
            <a:r>
              <a:rPr lang="et-EE" sz="4500" dirty="0">
                <a:solidFill>
                  <a:schemeClr val="tx1"/>
                </a:solidFill>
                <a:latin typeface="Times New Roman" panose="02020603050405020304" pitchFamily="18" charset="0"/>
                <a:cs typeface="Times New Roman" panose="02020603050405020304" pitchFamily="18" charset="0"/>
              </a:rPr>
              <a:t>Psühhiaatrite Seltsi </a:t>
            </a:r>
            <a:r>
              <a:rPr lang="et-EE" sz="4500" dirty="0" smtClean="0">
                <a:solidFill>
                  <a:schemeClr val="tx1"/>
                </a:solidFill>
                <a:latin typeface="Times New Roman" panose="02020603050405020304" pitchFamily="18" charset="0"/>
                <a:cs typeface="Times New Roman" panose="02020603050405020304" pitchFamily="18" charset="0"/>
              </a:rPr>
              <a:t>26.01.2014.a. arvamus </a:t>
            </a:r>
            <a:r>
              <a:rPr lang="et-EE" sz="4500" dirty="0">
                <a:solidFill>
                  <a:schemeClr val="tx1"/>
                </a:solidFill>
                <a:latin typeface="Times New Roman" panose="02020603050405020304" pitchFamily="18" charset="0"/>
                <a:cs typeface="Times New Roman" panose="02020603050405020304" pitchFamily="18" charset="0"/>
              </a:rPr>
              <a:t>Vabariigi Valitsuse 22. detsembri 2005. a määruse </a:t>
            </a:r>
            <a:r>
              <a:rPr lang="et-EE" sz="4500" dirty="0" smtClean="0">
                <a:solidFill>
                  <a:schemeClr val="tx1"/>
                </a:solidFill>
                <a:latin typeface="Times New Roman" panose="02020603050405020304" pitchFamily="18" charset="0"/>
                <a:cs typeface="Times New Roman" panose="02020603050405020304" pitchFamily="18" charset="0"/>
              </a:rPr>
              <a:t>nr </a:t>
            </a:r>
            <a:r>
              <a:rPr lang="et-EE" sz="4500" dirty="0">
                <a:solidFill>
                  <a:schemeClr val="tx1"/>
                </a:solidFill>
                <a:latin typeface="Times New Roman" panose="02020603050405020304" pitchFamily="18" charset="0"/>
                <a:cs typeface="Times New Roman" panose="02020603050405020304" pitchFamily="18" charset="0"/>
              </a:rPr>
              <a:t>322 </a:t>
            </a:r>
            <a:r>
              <a:rPr lang="et-EE" sz="4500" dirty="0" smtClean="0">
                <a:solidFill>
                  <a:schemeClr val="tx1"/>
                </a:solidFill>
                <a:latin typeface="Times New Roman" panose="02020603050405020304" pitchFamily="18" charset="0"/>
                <a:cs typeface="Times New Roman" panose="02020603050405020304" pitchFamily="18" charset="0"/>
              </a:rPr>
              <a:t> „</a:t>
            </a:r>
            <a:r>
              <a:rPr lang="et-EE" sz="4500" dirty="0">
                <a:solidFill>
                  <a:schemeClr val="tx1"/>
                </a:solidFill>
                <a:latin typeface="Times New Roman" panose="02020603050405020304" pitchFamily="18" charset="0"/>
                <a:cs typeface="Times New Roman" panose="02020603050405020304" pitchFamily="18" charset="0"/>
              </a:rPr>
              <a:t>Kriminaal-, väärteo-, tsiviil- ja haldusasjade menetlusest osavõtjatele tasu maksmise </a:t>
            </a:r>
            <a:r>
              <a:rPr lang="et-EE" sz="4500" dirty="0" smtClean="0">
                <a:solidFill>
                  <a:schemeClr val="tx1"/>
                </a:solidFill>
                <a:latin typeface="Times New Roman" panose="02020603050405020304" pitchFamily="18" charset="0"/>
                <a:cs typeface="Times New Roman" panose="02020603050405020304" pitchFamily="18" charset="0"/>
              </a:rPr>
              <a:t>ja </a:t>
            </a:r>
            <a:r>
              <a:rPr lang="et-EE" sz="4500" dirty="0">
                <a:solidFill>
                  <a:schemeClr val="tx1"/>
                </a:solidFill>
                <a:latin typeface="Times New Roman" panose="02020603050405020304" pitchFamily="18" charset="0"/>
                <a:cs typeface="Times New Roman" panose="02020603050405020304" pitchFamily="18" charset="0"/>
              </a:rPr>
              <a:t>kulude hüvitamise kord“ muutmise kohta</a:t>
            </a:r>
            <a:r>
              <a:rPr lang="et-EE" sz="4500" dirty="0" smtClean="0">
                <a:solidFill>
                  <a:schemeClr val="tx1"/>
                </a:solidFill>
                <a:latin typeface="Times New Roman" panose="02020603050405020304" pitchFamily="18" charset="0"/>
                <a:cs typeface="Times New Roman" panose="02020603050405020304" pitchFamily="18" charset="0"/>
              </a:rPr>
              <a:t>.</a:t>
            </a:r>
            <a:endParaRPr lang="et-EE" sz="4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38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2012 Edasised plaanid/lubadused</a:t>
            </a:r>
            <a:br>
              <a:rPr lang="et-EE" b="1" dirty="0" smtClean="0"/>
            </a:br>
            <a:r>
              <a:rPr lang="et-EE" b="1" dirty="0" smtClean="0"/>
              <a:t>EPS aastakoosolekul</a:t>
            </a:r>
            <a:endParaRPr lang="et-EE" b="1" dirty="0"/>
          </a:p>
        </p:txBody>
      </p:sp>
      <p:sp>
        <p:nvSpPr>
          <p:cNvPr id="3" name="Content Placeholder 2"/>
          <p:cNvSpPr>
            <a:spLocks noGrp="1"/>
          </p:cNvSpPr>
          <p:nvPr>
            <p:ph sz="quarter" idx="1"/>
          </p:nvPr>
        </p:nvSpPr>
        <p:spPr/>
        <p:txBody>
          <a:bodyPr>
            <a:normAutofit/>
          </a:bodyPr>
          <a:lstStyle/>
          <a:p>
            <a:r>
              <a:rPr lang="et-EE" sz="2800" dirty="0" smtClean="0">
                <a:solidFill>
                  <a:schemeClr val="tx1"/>
                </a:solidFill>
                <a:latin typeface="Times New Roman" panose="02020603050405020304" pitchFamily="18" charset="0"/>
                <a:cs typeface="Times New Roman" panose="02020603050405020304" pitchFamily="18" charset="0"/>
              </a:rPr>
              <a:t>Kohtupsühhiaatriaeksperdi  kutse ja sellekohase tunnistuse omamise võimalus</a:t>
            </a:r>
          </a:p>
          <a:p>
            <a:r>
              <a:rPr lang="et-EE" sz="2800" dirty="0" smtClean="0">
                <a:solidFill>
                  <a:schemeClr val="tx1"/>
                </a:solidFill>
                <a:latin typeface="Times New Roman" panose="02020603050405020304" pitchFamily="18" charset="0"/>
                <a:cs typeface="Times New Roman" panose="02020603050405020304" pitchFamily="18" charset="0"/>
              </a:rPr>
              <a:t>Kohtupsühhiaatria valdkonna edendamine sh</a:t>
            </a:r>
          </a:p>
          <a:p>
            <a:pPr>
              <a:buNone/>
            </a:pPr>
            <a:r>
              <a:rPr lang="et-EE" sz="2800" dirty="0" smtClean="0">
                <a:solidFill>
                  <a:schemeClr val="tx1"/>
                </a:solidFill>
                <a:latin typeface="Times New Roman" panose="02020603050405020304" pitchFamily="18" charset="0"/>
                <a:cs typeface="Times New Roman" panose="02020603050405020304" pitchFamily="18" charset="0"/>
              </a:rPr>
              <a:t>-ekspertuuringute taseme parandamine/ühtlustamine</a:t>
            </a:r>
          </a:p>
          <a:p>
            <a:pPr>
              <a:buNone/>
            </a:pPr>
            <a:r>
              <a:rPr lang="et-EE" sz="2800" dirty="0" smtClean="0">
                <a:solidFill>
                  <a:schemeClr val="tx1"/>
                </a:solidFill>
                <a:latin typeface="Times New Roman" panose="02020603050405020304" pitchFamily="18" charset="0"/>
                <a:cs typeface="Times New Roman" panose="02020603050405020304" pitchFamily="18" charset="0"/>
              </a:rPr>
              <a:t>-kohtupsühhiaatriaalaste koolituste jätkuv läbiviimine</a:t>
            </a:r>
          </a:p>
          <a:p>
            <a:pPr>
              <a:buNone/>
            </a:pPr>
            <a:r>
              <a:rPr lang="et-EE" sz="2800" dirty="0" smtClean="0">
                <a:solidFill>
                  <a:schemeClr val="tx1"/>
                </a:solidFill>
                <a:latin typeface="Times New Roman" panose="02020603050405020304" pitchFamily="18" charset="0"/>
                <a:cs typeface="Times New Roman" panose="02020603050405020304" pitchFamily="18" charset="0"/>
              </a:rPr>
              <a:t>-supervisiooni võimaluse loomine tööd alustavatele kohtupsühhiaatriaekspertidele</a:t>
            </a:r>
          </a:p>
          <a:p>
            <a:pPr>
              <a:buNone/>
            </a:pPr>
            <a:r>
              <a:rPr lang="et-EE" sz="2800" dirty="0" smtClean="0">
                <a:solidFill>
                  <a:schemeClr val="tx1"/>
                </a:solidFill>
                <a:latin typeface="Times New Roman" panose="02020603050405020304" pitchFamily="18" charset="0"/>
                <a:cs typeface="Times New Roman" panose="02020603050405020304" pitchFamily="18" charset="0"/>
              </a:rPr>
              <a:t>-sidemete loomine seotud erialade spetsialistidega koostöö tõhustamiseks </a:t>
            </a:r>
            <a:endParaRPr lang="et-EE"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780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Kohtupsühhiaatri eetikajuhised</a:t>
            </a:r>
            <a:endParaRPr lang="et-EE" b="1" dirty="0"/>
          </a:p>
        </p:txBody>
      </p:sp>
      <p:sp>
        <p:nvSpPr>
          <p:cNvPr id="3" name="Content Placeholder 2"/>
          <p:cNvSpPr>
            <a:spLocks noGrp="1"/>
          </p:cNvSpPr>
          <p:nvPr>
            <p:ph idx="1"/>
          </p:nvPr>
        </p:nvSpPr>
        <p:spPr/>
        <p:txBody>
          <a:bodyPr>
            <a:normAutofit/>
          </a:bodyPr>
          <a:lstStyle/>
          <a:p>
            <a:r>
              <a:rPr lang="et-EE" sz="2800" dirty="0" smtClean="0">
                <a:solidFill>
                  <a:schemeClr val="tx1"/>
                </a:solidFill>
                <a:latin typeface="Times New Roman" panose="02020603050405020304" pitchFamily="18" charset="0"/>
                <a:cs typeface="Times New Roman" panose="02020603050405020304" pitchFamily="18" charset="0"/>
              </a:rPr>
              <a:t>25.05.2012 eetikateemaline EPS aastakoosolek Tartus</a:t>
            </a:r>
          </a:p>
          <a:p>
            <a:r>
              <a:rPr lang="et-EE" sz="2800" dirty="0" smtClean="0">
                <a:solidFill>
                  <a:schemeClr val="tx1"/>
                </a:solidFill>
                <a:latin typeface="Times New Roman" panose="02020603050405020304" pitchFamily="18" charset="0"/>
                <a:cs typeface="Times New Roman" panose="02020603050405020304" pitchFamily="18" charset="0"/>
              </a:rPr>
              <a:t>Samal aastal sai võetud plaani ka KPS poolt</a:t>
            </a:r>
          </a:p>
          <a:p>
            <a:r>
              <a:rPr lang="et-EE" sz="2800" dirty="0" smtClean="0">
                <a:solidFill>
                  <a:schemeClr val="tx1"/>
                </a:solidFill>
                <a:latin typeface="Times New Roman" panose="02020603050405020304" pitchFamily="18" charset="0"/>
                <a:cs typeface="Times New Roman" panose="02020603050405020304" pitchFamily="18" charset="0"/>
              </a:rPr>
              <a:t>2015.a. koostatud ja õigusteaduste doktor Peeter Järvelaiu poolt juriidilise „lihvi“ saanud variant</a:t>
            </a:r>
            <a:endParaRPr lang="et-EE"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07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KPS ja mtü ekkü aastakoosolek</a:t>
            </a:r>
            <a:br>
              <a:rPr lang="et-EE" b="1" dirty="0" smtClean="0"/>
            </a:br>
            <a:r>
              <a:rPr lang="et-EE" b="1" dirty="0" smtClean="0"/>
              <a:t>Jämejala 11.06.2015</a:t>
            </a:r>
            <a:endParaRPr lang="et-EE" b="1" dirty="0"/>
          </a:p>
        </p:txBody>
      </p:sp>
      <p:sp>
        <p:nvSpPr>
          <p:cNvPr id="3" name="Content Placeholder 2"/>
          <p:cNvSpPr>
            <a:spLocks noGrp="1"/>
          </p:cNvSpPr>
          <p:nvPr>
            <p:ph idx="1"/>
          </p:nvPr>
        </p:nvSpPr>
        <p:spPr/>
        <p:txBody>
          <a:bodyPr>
            <a:normAutofit/>
          </a:bodyPr>
          <a:lstStyle/>
          <a:p>
            <a:r>
              <a:rPr lang="et-EE" sz="2800" b="1" dirty="0" smtClean="0">
                <a:solidFill>
                  <a:schemeClr val="tx1"/>
                </a:solidFill>
                <a:latin typeface="Times New Roman" panose="02020603050405020304" pitchFamily="18" charset="0"/>
                <a:cs typeface="Times New Roman" panose="02020603050405020304" pitchFamily="18" charset="0"/>
              </a:rPr>
              <a:t>„</a:t>
            </a:r>
            <a:r>
              <a:rPr lang="et-EE" sz="2800" b="1" dirty="0">
                <a:solidFill>
                  <a:schemeClr val="tx1"/>
                </a:solidFill>
                <a:latin typeface="Times New Roman" panose="02020603050405020304" pitchFamily="18" charset="0"/>
                <a:cs typeface="Times New Roman" panose="02020603050405020304" pitchFamily="18" charset="0"/>
              </a:rPr>
              <a:t>Sundravialune eile, täna ja homme“ </a:t>
            </a:r>
            <a:r>
              <a:rPr lang="et-EE" sz="2800" dirty="0" smtClean="0">
                <a:solidFill>
                  <a:schemeClr val="tx1"/>
                </a:solidFill>
                <a:latin typeface="Times New Roman" panose="02020603050405020304" pitchFamily="18" charset="0"/>
                <a:cs typeface="Times New Roman" panose="02020603050405020304" pitchFamily="18" charset="0"/>
              </a:rPr>
              <a:t>S. Kail</a:t>
            </a:r>
            <a:r>
              <a:rPr lang="et-EE" sz="2800" b="1" dirty="0">
                <a:solidFill>
                  <a:schemeClr val="tx1"/>
                </a:solidFill>
                <a:latin typeface="Times New Roman" panose="02020603050405020304" pitchFamily="18" charset="0"/>
                <a:cs typeface="Times New Roman" panose="02020603050405020304" pitchFamily="18" charset="0"/>
              </a:rPr>
              <a:t> </a:t>
            </a:r>
          </a:p>
          <a:p>
            <a:r>
              <a:rPr lang="et-EE" sz="2800" b="1" dirty="0" smtClean="0">
                <a:solidFill>
                  <a:schemeClr val="tx1"/>
                </a:solidFill>
                <a:latin typeface="Times New Roman" panose="02020603050405020304" pitchFamily="18" charset="0"/>
                <a:cs typeface="Times New Roman" panose="02020603050405020304" pitchFamily="18" charset="0"/>
              </a:rPr>
              <a:t>„</a:t>
            </a:r>
            <a:r>
              <a:rPr lang="et-EE" sz="2800" b="1" dirty="0">
                <a:solidFill>
                  <a:schemeClr val="tx1"/>
                </a:solidFill>
                <a:latin typeface="Times New Roman" panose="02020603050405020304" pitchFamily="18" charset="0"/>
                <a:cs typeface="Times New Roman" panose="02020603050405020304" pitchFamily="18" charset="0"/>
              </a:rPr>
              <a:t>Kui ohtlik peab isik olema psühhiaatrias, et ta oleks ohtlik ka tsiviilmenetluses?“  </a:t>
            </a:r>
            <a:r>
              <a:rPr lang="et-EE" sz="2800" dirty="0" smtClean="0">
                <a:solidFill>
                  <a:schemeClr val="tx1"/>
                </a:solidFill>
                <a:latin typeface="Times New Roman" panose="02020603050405020304" pitchFamily="18" charset="0"/>
                <a:cs typeface="Times New Roman" panose="02020603050405020304" pitchFamily="18" charset="0"/>
              </a:rPr>
              <a:t>K. Mägi</a:t>
            </a:r>
            <a:r>
              <a:rPr lang="et-EE" sz="2800" b="1" dirty="0" smtClean="0">
                <a:solidFill>
                  <a:schemeClr val="tx1"/>
                </a:solidFill>
                <a:latin typeface="Times New Roman" panose="02020603050405020304" pitchFamily="18" charset="0"/>
                <a:cs typeface="Times New Roman" panose="02020603050405020304" pitchFamily="18" charset="0"/>
              </a:rPr>
              <a:t> </a:t>
            </a:r>
            <a:endParaRPr lang="et-EE" sz="2800" b="1" dirty="0">
              <a:solidFill>
                <a:schemeClr val="tx1"/>
              </a:solidFill>
              <a:latin typeface="Times New Roman" panose="02020603050405020304" pitchFamily="18" charset="0"/>
              <a:cs typeface="Times New Roman" panose="02020603050405020304" pitchFamily="18" charset="0"/>
            </a:endParaRPr>
          </a:p>
          <a:p>
            <a:r>
              <a:rPr lang="et-EE" sz="2800" b="1" dirty="0" smtClean="0">
                <a:solidFill>
                  <a:schemeClr val="tx1"/>
                </a:solidFill>
                <a:latin typeface="Times New Roman" panose="02020603050405020304" pitchFamily="18" charset="0"/>
                <a:cs typeface="Times New Roman" panose="02020603050405020304" pitchFamily="18" charset="0"/>
              </a:rPr>
              <a:t>„</a:t>
            </a:r>
            <a:r>
              <a:rPr lang="et-EE" sz="2800" b="1" dirty="0">
                <a:solidFill>
                  <a:schemeClr val="tx1"/>
                </a:solidFill>
                <a:latin typeface="Times New Roman" panose="02020603050405020304" pitchFamily="18" charset="0"/>
                <a:cs typeface="Times New Roman" panose="02020603050405020304" pitchFamily="18" charset="0"/>
              </a:rPr>
              <a:t>Mida nemad meist arvavad? Eksperdi tegevus läbi seaduste prisma</a:t>
            </a:r>
            <a:r>
              <a:rPr lang="et-EE" sz="2800" b="1" dirty="0" smtClean="0">
                <a:solidFill>
                  <a:schemeClr val="tx1"/>
                </a:solidFill>
                <a:latin typeface="Times New Roman" panose="02020603050405020304" pitchFamily="18" charset="0"/>
                <a:cs typeface="Times New Roman" panose="02020603050405020304" pitchFamily="18" charset="0"/>
              </a:rPr>
              <a:t>.“ </a:t>
            </a:r>
            <a:r>
              <a:rPr lang="et-EE" sz="2800" dirty="0" smtClean="0">
                <a:solidFill>
                  <a:schemeClr val="tx1"/>
                </a:solidFill>
                <a:latin typeface="Times New Roman" panose="02020603050405020304" pitchFamily="18" charset="0"/>
                <a:cs typeface="Times New Roman" panose="02020603050405020304" pitchFamily="18" charset="0"/>
              </a:rPr>
              <a:t>T. Kompus</a:t>
            </a:r>
          </a:p>
          <a:p>
            <a:r>
              <a:rPr lang="et-EE" sz="2800" i="1" dirty="0" smtClean="0">
                <a:solidFill>
                  <a:schemeClr val="tx1"/>
                </a:solidFill>
                <a:latin typeface="Times New Roman" panose="02020603050405020304" pitchFamily="18" charset="0"/>
                <a:cs typeface="Times New Roman" panose="02020603050405020304" pitchFamily="18" charset="0"/>
              </a:rPr>
              <a:t>Arutelu KES, eetikajuhised</a:t>
            </a:r>
            <a:endParaRPr lang="et-EE" sz="2800" i="1" dirty="0">
              <a:solidFill>
                <a:schemeClr val="tx1"/>
              </a:solidFill>
              <a:latin typeface="Times New Roman" panose="02020603050405020304" pitchFamily="18" charset="0"/>
              <a:cs typeface="Times New Roman" panose="02020603050405020304" pitchFamily="18" charset="0"/>
            </a:endParaRPr>
          </a:p>
          <a:p>
            <a:endParaRPr lang="et-EE"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16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Plaanid/ettepanekud järgnevaks perioodiks</a:t>
            </a:r>
            <a:endParaRPr lang="et-EE" b="1" dirty="0"/>
          </a:p>
        </p:txBody>
      </p:sp>
      <p:sp>
        <p:nvSpPr>
          <p:cNvPr id="3" name="Content Placeholder 2"/>
          <p:cNvSpPr>
            <a:spLocks noGrp="1"/>
          </p:cNvSpPr>
          <p:nvPr>
            <p:ph idx="1"/>
          </p:nvPr>
        </p:nvSpPr>
        <p:spPr/>
        <p:txBody>
          <a:bodyPr/>
          <a:lstStyle/>
          <a:p>
            <a:pPr marL="114300" indent="0">
              <a:buNone/>
            </a:pPr>
            <a:endParaRPr lang="et-EE" dirty="0">
              <a:latin typeface="Times New Roman" panose="02020603050405020304" pitchFamily="18" charset="0"/>
              <a:cs typeface="Times New Roman" panose="02020603050405020304" pitchFamily="18" charset="0"/>
            </a:endParaRPr>
          </a:p>
        </p:txBody>
      </p:sp>
      <p:sp>
        <p:nvSpPr>
          <p:cNvPr id="4" name="Action Button: Help 3">
            <a:hlinkClick r:id="" action="ppaction://noaction" highlightClick="1"/>
          </p:cNvPr>
          <p:cNvSpPr/>
          <p:nvPr/>
        </p:nvSpPr>
        <p:spPr>
          <a:xfrm>
            <a:off x="3762473" y="3389578"/>
            <a:ext cx="1042416" cy="1042416"/>
          </a:xfrm>
          <a:prstGeom prst="actionButtonHelp">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408209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2012 plaanid KPS ja EKKÜ aastakoosolekul</a:t>
            </a:r>
            <a:endParaRPr lang="et-EE" b="1" dirty="0"/>
          </a:p>
        </p:txBody>
      </p:sp>
      <p:sp>
        <p:nvSpPr>
          <p:cNvPr id="3" name="Content Placeholder 2"/>
          <p:cNvSpPr>
            <a:spLocks noGrp="1"/>
          </p:cNvSpPr>
          <p:nvPr>
            <p:ph idx="1"/>
          </p:nvPr>
        </p:nvSpPr>
        <p:spPr/>
        <p:txBody>
          <a:bodyPr/>
          <a:lstStyle/>
          <a:p>
            <a:pPr lvl="0"/>
            <a:r>
              <a:rPr lang="et-EE" sz="3200" dirty="0">
                <a:solidFill>
                  <a:schemeClr val="tx1"/>
                </a:solidFill>
                <a:latin typeface="Times New Roman" panose="02020603050405020304" pitchFamily="18" charset="0"/>
                <a:cs typeface="Times New Roman" panose="02020603050405020304" pitchFamily="18" charset="0"/>
              </a:rPr>
              <a:t>Kohtupsühhiaatrilise ekspertiisi algkursuse algse kavandi ettevalmistamine.</a:t>
            </a:r>
          </a:p>
          <a:p>
            <a:pPr lvl="0"/>
            <a:r>
              <a:rPr lang="et-EE" sz="3200" dirty="0">
                <a:solidFill>
                  <a:schemeClr val="tx1"/>
                </a:solidFill>
                <a:latin typeface="Times New Roman" panose="02020603050405020304" pitchFamily="18" charset="0"/>
                <a:cs typeface="Times New Roman" panose="02020603050405020304" pitchFamily="18" charset="0"/>
              </a:rPr>
              <a:t>Kohtupsühhiaatriaeksperdi eetikajuhiste koostamise töögrupi koostamine. </a:t>
            </a:r>
          </a:p>
          <a:p>
            <a:pPr lvl="0"/>
            <a:r>
              <a:rPr lang="et-EE" sz="3200" dirty="0">
                <a:solidFill>
                  <a:schemeClr val="tx1"/>
                </a:solidFill>
                <a:latin typeface="Times New Roman" panose="02020603050405020304" pitchFamily="18" charset="0"/>
                <a:cs typeface="Times New Roman" panose="02020603050405020304" pitchFamily="18" charset="0"/>
              </a:rPr>
              <a:t>Käesolevalt aktuaalsete teemade arutelu kohtupsühhiaatria valdkonnas (Uus </a:t>
            </a:r>
            <a:r>
              <a:rPr lang="et-EE" sz="3200" dirty="0" smtClean="0">
                <a:solidFill>
                  <a:schemeClr val="tx1"/>
                </a:solidFill>
                <a:latin typeface="Times New Roman" panose="02020603050405020304" pitchFamily="18" charset="0"/>
                <a:cs typeface="Times New Roman" panose="02020603050405020304" pitchFamily="18" charset="0"/>
              </a:rPr>
              <a:t>KES).</a:t>
            </a:r>
            <a:endParaRPr lang="et-EE" sz="3200" dirty="0">
              <a:solidFill>
                <a:schemeClr val="tx1"/>
              </a:solidFill>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3410480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solidFill>
                  <a:schemeClr val="accent1">
                    <a:lumMod val="75000"/>
                  </a:schemeClr>
                </a:solidFill>
                <a:latin typeface="Book Antiqua" panose="02040602050305030304" pitchFamily="18" charset="0"/>
              </a:rPr>
              <a:t>Kohtupsühhiaatriaeksperdi kutse</a:t>
            </a:r>
            <a:endParaRPr lang="et-EE"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sz="quarter" idx="1"/>
          </p:nvPr>
        </p:nvSpPr>
        <p:spPr/>
        <p:txBody>
          <a:bodyPr>
            <a:normAutofit/>
          </a:bodyPr>
          <a:lstStyle/>
          <a:p>
            <a:r>
              <a:rPr lang="et-EE" sz="2800" dirty="0" smtClean="0">
                <a:solidFill>
                  <a:schemeClr val="tx1"/>
                </a:solidFill>
                <a:latin typeface="Times New Roman" panose="02020603050405020304" pitchFamily="18" charset="0"/>
                <a:cs typeface="Times New Roman" panose="02020603050405020304" pitchFamily="18" charset="0"/>
              </a:rPr>
              <a:t>2011-2012 kutsestandardite väljatöötamine Kutsekoja töögrupi koosseisus</a:t>
            </a:r>
          </a:p>
          <a:p>
            <a:r>
              <a:rPr lang="et-EE" sz="2800" dirty="0" smtClean="0">
                <a:solidFill>
                  <a:schemeClr val="tx1"/>
                </a:solidFill>
                <a:latin typeface="Times New Roman" panose="02020603050405020304" pitchFamily="18" charset="0"/>
                <a:cs typeface="Times New Roman" panose="02020603050405020304" pitchFamily="18" charset="0"/>
              </a:rPr>
              <a:t>03.09.2012 kinnitas Kutsenõukogu kohtuekspertiisi valdkonna kutsestandardid ja esitas riiklikku kutseregistrisse kandmiseks</a:t>
            </a:r>
          </a:p>
          <a:p>
            <a:r>
              <a:rPr lang="et-EE" sz="2800" dirty="0" smtClean="0">
                <a:solidFill>
                  <a:schemeClr val="tx1"/>
                </a:solidFill>
                <a:latin typeface="Times New Roman" panose="02020603050405020304" pitchFamily="18" charset="0"/>
                <a:cs typeface="Times New Roman" panose="02020603050405020304" pitchFamily="18" charset="0"/>
              </a:rPr>
              <a:t>Konkursi kutse andja kohale läbis EKEI, kes on Kutsenõukogu poolt kinnitatud kutse andjaks ja kanti vastavasse registrisse</a:t>
            </a:r>
            <a:endParaRPr lang="et-EE"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888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solidFill>
                  <a:schemeClr val="accent1">
                    <a:lumMod val="75000"/>
                  </a:schemeClr>
                </a:solidFill>
                <a:latin typeface="Book Antiqua" panose="02040602050305030304" pitchFamily="18" charset="0"/>
              </a:rPr>
              <a:t>Kohtupsühhiaatriaekspert, kutsestandardid tase 7 ja 8</a:t>
            </a:r>
            <a:endParaRPr lang="et-EE"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sz="quarter" idx="1"/>
          </p:nvPr>
        </p:nvSpPr>
        <p:spPr/>
        <p:txBody>
          <a:bodyPr>
            <a:normAutofit lnSpcReduction="10000"/>
          </a:bodyPr>
          <a:lstStyle/>
          <a:p>
            <a:r>
              <a:rPr lang="et-EE" sz="2800" b="1" dirty="0" smtClean="0">
                <a:solidFill>
                  <a:schemeClr val="tx1"/>
                </a:solidFill>
                <a:latin typeface="Times New Roman" panose="02020603050405020304" pitchFamily="18" charset="0"/>
                <a:cs typeface="Times New Roman" panose="02020603050405020304" pitchFamily="18" charset="0"/>
              </a:rPr>
              <a:t>Valdkond</a:t>
            </a:r>
            <a:r>
              <a:rPr lang="et-EE" sz="2800" b="1" dirty="0">
                <a:solidFill>
                  <a:schemeClr val="tx1"/>
                </a:solidFill>
                <a:latin typeface="Times New Roman" panose="02020603050405020304" pitchFamily="18" charset="0"/>
                <a:cs typeface="Times New Roman" panose="02020603050405020304" pitchFamily="18" charset="0"/>
              </a:rPr>
              <a:t>:</a:t>
            </a:r>
            <a:r>
              <a:rPr lang="et-EE" sz="2800" dirty="0">
                <a:solidFill>
                  <a:schemeClr val="tx1"/>
                </a:solidFill>
                <a:latin typeface="Times New Roman" panose="02020603050405020304" pitchFamily="18" charset="0"/>
                <a:cs typeface="Times New Roman" panose="02020603050405020304" pitchFamily="18" charset="0"/>
              </a:rPr>
              <a:t> </a:t>
            </a:r>
            <a:r>
              <a:rPr lang="et-EE" sz="2800" u="sng" dirty="0">
                <a:solidFill>
                  <a:schemeClr val="tx1"/>
                </a:solidFill>
                <a:latin typeface="Times New Roman" panose="02020603050405020304" pitchFamily="18" charset="0"/>
                <a:cs typeface="Times New Roman" panose="02020603050405020304" pitchFamily="18" charset="0"/>
                <a:hlinkClick r:id="rId2"/>
              </a:rPr>
              <a:t>VARA- JA ISIKUKAITSE</a:t>
            </a:r>
            <a:endParaRPr lang="et-EE" sz="2800" dirty="0">
              <a:solidFill>
                <a:schemeClr val="tx1"/>
              </a:solidFill>
              <a:latin typeface="Times New Roman" panose="02020603050405020304" pitchFamily="18" charset="0"/>
              <a:cs typeface="Times New Roman" panose="02020603050405020304" pitchFamily="18" charset="0"/>
            </a:endParaRPr>
          </a:p>
          <a:p>
            <a:r>
              <a:rPr lang="et-EE" sz="2800" b="1" dirty="0">
                <a:solidFill>
                  <a:schemeClr val="tx1"/>
                </a:solidFill>
                <a:latin typeface="Times New Roman" panose="02020603050405020304" pitchFamily="18" charset="0"/>
                <a:cs typeface="Times New Roman" panose="02020603050405020304" pitchFamily="18" charset="0"/>
              </a:rPr>
              <a:t>Kutseala:</a:t>
            </a:r>
            <a:r>
              <a:rPr lang="et-EE" sz="2800" dirty="0">
                <a:solidFill>
                  <a:schemeClr val="tx1"/>
                </a:solidFill>
                <a:latin typeface="Times New Roman" panose="02020603050405020304" pitchFamily="18" charset="0"/>
                <a:cs typeface="Times New Roman" panose="02020603050405020304" pitchFamily="18" charset="0"/>
              </a:rPr>
              <a:t> </a:t>
            </a:r>
            <a:r>
              <a:rPr lang="et-EE" sz="2800" u="sng" dirty="0">
                <a:solidFill>
                  <a:schemeClr val="tx1"/>
                </a:solidFill>
                <a:latin typeface="Times New Roman" panose="02020603050405020304" pitchFamily="18" charset="0"/>
                <a:cs typeface="Times New Roman" panose="02020603050405020304" pitchFamily="18" charset="0"/>
                <a:hlinkClick r:id="rId3"/>
              </a:rPr>
              <a:t>Justiits- ja kohtuteenistused</a:t>
            </a:r>
            <a:endParaRPr lang="et-EE" sz="2800" dirty="0">
              <a:solidFill>
                <a:schemeClr val="tx1"/>
              </a:solidFill>
              <a:latin typeface="Times New Roman" panose="02020603050405020304" pitchFamily="18" charset="0"/>
              <a:cs typeface="Times New Roman" panose="02020603050405020304" pitchFamily="18" charset="0"/>
            </a:endParaRPr>
          </a:p>
          <a:p>
            <a:r>
              <a:rPr lang="et-EE" sz="2800" b="1" dirty="0">
                <a:solidFill>
                  <a:schemeClr val="tx1"/>
                </a:solidFill>
                <a:latin typeface="Times New Roman" panose="02020603050405020304" pitchFamily="18" charset="0"/>
                <a:cs typeface="Times New Roman" panose="02020603050405020304" pitchFamily="18" charset="0"/>
              </a:rPr>
              <a:t>Vastutav kutsenõukogu:</a:t>
            </a:r>
            <a:r>
              <a:rPr lang="et-EE" sz="2800" dirty="0">
                <a:solidFill>
                  <a:schemeClr val="tx1"/>
                </a:solidFill>
                <a:latin typeface="Times New Roman" panose="02020603050405020304" pitchFamily="18" charset="0"/>
                <a:cs typeface="Times New Roman" panose="02020603050405020304" pitchFamily="18" charset="0"/>
              </a:rPr>
              <a:t> </a:t>
            </a:r>
            <a:r>
              <a:rPr lang="et-EE" sz="2800" u="sng" dirty="0">
                <a:solidFill>
                  <a:schemeClr val="tx1"/>
                </a:solidFill>
                <a:latin typeface="Times New Roman" panose="02020603050405020304" pitchFamily="18" charset="0"/>
                <a:cs typeface="Times New Roman" panose="02020603050405020304" pitchFamily="18" charset="0"/>
                <a:hlinkClick r:id="rId4"/>
              </a:rPr>
              <a:t>Õigus- ja Sisekaitse Kutsenõukogu</a:t>
            </a:r>
            <a:endParaRPr lang="et-EE" sz="2800" dirty="0">
              <a:solidFill>
                <a:schemeClr val="tx1"/>
              </a:solidFill>
              <a:latin typeface="Times New Roman" panose="02020603050405020304" pitchFamily="18" charset="0"/>
              <a:cs typeface="Times New Roman" panose="02020603050405020304" pitchFamily="18" charset="0"/>
            </a:endParaRPr>
          </a:p>
          <a:p>
            <a:r>
              <a:rPr lang="et-EE" sz="2800" b="1" dirty="0">
                <a:solidFill>
                  <a:schemeClr val="tx1"/>
                </a:solidFill>
                <a:latin typeface="Times New Roman" panose="02020603050405020304" pitchFamily="18" charset="0"/>
                <a:cs typeface="Times New Roman" panose="02020603050405020304" pitchFamily="18" charset="0"/>
              </a:rPr>
              <a:t>Otsus:</a:t>
            </a:r>
            <a:r>
              <a:rPr lang="et-EE" sz="2800" dirty="0">
                <a:solidFill>
                  <a:schemeClr val="tx1"/>
                </a:solidFill>
                <a:latin typeface="Times New Roman" panose="02020603050405020304" pitchFamily="18" charset="0"/>
                <a:cs typeface="Times New Roman" panose="02020603050405020304" pitchFamily="18" charset="0"/>
              </a:rPr>
              <a:t> 7/03.09.2012</a:t>
            </a:r>
          </a:p>
          <a:p>
            <a:r>
              <a:rPr lang="et-EE" sz="2800" b="1" dirty="0">
                <a:solidFill>
                  <a:schemeClr val="tx1"/>
                </a:solidFill>
                <a:latin typeface="Times New Roman" panose="02020603050405020304" pitchFamily="18" charset="0"/>
                <a:cs typeface="Times New Roman" panose="02020603050405020304" pitchFamily="18" charset="0"/>
              </a:rPr>
              <a:t>Kehtib alates:</a:t>
            </a:r>
            <a:r>
              <a:rPr lang="et-EE" sz="2800" dirty="0">
                <a:solidFill>
                  <a:schemeClr val="tx1"/>
                </a:solidFill>
                <a:latin typeface="Times New Roman" panose="02020603050405020304" pitchFamily="18" charset="0"/>
                <a:cs typeface="Times New Roman" panose="02020603050405020304" pitchFamily="18" charset="0"/>
              </a:rPr>
              <a:t> 03.09.2012</a:t>
            </a:r>
          </a:p>
          <a:p>
            <a:r>
              <a:rPr lang="et-EE" sz="2800" b="1" dirty="0">
                <a:solidFill>
                  <a:schemeClr val="tx1"/>
                </a:solidFill>
                <a:latin typeface="Times New Roman" panose="02020603050405020304" pitchFamily="18" charset="0"/>
                <a:cs typeface="Times New Roman" panose="02020603050405020304" pitchFamily="18" charset="0"/>
              </a:rPr>
              <a:t>Kehtib kuni:</a:t>
            </a:r>
            <a:r>
              <a:rPr lang="et-EE" sz="2800" dirty="0">
                <a:solidFill>
                  <a:schemeClr val="tx1"/>
                </a:solidFill>
                <a:latin typeface="Times New Roman" panose="02020603050405020304" pitchFamily="18" charset="0"/>
                <a:cs typeface="Times New Roman" panose="02020603050405020304" pitchFamily="18" charset="0"/>
              </a:rPr>
              <a:t> </a:t>
            </a:r>
            <a:r>
              <a:rPr lang="et-EE" sz="2800" dirty="0" smtClean="0">
                <a:solidFill>
                  <a:schemeClr val="tx1"/>
                </a:solidFill>
                <a:latin typeface="Times New Roman" panose="02020603050405020304" pitchFamily="18" charset="0"/>
                <a:cs typeface="Times New Roman" panose="02020603050405020304" pitchFamily="18" charset="0"/>
              </a:rPr>
              <a:t>02.09.2017</a:t>
            </a:r>
          </a:p>
          <a:p>
            <a:r>
              <a:rPr lang="et-EE" sz="2800" b="1" dirty="0">
                <a:solidFill>
                  <a:schemeClr val="tx1"/>
                </a:solidFill>
                <a:latin typeface="Times New Roman" panose="02020603050405020304" pitchFamily="18" charset="0"/>
                <a:cs typeface="Times New Roman" panose="02020603050405020304" pitchFamily="18" charset="0"/>
              </a:rPr>
              <a:t>Ametite (ISCO) klassifikaa</a:t>
            </a:r>
            <a:r>
              <a:rPr lang="et-EE" sz="2800" b="1" dirty="0">
                <a:latin typeface="Times New Roman" panose="02020603050405020304" pitchFamily="18" charset="0"/>
                <a:cs typeface="Times New Roman" panose="02020603050405020304" pitchFamily="18" charset="0"/>
              </a:rPr>
              <a:t>tor</a:t>
            </a:r>
            <a:r>
              <a:rPr lang="et-EE" sz="2800" b="1" dirty="0" smtClean="0">
                <a:latin typeface="Times New Roman" panose="02020603050405020304" pitchFamily="18" charset="0"/>
                <a:cs typeface="Times New Roman" panose="02020603050405020304" pitchFamily="18" charset="0"/>
              </a:rPr>
              <a:t>:</a:t>
            </a:r>
            <a:r>
              <a:rPr lang="et-EE" sz="2800" dirty="0" smtClean="0">
                <a:latin typeface="Times New Roman" panose="02020603050405020304" pitchFamily="18" charset="0"/>
                <a:cs typeface="Times New Roman" panose="02020603050405020304" pitchFamily="18" charset="0"/>
              </a:rPr>
              <a:t/>
            </a:r>
            <a:br>
              <a:rPr lang="et-EE" sz="2800" dirty="0" smtClean="0">
                <a:latin typeface="Times New Roman" panose="02020603050405020304" pitchFamily="18" charset="0"/>
                <a:cs typeface="Times New Roman" panose="02020603050405020304" pitchFamily="18" charset="0"/>
              </a:rPr>
            </a:br>
            <a:r>
              <a:rPr lang="et-EE" sz="2800" dirty="0">
                <a:solidFill>
                  <a:schemeClr val="tx1"/>
                </a:solidFill>
                <a:latin typeface="Times New Roman" panose="02020603050405020304" pitchFamily="18" charset="0"/>
                <a:cs typeface="Times New Roman" panose="02020603050405020304" pitchFamily="18" charset="0"/>
              </a:rPr>
              <a:t>22 Tervishoiu tippspetsialistid</a:t>
            </a:r>
          </a:p>
          <a:p>
            <a:endParaRPr lang="et-EE" dirty="0"/>
          </a:p>
        </p:txBody>
      </p:sp>
    </p:spTree>
    <p:extLst>
      <p:ext uri="{BB962C8B-B14F-4D97-AF65-F5344CB8AC3E}">
        <p14:creationId xmlns:p14="http://schemas.microsoft.com/office/powerpoint/2010/main" val="840354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t-EE" b="1" dirty="0" smtClean="0"/>
              <a:t>Kutse edasised arengud</a:t>
            </a:r>
            <a:endParaRPr lang="et-EE" b="1" dirty="0"/>
          </a:p>
        </p:txBody>
      </p:sp>
      <p:sp>
        <p:nvSpPr>
          <p:cNvPr id="3" name="Content Placeholder 2"/>
          <p:cNvSpPr>
            <a:spLocks noGrp="1"/>
          </p:cNvSpPr>
          <p:nvPr>
            <p:ph idx="1"/>
          </p:nvPr>
        </p:nvSpPr>
        <p:spPr/>
        <p:txBody>
          <a:bodyPr>
            <a:normAutofit/>
          </a:bodyPr>
          <a:lstStyle/>
          <a:p>
            <a:r>
              <a:rPr lang="et-EE" sz="2800" dirty="0" smtClean="0">
                <a:solidFill>
                  <a:schemeClr val="tx1"/>
                </a:solidFill>
                <a:latin typeface="Times New Roman" panose="02020603050405020304" pitchFamily="18" charset="0"/>
                <a:cs typeface="Times New Roman" panose="02020603050405020304" pitchFamily="18" charset="0"/>
              </a:rPr>
              <a:t>Kutsekomisjon</a:t>
            </a:r>
          </a:p>
          <a:p>
            <a:r>
              <a:rPr lang="et-EE" sz="2800" dirty="0" smtClean="0">
                <a:solidFill>
                  <a:schemeClr val="tx1"/>
                </a:solidFill>
                <a:latin typeface="Times New Roman" panose="02020603050405020304" pitchFamily="18" charset="0"/>
                <a:cs typeface="Times New Roman" panose="02020603050405020304" pitchFamily="18" charset="0"/>
              </a:rPr>
              <a:t>Hindamiskomisjon</a:t>
            </a:r>
          </a:p>
          <a:p>
            <a:r>
              <a:rPr lang="et-EE" sz="2800" dirty="0" smtClean="0">
                <a:solidFill>
                  <a:schemeClr val="tx1"/>
                </a:solidFill>
                <a:latin typeface="Times New Roman" panose="02020603050405020304" pitchFamily="18" charset="0"/>
                <a:cs typeface="Times New Roman" panose="02020603050405020304" pitchFamily="18" charset="0"/>
              </a:rPr>
              <a:t>VÕTA väljatöötamine – </a:t>
            </a:r>
            <a:r>
              <a:rPr lang="et-EE" sz="2800" b="1" dirty="0" smtClean="0">
                <a:solidFill>
                  <a:schemeClr val="tx1"/>
                </a:solidFill>
                <a:latin typeface="Times New Roman" panose="02020603050405020304" pitchFamily="18" charset="0"/>
                <a:cs typeface="Times New Roman" panose="02020603050405020304" pitchFamily="18" charset="0"/>
              </a:rPr>
              <a:t>V</a:t>
            </a:r>
            <a:r>
              <a:rPr lang="et-EE" sz="2800" dirty="0" smtClean="0">
                <a:solidFill>
                  <a:schemeClr val="tx1"/>
                </a:solidFill>
                <a:latin typeface="Times New Roman" panose="02020603050405020304" pitchFamily="18" charset="0"/>
                <a:cs typeface="Times New Roman" panose="02020603050405020304" pitchFamily="18" charset="0"/>
              </a:rPr>
              <a:t>arasemate </a:t>
            </a:r>
            <a:r>
              <a:rPr lang="et-EE" sz="2800" b="1" dirty="0" smtClean="0">
                <a:solidFill>
                  <a:schemeClr val="tx1"/>
                </a:solidFill>
                <a:latin typeface="Times New Roman" panose="02020603050405020304" pitchFamily="18" charset="0"/>
                <a:cs typeface="Times New Roman" panose="02020603050405020304" pitchFamily="18" charset="0"/>
              </a:rPr>
              <a:t>Õ</a:t>
            </a:r>
            <a:r>
              <a:rPr lang="et-EE" sz="2800" dirty="0" smtClean="0">
                <a:solidFill>
                  <a:schemeClr val="tx1"/>
                </a:solidFill>
                <a:latin typeface="Times New Roman" panose="02020603050405020304" pitchFamily="18" charset="0"/>
                <a:cs typeface="Times New Roman" panose="02020603050405020304" pitchFamily="18" charset="0"/>
              </a:rPr>
              <a:t>pingute ja </a:t>
            </a:r>
            <a:r>
              <a:rPr lang="et-EE" sz="2800" b="1" dirty="0" smtClean="0">
                <a:solidFill>
                  <a:schemeClr val="tx1"/>
                </a:solidFill>
                <a:latin typeface="Times New Roman" panose="02020603050405020304" pitchFamily="18" charset="0"/>
                <a:cs typeface="Times New Roman" panose="02020603050405020304" pitchFamily="18" charset="0"/>
              </a:rPr>
              <a:t>T</a:t>
            </a:r>
            <a:r>
              <a:rPr lang="et-EE" sz="2800" dirty="0" smtClean="0">
                <a:solidFill>
                  <a:schemeClr val="tx1"/>
                </a:solidFill>
                <a:latin typeface="Times New Roman" panose="02020603050405020304" pitchFamily="18" charset="0"/>
                <a:cs typeface="Times New Roman" panose="02020603050405020304" pitchFamily="18" charset="0"/>
              </a:rPr>
              <a:t>öökogemuse </a:t>
            </a:r>
            <a:r>
              <a:rPr lang="et-EE" sz="2800" b="1" dirty="0" smtClean="0">
                <a:solidFill>
                  <a:schemeClr val="tx1"/>
                </a:solidFill>
                <a:latin typeface="Times New Roman" panose="02020603050405020304" pitchFamily="18" charset="0"/>
                <a:cs typeface="Times New Roman" panose="02020603050405020304" pitchFamily="18" charset="0"/>
              </a:rPr>
              <a:t>A</a:t>
            </a:r>
            <a:r>
              <a:rPr lang="et-EE" sz="2800" dirty="0" smtClean="0">
                <a:solidFill>
                  <a:schemeClr val="tx1"/>
                </a:solidFill>
                <a:latin typeface="Times New Roman" panose="02020603050405020304" pitchFamily="18" charset="0"/>
                <a:cs typeface="Times New Roman" panose="02020603050405020304" pitchFamily="18" charset="0"/>
              </a:rPr>
              <a:t>rvestamise kord</a:t>
            </a:r>
          </a:p>
          <a:p>
            <a:r>
              <a:rPr lang="et-EE" sz="2800" dirty="0" smtClean="0">
                <a:solidFill>
                  <a:schemeClr val="tx1"/>
                </a:solidFill>
                <a:latin typeface="Times New Roman" panose="02020603050405020304" pitchFamily="18" charset="0"/>
                <a:cs typeface="Times New Roman" panose="02020603050405020304" pitchFamily="18" charset="0"/>
              </a:rPr>
              <a:t>Kutsetunnistusi on väljastatud 2014 ja 2015.a.</a:t>
            </a:r>
          </a:p>
          <a:p>
            <a:r>
              <a:rPr lang="et-EE" sz="2800" i="1" dirty="0" smtClean="0">
                <a:solidFill>
                  <a:schemeClr val="tx1"/>
                </a:solidFill>
                <a:latin typeface="Times New Roman" panose="02020603050405020304" pitchFamily="18" charset="0"/>
                <a:cs typeface="Times New Roman" panose="02020603050405020304" pitchFamily="18" charset="0"/>
              </a:rPr>
              <a:t>Erilised tänud Kairi Mägile ja Hanna Sovale!</a:t>
            </a:r>
          </a:p>
        </p:txBody>
      </p:sp>
    </p:spTree>
    <p:extLst>
      <p:ext uri="{BB962C8B-B14F-4D97-AF65-F5344CB8AC3E}">
        <p14:creationId xmlns:p14="http://schemas.microsoft.com/office/powerpoint/2010/main" val="387083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t>„Kohtupsühhiaatria algkursus“</a:t>
            </a:r>
            <a:br>
              <a:rPr lang="et-EE" b="1" dirty="0" smtClean="0"/>
            </a:br>
            <a:r>
              <a:rPr lang="et-EE" b="1" dirty="0" smtClean="0"/>
              <a:t>Seewald 15.-16.04.2013</a:t>
            </a:r>
            <a:endParaRPr lang="et-EE" b="1" dirty="0"/>
          </a:p>
        </p:txBody>
      </p:sp>
      <p:sp>
        <p:nvSpPr>
          <p:cNvPr id="3" name="Content Placeholder 2"/>
          <p:cNvSpPr>
            <a:spLocks noGrp="1"/>
          </p:cNvSpPr>
          <p:nvPr>
            <p:ph idx="1"/>
          </p:nvPr>
        </p:nvSpPr>
        <p:spPr/>
        <p:txBody>
          <a:bodyPr>
            <a:normAutofit fontScale="92500" lnSpcReduction="10000"/>
          </a:bodyPr>
          <a:lstStyle/>
          <a:p>
            <a:r>
              <a:rPr lang="et-EE" sz="3200" b="1" dirty="0">
                <a:solidFill>
                  <a:schemeClr val="tx1"/>
                </a:solidFill>
                <a:latin typeface="Times New Roman" panose="02020603050405020304" pitchFamily="18" charset="0"/>
                <a:cs typeface="Times New Roman" panose="02020603050405020304" pitchFamily="18" charset="0"/>
              </a:rPr>
              <a:t>Kohtupsühhiaatriaekspertiis (seadused, määramine, mõisted, vastutus)</a:t>
            </a:r>
            <a:r>
              <a:rPr lang="et-EE" sz="3200" b="1" dirty="0"/>
              <a:t> </a:t>
            </a:r>
            <a:r>
              <a:rPr lang="et-EE" sz="3200" dirty="0" smtClean="0">
                <a:solidFill>
                  <a:schemeClr val="tx1"/>
                </a:solidFill>
                <a:latin typeface="Times New Roman" panose="02020603050405020304" pitchFamily="18" charset="0"/>
                <a:cs typeface="Times New Roman" panose="02020603050405020304" pitchFamily="18" charset="0"/>
              </a:rPr>
              <a:t>K. Eino</a:t>
            </a:r>
          </a:p>
          <a:p>
            <a:r>
              <a:rPr lang="et-EE" sz="3200" b="1" dirty="0">
                <a:solidFill>
                  <a:schemeClr val="tx1"/>
                </a:solidFill>
                <a:latin typeface="Times New Roman" panose="02020603050405020304" pitchFamily="18" charset="0"/>
                <a:cs typeface="Times New Roman" panose="02020603050405020304" pitchFamily="18" charset="0"/>
              </a:rPr>
              <a:t>Kohtupsühhiaatriline ekspertiis tsiviilasjas </a:t>
            </a:r>
            <a:r>
              <a:rPr lang="et-EE" sz="3200" dirty="0">
                <a:solidFill>
                  <a:schemeClr val="tx1"/>
                </a:solidFill>
                <a:latin typeface="Times New Roman" panose="02020603050405020304" pitchFamily="18" charset="0"/>
                <a:cs typeface="Times New Roman" panose="02020603050405020304" pitchFamily="18" charset="0"/>
              </a:rPr>
              <a:t>K. Mägi</a:t>
            </a:r>
            <a:endParaRPr lang="et-EE" sz="3200" b="1" dirty="0">
              <a:solidFill>
                <a:schemeClr val="tx1"/>
              </a:solidFill>
              <a:latin typeface="Times New Roman" pitchFamily="18" charset="0"/>
              <a:cs typeface="Times New Roman" pitchFamily="18" charset="0"/>
            </a:endParaRPr>
          </a:p>
          <a:p>
            <a:r>
              <a:rPr lang="et-EE" sz="3300" b="1" dirty="0">
                <a:solidFill>
                  <a:schemeClr val="tx1"/>
                </a:solidFill>
                <a:latin typeface="Times New Roman" panose="02020603050405020304" pitchFamily="18" charset="0"/>
                <a:cs typeface="Times New Roman" panose="02020603050405020304" pitchFamily="18" charset="0"/>
              </a:rPr>
              <a:t>Kriminaalasjades tehtavad</a:t>
            </a:r>
            <a:br>
              <a:rPr lang="et-EE" sz="3300" b="1" dirty="0">
                <a:solidFill>
                  <a:schemeClr val="tx1"/>
                </a:solidFill>
                <a:latin typeface="Times New Roman" panose="02020603050405020304" pitchFamily="18" charset="0"/>
                <a:cs typeface="Times New Roman" panose="02020603050405020304" pitchFamily="18" charset="0"/>
              </a:rPr>
            </a:br>
            <a:r>
              <a:rPr lang="et-EE" sz="3300" b="1" dirty="0">
                <a:solidFill>
                  <a:schemeClr val="tx1"/>
                </a:solidFill>
                <a:latin typeface="Times New Roman" panose="02020603050405020304" pitchFamily="18" charset="0"/>
                <a:cs typeface="Times New Roman" panose="02020603050405020304" pitchFamily="18" charset="0"/>
              </a:rPr>
              <a:t>kohtupsühhiaatrilised </a:t>
            </a:r>
            <a:r>
              <a:rPr lang="et-EE" sz="3300" b="1" dirty="0" smtClean="0">
                <a:solidFill>
                  <a:schemeClr val="tx1"/>
                </a:solidFill>
                <a:latin typeface="Times New Roman" panose="02020603050405020304" pitchFamily="18" charset="0"/>
                <a:cs typeface="Times New Roman" panose="02020603050405020304" pitchFamily="18" charset="0"/>
              </a:rPr>
              <a:t>ekspertiisid</a:t>
            </a:r>
            <a:r>
              <a:rPr lang="et-EE" sz="3200" b="1" dirty="0" smtClean="0">
                <a:solidFill>
                  <a:schemeClr val="tx1"/>
                </a:solidFill>
                <a:latin typeface="Times New Roman" panose="02020603050405020304" pitchFamily="18" charset="0"/>
                <a:cs typeface="Times New Roman" panose="02020603050405020304" pitchFamily="18" charset="0"/>
              </a:rPr>
              <a:t> </a:t>
            </a:r>
            <a:r>
              <a:rPr lang="et-EE" sz="3200" dirty="0" smtClean="0">
                <a:solidFill>
                  <a:schemeClr val="tx1"/>
                </a:solidFill>
                <a:latin typeface="Times New Roman" panose="02020603050405020304" pitchFamily="18" charset="0"/>
                <a:cs typeface="Times New Roman" panose="02020603050405020304" pitchFamily="18" charset="0"/>
              </a:rPr>
              <a:t>H. Sova</a:t>
            </a:r>
          </a:p>
          <a:p>
            <a:r>
              <a:rPr lang="et-EE" sz="3200" b="1" dirty="0" smtClean="0">
                <a:solidFill>
                  <a:schemeClr val="tx1"/>
                </a:solidFill>
                <a:latin typeface="Times New Roman" panose="02020603050405020304" pitchFamily="18" charset="0"/>
                <a:cs typeface="Times New Roman" panose="02020603050405020304" pitchFamily="18" charset="0"/>
              </a:rPr>
              <a:t>Ekspertiisiakti koostamine, vormistamine </a:t>
            </a:r>
          </a:p>
          <a:p>
            <a:pPr marL="114300" indent="0">
              <a:buNone/>
            </a:pPr>
            <a:r>
              <a:rPr lang="et-EE" sz="3200" dirty="0" smtClean="0">
                <a:solidFill>
                  <a:schemeClr val="tx1"/>
                </a:solidFill>
                <a:latin typeface="Times New Roman" panose="02020603050405020304" pitchFamily="18" charset="0"/>
                <a:cs typeface="Times New Roman" panose="02020603050405020304" pitchFamily="18" charset="0"/>
              </a:rPr>
              <a:t>T. Kompus</a:t>
            </a:r>
          </a:p>
          <a:p>
            <a:r>
              <a:rPr lang="et-EE" sz="3200" i="1" dirty="0" smtClean="0">
                <a:solidFill>
                  <a:schemeClr val="tx1"/>
                </a:solidFill>
                <a:latin typeface="Times New Roman" panose="02020603050405020304" pitchFamily="18" charset="0"/>
                <a:cs typeface="Times New Roman" panose="02020603050405020304" pitchFamily="18" charset="0"/>
              </a:rPr>
              <a:t>Näidisekspertiisiakti kirjutamine</a:t>
            </a:r>
            <a:r>
              <a:rPr lang="et-EE" sz="3200" dirty="0" smtClean="0">
                <a:solidFill>
                  <a:schemeClr val="tx1"/>
                </a:solidFill>
                <a:latin typeface="Times New Roman" panose="02020603050405020304" pitchFamily="18" charset="0"/>
                <a:cs typeface="Times New Roman" panose="02020603050405020304" pitchFamily="18" charset="0"/>
              </a:rPr>
              <a:t>. </a:t>
            </a:r>
            <a:endParaRPr lang="et-EE" sz="3200" dirty="0">
              <a:solidFill>
                <a:schemeClr val="tx1"/>
              </a:solidFill>
              <a:latin typeface="Times New Roman" panose="02020603050405020304" pitchFamily="18" charset="0"/>
              <a:cs typeface="Times New Roman" panose="02020603050405020304" pitchFamily="18" charset="0"/>
            </a:endParaRPr>
          </a:p>
          <a:p>
            <a:endParaRPr lang="et-EE" sz="3200" dirty="0"/>
          </a:p>
        </p:txBody>
      </p:sp>
    </p:spTree>
    <p:extLst>
      <p:ext uri="{BB962C8B-B14F-4D97-AF65-F5344CB8AC3E}">
        <p14:creationId xmlns:p14="http://schemas.microsoft.com/office/powerpoint/2010/main" val="1053116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b="1" dirty="0" smtClean="0"/>
              <a:t>KPS ja MTÜ EKKÜ aastakoosolek 10.05.2013. Marienthali keskuses</a:t>
            </a:r>
            <a:endParaRPr lang="et-EE" b="1" dirty="0"/>
          </a:p>
        </p:txBody>
      </p:sp>
      <p:sp>
        <p:nvSpPr>
          <p:cNvPr id="3" name="Content Placeholder 2"/>
          <p:cNvSpPr>
            <a:spLocks noGrp="1"/>
          </p:cNvSpPr>
          <p:nvPr>
            <p:ph idx="1"/>
          </p:nvPr>
        </p:nvSpPr>
        <p:spPr/>
        <p:txBody>
          <a:bodyPr/>
          <a:lstStyle/>
          <a:p>
            <a:r>
              <a:rPr lang="et-EE" dirty="0" smtClean="0">
                <a:solidFill>
                  <a:schemeClr val="tx1"/>
                </a:solidFill>
              </a:rPr>
              <a:t>„</a:t>
            </a:r>
            <a:r>
              <a:rPr lang="et-EE" sz="2800" b="1" dirty="0" smtClean="0">
                <a:solidFill>
                  <a:schemeClr val="tx1"/>
                </a:solidFill>
                <a:latin typeface="Times New Roman" panose="02020603050405020304" pitchFamily="18" charset="0"/>
                <a:cs typeface="Times New Roman" panose="02020603050405020304" pitchFamily="18" charset="0"/>
              </a:rPr>
              <a:t>Kohtupsühhiaatria arengud“ </a:t>
            </a:r>
            <a:r>
              <a:rPr lang="et-EE" sz="2800" dirty="0" smtClean="0">
                <a:solidFill>
                  <a:schemeClr val="tx1"/>
                </a:solidFill>
                <a:latin typeface="Times New Roman" panose="02020603050405020304" pitchFamily="18" charset="0"/>
                <a:cs typeface="Times New Roman" panose="02020603050405020304" pitchFamily="18" charset="0"/>
              </a:rPr>
              <a:t>A. Lehtmets</a:t>
            </a:r>
          </a:p>
          <a:p>
            <a:r>
              <a:rPr lang="et-EE" sz="2800" b="1" dirty="0" smtClean="0">
                <a:solidFill>
                  <a:schemeClr val="tx1"/>
                </a:solidFill>
                <a:latin typeface="Times New Roman" panose="02020603050405020304" pitchFamily="18" charset="0"/>
                <a:cs typeface="Times New Roman" panose="02020603050405020304" pitchFamily="18" charset="0"/>
              </a:rPr>
              <a:t>„Pedofiilid“ </a:t>
            </a:r>
            <a:r>
              <a:rPr lang="et-EE" sz="2800" dirty="0" smtClean="0">
                <a:solidFill>
                  <a:schemeClr val="tx1"/>
                </a:solidFill>
                <a:latin typeface="Times New Roman" panose="02020603050405020304" pitchFamily="18" charset="0"/>
                <a:cs typeface="Times New Roman" panose="02020603050405020304" pitchFamily="18" charset="0"/>
              </a:rPr>
              <a:t>P. Alaver</a:t>
            </a:r>
          </a:p>
          <a:p>
            <a:r>
              <a:rPr lang="et-EE" sz="2800" b="1" dirty="0" smtClean="0">
                <a:solidFill>
                  <a:schemeClr val="tx1"/>
                </a:solidFill>
                <a:latin typeface="Times New Roman" panose="02020603050405020304" pitchFamily="18" charset="0"/>
                <a:cs typeface="Times New Roman" panose="02020603050405020304" pitchFamily="18" charset="0"/>
              </a:rPr>
              <a:t>„Pedofiilia</a:t>
            </a:r>
            <a:r>
              <a:rPr lang="et-EE" sz="2800" b="1" dirty="0">
                <a:solidFill>
                  <a:schemeClr val="tx1"/>
                </a:solidFill>
                <a:latin typeface="Times New Roman" panose="02020603050405020304" pitchFamily="18" charset="0"/>
                <a:cs typeface="Times New Roman" panose="02020603050405020304" pitchFamily="18" charset="0"/>
              </a:rPr>
              <a:t>: psüühilise seisundi hindamine </a:t>
            </a:r>
            <a:r>
              <a:rPr lang="et-EE" sz="2800" b="1" dirty="0" smtClean="0">
                <a:solidFill>
                  <a:schemeClr val="tx1"/>
                </a:solidFill>
                <a:latin typeface="Times New Roman" panose="02020603050405020304" pitchFamily="18" charset="0"/>
                <a:cs typeface="Times New Roman" panose="02020603050405020304" pitchFamily="18" charset="0"/>
              </a:rPr>
              <a:t>kohtuekspertiisil“ </a:t>
            </a:r>
            <a:r>
              <a:rPr lang="et-EE" sz="2800" dirty="0" smtClean="0">
                <a:solidFill>
                  <a:schemeClr val="tx1"/>
                </a:solidFill>
                <a:latin typeface="Times New Roman" panose="02020603050405020304" pitchFamily="18" charset="0"/>
                <a:cs typeface="Times New Roman" panose="02020603050405020304" pitchFamily="18" charset="0"/>
              </a:rPr>
              <a:t>T. Kompus</a:t>
            </a:r>
          </a:p>
          <a:p>
            <a:r>
              <a:rPr lang="et-EE" altLang="et-EE" sz="2800" b="1" dirty="0" smtClean="0">
                <a:solidFill>
                  <a:schemeClr val="tx1"/>
                </a:solidFill>
                <a:latin typeface="Times New Roman" panose="02020603050405020304" pitchFamily="18" charset="0"/>
                <a:cs typeface="Times New Roman" panose="02020603050405020304" pitchFamily="18" charset="0"/>
              </a:rPr>
              <a:t>„Ülevaade </a:t>
            </a:r>
            <a:r>
              <a:rPr lang="et-EE" altLang="et-EE" sz="2800" b="1" dirty="0">
                <a:solidFill>
                  <a:schemeClr val="tx1"/>
                </a:solidFill>
                <a:latin typeface="Times New Roman" panose="02020603050405020304" pitchFamily="18" charset="0"/>
                <a:cs typeface="Times New Roman" panose="02020603050405020304" pitchFamily="18" charset="0"/>
              </a:rPr>
              <a:t>isikuvastaste kuritegude prokuröride ümarlauast </a:t>
            </a:r>
            <a:r>
              <a:rPr lang="et-EE" altLang="et-EE" sz="2800" b="1" dirty="0" smtClean="0">
                <a:solidFill>
                  <a:schemeClr val="tx1"/>
                </a:solidFill>
                <a:latin typeface="Times New Roman" panose="02020603050405020304" pitchFamily="18" charset="0"/>
                <a:cs typeface="Times New Roman" panose="02020603050405020304" pitchFamily="18" charset="0"/>
              </a:rPr>
              <a:t>24.04.13“ </a:t>
            </a:r>
            <a:r>
              <a:rPr lang="et-EE" altLang="et-EE" sz="2800" dirty="0" smtClean="0">
                <a:solidFill>
                  <a:schemeClr val="tx1"/>
                </a:solidFill>
                <a:latin typeface="Times New Roman" panose="02020603050405020304" pitchFamily="18" charset="0"/>
                <a:cs typeface="Times New Roman" panose="02020603050405020304" pitchFamily="18" charset="0"/>
              </a:rPr>
              <a:t>K. Mägi </a:t>
            </a:r>
            <a:endParaRPr lang="et-EE" sz="2800" dirty="0">
              <a:solidFill>
                <a:schemeClr val="tx1"/>
              </a:solidFill>
              <a:latin typeface="Times New Roman" panose="02020603050405020304" pitchFamily="18" charset="0"/>
              <a:cs typeface="Times New Roman" panose="02020603050405020304" pitchFamily="18" charset="0"/>
            </a:endParaRPr>
          </a:p>
          <a:p>
            <a:endParaRPr lang="et-EE"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116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t-EE" b="1" dirty="0" smtClean="0">
                <a:solidFill>
                  <a:schemeClr val="tx1">
                    <a:lumMod val="65000"/>
                    <a:lumOff val="35000"/>
                  </a:schemeClr>
                </a:solidFill>
              </a:rPr>
              <a:t>MTÜ EKKÜ suvepäevad Võerahansul 19-20.08.2013</a:t>
            </a:r>
            <a:endParaRPr lang="et-EE" b="1" dirty="0">
              <a:solidFill>
                <a:schemeClr val="tx1">
                  <a:lumMod val="65000"/>
                  <a:lumOff val="35000"/>
                </a:schemeClr>
              </a:solidFill>
            </a:endParaRPr>
          </a:p>
        </p:txBody>
      </p:sp>
      <p:sp>
        <p:nvSpPr>
          <p:cNvPr id="3" name="Content Placeholder 2"/>
          <p:cNvSpPr>
            <a:spLocks noGrp="1"/>
          </p:cNvSpPr>
          <p:nvPr>
            <p:ph idx="1"/>
          </p:nvPr>
        </p:nvSpPr>
        <p:spPr/>
        <p:txBody>
          <a:bodyPr/>
          <a:lstStyle/>
          <a:p>
            <a:endParaRPr lang="et-EE" dirty="0" smtClean="0"/>
          </a:p>
          <a:p>
            <a:r>
              <a:rPr lang="et-EE" sz="2800" b="1" dirty="0" smtClean="0">
                <a:solidFill>
                  <a:schemeClr val="tx1"/>
                </a:solidFill>
                <a:latin typeface="Times New Roman" panose="02020603050405020304" pitchFamily="18" charset="0"/>
                <a:cs typeface="Times New Roman" panose="02020603050405020304" pitchFamily="18" charset="0"/>
              </a:rPr>
              <a:t>„Tunnistaja </a:t>
            </a:r>
            <a:r>
              <a:rPr lang="et-EE" sz="2800" b="1" dirty="0">
                <a:solidFill>
                  <a:schemeClr val="tx1"/>
                </a:solidFill>
                <a:latin typeface="Times New Roman" panose="02020603050405020304" pitchFamily="18" charset="0"/>
                <a:cs typeface="Times New Roman" panose="02020603050405020304" pitchFamily="18" charset="0"/>
              </a:rPr>
              <a:t>ütluste juurdluspühholoogiline </a:t>
            </a:r>
            <a:r>
              <a:rPr lang="et-EE" sz="2800" b="1" dirty="0" smtClean="0">
                <a:solidFill>
                  <a:schemeClr val="tx1"/>
                </a:solidFill>
                <a:latin typeface="Times New Roman" panose="02020603050405020304" pitchFamily="18" charset="0"/>
                <a:cs typeface="Times New Roman" panose="02020603050405020304" pitchFamily="18" charset="0"/>
              </a:rPr>
              <a:t>analüüs“  </a:t>
            </a:r>
            <a:r>
              <a:rPr lang="et-EE" sz="2800" dirty="0" smtClean="0">
                <a:solidFill>
                  <a:schemeClr val="tx1"/>
                </a:solidFill>
                <a:latin typeface="Times New Roman" panose="02020603050405020304" pitchFamily="18" charset="0"/>
                <a:cs typeface="Times New Roman" panose="02020603050405020304" pitchFamily="18" charset="0"/>
              </a:rPr>
              <a:t>K. Kask</a:t>
            </a:r>
          </a:p>
          <a:p>
            <a:r>
              <a:rPr lang="et-EE" sz="2800" b="1" dirty="0" smtClean="0">
                <a:solidFill>
                  <a:schemeClr val="tx1"/>
                </a:solidFill>
                <a:latin typeface="Times New Roman" panose="02020603050405020304" pitchFamily="18" charset="0"/>
                <a:cs typeface="Times New Roman" panose="02020603050405020304" pitchFamily="18" charset="0"/>
              </a:rPr>
              <a:t>„Ekspertiisijuhtumi analüüs“ </a:t>
            </a:r>
            <a:r>
              <a:rPr lang="et-EE" sz="2800" dirty="0" smtClean="0">
                <a:solidFill>
                  <a:schemeClr val="tx1"/>
                </a:solidFill>
                <a:latin typeface="Times New Roman" panose="02020603050405020304" pitchFamily="18" charset="0"/>
                <a:cs typeface="Times New Roman" panose="02020603050405020304" pitchFamily="18" charset="0"/>
              </a:rPr>
              <a:t>T. Kompus</a:t>
            </a:r>
            <a:endParaRPr lang="et-EE"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602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1504</TotalTime>
  <Words>662</Words>
  <Application>Microsoft Office PowerPoint</Application>
  <PresentationFormat>On-screen Show (4:3)</PresentationFormat>
  <Paragraphs>110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Book Antiqua</vt:lpstr>
      <vt:lpstr>Century Gothic</vt:lpstr>
      <vt:lpstr>Times New Roman</vt:lpstr>
      <vt:lpstr>Apothecary</vt:lpstr>
      <vt:lpstr>KPS ja MTÜ EKKÜ tegevus  2012-2015</vt:lpstr>
      <vt:lpstr>2012 Edasised plaanid/lubadused EPS aastakoosolekul</vt:lpstr>
      <vt:lpstr>2012 plaanid KPS ja EKKÜ aastakoosolekul</vt:lpstr>
      <vt:lpstr>Kohtupsühhiaatriaeksperdi kutse</vt:lpstr>
      <vt:lpstr>Kohtupsühhiaatriaekspert, kutsestandardid tase 7 ja 8</vt:lpstr>
      <vt:lpstr>Kutse edasised arengud</vt:lpstr>
      <vt:lpstr>„Kohtupsühhiaatria algkursus“ Seewald 15.-16.04.2013</vt:lpstr>
      <vt:lpstr>KPS ja MTÜ EKKÜ aastakoosolek 10.05.2013. Marienthali keskuses</vt:lpstr>
      <vt:lpstr>MTÜ EKKÜ suvepäevad Võerahansul 19-20.08.2013</vt:lpstr>
      <vt:lpstr>Koolitused juristidele</vt:lpstr>
      <vt:lpstr>Koolitused politseile</vt:lpstr>
      <vt:lpstr>06.06.2014 Pärnu Haigla</vt:lpstr>
      <vt:lpstr>01.-02.08.2014 Jäneda MTÜ EKKÜ II suvepäevad</vt:lpstr>
      <vt:lpstr>19.11.2014 EKEI</vt:lpstr>
      <vt:lpstr>Perh psühhiaatriakliiniku sügiskonverents 27.11.2014</vt:lpstr>
      <vt:lpstr>Koolitus kohtule</vt:lpstr>
      <vt:lpstr>„kohtupsühhiaatria algkursus“ 19.05.2015.a. TÜK psühhiaatriakliinik</vt:lpstr>
      <vt:lpstr>Artiklid</vt:lpstr>
      <vt:lpstr>Arvamused seaduste kohta</vt:lpstr>
      <vt:lpstr>Kohtupsühhiaatri eetikajuhised</vt:lpstr>
      <vt:lpstr>KPS ja mtü ekkü aastakoosolek Jämejala 11.06.2015</vt:lpstr>
      <vt:lpstr>Plaanid/ettepanekud järgnevaks perioodiks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KPS ja MTÜ EKKÜ tegevus  2013-2015</dc:title>
  <dc:creator>Katrin Eino</dc:creator>
  <cp:lastModifiedBy>Kristjan Kask</cp:lastModifiedBy>
  <cp:revision>32</cp:revision>
  <dcterms:created xsi:type="dcterms:W3CDTF">2015-06-09T18:47:23Z</dcterms:created>
  <dcterms:modified xsi:type="dcterms:W3CDTF">2015-12-17T07:01:54Z</dcterms:modified>
</cp:coreProperties>
</file>