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2FA73-5EBA-406F-8E14-A8290B012BFC}" type="datetimeFigureOut">
              <a:rPr lang="et-EE" smtClean="0"/>
              <a:t>25.05.2015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35053-4323-40B1-80D6-675980C79A6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756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5053-4323-40B1-80D6-675980C79A68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5593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82AC-469B-4DB2-88F1-9E465E18842F}" type="datetime1">
              <a:rPr lang="et-EE" smtClean="0"/>
              <a:t>25.05.2015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1414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6C75-153A-4533-ABD0-86CDD7434DD3}" type="datetime1">
              <a:rPr lang="et-EE" smtClean="0"/>
              <a:t>25.05.2015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9516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C0D6-119C-429C-AE54-3C288267DD6D}" type="datetime1">
              <a:rPr lang="et-EE" smtClean="0"/>
              <a:t>25.05.2015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811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AF3C1-8C6C-43BC-8439-74333C778093}" type="datetime1">
              <a:rPr lang="et-EE" smtClean="0"/>
              <a:t>25.05.2015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660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1C93-22CF-4A78-95DC-3F70772C12AD}" type="datetime1">
              <a:rPr lang="et-EE" smtClean="0"/>
              <a:t>25.05.2015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0022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85D0-B90D-48FE-91B3-C3A910BF5836}" type="datetime1">
              <a:rPr lang="et-EE" smtClean="0"/>
              <a:t>25.05.2015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414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5FE3-1984-4D12-9EAE-3B8F3853E703}" type="datetime1">
              <a:rPr lang="et-EE" smtClean="0"/>
              <a:t>25.05.2015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13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BC3B-8C95-4518-8F9F-32EF6F8E3721}" type="datetime1">
              <a:rPr lang="et-EE" smtClean="0"/>
              <a:t>25.05.2015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007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F538-805E-4D22-B31B-C44213F07F66}" type="datetime1">
              <a:rPr lang="et-EE" smtClean="0"/>
              <a:t>25.05.2015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756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0D6B-10B1-44B9-90F5-DB295F5EA179}" type="datetime1">
              <a:rPr lang="et-EE" smtClean="0"/>
              <a:t>25.05.2015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9625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ABD6-01C8-42B4-A246-240C221D3EE2}" type="datetime1">
              <a:rPr lang="et-EE" smtClean="0"/>
              <a:t>25.05.2015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233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6CAB-C04A-4443-A1C5-89775D95B064}" type="datetime1">
              <a:rPr lang="et-EE" smtClean="0"/>
              <a:t>25.05.2015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2666D-83B9-44B9-B1E9-884D62F49449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0528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oode.liias@ttu.ee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47070"/>
            <a:ext cx="7772400" cy="2387600"/>
          </a:xfrm>
        </p:spPr>
        <p:txBody>
          <a:bodyPr>
            <a:normAutofit/>
          </a:bodyPr>
          <a:lstStyle/>
          <a:p>
            <a:r>
              <a:rPr lang="et-EE" sz="7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PATAREI</a:t>
            </a:r>
            <a:r>
              <a:rPr lang="et-EE" b="1" dirty="0" smtClean="0"/>
              <a:t/>
            </a:r>
            <a:br>
              <a:rPr lang="et-EE" b="1" dirty="0" smtClean="0"/>
            </a:br>
            <a:r>
              <a:rPr lang="et-EE" sz="4900" b="1" dirty="0" err="1" smtClean="0"/>
              <a:t>as</a:t>
            </a:r>
            <a:r>
              <a:rPr lang="et-EE" sz="4900" b="1" dirty="0" smtClean="0"/>
              <a:t> a </a:t>
            </a:r>
            <a:r>
              <a:rPr lang="et-EE" sz="4900" b="1" dirty="0" err="1" smtClean="0"/>
              <a:t>building</a:t>
            </a:r>
            <a:r>
              <a:rPr lang="et-EE" sz="4900" b="1" dirty="0" smtClean="0"/>
              <a:t> and a </a:t>
            </a:r>
            <a:r>
              <a:rPr lang="et-EE" sz="4900" b="1" dirty="0" err="1" smtClean="0"/>
              <a:t>structure</a:t>
            </a:r>
            <a:endParaRPr lang="et-EE" sz="49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00589"/>
            <a:ext cx="6858000" cy="1655762"/>
          </a:xfrm>
        </p:spPr>
        <p:txBody>
          <a:bodyPr/>
          <a:lstStyle/>
          <a:p>
            <a:r>
              <a:rPr lang="et-EE" b="1" dirty="0" smtClean="0"/>
              <a:t>Roode Liias</a:t>
            </a:r>
          </a:p>
          <a:p>
            <a:r>
              <a:rPr lang="et-EE" b="1" dirty="0" smtClean="0"/>
              <a:t>Professor, Tallinn </a:t>
            </a:r>
            <a:r>
              <a:rPr lang="et-EE" b="1" dirty="0" err="1" smtClean="0"/>
              <a:t>University</a:t>
            </a:r>
            <a:r>
              <a:rPr lang="et-EE" b="1" dirty="0" smtClean="0"/>
              <a:t> of </a:t>
            </a:r>
            <a:r>
              <a:rPr lang="et-EE" b="1" dirty="0" err="1" smtClean="0"/>
              <a:t>Technology</a:t>
            </a:r>
            <a:endParaRPr lang="et-E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1</a:t>
            </a:fld>
            <a:endParaRPr lang="et-E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53798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942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99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-130548"/>
            <a:ext cx="5133975" cy="7407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66825"/>
            <a:ext cx="4381500" cy="4910138"/>
          </a:xfrm>
        </p:spPr>
        <p:txBody>
          <a:bodyPr/>
          <a:lstStyle/>
          <a:p>
            <a:r>
              <a:rPr lang="en-GB" b="1" dirty="0" smtClean="0"/>
              <a:t>ground water and foundations</a:t>
            </a:r>
          </a:p>
          <a:p>
            <a:pPr lvl="1"/>
            <a:r>
              <a:rPr lang="en-GB" b="1" dirty="0" smtClean="0"/>
              <a:t>foundations are not damaged</a:t>
            </a:r>
          </a:p>
          <a:p>
            <a:pPr lvl="1"/>
            <a:r>
              <a:rPr lang="en-GB" b="1" dirty="0" smtClean="0"/>
              <a:t>there is no insulation to protect the structures from the flow of moisture</a:t>
            </a:r>
          </a:p>
          <a:p>
            <a:pPr lvl="1"/>
            <a:r>
              <a:rPr lang="en-GB" b="1" dirty="0" smtClean="0"/>
              <a:t>vertical insulation would not help much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10</a:t>
            </a:fld>
            <a:endParaRPr lang="et-EE"/>
          </a:p>
        </p:txBody>
      </p:sp>
      <p:sp>
        <p:nvSpPr>
          <p:cNvPr id="2" name="TextBox 1"/>
          <p:cNvSpPr txBox="1"/>
          <p:nvPr/>
        </p:nvSpPr>
        <p:spPr>
          <a:xfrm>
            <a:off x="7915275" y="2235569"/>
            <a:ext cx="1228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 err="1" smtClean="0"/>
              <a:t>limestone</a:t>
            </a:r>
            <a:endParaRPr lang="et-EE" dirty="0"/>
          </a:p>
        </p:txBody>
      </p:sp>
      <p:sp>
        <p:nvSpPr>
          <p:cNvPr id="6" name="TextBox 5"/>
          <p:cNvSpPr txBox="1"/>
          <p:nvPr/>
        </p:nvSpPr>
        <p:spPr>
          <a:xfrm>
            <a:off x="6634352" y="3989388"/>
            <a:ext cx="8522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t-EE" dirty="0" err="1" smtClean="0"/>
              <a:t>granite</a:t>
            </a:r>
            <a:endParaRPr lang="et-EE" dirty="0"/>
          </a:p>
        </p:txBody>
      </p:sp>
      <p:sp>
        <p:nvSpPr>
          <p:cNvPr id="7" name="TextBox 6"/>
          <p:cNvSpPr txBox="1"/>
          <p:nvPr/>
        </p:nvSpPr>
        <p:spPr>
          <a:xfrm>
            <a:off x="5395316" y="5295900"/>
            <a:ext cx="904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dirty="0" err="1" smtClean="0"/>
              <a:t>clay</a:t>
            </a:r>
            <a:endParaRPr lang="et-EE" dirty="0"/>
          </a:p>
        </p:txBody>
      </p:sp>
      <p:sp>
        <p:nvSpPr>
          <p:cNvPr id="8" name="TextBox 7"/>
          <p:cNvSpPr txBox="1"/>
          <p:nvPr/>
        </p:nvSpPr>
        <p:spPr>
          <a:xfrm>
            <a:off x="6634352" y="4926568"/>
            <a:ext cx="23098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dirty="0" err="1" smtClean="0"/>
              <a:t>level</a:t>
            </a:r>
            <a:r>
              <a:rPr lang="et-EE" dirty="0" smtClean="0"/>
              <a:t> of </a:t>
            </a:r>
            <a:r>
              <a:rPr lang="et-EE" dirty="0" err="1" smtClean="0"/>
              <a:t>ground</a:t>
            </a:r>
            <a:r>
              <a:rPr lang="et-EE" dirty="0" smtClean="0"/>
              <a:t> </a:t>
            </a:r>
            <a:r>
              <a:rPr lang="et-EE" dirty="0" err="1" smtClean="0"/>
              <a:t>water</a:t>
            </a:r>
            <a:endParaRPr lang="et-E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31693" y="2905125"/>
            <a:ext cx="48816" cy="668151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715000" y="3573276"/>
            <a:ext cx="265509" cy="1722624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 rot="8963171">
            <a:off x="6664779" y="4175891"/>
            <a:ext cx="299579" cy="635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Down Arrow 15"/>
          <p:cNvSpPr/>
          <p:nvPr/>
        </p:nvSpPr>
        <p:spPr>
          <a:xfrm rot="8963171">
            <a:off x="6658336" y="4835155"/>
            <a:ext cx="299579" cy="635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7" name="Down Arrow 16"/>
          <p:cNvSpPr/>
          <p:nvPr/>
        </p:nvSpPr>
        <p:spPr>
          <a:xfrm rot="8963171">
            <a:off x="7474785" y="3331177"/>
            <a:ext cx="299579" cy="635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8" name="Down Arrow 17"/>
          <p:cNvSpPr/>
          <p:nvPr/>
        </p:nvSpPr>
        <p:spPr>
          <a:xfrm rot="8963171">
            <a:off x="6910710" y="3563834"/>
            <a:ext cx="299579" cy="635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9" name="Down Arrow 18"/>
          <p:cNvSpPr/>
          <p:nvPr/>
        </p:nvSpPr>
        <p:spPr>
          <a:xfrm rot="8963171">
            <a:off x="6097013" y="5244511"/>
            <a:ext cx="299579" cy="6354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942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4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4" y="634206"/>
            <a:ext cx="8220075" cy="4351338"/>
          </a:xfrm>
        </p:spPr>
        <p:txBody>
          <a:bodyPr/>
          <a:lstStyle/>
          <a:p>
            <a:r>
              <a:rPr lang="en-GB" b="1" dirty="0" smtClean="0"/>
              <a:t>problems </a:t>
            </a:r>
            <a:r>
              <a:rPr lang="et-EE" b="1" dirty="0" err="1" smtClean="0"/>
              <a:t>with</a:t>
            </a:r>
            <a:r>
              <a:rPr lang="en-GB" b="1" dirty="0" smtClean="0"/>
              <a:t> ground floor-rooms</a:t>
            </a:r>
          </a:p>
          <a:p>
            <a:pPr lvl="1"/>
            <a:r>
              <a:rPr lang="en-GB" b="1" dirty="0" smtClean="0"/>
              <a:t>very high constant humidity level</a:t>
            </a:r>
          </a:p>
          <a:p>
            <a:pPr lvl="1"/>
            <a:r>
              <a:rPr lang="en-GB" b="1" dirty="0" smtClean="0"/>
              <a:t>no ventilation</a:t>
            </a:r>
          </a:p>
          <a:p>
            <a:pPr lvl="1"/>
            <a:r>
              <a:rPr lang="en-GB" b="1" dirty="0" smtClean="0"/>
              <a:t>all vertical wells </a:t>
            </a:r>
            <a:r>
              <a:rPr lang="et-EE" b="1" dirty="0" err="1" smtClean="0"/>
              <a:t>for</a:t>
            </a:r>
            <a:r>
              <a:rPr lang="et-EE" b="1" dirty="0" smtClean="0"/>
              <a:t> heating and </a:t>
            </a:r>
            <a:r>
              <a:rPr lang="et-EE" b="1" dirty="0" err="1" smtClean="0"/>
              <a:t>ventilation</a:t>
            </a:r>
            <a:r>
              <a:rPr lang="et-EE" b="1" dirty="0" smtClean="0"/>
              <a:t> </a:t>
            </a:r>
            <a:r>
              <a:rPr lang="en-GB" b="1" dirty="0" smtClean="0"/>
              <a:t>are bricked up</a:t>
            </a:r>
          </a:p>
          <a:p>
            <a:pPr lvl="1"/>
            <a:r>
              <a:rPr lang="en-GB" b="1" dirty="0" smtClean="0"/>
              <a:t>massive mould nets</a:t>
            </a:r>
            <a:endParaRPr lang="en-GB" b="1" dirty="0"/>
          </a:p>
        </p:txBody>
      </p:sp>
      <p:pic>
        <p:nvPicPr>
          <p:cNvPr id="5122" name="Picture 2" descr="IMG_2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2714624"/>
            <a:ext cx="5686425" cy="42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11</a:t>
            </a:fld>
            <a:endParaRPr lang="et-EE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942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6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9917"/>
            <a:ext cx="5114925" cy="68480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12</a:t>
            </a:fld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752475" y="1895475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 smtClean="0">
                <a:hlinkClick r:id="rId3"/>
              </a:rPr>
              <a:t>roode.liias@ttu.ee</a:t>
            </a:r>
            <a:endParaRPr lang="et-EE" sz="2800" b="1" dirty="0" smtClean="0"/>
          </a:p>
          <a:p>
            <a:endParaRPr lang="et-EE" sz="2800" b="1" dirty="0"/>
          </a:p>
          <a:p>
            <a:r>
              <a:rPr lang="et-EE" sz="2800" b="1" dirty="0" err="1" smtClean="0"/>
              <a:t>thank</a:t>
            </a:r>
            <a:r>
              <a:rPr lang="et-EE" sz="2800" b="1" dirty="0" smtClean="0"/>
              <a:t> </a:t>
            </a:r>
            <a:r>
              <a:rPr lang="et-EE" sz="2800" b="1" dirty="0" err="1" smtClean="0"/>
              <a:t>you</a:t>
            </a:r>
            <a:endParaRPr lang="et-EE" sz="28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942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5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.pmo.ee/f/2009/06/18/195862t81h64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99" y="2582069"/>
            <a:ext cx="9297998" cy="42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8696"/>
            <a:ext cx="7886700" cy="4351338"/>
          </a:xfrm>
        </p:spPr>
        <p:txBody>
          <a:bodyPr>
            <a:normAutofit/>
          </a:bodyPr>
          <a:lstStyle/>
          <a:p>
            <a:r>
              <a:rPr lang="et-EE" b="1" dirty="0" err="1" smtClean="0"/>
              <a:t>limestone</a:t>
            </a:r>
            <a:endParaRPr lang="et-EE" b="1" dirty="0" smtClean="0"/>
          </a:p>
          <a:p>
            <a:pPr lvl="2"/>
            <a:r>
              <a:rPr lang="et-EE" b="1" dirty="0" err="1" smtClean="0"/>
              <a:t>compressive</a:t>
            </a:r>
            <a:r>
              <a:rPr lang="et-EE" b="1" dirty="0" smtClean="0"/>
              <a:t> </a:t>
            </a:r>
            <a:r>
              <a:rPr lang="et-EE" b="1" dirty="0" err="1" smtClean="0"/>
              <a:t>strength</a:t>
            </a:r>
            <a:r>
              <a:rPr lang="et-EE" b="1" dirty="0" smtClean="0"/>
              <a:t> </a:t>
            </a:r>
            <a:r>
              <a:rPr lang="et-EE" b="1" dirty="0" err="1" smtClean="0"/>
              <a:t>starting</a:t>
            </a:r>
            <a:r>
              <a:rPr lang="et-EE" b="1" dirty="0" smtClean="0"/>
              <a:t> </a:t>
            </a:r>
            <a:r>
              <a:rPr lang="et-EE" b="1" dirty="0" err="1" smtClean="0"/>
              <a:t>with</a:t>
            </a:r>
            <a:r>
              <a:rPr lang="et-EE" b="1" dirty="0" smtClean="0"/>
              <a:t> </a:t>
            </a:r>
            <a:r>
              <a:rPr lang="et-EE" b="1" dirty="0"/>
              <a:t>200 kg/cm</a:t>
            </a:r>
            <a:r>
              <a:rPr lang="et-EE" b="1" baseline="30000" dirty="0"/>
              <a:t>2</a:t>
            </a:r>
            <a:r>
              <a:rPr lang="et-EE" b="1" dirty="0"/>
              <a:t> </a:t>
            </a:r>
            <a:endParaRPr lang="et-EE" b="1" dirty="0" smtClean="0"/>
          </a:p>
          <a:p>
            <a:pPr lvl="2"/>
            <a:r>
              <a:rPr lang="et-EE" b="1" dirty="0" err="1" smtClean="0"/>
              <a:t>frost</a:t>
            </a:r>
            <a:r>
              <a:rPr lang="et-EE" b="1" dirty="0" smtClean="0"/>
              <a:t> </a:t>
            </a:r>
            <a:r>
              <a:rPr lang="et-EE" b="1" dirty="0" err="1" smtClean="0"/>
              <a:t>resistance</a:t>
            </a:r>
            <a:r>
              <a:rPr lang="et-EE" b="1" dirty="0" smtClean="0"/>
              <a:t> 15</a:t>
            </a:r>
          </a:p>
          <a:p>
            <a:pPr lvl="1"/>
            <a:r>
              <a:rPr lang="et-EE" b="1" dirty="0" err="1" smtClean="0"/>
              <a:t>limestone</a:t>
            </a:r>
            <a:r>
              <a:rPr lang="et-EE" b="1" dirty="0" smtClean="0"/>
              <a:t> of </a:t>
            </a:r>
            <a:r>
              <a:rPr lang="et-EE" b="1" dirty="0" err="1" smtClean="0"/>
              <a:t>higher</a:t>
            </a:r>
            <a:r>
              <a:rPr lang="et-EE" b="1" dirty="0" smtClean="0"/>
              <a:t> </a:t>
            </a:r>
            <a:r>
              <a:rPr lang="et-EE" b="1" dirty="0" err="1" smtClean="0"/>
              <a:t>quality</a:t>
            </a:r>
            <a:endParaRPr lang="et-EE" b="1" dirty="0" smtClean="0"/>
          </a:p>
          <a:p>
            <a:pPr lvl="2"/>
            <a:r>
              <a:rPr lang="et-EE" b="1" smtClean="0"/>
              <a:t>compressive </a:t>
            </a:r>
            <a:r>
              <a:rPr lang="et-EE" b="1" dirty="0" err="1"/>
              <a:t>strength</a:t>
            </a:r>
            <a:r>
              <a:rPr lang="et-EE" b="1" dirty="0"/>
              <a:t> </a:t>
            </a:r>
            <a:r>
              <a:rPr lang="et-EE" b="1" dirty="0" err="1"/>
              <a:t>starting</a:t>
            </a:r>
            <a:r>
              <a:rPr lang="et-EE" b="1" dirty="0"/>
              <a:t> </a:t>
            </a:r>
            <a:r>
              <a:rPr lang="et-EE" b="1" dirty="0" err="1" smtClean="0"/>
              <a:t>from</a:t>
            </a:r>
            <a:r>
              <a:rPr lang="et-EE" b="1" dirty="0" smtClean="0"/>
              <a:t> 600 </a:t>
            </a:r>
            <a:r>
              <a:rPr lang="et-EE" b="1" dirty="0"/>
              <a:t>kg/cm</a:t>
            </a:r>
            <a:r>
              <a:rPr lang="et-EE" b="1" baseline="30000" dirty="0"/>
              <a:t>2</a:t>
            </a:r>
            <a:r>
              <a:rPr lang="et-EE" b="1" dirty="0"/>
              <a:t> </a:t>
            </a:r>
          </a:p>
          <a:p>
            <a:pPr lvl="2"/>
            <a:r>
              <a:rPr lang="et-EE" b="1" dirty="0" err="1"/>
              <a:t>frost</a:t>
            </a:r>
            <a:r>
              <a:rPr lang="et-EE" b="1" dirty="0"/>
              <a:t> </a:t>
            </a:r>
            <a:r>
              <a:rPr lang="et-EE" b="1" dirty="0" err="1"/>
              <a:t>resistance</a:t>
            </a:r>
            <a:r>
              <a:rPr lang="et-EE" b="1" dirty="0"/>
              <a:t> </a:t>
            </a:r>
            <a:r>
              <a:rPr lang="et-EE" b="1" dirty="0" err="1" smtClean="0"/>
              <a:t>more</a:t>
            </a:r>
            <a:r>
              <a:rPr lang="et-EE" b="1" dirty="0" smtClean="0"/>
              <a:t> </a:t>
            </a:r>
            <a:r>
              <a:rPr lang="et-EE" b="1" dirty="0" err="1" smtClean="0"/>
              <a:t>than</a:t>
            </a:r>
            <a:r>
              <a:rPr lang="et-EE" b="1" dirty="0" smtClean="0"/>
              <a:t> 25</a:t>
            </a:r>
            <a:endParaRPr lang="et-E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67175" y="394335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800" b="1" dirty="0" err="1" smtClean="0">
                <a:solidFill>
                  <a:srgbClr val="FF0000"/>
                </a:solidFill>
              </a:rPr>
              <a:t>limestone</a:t>
            </a:r>
            <a:r>
              <a:rPr lang="et-EE" sz="2800" b="1" dirty="0" smtClean="0">
                <a:solidFill>
                  <a:srgbClr val="FF0000"/>
                </a:solidFill>
              </a:rPr>
              <a:t> </a:t>
            </a:r>
            <a:r>
              <a:rPr lang="et-EE" sz="2800" b="1" dirty="0" err="1" smtClean="0">
                <a:solidFill>
                  <a:srgbClr val="FF0000"/>
                </a:solidFill>
              </a:rPr>
              <a:t>is</a:t>
            </a:r>
            <a:r>
              <a:rPr lang="et-EE" sz="2800" b="1" dirty="0" smtClean="0">
                <a:solidFill>
                  <a:srgbClr val="FF0000"/>
                </a:solidFill>
              </a:rPr>
              <a:t> </a:t>
            </a:r>
            <a:r>
              <a:rPr lang="et-EE" sz="2800" b="1" dirty="0" err="1" smtClean="0">
                <a:solidFill>
                  <a:srgbClr val="FF0000"/>
                </a:solidFill>
              </a:rPr>
              <a:t>considered</a:t>
            </a:r>
            <a:r>
              <a:rPr lang="et-EE" sz="2800" b="1" dirty="0" smtClean="0">
                <a:solidFill>
                  <a:srgbClr val="FF0000"/>
                </a:solidFill>
              </a:rPr>
              <a:t> </a:t>
            </a:r>
            <a:r>
              <a:rPr lang="et-EE" sz="2800" b="1" dirty="0" err="1" smtClean="0">
                <a:solidFill>
                  <a:srgbClr val="FF0000"/>
                </a:solidFill>
              </a:rPr>
              <a:t>as</a:t>
            </a:r>
            <a:r>
              <a:rPr lang="et-EE" sz="2800" b="1" dirty="0" smtClean="0">
                <a:solidFill>
                  <a:srgbClr val="FF0000"/>
                </a:solidFill>
              </a:rPr>
              <a:t> </a:t>
            </a:r>
            <a:r>
              <a:rPr lang="et-EE" sz="2800" b="1" dirty="0" err="1" smtClean="0">
                <a:solidFill>
                  <a:srgbClr val="FF0000"/>
                </a:solidFill>
              </a:rPr>
              <a:t>national</a:t>
            </a:r>
            <a:r>
              <a:rPr lang="et-EE" sz="2800" b="1" dirty="0" smtClean="0">
                <a:solidFill>
                  <a:srgbClr val="FF0000"/>
                </a:solidFill>
              </a:rPr>
              <a:t> </a:t>
            </a:r>
            <a:r>
              <a:rPr lang="et-EE" sz="2800" b="1" dirty="0" err="1" smtClean="0">
                <a:solidFill>
                  <a:srgbClr val="FF0000"/>
                </a:solidFill>
              </a:rPr>
              <a:t>stone</a:t>
            </a:r>
            <a:endParaRPr lang="et-EE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2</a:t>
            </a:fld>
            <a:endParaRPr lang="et-EE"/>
          </a:p>
        </p:txBody>
      </p:sp>
      <p:pic>
        <p:nvPicPr>
          <p:cNvPr id="5" name="Picture 2" descr="https://arvutiturve.files.wordpress.com/2010/09/animated-flag-estonia.gif?w=1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897457"/>
            <a:ext cx="1428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942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8/84/Paekivist_Sepikoda_Eesti_Vaba%C3%B5humuuseumis.jpg/1024px-Paekivist_Sepikoda_Eesti_Vaba%C3%B5humuuseum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"/>
            <a:ext cx="709612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0/0c/Toompea_lossi_m%C3%BC%C3%BCr_Toompuiestee_poolses_k%C3%BCljes%2C_8._august_2011.jpg/1024px-Toompea_lossi_m%C3%BC%C3%BCr_Toompuiestee_poolses_k%C3%BCljes%2C_8._august_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809750"/>
            <a:ext cx="709612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hellmut-boeing.de/wp-content/gallery/tallinn-estland-05-10-08-2011/p1100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0326"/>
            <a:ext cx="6019800" cy="45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3</a:t>
            </a:fld>
            <a:endParaRPr lang="et-E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942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6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434975"/>
            <a:ext cx="7886700" cy="4351338"/>
          </a:xfrm>
        </p:spPr>
        <p:txBody>
          <a:bodyPr/>
          <a:lstStyle/>
          <a:p>
            <a:r>
              <a:rPr lang="en-GB" b="1" dirty="0" err="1" smtClean="0"/>
              <a:t>patarei</a:t>
            </a:r>
            <a:r>
              <a:rPr lang="en-GB" b="1" dirty="0" smtClean="0"/>
              <a:t> as a </a:t>
            </a:r>
            <a:r>
              <a:rPr lang="et-EE" b="1" dirty="0" err="1" smtClean="0"/>
              <a:t>fully</a:t>
            </a:r>
            <a:r>
              <a:rPr lang="et-EE" b="1" dirty="0" smtClean="0"/>
              <a:t> </a:t>
            </a:r>
            <a:r>
              <a:rPr lang="en-GB" b="1" dirty="0" smtClean="0"/>
              <a:t>deserted building today</a:t>
            </a:r>
          </a:p>
          <a:p>
            <a:pPr lvl="1"/>
            <a:r>
              <a:rPr lang="en-GB" b="1" dirty="0" smtClean="0"/>
              <a:t>no proper use, no proper user</a:t>
            </a:r>
          </a:p>
          <a:p>
            <a:pPr lvl="1"/>
            <a:r>
              <a:rPr lang="en-GB" b="1" dirty="0" smtClean="0"/>
              <a:t>normal wear and tear</a:t>
            </a:r>
          </a:p>
          <a:p>
            <a:pPr lvl="1"/>
            <a:r>
              <a:rPr lang="en-GB" b="1" dirty="0" smtClean="0"/>
              <a:t>years with no maintenance</a:t>
            </a:r>
          </a:p>
          <a:p>
            <a:pPr lvl="1"/>
            <a:r>
              <a:rPr lang="en-GB" b="1" dirty="0" smtClean="0"/>
              <a:t>several re-building cases</a:t>
            </a:r>
          </a:p>
          <a:p>
            <a:pPr lvl="1"/>
            <a:r>
              <a:rPr lang="en-GB" b="1" dirty="0" smtClean="0"/>
              <a:t>traces of vandalism</a:t>
            </a:r>
          </a:p>
          <a:p>
            <a:pPr lvl="1"/>
            <a:r>
              <a:rPr lang="et-EE" b="1" dirty="0" err="1" smtClean="0"/>
              <a:t>process</a:t>
            </a:r>
            <a:r>
              <a:rPr lang="et-EE" b="1" dirty="0" smtClean="0"/>
              <a:t> of </a:t>
            </a:r>
            <a:r>
              <a:rPr lang="en-GB" b="1" dirty="0" err="1" smtClean="0"/>
              <a:t>obsole</a:t>
            </a:r>
            <a:r>
              <a:rPr lang="et-EE" b="1" dirty="0" smtClean="0"/>
              <a:t>s</a:t>
            </a:r>
            <a:r>
              <a:rPr lang="en-GB" b="1" dirty="0" err="1" smtClean="0"/>
              <a:t>ence</a:t>
            </a:r>
            <a:endParaRPr lang="en-GB" b="1" dirty="0" smtClean="0"/>
          </a:p>
          <a:p>
            <a:endParaRPr lang="et-EE" dirty="0"/>
          </a:p>
        </p:txBody>
      </p:sp>
      <p:pic>
        <p:nvPicPr>
          <p:cNvPr id="3074" name="Picture 2" descr="IMG_0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4952" y="1368425"/>
            <a:ext cx="5616848" cy="420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4</a:t>
            </a:fld>
            <a:endParaRPr lang="et-E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4759"/>
            <a:ext cx="6666271" cy="4979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8" y="957673"/>
            <a:ext cx="7838615" cy="5854769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942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7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2219403"/>
            <a:ext cx="6281737" cy="463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635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technical condition of </a:t>
            </a:r>
            <a:r>
              <a:rPr lang="en-GB" b="1" dirty="0" err="1" smtClean="0"/>
              <a:t>Patarei</a:t>
            </a:r>
            <a:endParaRPr lang="en-GB" b="1" dirty="0" smtClean="0"/>
          </a:p>
          <a:p>
            <a:pPr lvl="1"/>
            <a:r>
              <a:rPr lang="en-GB" b="1" dirty="0" smtClean="0"/>
              <a:t>major survey </a:t>
            </a:r>
            <a:r>
              <a:rPr lang="et-EE" b="1" dirty="0" err="1" smtClean="0"/>
              <a:t>has</a:t>
            </a:r>
            <a:r>
              <a:rPr lang="et-EE" b="1" dirty="0" smtClean="0"/>
              <a:t> </a:t>
            </a:r>
            <a:r>
              <a:rPr lang="et-EE" b="1" dirty="0" err="1" smtClean="0"/>
              <a:t>been</a:t>
            </a:r>
            <a:r>
              <a:rPr lang="et-EE" b="1" dirty="0" smtClean="0"/>
              <a:t> </a:t>
            </a:r>
            <a:r>
              <a:rPr lang="en-GB" b="1" dirty="0" smtClean="0"/>
              <a:t>done in 2005</a:t>
            </a:r>
          </a:p>
          <a:p>
            <a:pPr lvl="1"/>
            <a:r>
              <a:rPr lang="en-GB" b="1" dirty="0" smtClean="0"/>
              <a:t>in today’s presentation</a:t>
            </a:r>
          </a:p>
          <a:p>
            <a:pPr lvl="2"/>
            <a:r>
              <a:rPr lang="en-GB" b="1" dirty="0" smtClean="0"/>
              <a:t>general description of the situation</a:t>
            </a:r>
          </a:p>
          <a:p>
            <a:pPr lvl="2"/>
            <a:r>
              <a:rPr lang="en-GB" b="1" dirty="0" smtClean="0"/>
              <a:t>no exact locations for the defects </a:t>
            </a:r>
            <a:r>
              <a:rPr lang="et-EE" b="1" dirty="0" smtClean="0"/>
              <a:t>are </a:t>
            </a:r>
            <a:r>
              <a:rPr lang="en-GB" b="1" dirty="0" smtClean="0"/>
              <a:t>highlighted</a:t>
            </a:r>
            <a:endParaRPr lang="en-GB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5</a:t>
            </a:fld>
            <a:endParaRPr lang="et-EE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942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10102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604" y="203705"/>
            <a:ext cx="4962525" cy="665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606425"/>
            <a:ext cx="4514850" cy="2451100"/>
          </a:xfrm>
        </p:spPr>
        <p:txBody>
          <a:bodyPr/>
          <a:lstStyle/>
          <a:p>
            <a:r>
              <a:rPr lang="en-GB" b="1" dirty="0" smtClean="0"/>
              <a:t>structural issues</a:t>
            </a:r>
          </a:p>
          <a:p>
            <a:pPr lvl="1"/>
            <a:r>
              <a:rPr lang="en-GB" b="1" dirty="0" smtClean="0"/>
              <a:t>limestone structures have preserved the</a:t>
            </a:r>
            <a:r>
              <a:rPr lang="et-EE" b="1" dirty="0" err="1" smtClean="0"/>
              <a:t>ir</a:t>
            </a:r>
            <a:r>
              <a:rPr lang="en-GB" b="1" dirty="0" smtClean="0"/>
              <a:t> major qualities</a:t>
            </a:r>
          </a:p>
          <a:p>
            <a:pPr lvl="1"/>
            <a:r>
              <a:rPr lang="en-GB" b="1" dirty="0" smtClean="0"/>
              <a:t>fully deteriorated roof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6</a:t>
            </a:fld>
            <a:endParaRPr lang="et-EE"/>
          </a:p>
        </p:txBody>
      </p:sp>
      <p:sp>
        <p:nvSpPr>
          <p:cNvPr id="5" name="Freeform 4"/>
          <p:cNvSpPr/>
          <p:nvPr/>
        </p:nvSpPr>
        <p:spPr>
          <a:xfrm>
            <a:off x="7286625" y="3838575"/>
            <a:ext cx="257175" cy="1638300"/>
          </a:xfrm>
          <a:custGeom>
            <a:avLst/>
            <a:gdLst>
              <a:gd name="connsiteX0" fmla="*/ 123825 w 257175"/>
              <a:gd name="connsiteY0" fmla="*/ 0 h 1638300"/>
              <a:gd name="connsiteX1" fmla="*/ 133350 w 257175"/>
              <a:gd name="connsiteY1" fmla="*/ 123825 h 1638300"/>
              <a:gd name="connsiteX2" fmla="*/ 152400 w 257175"/>
              <a:gd name="connsiteY2" fmla="*/ 161925 h 1638300"/>
              <a:gd name="connsiteX3" fmla="*/ 171450 w 257175"/>
              <a:gd name="connsiteY3" fmla="*/ 219075 h 1638300"/>
              <a:gd name="connsiteX4" fmla="*/ 200025 w 257175"/>
              <a:gd name="connsiteY4" fmla="*/ 247650 h 1638300"/>
              <a:gd name="connsiteX5" fmla="*/ 228600 w 257175"/>
              <a:gd name="connsiteY5" fmla="*/ 323850 h 1638300"/>
              <a:gd name="connsiteX6" fmla="*/ 247650 w 257175"/>
              <a:gd name="connsiteY6" fmla="*/ 390525 h 1638300"/>
              <a:gd name="connsiteX7" fmla="*/ 228600 w 257175"/>
              <a:gd name="connsiteY7" fmla="*/ 428625 h 1638300"/>
              <a:gd name="connsiteX8" fmla="*/ 200025 w 257175"/>
              <a:gd name="connsiteY8" fmla="*/ 447675 h 1638300"/>
              <a:gd name="connsiteX9" fmla="*/ 104775 w 257175"/>
              <a:gd name="connsiteY9" fmla="*/ 514350 h 1638300"/>
              <a:gd name="connsiteX10" fmla="*/ 76200 w 257175"/>
              <a:gd name="connsiteY10" fmla="*/ 533400 h 1638300"/>
              <a:gd name="connsiteX11" fmla="*/ 47625 w 257175"/>
              <a:gd name="connsiteY11" fmla="*/ 571500 h 1638300"/>
              <a:gd name="connsiteX12" fmla="*/ 38100 w 257175"/>
              <a:gd name="connsiteY12" fmla="*/ 600075 h 1638300"/>
              <a:gd name="connsiteX13" fmla="*/ 19050 w 257175"/>
              <a:gd name="connsiteY13" fmla="*/ 628650 h 1638300"/>
              <a:gd name="connsiteX14" fmla="*/ 0 w 257175"/>
              <a:gd name="connsiteY14" fmla="*/ 704850 h 1638300"/>
              <a:gd name="connsiteX15" fmla="*/ 19050 w 257175"/>
              <a:gd name="connsiteY15" fmla="*/ 809625 h 1638300"/>
              <a:gd name="connsiteX16" fmla="*/ 57150 w 257175"/>
              <a:gd name="connsiteY16" fmla="*/ 866775 h 1638300"/>
              <a:gd name="connsiteX17" fmla="*/ 114300 w 257175"/>
              <a:gd name="connsiteY17" fmla="*/ 1000125 h 1638300"/>
              <a:gd name="connsiteX18" fmla="*/ 133350 w 257175"/>
              <a:gd name="connsiteY18" fmla="*/ 1038225 h 1638300"/>
              <a:gd name="connsiteX19" fmla="*/ 142875 w 257175"/>
              <a:gd name="connsiteY19" fmla="*/ 1066800 h 1638300"/>
              <a:gd name="connsiteX20" fmla="*/ 152400 w 257175"/>
              <a:gd name="connsiteY20" fmla="*/ 1104900 h 1638300"/>
              <a:gd name="connsiteX21" fmla="*/ 171450 w 257175"/>
              <a:gd name="connsiteY21" fmla="*/ 1133475 h 1638300"/>
              <a:gd name="connsiteX22" fmla="*/ 190500 w 257175"/>
              <a:gd name="connsiteY22" fmla="*/ 1181100 h 1638300"/>
              <a:gd name="connsiteX23" fmla="*/ 209550 w 257175"/>
              <a:gd name="connsiteY23" fmla="*/ 1247775 h 1638300"/>
              <a:gd name="connsiteX24" fmla="*/ 228600 w 257175"/>
              <a:gd name="connsiteY24" fmla="*/ 1276350 h 1638300"/>
              <a:gd name="connsiteX25" fmla="*/ 238125 w 257175"/>
              <a:gd name="connsiteY25" fmla="*/ 1333500 h 1638300"/>
              <a:gd name="connsiteX26" fmla="*/ 257175 w 257175"/>
              <a:gd name="connsiteY26" fmla="*/ 1400175 h 1638300"/>
              <a:gd name="connsiteX27" fmla="*/ 200025 w 257175"/>
              <a:gd name="connsiteY27" fmla="*/ 1447800 h 1638300"/>
              <a:gd name="connsiteX28" fmla="*/ 171450 w 257175"/>
              <a:gd name="connsiteY28" fmla="*/ 1457325 h 1638300"/>
              <a:gd name="connsiteX29" fmla="*/ 161925 w 257175"/>
              <a:gd name="connsiteY29" fmla="*/ 1485900 h 1638300"/>
              <a:gd name="connsiteX30" fmla="*/ 133350 w 257175"/>
              <a:gd name="connsiteY30" fmla="*/ 1504950 h 1638300"/>
              <a:gd name="connsiteX31" fmla="*/ 142875 w 257175"/>
              <a:gd name="connsiteY31" fmla="*/ 1581150 h 1638300"/>
              <a:gd name="connsiteX32" fmla="*/ 142875 w 257175"/>
              <a:gd name="connsiteY32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57175" h="1638300">
                <a:moveTo>
                  <a:pt x="123825" y="0"/>
                </a:moveTo>
                <a:cubicBezTo>
                  <a:pt x="127000" y="41275"/>
                  <a:pt x="126156" y="83058"/>
                  <a:pt x="133350" y="123825"/>
                </a:cubicBezTo>
                <a:cubicBezTo>
                  <a:pt x="135818" y="137808"/>
                  <a:pt x="147127" y="148742"/>
                  <a:pt x="152400" y="161925"/>
                </a:cubicBezTo>
                <a:cubicBezTo>
                  <a:pt x="159858" y="180569"/>
                  <a:pt x="161698" y="201522"/>
                  <a:pt x="171450" y="219075"/>
                </a:cubicBezTo>
                <a:cubicBezTo>
                  <a:pt x="177992" y="230850"/>
                  <a:pt x="192195" y="236689"/>
                  <a:pt x="200025" y="247650"/>
                </a:cubicBezTo>
                <a:cubicBezTo>
                  <a:pt x="221163" y="277243"/>
                  <a:pt x="219104" y="290613"/>
                  <a:pt x="228600" y="323850"/>
                </a:cubicBezTo>
                <a:cubicBezTo>
                  <a:pt x="255929" y="419503"/>
                  <a:pt x="217873" y="271418"/>
                  <a:pt x="247650" y="390525"/>
                </a:cubicBezTo>
                <a:cubicBezTo>
                  <a:pt x="241300" y="403225"/>
                  <a:pt x="237690" y="417717"/>
                  <a:pt x="228600" y="428625"/>
                </a:cubicBezTo>
                <a:cubicBezTo>
                  <a:pt x="221271" y="437419"/>
                  <a:pt x="209340" y="441021"/>
                  <a:pt x="200025" y="447675"/>
                </a:cubicBezTo>
                <a:cubicBezTo>
                  <a:pt x="101297" y="518195"/>
                  <a:pt x="236157" y="426762"/>
                  <a:pt x="104775" y="514350"/>
                </a:cubicBezTo>
                <a:cubicBezTo>
                  <a:pt x="95250" y="520700"/>
                  <a:pt x="83069" y="524242"/>
                  <a:pt x="76200" y="533400"/>
                </a:cubicBezTo>
                <a:lnTo>
                  <a:pt x="47625" y="571500"/>
                </a:lnTo>
                <a:cubicBezTo>
                  <a:pt x="44450" y="581025"/>
                  <a:pt x="42590" y="591095"/>
                  <a:pt x="38100" y="600075"/>
                </a:cubicBezTo>
                <a:cubicBezTo>
                  <a:pt x="32980" y="610314"/>
                  <a:pt x="22962" y="617892"/>
                  <a:pt x="19050" y="628650"/>
                </a:cubicBezTo>
                <a:cubicBezTo>
                  <a:pt x="10103" y="653255"/>
                  <a:pt x="0" y="704850"/>
                  <a:pt x="0" y="704850"/>
                </a:cubicBezTo>
                <a:cubicBezTo>
                  <a:pt x="2076" y="721457"/>
                  <a:pt x="4841" y="784048"/>
                  <a:pt x="19050" y="809625"/>
                </a:cubicBezTo>
                <a:cubicBezTo>
                  <a:pt x="30169" y="829639"/>
                  <a:pt x="46911" y="846297"/>
                  <a:pt x="57150" y="866775"/>
                </a:cubicBezTo>
                <a:cubicBezTo>
                  <a:pt x="116728" y="985931"/>
                  <a:pt x="54211" y="855911"/>
                  <a:pt x="114300" y="1000125"/>
                </a:cubicBezTo>
                <a:cubicBezTo>
                  <a:pt x="119761" y="1013232"/>
                  <a:pt x="127757" y="1025174"/>
                  <a:pt x="133350" y="1038225"/>
                </a:cubicBezTo>
                <a:cubicBezTo>
                  <a:pt x="137305" y="1047453"/>
                  <a:pt x="140117" y="1057146"/>
                  <a:pt x="142875" y="1066800"/>
                </a:cubicBezTo>
                <a:cubicBezTo>
                  <a:pt x="146471" y="1079387"/>
                  <a:pt x="147243" y="1092868"/>
                  <a:pt x="152400" y="1104900"/>
                </a:cubicBezTo>
                <a:cubicBezTo>
                  <a:pt x="156909" y="1115422"/>
                  <a:pt x="166330" y="1123236"/>
                  <a:pt x="171450" y="1133475"/>
                </a:cubicBezTo>
                <a:cubicBezTo>
                  <a:pt x="179096" y="1148768"/>
                  <a:pt x="185093" y="1164880"/>
                  <a:pt x="190500" y="1181100"/>
                </a:cubicBezTo>
                <a:cubicBezTo>
                  <a:pt x="196604" y="1199411"/>
                  <a:pt x="200377" y="1229429"/>
                  <a:pt x="209550" y="1247775"/>
                </a:cubicBezTo>
                <a:cubicBezTo>
                  <a:pt x="214670" y="1258014"/>
                  <a:pt x="222250" y="1266825"/>
                  <a:pt x="228600" y="1276350"/>
                </a:cubicBezTo>
                <a:cubicBezTo>
                  <a:pt x="231775" y="1295400"/>
                  <a:pt x="234337" y="1314562"/>
                  <a:pt x="238125" y="1333500"/>
                </a:cubicBezTo>
                <a:cubicBezTo>
                  <a:pt x="244105" y="1363400"/>
                  <a:pt x="248097" y="1372940"/>
                  <a:pt x="257175" y="1400175"/>
                </a:cubicBezTo>
                <a:cubicBezTo>
                  <a:pt x="236109" y="1421241"/>
                  <a:pt x="226547" y="1434539"/>
                  <a:pt x="200025" y="1447800"/>
                </a:cubicBezTo>
                <a:cubicBezTo>
                  <a:pt x="191045" y="1452290"/>
                  <a:pt x="180975" y="1454150"/>
                  <a:pt x="171450" y="1457325"/>
                </a:cubicBezTo>
                <a:cubicBezTo>
                  <a:pt x="168275" y="1466850"/>
                  <a:pt x="168197" y="1478060"/>
                  <a:pt x="161925" y="1485900"/>
                </a:cubicBezTo>
                <a:cubicBezTo>
                  <a:pt x="154774" y="1494839"/>
                  <a:pt x="135595" y="1493725"/>
                  <a:pt x="133350" y="1504950"/>
                </a:cubicBezTo>
                <a:cubicBezTo>
                  <a:pt x="128330" y="1530051"/>
                  <a:pt x="141051" y="1555617"/>
                  <a:pt x="142875" y="1581150"/>
                </a:cubicBezTo>
                <a:cubicBezTo>
                  <a:pt x="144232" y="1600152"/>
                  <a:pt x="142875" y="1619250"/>
                  <a:pt x="142875" y="1638300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Freeform 5"/>
          <p:cNvSpPr/>
          <p:nvPr/>
        </p:nvSpPr>
        <p:spPr>
          <a:xfrm>
            <a:off x="6478859" y="1103971"/>
            <a:ext cx="1561170" cy="769434"/>
          </a:xfrm>
          <a:custGeom>
            <a:avLst/>
            <a:gdLst>
              <a:gd name="connsiteX0" fmla="*/ 0 w 1561170"/>
              <a:gd name="connsiteY0" fmla="*/ 769434 h 769434"/>
              <a:gd name="connsiteX1" fmla="*/ 55756 w 1561170"/>
              <a:gd name="connsiteY1" fmla="*/ 724829 h 769434"/>
              <a:gd name="connsiteX2" fmla="*/ 78058 w 1561170"/>
              <a:gd name="connsiteY2" fmla="*/ 691375 h 769434"/>
              <a:gd name="connsiteX3" fmla="*/ 111512 w 1561170"/>
              <a:gd name="connsiteY3" fmla="*/ 657922 h 769434"/>
              <a:gd name="connsiteX4" fmla="*/ 133814 w 1561170"/>
              <a:gd name="connsiteY4" fmla="*/ 613317 h 769434"/>
              <a:gd name="connsiteX5" fmla="*/ 189570 w 1561170"/>
              <a:gd name="connsiteY5" fmla="*/ 568712 h 769434"/>
              <a:gd name="connsiteX6" fmla="*/ 223024 w 1561170"/>
              <a:gd name="connsiteY6" fmla="*/ 557561 h 769434"/>
              <a:gd name="connsiteX7" fmla="*/ 267629 w 1561170"/>
              <a:gd name="connsiteY7" fmla="*/ 535258 h 769434"/>
              <a:gd name="connsiteX8" fmla="*/ 301082 w 1561170"/>
              <a:gd name="connsiteY8" fmla="*/ 524107 h 769434"/>
              <a:gd name="connsiteX9" fmla="*/ 356839 w 1561170"/>
              <a:gd name="connsiteY9" fmla="*/ 479502 h 769434"/>
              <a:gd name="connsiteX10" fmla="*/ 401443 w 1561170"/>
              <a:gd name="connsiteY10" fmla="*/ 423746 h 769434"/>
              <a:gd name="connsiteX11" fmla="*/ 434897 w 1561170"/>
              <a:gd name="connsiteY11" fmla="*/ 412595 h 769434"/>
              <a:gd name="connsiteX12" fmla="*/ 479502 w 1561170"/>
              <a:gd name="connsiteY12" fmla="*/ 390292 h 769434"/>
              <a:gd name="connsiteX13" fmla="*/ 535258 w 1561170"/>
              <a:gd name="connsiteY13" fmla="*/ 367990 h 769434"/>
              <a:gd name="connsiteX14" fmla="*/ 568712 w 1561170"/>
              <a:gd name="connsiteY14" fmla="*/ 345688 h 769434"/>
              <a:gd name="connsiteX15" fmla="*/ 635619 w 1561170"/>
              <a:gd name="connsiteY15" fmla="*/ 334536 h 769434"/>
              <a:gd name="connsiteX16" fmla="*/ 669073 w 1561170"/>
              <a:gd name="connsiteY16" fmla="*/ 323385 h 769434"/>
              <a:gd name="connsiteX17" fmla="*/ 713678 w 1561170"/>
              <a:gd name="connsiteY17" fmla="*/ 312234 h 769434"/>
              <a:gd name="connsiteX18" fmla="*/ 769434 w 1561170"/>
              <a:gd name="connsiteY18" fmla="*/ 267629 h 769434"/>
              <a:gd name="connsiteX19" fmla="*/ 802887 w 1561170"/>
              <a:gd name="connsiteY19" fmla="*/ 256478 h 769434"/>
              <a:gd name="connsiteX20" fmla="*/ 825190 w 1561170"/>
              <a:gd name="connsiteY20" fmla="*/ 234175 h 769434"/>
              <a:gd name="connsiteX21" fmla="*/ 903248 w 1561170"/>
              <a:gd name="connsiteY21" fmla="*/ 189570 h 769434"/>
              <a:gd name="connsiteX22" fmla="*/ 947853 w 1561170"/>
              <a:gd name="connsiteY22" fmla="*/ 178419 h 769434"/>
              <a:gd name="connsiteX23" fmla="*/ 970156 w 1561170"/>
              <a:gd name="connsiteY23" fmla="*/ 156117 h 769434"/>
              <a:gd name="connsiteX24" fmla="*/ 1048214 w 1561170"/>
              <a:gd name="connsiteY24" fmla="*/ 133814 h 769434"/>
              <a:gd name="connsiteX25" fmla="*/ 1293541 w 1561170"/>
              <a:gd name="connsiteY25" fmla="*/ 100361 h 769434"/>
              <a:gd name="connsiteX26" fmla="*/ 1304692 w 1561170"/>
              <a:gd name="connsiteY26" fmla="*/ 66907 h 769434"/>
              <a:gd name="connsiteX27" fmla="*/ 1516565 w 1561170"/>
              <a:gd name="connsiteY27" fmla="*/ 11151 h 769434"/>
              <a:gd name="connsiteX28" fmla="*/ 1561170 w 1561170"/>
              <a:gd name="connsiteY28" fmla="*/ 0 h 76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61170" h="769434">
                <a:moveTo>
                  <a:pt x="0" y="769434"/>
                </a:moveTo>
                <a:cubicBezTo>
                  <a:pt x="18585" y="754566"/>
                  <a:pt x="38926" y="741659"/>
                  <a:pt x="55756" y="724829"/>
                </a:cubicBezTo>
                <a:cubicBezTo>
                  <a:pt x="65233" y="715352"/>
                  <a:pt x="69478" y="701671"/>
                  <a:pt x="78058" y="691375"/>
                </a:cubicBezTo>
                <a:cubicBezTo>
                  <a:pt x="88154" y="679260"/>
                  <a:pt x="100361" y="669073"/>
                  <a:pt x="111512" y="657922"/>
                </a:cubicBezTo>
                <a:cubicBezTo>
                  <a:pt x="118946" y="643054"/>
                  <a:pt x="124593" y="627148"/>
                  <a:pt x="133814" y="613317"/>
                </a:cubicBezTo>
                <a:cubicBezTo>
                  <a:pt x="144186" y="597759"/>
                  <a:pt x="174657" y="576168"/>
                  <a:pt x="189570" y="568712"/>
                </a:cubicBezTo>
                <a:cubicBezTo>
                  <a:pt x="200084" y="563455"/>
                  <a:pt x="212220" y="562191"/>
                  <a:pt x="223024" y="557561"/>
                </a:cubicBezTo>
                <a:cubicBezTo>
                  <a:pt x="238303" y="551013"/>
                  <a:pt x="252350" y="541806"/>
                  <a:pt x="267629" y="535258"/>
                </a:cubicBezTo>
                <a:cubicBezTo>
                  <a:pt x="278433" y="530628"/>
                  <a:pt x="290569" y="529364"/>
                  <a:pt x="301082" y="524107"/>
                </a:cubicBezTo>
                <a:cubicBezTo>
                  <a:pt x="320403" y="514446"/>
                  <a:pt x="343009" y="496790"/>
                  <a:pt x="356839" y="479502"/>
                </a:cubicBezTo>
                <a:cubicBezTo>
                  <a:pt x="370863" y="461972"/>
                  <a:pt x="380734" y="436172"/>
                  <a:pt x="401443" y="423746"/>
                </a:cubicBezTo>
                <a:cubicBezTo>
                  <a:pt x="411522" y="417698"/>
                  <a:pt x="424093" y="417225"/>
                  <a:pt x="434897" y="412595"/>
                </a:cubicBezTo>
                <a:cubicBezTo>
                  <a:pt x="450176" y="406047"/>
                  <a:pt x="464311" y="397043"/>
                  <a:pt x="479502" y="390292"/>
                </a:cubicBezTo>
                <a:cubicBezTo>
                  <a:pt x="497794" y="382162"/>
                  <a:pt x="517354" y="376942"/>
                  <a:pt x="535258" y="367990"/>
                </a:cubicBezTo>
                <a:cubicBezTo>
                  <a:pt x="547245" y="361997"/>
                  <a:pt x="555998" y="349926"/>
                  <a:pt x="568712" y="345688"/>
                </a:cubicBezTo>
                <a:cubicBezTo>
                  <a:pt x="590162" y="338538"/>
                  <a:pt x="613547" y="339441"/>
                  <a:pt x="635619" y="334536"/>
                </a:cubicBezTo>
                <a:cubicBezTo>
                  <a:pt x="647094" y="331986"/>
                  <a:pt x="657771" y="326614"/>
                  <a:pt x="669073" y="323385"/>
                </a:cubicBezTo>
                <a:cubicBezTo>
                  <a:pt x="683809" y="319175"/>
                  <a:pt x="698810" y="315951"/>
                  <a:pt x="713678" y="312234"/>
                </a:cubicBezTo>
                <a:cubicBezTo>
                  <a:pt x="734423" y="291488"/>
                  <a:pt x="741297" y="281697"/>
                  <a:pt x="769434" y="267629"/>
                </a:cubicBezTo>
                <a:cubicBezTo>
                  <a:pt x="779947" y="262372"/>
                  <a:pt x="791736" y="260195"/>
                  <a:pt x="802887" y="256478"/>
                </a:cubicBezTo>
                <a:cubicBezTo>
                  <a:pt x="810321" y="249044"/>
                  <a:pt x="816980" y="240743"/>
                  <a:pt x="825190" y="234175"/>
                </a:cubicBezTo>
                <a:cubicBezTo>
                  <a:pt x="844220" y="218951"/>
                  <a:pt x="881703" y="197650"/>
                  <a:pt x="903248" y="189570"/>
                </a:cubicBezTo>
                <a:cubicBezTo>
                  <a:pt x="917598" y="184189"/>
                  <a:pt x="932985" y="182136"/>
                  <a:pt x="947853" y="178419"/>
                </a:cubicBezTo>
                <a:cubicBezTo>
                  <a:pt x="955287" y="170985"/>
                  <a:pt x="961141" y="161526"/>
                  <a:pt x="970156" y="156117"/>
                </a:cubicBezTo>
                <a:cubicBezTo>
                  <a:pt x="982646" y="148623"/>
                  <a:pt x="1038497" y="136729"/>
                  <a:pt x="1048214" y="133814"/>
                </a:cubicBezTo>
                <a:cubicBezTo>
                  <a:pt x="1188972" y="91586"/>
                  <a:pt x="1047756" y="115722"/>
                  <a:pt x="1293541" y="100361"/>
                </a:cubicBezTo>
                <a:cubicBezTo>
                  <a:pt x="1297258" y="89210"/>
                  <a:pt x="1297860" y="76472"/>
                  <a:pt x="1304692" y="66907"/>
                </a:cubicBezTo>
                <a:cubicBezTo>
                  <a:pt x="1363574" y="-15529"/>
                  <a:pt x="1395381" y="19230"/>
                  <a:pt x="1516565" y="11151"/>
                </a:cubicBezTo>
                <a:lnTo>
                  <a:pt x="1561170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" y="2441107"/>
            <a:ext cx="4599287" cy="6157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24" y="971511"/>
            <a:ext cx="7848652" cy="5886489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942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08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G_00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708" y="2390461"/>
            <a:ext cx="3392585" cy="452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83" y="661529"/>
            <a:ext cx="7886700" cy="4351338"/>
          </a:xfrm>
        </p:spPr>
        <p:txBody>
          <a:bodyPr/>
          <a:lstStyle/>
          <a:p>
            <a:r>
              <a:rPr lang="et-EE" b="1" dirty="0" err="1" smtClean="0"/>
              <a:t>dampness</a:t>
            </a:r>
            <a:r>
              <a:rPr lang="et-EE" b="1" dirty="0" smtClean="0"/>
              <a:t> and </a:t>
            </a:r>
            <a:r>
              <a:rPr lang="en-GB" b="1" dirty="0" smtClean="0"/>
              <a:t>moisture</a:t>
            </a:r>
          </a:p>
          <a:p>
            <a:pPr lvl="1"/>
            <a:r>
              <a:rPr lang="en-GB" b="1" dirty="0" smtClean="0"/>
              <a:t>the greatest danger for any building</a:t>
            </a:r>
          </a:p>
          <a:p>
            <a:pPr lvl="1"/>
            <a:r>
              <a:rPr lang="en-GB" b="1" dirty="0" smtClean="0"/>
              <a:t>flow of moisture from the ground</a:t>
            </a:r>
          </a:p>
          <a:p>
            <a:pPr lvl="1"/>
            <a:r>
              <a:rPr lang="et-EE" b="1" dirty="0" err="1" smtClean="0"/>
              <a:t>influence</a:t>
            </a:r>
            <a:r>
              <a:rPr lang="et-EE" b="1" dirty="0" smtClean="0"/>
              <a:t> of </a:t>
            </a:r>
            <a:r>
              <a:rPr lang="en-GB" b="1" dirty="0" smtClean="0"/>
              <a:t>rain</a:t>
            </a:r>
            <a:r>
              <a:rPr lang="et-EE" b="1" dirty="0" smtClean="0"/>
              <a:t> ja </a:t>
            </a:r>
            <a:r>
              <a:rPr lang="en-GB" b="1" dirty="0" smtClean="0"/>
              <a:t>snow</a:t>
            </a:r>
          </a:p>
          <a:p>
            <a:pPr lvl="1"/>
            <a:r>
              <a:rPr lang="et-EE" b="1" dirty="0" err="1" smtClean="0"/>
              <a:t>high</a:t>
            </a:r>
            <a:r>
              <a:rPr lang="et-EE" b="1" dirty="0" smtClean="0"/>
              <a:t> </a:t>
            </a:r>
            <a:r>
              <a:rPr lang="en-GB" b="1" dirty="0" smtClean="0"/>
              <a:t>humidity degree in the </a:t>
            </a:r>
            <a:r>
              <a:rPr lang="en-GB" b="1" dirty="0" smtClean="0">
                <a:solidFill>
                  <a:schemeClr val="bg1"/>
                </a:solidFill>
              </a:rPr>
              <a:t>rooms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P10101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6150" y="2765457"/>
            <a:ext cx="5043487" cy="377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G_0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8103" y="1599922"/>
            <a:ext cx="4838380" cy="36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7</a:t>
            </a:fld>
            <a:endParaRPr lang="et-E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2" y="1082421"/>
            <a:ext cx="5143500" cy="6858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5968795" y="966261"/>
            <a:ext cx="2546555" cy="1366684"/>
          </a:xfrm>
          <a:prstGeom prst="wedgeRoundRectCallout">
            <a:avLst>
              <a:gd name="adj1" fmla="val -1142"/>
              <a:gd name="adj2" fmla="val 79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i="1" dirty="0" smtClean="0"/>
              <a:t>Aspergillus</a:t>
            </a:r>
            <a:endParaRPr lang="et-EE" i="1" dirty="0" smtClean="0"/>
          </a:p>
          <a:p>
            <a:pPr algn="ctr"/>
            <a:r>
              <a:rPr lang="fi-FI" i="1" dirty="0" smtClean="0"/>
              <a:t>Penicillium </a:t>
            </a:r>
            <a:endParaRPr lang="et-EE" i="1" dirty="0" smtClean="0"/>
          </a:p>
          <a:p>
            <a:pPr algn="ctr"/>
            <a:r>
              <a:rPr lang="fi-FI" i="1" dirty="0" smtClean="0">
                <a:solidFill>
                  <a:srgbClr val="FF0000"/>
                </a:solidFill>
              </a:rPr>
              <a:t>Stachybotrys</a:t>
            </a:r>
            <a:endParaRPr lang="et-EE" i="1" dirty="0" smtClean="0">
              <a:solidFill>
                <a:srgbClr val="FF0000"/>
              </a:solidFill>
            </a:endParaRPr>
          </a:p>
          <a:p>
            <a:pPr algn="ctr"/>
            <a:r>
              <a:rPr lang="fi-FI" i="1" dirty="0" smtClean="0"/>
              <a:t>Cladosporium</a:t>
            </a:r>
            <a:endParaRPr lang="et-EE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942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1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10101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006" y="4932157"/>
            <a:ext cx="39338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P1010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694" y="2240007"/>
            <a:ext cx="6456004" cy="484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8</a:t>
            </a:fld>
            <a:endParaRPr lang="et-EE"/>
          </a:p>
        </p:txBody>
      </p:sp>
      <p:pic>
        <p:nvPicPr>
          <p:cNvPr id="2051" name="Picture 3" descr="P1010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7247" y="118994"/>
            <a:ext cx="4306529" cy="32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19" y="518362"/>
            <a:ext cx="7886700" cy="4351338"/>
          </a:xfrm>
        </p:spPr>
        <p:txBody>
          <a:bodyPr/>
          <a:lstStyle/>
          <a:p>
            <a:r>
              <a:rPr lang="en-GB" b="1" dirty="0" smtClean="0"/>
              <a:t>roofs</a:t>
            </a:r>
          </a:p>
          <a:p>
            <a:pPr lvl="1"/>
            <a:r>
              <a:rPr lang="en-GB" b="1" dirty="0" smtClean="0"/>
              <a:t>fully damaged</a:t>
            </a:r>
          </a:p>
          <a:p>
            <a:pPr lvl="1"/>
            <a:r>
              <a:rPr lang="en-GB" b="1" dirty="0" smtClean="0"/>
              <a:t>steel sheets have </a:t>
            </a:r>
            <a:r>
              <a:rPr lang="en-GB" b="1" dirty="0" err="1" smtClean="0"/>
              <a:t>weared</a:t>
            </a:r>
            <a:r>
              <a:rPr lang="en-GB" b="1" dirty="0" smtClean="0"/>
              <a:t> ou</a:t>
            </a:r>
            <a:r>
              <a:rPr lang="en-GB" b="1" dirty="0" smtClean="0">
                <a:solidFill>
                  <a:schemeClr val="bg1"/>
                </a:solidFill>
              </a:rPr>
              <a:t>t</a:t>
            </a:r>
          </a:p>
          <a:p>
            <a:pPr lvl="1"/>
            <a:r>
              <a:rPr lang="en-GB" b="1" dirty="0" smtClean="0"/>
              <a:t>timber frame structures are </a:t>
            </a:r>
            <a:r>
              <a:rPr lang="et-EE" b="1" dirty="0" err="1" smtClean="0">
                <a:solidFill>
                  <a:schemeClr val="bg1"/>
                </a:solidFill>
              </a:rPr>
              <a:t>fully</a:t>
            </a:r>
            <a:r>
              <a:rPr lang="et-EE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rotten</a:t>
            </a:r>
          </a:p>
        </p:txBody>
      </p:sp>
      <p:pic>
        <p:nvPicPr>
          <p:cNvPr id="2050" name="Picture 2" descr="IMG_01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39592" y="0"/>
            <a:ext cx="6445800" cy="482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P10100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79183" y="3810225"/>
            <a:ext cx="4448059" cy="330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IMG_26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5057" y="3324841"/>
            <a:ext cx="5092835" cy="381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942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0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67228"/>
            <a:ext cx="7886700" cy="4351338"/>
          </a:xfrm>
        </p:spPr>
        <p:txBody>
          <a:bodyPr/>
          <a:lstStyle/>
          <a:p>
            <a:r>
              <a:rPr lang="en-GB" b="1" dirty="0" smtClean="0"/>
              <a:t>walls </a:t>
            </a:r>
          </a:p>
          <a:p>
            <a:pPr lvl="1"/>
            <a:r>
              <a:rPr lang="en-GB" b="1" dirty="0" smtClean="0"/>
              <a:t>carbonising process</a:t>
            </a:r>
            <a:r>
              <a:rPr lang="et-EE" b="1" dirty="0" smtClean="0"/>
              <a:t> and </a:t>
            </a:r>
            <a:r>
              <a:rPr lang="et-EE" b="1" dirty="0" err="1" smtClean="0"/>
              <a:t>salts</a:t>
            </a:r>
            <a:r>
              <a:rPr lang="et-EE" b="1" dirty="0" smtClean="0"/>
              <a:t> </a:t>
            </a:r>
            <a:r>
              <a:rPr lang="et-EE" b="1" dirty="0" err="1" smtClean="0"/>
              <a:t>have</a:t>
            </a:r>
            <a:r>
              <a:rPr lang="et-EE" b="1" dirty="0" smtClean="0"/>
              <a:t> </a:t>
            </a:r>
            <a:r>
              <a:rPr lang="et-EE" b="1" dirty="0" err="1" smtClean="0"/>
              <a:t>settled</a:t>
            </a:r>
            <a:endParaRPr lang="en-GB" b="1" dirty="0" smtClean="0"/>
          </a:p>
          <a:p>
            <a:pPr lvl="1"/>
            <a:r>
              <a:rPr lang="en-GB" b="1" dirty="0" smtClean="0"/>
              <a:t>thermal bridges around the </a:t>
            </a:r>
            <a:r>
              <a:rPr lang="et-EE" b="1" dirty="0" smtClean="0"/>
              <a:t>w</a:t>
            </a:r>
            <a:r>
              <a:rPr lang="en-GB" b="1" dirty="0" err="1" smtClean="0"/>
              <a:t>indows</a:t>
            </a:r>
            <a:endParaRPr lang="en-GB" b="1" dirty="0" smtClean="0"/>
          </a:p>
          <a:p>
            <a:pPr lvl="1"/>
            <a:r>
              <a:rPr lang="en-GB" b="1" dirty="0"/>
              <a:t>plaster in </a:t>
            </a:r>
            <a:r>
              <a:rPr lang="en-GB" b="1" dirty="0" smtClean="0"/>
              <a:t>the rooms is mostly damaged</a:t>
            </a:r>
          </a:p>
          <a:p>
            <a:pPr lvl="1"/>
            <a:r>
              <a:rPr lang="en-GB" b="1" dirty="0" smtClean="0"/>
              <a:t>danger of d</a:t>
            </a:r>
            <a:r>
              <a:rPr lang="et-EE" b="1" dirty="0" smtClean="0"/>
              <a:t>i</a:t>
            </a:r>
            <a:r>
              <a:rPr lang="en-GB" b="1" dirty="0" err="1" smtClean="0"/>
              <a:t>seases</a:t>
            </a:r>
            <a:r>
              <a:rPr lang="en-GB" b="1" dirty="0" smtClean="0"/>
              <a:t> in some buildings and rooms</a:t>
            </a:r>
            <a:endParaRPr lang="en-GB" b="1" dirty="0"/>
          </a:p>
        </p:txBody>
      </p:sp>
      <p:pic>
        <p:nvPicPr>
          <p:cNvPr id="4099" name="Picture 3" descr="P1010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0"/>
            <a:ext cx="27813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666D-83B9-44B9-B1E9-884D62F49449}" type="slidenum">
              <a:rPr lang="et-EE" smtClean="0"/>
              <a:pPr/>
              <a:t>9</a:t>
            </a:fld>
            <a:endParaRPr lang="et-EE"/>
          </a:p>
        </p:txBody>
      </p:sp>
      <p:pic>
        <p:nvPicPr>
          <p:cNvPr id="4101" name="Picture 5" descr="P1010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316" y="3353231"/>
            <a:ext cx="5053781" cy="378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IMG_23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1300" y="3139338"/>
            <a:ext cx="2832919" cy="37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151"/>
            <a:ext cx="5496232" cy="7358592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9429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261</Words>
  <Application>Microsoft Office PowerPoint</Application>
  <PresentationFormat>On-screen Show (4:3)</PresentationFormat>
  <Paragraphs>72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Office Theme</vt:lpstr>
      <vt:lpstr>PATAREI as a building and a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Tallinna Tehnikaülikool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patarei</dc:title>
  <dc:creator>Roode Liias</dc:creator>
  <cp:lastModifiedBy>Roode Liias</cp:lastModifiedBy>
  <cp:revision>42</cp:revision>
  <dcterms:created xsi:type="dcterms:W3CDTF">2015-05-16T13:03:38Z</dcterms:created>
  <dcterms:modified xsi:type="dcterms:W3CDTF">2015-05-25T17:14:09Z</dcterms:modified>
</cp:coreProperties>
</file>