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580" autoAdjust="0"/>
  </p:normalViewPr>
  <p:slideViewPr>
    <p:cSldViewPr>
      <p:cViewPr varScale="1">
        <p:scale>
          <a:sx n="44" d="100"/>
          <a:sy n="44" d="100"/>
        </p:scale>
        <p:origin x="126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553A8-E617-4C27-A272-E5CFF569FD90}" type="datetimeFigureOut">
              <a:rPr lang="et-EE" smtClean="0"/>
              <a:t>14.01.2016</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567F4-CF79-45DD-9F29-0A1BEAE4DC22}" type="slidenum">
              <a:rPr lang="et-EE" smtClean="0"/>
              <a:t>‹#›</a:t>
            </a:fld>
            <a:endParaRPr lang="et-EE"/>
          </a:p>
        </p:txBody>
      </p:sp>
    </p:spTree>
    <p:extLst>
      <p:ext uri="{BB962C8B-B14F-4D97-AF65-F5344CB8AC3E}">
        <p14:creationId xmlns:p14="http://schemas.microsoft.com/office/powerpoint/2010/main" val="930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6A567F4-CF79-45DD-9F29-0A1BEAE4DC22}" type="slidenum">
              <a:rPr lang="et-EE" smtClean="0"/>
              <a:t>4</a:t>
            </a:fld>
            <a:endParaRPr lang="et-EE"/>
          </a:p>
        </p:txBody>
      </p:sp>
    </p:spTree>
    <p:extLst>
      <p:ext uri="{BB962C8B-B14F-4D97-AF65-F5344CB8AC3E}">
        <p14:creationId xmlns:p14="http://schemas.microsoft.com/office/powerpoint/2010/main" val="778093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Romaani „Heliseb-kõliseb“ (1972) saamislugu Patarei vanglas: Hiljem meenutab Teet, et novembri alguses äkki lõi mingi pilt silme ette: suvi aasta-paar tagasi, ootamatu ringsõit, bussitäis toredaid, laulvaid tüdrukuid, vaimukad mehed, noorte suvelaagrid. Tulles tagasi Patarei vangla haiglatiiba, kirjeldab Kallas: “Asusin täiesti suvaliselt selles suunas kirjutama, polnud õrna aimugi, kuhu see joru omadega välja jõuab.”</a:t>
            </a:r>
          </a:p>
          <a:p>
            <a:r>
              <a:rPr lang="et-EE" dirty="0" smtClean="0"/>
              <a:t>Teet arvab 40 aastat hiljem, et sai “vist umbes teise peatüki juures aru”, et kirjutab “vist midagi pikemat”. Kui kirjutas viiendat-kuuendat, mõistis juba, et “vist on jutustus”. Igal juhul ütleb ta, et “vist kusagil siis” hakkas põnev: igal õhtul teritas Kallas noorkirjaniku õhinaga kümme pliiatsit. Novembri lõpust veebruarini. “Ja ma sain aru, et vist kirjutan midagi päris korralikku.”</a:t>
            </a:r>
          </a:p>
          <a:p>
            <a:r>
              <a:rPr lang="et-EE" dirty="0" smtClean="0"/>
              <a:t>Et lugu alguses väga kindlalt ei jooksnud, sellest annab märku ka Kallase sõna “vist” tihe kasutamine ja suhteliselt pikaksvenivad pausid seletuskatkete vahel. Midagi on loos aga ka kindlat, ehk isegi tõesti romaanile viitavat: “Iga kord oli mure, kust uus kaustik saada.” Kaustikud on alles, Kallase käekiri ühtlaselt voolav, parandusi vähe. Lahendamata küsimuseks jäi siiski, kuidas käsikiri Patareist välja toimetada – eakaaslasest arst seda teha ei julgenud.</a:t>
            </a:r>
          </a:p>
          <a:p>
            <a:r>
              <a:rPr lang="et-EE" dirty="0" smtClean="0"/>
              <a:t>Küll aga riskis üks sanitar, kes pataka kaustikuid lohmakasse käekotti toppis, need vanglast välja viis ning edasi juba </a:t>
            </a:r>
            <a:r>
              <a:rPr lang="et-EE" dirty="0" err="1" smtClean="0"/>
              <a:t>Seevaldisse</a:t>
            </a:r>
            <a:r>
              <a:rPr lang="et-EE" dirty="0" smtClean="0"/>
              <a:t> toimetas – kuhu kirjanik Kallas peagi järele viidi.</a:t>
            </a:r>
          </a:p>
          <a:p>
            <a:endParaRPr lang="et-EE" dirty="0"/>
          </a:p>
        </p:txBody>
      </p:sp>
      <p:sp>
        <p:nvSpPr>
          <p:cNvPr id="4" name="Slaidinumbri kohatäide 3"/>
          <p:cNvSpPr>
            <a:spLocks noGrp="1"/>
          </p:cNvSpPr>
          <p:nvPr>
            <p:ph type="sldNum" sz="quarter" idx="10"/>
          </p:nvPr>
        </p:nvSpPr>
        <p:spPr/>
        <p:txBody>
          <a:bodyPr/>
          <a:lstStyle/>
          <a:p>
            <a:fld id="{96A567F4-CF79-45DD-9F29-0A1BEAE4DC22}" type="slidenum">
              <a:rPr lang="et-EE" smtClean="0"/>
              <a:t>9</a:t>
            </a:fld>
            <a:endParaRPr lang="et-EE"/>
          </a:p>
        </p:txBody>
      </p:sp>
    </p:spTree>
    <p:extLst>
      <p:ext uri="{BB962C8B-B14F-4D97-AF65-F5344CB8AC3E}">
        <p14:creationId xmlns:p14="http://schemas.microsoft.com/office/powerpoint/2010/main" val="189605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„Kuradil ei ole varju” (1979) vaatleb põhiliselt naisvangide elu 1946. aastal Tallinnas Patarei vanglas ja Pagari tänavas. Peategelane Maarja</a:t>
            </a:r>
            <a:r>
              <a:rPr lang="et-EE" baseline="0" dirty="0" smtClean="0"/>
              <a:t> on n</a:t>
            </a:r>
            <a:r>
              <a:rPr lang="et-EE" dirty="0" smtClean="0"/>
              <a:t>oor, ärgas ja kaunis naine, kelle elu pööratakse vägivaldselt pahupidi. Ülim pinge toob välja inimese pahimad omadused, tabavalt kirjeldatakse süüdistuste meisterdamise mehhanismi, mis töötasid erinevais variatsioonides Vene aja lõpuni. Esimene neist oli nõukogudevastase grupeeringu leiutamine ja tekitamine ning ülesehitamine. Teine oli võimaliku algataja tabamine ja väljamõtlemine. Kes andis mõtte? Sest inimene iseenese tarkusest, ilma juhtnööre saamata ei võinud ju selles süsteemis millegi </a:t>
            </a:r>
            <a:r>
              <a:rPr lang="et-EE" dirty="0" err="1" smtClean="0"/>
              <a:t>pääle</a:t>
            </a:r>
            <a:r>
              <a:rPr lang="et-EE" dirty="0" smtClean="0"/>
              <a:t> tulla. Hea kontrast luuakse romaani lõpus jõulude tähistamise kirjeldusega Patarei vanglas, mis osutub hüvastijätuks kodumaaga ja sissejuhatuseks ees ootavale mitmes mõttes tundmatule maale.</a:t>
            </a:r>
            <a:endParaRPr lang="et-EE" dirty="0"/>
          </a:p>
        </p:txBody>
      </p:sp>
      <p:sp>
        <p:nvSpPr>
          <p:cNvPr id="4" name="Slaidinumbri kohatäide 3"/>
          <p:cNvSpPr>
            <a:spLocks noGrp="1"/>
          </p:cNvSpPr>
          <p:nvPr>
            <p:ph type="sldNum" sz="quarter" idx="10"/>
          </p:nvPr>
        </p:nvSpPr>
        <p:spPr/>
        <p:txBody>
          <a:bodyPr/>
          <a:lstStyle/>
          <a:p>
            <a:fld id="{96A567F4-CF79-45DD-9F29-0A1BEAE4DC22}" type="slidenum">
              <a:rPr lang="et-EE" smtClean="0"/>
              <a:t>10</a:t>
            </a:fld>
            <a:endParaRPr lang="et-EE"/>
          </a:p>
        </p:txBody>
      </p:sp>
    </p:spTree>
    <p:extLst>
      <p:ext uri="{BB962C8B-B14F-4D97-AF65-F5344CB8AC3E}">
        <p14:creationId xmlns:p14="http://schemas.microsoft.com/office/powerpoint/2010/main" val="329156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 Lühiromaan “Kustumatu valguse maailm“ (1992) viib lugeja keskkonda, kus ei kehti inimeste harjumuspärased tavaelu reeglid. Seal toimub halastamatu võitlus nii iseenda kui ka ümbritseva maailmaga. Teos jutustab 16-aastase nooruki võitlusest ellujäämise nimel nõukogude eeluurimisvanglas ning sealset karmi olustikku. </a:t>
            </a:r>
          </a:p>
          <a:p>
            <a:r>
              <a:rPr lang="et-EE" dirty="0" smtClean="0"/>
              <a:t> Tegevus toimub Patarei vanglas, kus peategelasteks on </a:t>
            </a:r>
            <a:r>
              <a:rPr lang="et-EE" dirty="0" err="1" smtClean="0"/>
              <a:t>Goga</a:t>
            </a:r>
            <a:r>
              <a:rPr lang="et-EE" dirty="0" smtClean="0"/>
              <a:t>, Metsavend, Pätakas, Pikk ja Munapea</a:t>
            </a:r>
            <a:endParaRPr lang="et-EE" dirty="0"/>
          </a:p>
        </p:txBody>
      </p:sp>
      <p:sp>
        <p:nvSpPr>
          <p:cNvPr id="4" name="Slaidinumbri kohatäide 3"/>
          <p:cNvSpPr>
            <a:spLocks noGrp="1"/>
          </p:cNvSpPr>
          <p:nvPr>
            <p:ph type="sldNum" sz="quarter" idx="10"/>
          </p:nvPr>
        </p:nvSpPr>
        <p:spPr/>
        <p:txBody>
          <a:bodyPr/>
          <a:lstStyle/>
          <a:p>
            <a:fld id="{96A567F4-CF79-45DD-9F29-0A1BEAE4DC22}" type="slidenum">
              <a:rPr lang="et-EE" smtClean="0"/>
              <a:t>11</a:t>
            </a:fld>
            <a:endParaRPr lang="et-EE"/>
          </a:p>
        </p:txBody>
      </p:sp>
    </p:spTree>
    <p:extLst>
      <p:ext uri="{BB962C8B-B14F-4D97-AF65-F5344CB8AC3E}">
        <p14:creationId xmlns:p14="http://schemas.microsoft.com/office/powerpoint/2010/main" val="203386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96A567F4-CF79-45DD-9F29-0A1BEAE4DC22}" type="slidenum">
              <a:rPr lang="et-EE" smtClean="0"/>
              <a:t>12</a:t>
            </a:fld>
            <a:endParaRPr lang="et-EE"/>
          </a:p>
        </p:txBody>
      </p:sp>
    </p:spTree>
    <p:extLst>
      <p:ext uri="{BB962C8B-B14F-4D97-AF65-F5344CB8AC3E}">
        <p14:creationId xmlns:p14="http://schemas.microsoft.com/office/powerpoint/2010/main" val="423490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t-EE" smtClean="0"/>
              <a:t>Muutke tiitli laadi</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7" name="Date Placeholder 6"/>
          <p:cNvSpPr>
            <a:spLocks noGrp="1"/>
          </p:cNvSpPr>
          <p:nvPr>
            <p:ph type="dt" sz="half" idx="10"/>
          </p:nvPr>
        </p:nvSpPr>
        <p:spPr/>
        <p:txBody>
          <a:bodyPr/>
          <a:lstStyle/>
          <a:p>
            <a:fld id="{B54E8CE7-D481-44FD-B330-B80C6D109DD0}" type="datetimeFigureOut">
              <a:rPr lang="et-EE" smtClean="0"/>
              <a:t>14.01.2016</a:t>
            </a:fld>
            <a:endParaRPr lang="et-EE"/>
          </a:p>
        </p:txBody>
      </p:sp>
      <p:sp>
        <p:nvSpPr>
          <p:cNvPr id="8" name="Slide Number Placeholder 7"/>
          <p:cNvSpPr>
            <a:spLocks noGrp="1"/>
          </p:cNvSpPr>
          <p:nvPr>
            <p:ph type="sldNum" sz="quarter" idx="11"/>
          </p:nvPr>
        </p:nvSpPr>
        <p:spPr/>
        <p:txBody>
          <a:bodyPr/>
          <a:lstStyle/>
          <a:p>
            <a:fld id="{703AD59F-4D90-4EED-AC5A-A7B2890B2472}" type="slidenum">
              <a:rPr lang="et-EE" smtClean="0"/>
              <a:t>‹#›</a:t>
            </a:fld>
            <a:endParaRPr lang="et-EE"/>
          </a:p>
        </p:txBody>
      </p:sp>
      <p:sp>
        <p:nvSpPr>
          <p:cNvPr id="9" name="Footer Placeholder 8"/>
          <p:cNvSpPr>
            <a:spLocks noGrp="1"/>
          </p:cNvSpPr>
          <p:nvPr>
            <p:ph type="ftr" sz="quarter" idx="12"/>
          </p:nvPr>
        </p:nvSpPr>
        <p:spPr/>
        <p:txBody>
          <a:bodyPr/>
          <a:lstStyle/>
          <a:p>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fld id="{B54E8CE7-D481-44FD-B330-B80C6D109DD0}" type="datetimeFigureOut">
              <a:rPr lang="et-EE" smtClean="0"/>
              <a:t>14.01.2016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t-EE" smtClean="0"/>
              <a:t>Muutke tiitli laadi</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fld id="{B54E8CE7-D481-44FD-B330-B80C6D109DD0}" type="datetimeFigureOut">
              <a:rPr lang="et-EE" smtClean="0"/>
              <a:t>14.01.2016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54E8CE7-D481-44FD-B330-B80C6D109DD0}" type="datetimeFigureOut">
              <a:rPr lang="et-EE" smtClean="0"/>
              <a:t>14.01.2016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t-EE" smtClean="0"/>
              <a:t>Muutke tiitli laadi</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B54E8CE7-D481-44FD-B330-B80C6D109DD0}" type="datetimeFigureOut">
              <a:rPr lang="et-EE" smtClean="0"/>
              <a:t>14.01.2016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4E8CE7-D481-44FD-B330-B80C6D109DD0}" type="datetimeFigureOut">
              <a:rPr lang="et-EE" smtClean="0"/>
              <a:t>14.01.2016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03AD59F-4D90-4EED-AC5A-A7B2890B2472}" type="slidenum">
              <a:rPr lang="et-EE" smtClean="0"/>
              <a:t>‹#›</a:t>
            </a:fld>
            <a:endParaRPr lang="et-EE"/>
          </a:p>
        </p:txBody>
      </p:sp>
      <p:sp>
        <p:nvSpPr>
          <p:cNvPr id="9" name="Title 8"/>
          <p:cNvSpPr>
            <a:spLocks noGrp="1"/>
          </p:cNvSpPr>
          <p:nvPr>
            <p:ph type="title"/>
          </p:nvPr>
        </p:nvSpPr>
        <p:spPr>
          <a:xfrm>
            <a:off x="914400" y="1544715"/>
            <a:ext cx="7315200" cy="1154097"/>
          </a:xfrm>
        </p:spPr>
        <p:txBody>
          <a:bodyPr/>
          <a:lstStyle/>
          <a:p>
            <a:r>
              <a:rPr lang="et-EE" smtClean="0"/>
              <a:t>Muutke tiitli laadi</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7" name="Date Placeholder 6"/>
          <p:cNvSpPr>
            <a:spLocks noGrp="1"/>
          </p:cNvSpPr>
          <p:nvPr>
            <p:ph type="dt" sz="half" idx="10"/>
          </p:nvPr>
        </p:nvSpPr>
        <p:spPr/>
        <p:txBody>
          <a:bodyPr/>
          <a:lstStyle/>
          <a:p>
            <a:fld id="{B54E8CE7-D481-44FD-B330-B80C6D109DD0}" type="datetimeFigureOut">
              <a:rPr lang="et-EE" smtClean="0"/>
              <a:t>14.01.2016</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03AD59F-4D90-4EED-AC5A-A7B2890B2472}" type="slidenum">
              <a:rPr lang="et-EE" smtClean="0"/>
              <a:t>‹#›</a:t>
            </a:fld>
            <a:endParaRPr lang="et-EE"/>
          </a:p>
        </p:txBody>
      </p:sp>
      <p:sp>
        <p:nvSpPr>
          <p:cNvPr id="10" name="Title 9"/>
          <p:cNvSpPr>
            <a:spLocks noGrp="1"/>
          </p:cNvSpPr>
          <p:nvPr>
            <p:ph type="title"/>
          </p:nvPr>
        </p:nvSpPr>
        <p:spPr>
          <a:xfrm>
            <a:off x="914400" y="1544715"/>
            <a:ext cx="7315200" cy="1154097"/>
          </a:xfrm>
        </p:spPr>
        <p:txBody>
          <a:bodyPr/>
          <a:lstStyle/>
          <a:p>
            <a:r>
              <a:rPr lang="et-EE" smtClean="0"/>
              <a:t>Muutke tiitli laadi</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Date Placeholder 2"/>
          <p:cNvSpPr>
            <a:spLocks noGrp="1"/>
          </p:cNvSpPr>
          <p:nvPr>
            <p:ph type="dt" sz="half" idx="10"/>
          </p:nvPr>
        </p:nvSpPr>
        <p:spPr/>
        <p:txBody>
          <a:bodyPr/>
          <a:lstStyle/>
          <a:p>
            <a:fld id="{B54E8CE7-D481-44FD-B330-B80C6D109DD0}" type="datetimeFigureOut">
              <a:rPr lang="et-EE" smtClean="0"/>
              <a:t>14.01.2016</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E8CE7-D481-44FD-B330-B80C6D109DD0}" type="datetimeFigureOut">
              <a:rPr lang="et-EE" smtClean="0"/>
              <a:t>14.01.2016</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t-EE" smtClean="0"/>
              <a:t>Muutke tiitli laadi</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B54E8CE7-D481-44FD-B330-B80C6D109DD0}" type="datetimeFigureOut">
              <a:rPr lang="et-EE" smtClean="0"/>
              <a:t>14.01.2016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t-EE" smtClean="0"/>
              <a:t>Muutke tiitli laadi</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B54E8CE7-D481-44FD-B330-B80C6D109DD0}" type="datetimeFigureOut">
              <a:rPr lang="et-EE" smtClean="0"/>
              <a:t>14.01.2016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03AD59F-4D90-4EED-AC5A-A7B2890B2472}" type="slidenum">
              <a:rPr lang="et-EE" smtClean="0"/>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t-EE" smtClean="0"/>
              <a:t>Muutke tiitli laadi</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54E8CE7-D481-44FD-B330-B80C6D109DD0}" type="datetimeFigureOut">
              <a:rPr lang="et-EE" smtClean="0"/>
              <a:t>14.01.2016</a:t>
            </a:fld>
            <a:endParaRPr lang="et-E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03AD59F-4D90-4EED-AC5A-A7B2890B2472}" type="slidenum">
              <a:rPr lang="et-EE" smtClean="0"/>
              <a:t>‹#›</a:t>
            </a:fld>
            <a:endParaRPr lang="et-E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t-E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Mälupaigad, mälupatareid</a:t>
            </a:r>
            <a:endParaRPr lang="et-EE" dirty="0"/>
          </a:p>
        </p:txBody>
      </p:sp>
      <p:sp>
        <p:nvSpPr>
          <p:cNvPr id="3" name="Alapealkiri 2"/>
          <p:cNvSpPr>
            <a:spLocks noGrp="1"/>
          </p:cNvSpPr>
          <p:nvPr>
            <p:ph type="subTitle" idx="1"/>
          </p:nvPr>
        </p:nvSpPr>
        <p:spPr/>
        <p:txBody>
          <a:bodyPr/>
          <a:lstStyle/>
          <a:p>
            <a:r>
              <a:rPr lang="et-EE" dirty="0" smtClean="0"/>
              <a:t>Maarja Vaino</a:t>
            </a:r>
            <a:endParaRPr lang="et-EE" dirty="0"/>
          </a:p>
        </p:txBody>
      </p:sp>
    </p:spTree>
    <p:extLst>
      <p:ext uri="{BB962C8B-B14F-4D97-AF65-F5344CB8AC3E}">
        <p14:creationId xmlns:p14="http://schemas.microsoft.com/office/powerpoint/2010/main" val="98917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84168" y="404664"/>
            <a:ext cx="2217440" cy="781980"/>
          </a:xfrm>
        </p:spPr>
        <p:txBody>
          <a:bodyPr/>
          <a:lstStyle/>
          <a:p>
            <a:r>
              <a:rPr lang="et-EE" dirty="0" smtClean="0"/>
              <a:t>Aili </a:t>
            </a:r>
            <a:r>
              <a:rPr lang="et-EE" dirty="0" err="1" smtClean="0"/>
              <a:t>Helm</a:t>
            </a:r>
            <a:endParaRPr lang="et-EE" dirty="0"/>
          </a:p>
        </p:txBody>
      </p:sp>
      <p:pic>
        <p:nvPicPr>
          <p:cNvPr id="4" name="Sisu kohatäide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95736" y="1556792"/>
            <a:ext cx="1728192" cy="2551138"/>
          </a:xfrm>
        </p:spPr>
      </p:pic>
      <p:pic>
        <p:nvPicPr>
          <p:cNvPr id="6" name="Pil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1340768"/>
            <a:ext cx="3442472" cy="5037764"/>
          </a:xfrm>
          <a:prstGeom prst="rect">
            <a:avLst/>
          </a:prstGeom>
        </p:spPr>
      </p:pic>
    </p:spTree>
    <p:extLst>
      <p:ext uri="{BB962C8B-B14F-4D97-AF65-F5344CB8AC3E}">
        <p14:creationId xmlns:p14="http://schemas.microsoft.com/office/powerpoint/2010/main" val="73336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148064" y="404664"/>
            <a:ext cx="3081536" cy="853988"/>
          </a:xfrm>
        </p:spPr>
        <p:txBody>
          <a:bodyPr/>
          <a:lstStyle/>
          <a:p>
            <a:r>
              <a:rPr lang="et-EE" dirty="0" smtClean="0"/>
              <a:t>Leo </a:t>
            </a:r>
            <a:r>
              <a:rPr lang="et-EE" dirty="0" err="1" smtClean="0"/>
              <a:t>Kunnas</a:t>
            </a:r>
            <a:endParaRPr lang="et-EE" dirty="0"/>
          </a:p>
        </p:txBody>
      </p:sp>
      <p:pic>
        <p:nvPicPr>
          <p:cNvPr id="4" name="Sisu kohatäide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82812" y="2770188"/>
            <a:ext cx="3778375" cy="3538537"/>
          </a:xfrm>
        </p:spPr>
      </p:pic>
    </p:spTree>
    <p:extLst>
      <p:ext uri="{BB962C8B-B14F-4D97-AF65-F5344CB8AC3E}">
        <p14:creationId xmlns:p14="http://schemas.microsoft.com/office/powerpoint/2010/main" val="387676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pPr algn="ctr"/>
            <a:r>
              <a:rPr lang="et-EE" dirty="0"/>
              <a:t>Tänan!</a:t>
            </a:r>
            <a:br>
              <a:rPr lang="et-EE" dirty="0"/>
            </a:br>
            <a:endParaRPr lang="et-EE" dirty="0"/>
          </a:p>
        </p:txBody>
      </p:sp>
      <p:sp>
        <p:nvSpPr>
          <p:cNvPr id="3" name="Sisu kohatäide 2"/>
          <p:cNvSpPr>
            <a:spLocks noGrp="1"/>
          </p:cNvSpPr>
          <p:nvPr>
            <p:ph idx="1"/>
          </p:nvPr>
        </p:nvSpPr>
        <p:spPr/>
        <p:txBody>
          <a:bodyPr/>
          <a:lstStyle/>
          <a:p>
            <a:pPr marL="0" indent="0">
              <a:buNone/>
            </a:pPr>
            <a:endParaRPr lang="et-EE" dirty="0" smtClean="0"/>
          </a:p>
          <a:p>
            <a:pPr marL="0" indent="0">
              <a:buNone/>
            </a:pPr>
            <a:endParaRPr lang="et-EE" dirty="0"/>
          </a:p>
        </p:txBody>
      </p:sp>
    </p:spTree>
    <p:extLst>
      <p:ext uri="{BB962C8B-B14F-4D97-AF65-F5344CB8AC3E}">
        <p14:creationId xmlns:p14="http://schemas.microsoft.com/office/powerpoint/2010/main" val="209927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788024" y="260648"/>
            <a:ext cx="3672408" cy="938073"/>
          </a:xfrm>
        </p:spPr>
        <p:txBody>
          <a:bodyPr/>
          <a:lstStyle/>
          <a:p>
            <a:r>
              <a:rPr lang="et-EE" dirty="0" smtClean="0"/>
              <a:t>Mis on patarei? </a:t>
            </a:r>
            <a:endParaRPr lang="et-EE" dirty="0"/>
          </a:p>
        </p:txBody>
      </p:sp>
      <p:sp>
        <p:nvSpPr>
          <p:cNvPr id="3" name="Sisu kohatäide 2"/>
          <p:cNvSpPr>
            <a:spLocks noGrp="1"/>
          </p:cNvSpPr>
          <p:nvPr>
            <p:ph idx="1"/>
          </p:nvPr>
        </p:nvSpPr>
        <p:spPr>
          <a:xfrm>
            <a:off x="395536" y="2093895"/>
            <a:ext cx="8229600" cy="4785395"/>
          </a:xfrm>
        </p:spPr>
        <p:txBody>
          <a:bodyPr>
            <a:normAutofit/>
          </a:bodyPr>
          <a:lstStyle/>
          <a:p>
            <a:r>
              <a:rPr lang="et-EE" dirty="0" smtClean="0"/>
              <a:t>Endine Keskvangla</a:t>
            </a:r>
          </a:p>
          <a:p>
            <a:r>
              <a:rPr lang="et-EE" dirty="0" err="1"/>
              <a:t>K</a:t>
            </a:r>
            <a:r>
              <a:rPr lang="fi-FI" dirty="0" err="1" smtClean="0"/>
              <a:t>ompaniile</a:t>
            </a:r>
            <a:r>
              <a:rPr lang="fi-FI" dirty="0" smtClean="0"/>
              <a:t> (v. </a:t>
            </a:r>
            <a:r>
              <a:rPr lang="fi-FI" dirty="0" err="1" smtClean="0"/>
              <a:t>roodule</a:t>
            </a:r>
            <a:r>
              <a:rPr lang="fi-FI" dirty="0" smtClean="0"/>
              <a:t>) </a:t>
            </a:r>
            <a:r>
              <a:rPr lang="fi-FI" dirty="0" err="1" smtClean="0"/>
              <a:t>vastav</a:t>
            </a:r>
            <a:r>
              <a:rPr lang="fi-FI" dirty="0" smtClean="0"/>
              <a:t> </a:t>
            </a:r>
            <a:r>
              <a:rPr lang="fi-FI" dirty="0" err="1" smtClean="0"/>
              <a:t>suurtüki-</a:t>
            </a:r>
            <a:r>
              <a:rPr lang="fi-FI" dirty="0" smtClean="0"/>
              <a:t> ja </a:t>
            </a:r>
            <a:r>
              <a:rPr lang="fi-FI" dirty="0" err="1" smtClean="0"/>
              <a:t>raketiväe</a:t>
            </a:r>
            <a:r>
              <a:rPr lang="fi-FI" dirty="0" smtClean="0"/>
              <a:t> </a:t>
            </a:r>
            <a:r>
              <a:rPr lang="fi-FI" dirty="0" err="1" smtClean="0"/>
              <a:t>ning</a:t>
            </a:r>
            <a:r>
              <a:rPr lang="fi-FI" dirty="0" smtClean="0"/>
              <a:t> </a:t>
            </a:r>
            <a:r>
              <a:rPr lang="fi-FI" dirty="0" err="1" smtClean="0"/>
              <a:t>õhukaitsejõudude</a:t>
            </a:r>
            <a:r>
              <a:rPr lang="fi-FI" dirty="0" smtClean="0"/>
              <a:t> </a:t>
            </a:r>
            <a:r>
              <a:rPr lang="fi-FI" dirty="0" err="1" smtClean="0"/>
              <a:t>allüksus</a:t>
            </a:r>
            <a:endParaRPr lang="et-EE" dirty="0" smtClean="0"/>
          </a:p>
          <a:p>
            <a:r>
              <a:rPr lang="et-EE" dirty="0"/>
              <a:t>R</a:t>
            </a:r>
            <a:r>
              <a:rPr lang="et-EE" dirty="0" smtClean="0"/>
              <a:t>ida, hulk, suurem kogus mingeid ühesuguseid esemeid v. (ühendatud) koostisosi</a:t>
            </a:r>
          </a:p>
          <a:p>
            <a:r>
              <a:rPr lang="et-EE" dirty="0" smtClean="0"/>
              <a:t> Piklik suur hunnik</a:t>
            </a:r>
          </a:p>
          <a:p>
            <a:r>
              <a:rPr lang="et-EE" dirty="0"/>
              <a:t>O</a:t>
            </a:r>
            <a:r>
              <a:rPr lang="et-EE" dirty="0" smtClean="0"/>
              <a:t>mavahel elektriliselt ühendatud </a:t>
            </a:r>
            <a:r>
              <a:rPr lang="et-EE" dirty="0" err="1" smtClean="0"/>
              <a:t>galvaanielementide</a:t>
            </a:r>
            <a:r>
              <a:rPr lang="et-EE" dirty="0" smtClean="0"/>
              <a:t> v. akude kogum</a:t>
            </a:r>
            <a:endParaRPr lang="et-EE" dirty="0"/>
          </a:p>
        </p:txBody>
      </p:sp>
    </p:spTree>
    <p:extLst>
      <p:ext uri="{BB962C8B-B14F-4D97-AF65-F5344CB8AC3E}">
        <p14:creationId xmlns:p14="http://schemas.microsoft.com/office/powerpoint/2010/main" val="322927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580112" y="404664"/>
            <a:ext cx="2880320" cy="794057"/>
          </a:xfrm>
        </p:spPr>
        <p:txBody>
          <a:bodyPr>
            <a:normAutofit fontScale="90000"/>
          </a:bodyPr>
          <a:lstStyle/>
          <a:p>
            <a:r>
              <a:rPr lang="et-EE" dirty="0" smtClean="0"/>
              <a:t>Mis on aku?</a:t>
            </a:r>
            <a:endParaRPr lang="et-EE" dirty="0"/>
          </a:p>
        </p:txBody>
      </p:sp>
      <p:sp>
        <p:nvSpPr>
          <p:cNvPr id="3" name="Sisu kohatäide 2"/>
          <p:cNvSpPr>
            <a:spLocks noGrp="1"/>
          </p:cNvSpPr>
          <p:nvPr>
            <p:ph idx="1"/>
          </p:nvPr>
        </p:nvSpPr>
        <p:spPr/>
        <p:txBody>
          <a:bodyPr/>
          <a:lstStyle/>
          <a:p>
            <a:r>
              <a:rPr lang="et-EE" dirty="0"/>
              <a:t>K</a:t>
            </a:r>
            <a:r>
              <a:rPr lang="et-EE" dirty="0" smtClean="0"/>
              <a:t>orduvalt laetav keemiline vooluallikas</a:t>
            </a:r>
          </a:p>
          <a:p>
            <a:r>
              <a:rPr lang="et-EE" dirty="0" smtClean="0"/>
              <a:t>Akudesse akumuleeritakse (salvestatakse, laetakse, kogutakse) energiat eesmärgiga seda hiljem kasutada.</a:t>
            </a:r>
          </a:p>
          <a:p>
            <a:r>
              <a:rPr lang="et-EE" dirty="0" smtClean="0"/>
              <a:t>Aku võib olla tühi</a:t>
            </a:r>
          </a:p>
          <a:p>
            <a:r>
              <a:rPr lang="et-EE" dirty="0" smtClean="0"/>
              <a:t>Aku võib olla laetud</a:t>
            </a:r>
          </a:p>
          <a:p>
            <a:endParaRPr lang="et-EE" dirty="0"/>
          </a:p>
        </p:txBody>
      </p:sp>
    </p:spTree>
    <p:extLst>
      <p:ext uri="{BB962C8B-B14F-4D97-AF65-F5344CB8AC3E}">
        <p14:creationId xmlns:p14="http://schemas.microsoft.com/office/powerpoint/2010/main" val="294687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148064" y="33365"/>
            <a:ext cx="3456384" cy="1154097"/>
          </a:xfrm>
        </p:spPr>
        <p:txBody>
          <a:bodyPr/>
          <a:lstStyle/>
          <a:p>
            <a:r>
              <a:rPr lang="et-EE" dirty="0" smtClean="0"/>
              <a:t>Mis on mälu?</a:t>
            </a:r>
            <a:endParaRPr lang="et-EE" dirty="0"/>
          </a:p>
        </p:txBody>
      </p:sp>
      <p:sp>
        <p:nvSpPr>
          <p:cNvPr id="3" name="Sisu kohatäide 2"/>
          <p:cNvSpPr>
            <a:spLocks noGrp="1"/>
          </p:cNvSpPr>
          <p:nvPr>
            <p:ph idx="1"/>
          </p:nvPr>
        </p:nvSpPr>
        <p:spPr/>
        <p:txBody>
          <a:bodyPr>
            <a:normAutofit/>
          </a:bodyPr>
          <a:lstStyle/>
          <a:p>
            <a:r>
              <a:rPr lang="et-EE" dirty="0" smtClean="0"/>
              <a:t>Mälu on (organismi) võime salvestada, säilitada ja taasesitada informatsiooni, ehk ka võime kasutada kogemusi</a:t>
            </a:r>
          </a:p>
          <a:p>
            <a:r>
              <a:rPr lang="et-EE" dirty="0" smtClean="0"/>
              <a:t>Mäletamine ei ole ainult ajaloonarratiivi ja identiteedi säilitamine, vaid ka aktiivne tegevus, mis on tugevalt seotud õppimise ja meeldejätmisega. Aju-uuringud on tegelnud mäluga ennekõike just sellest aspektist: uurinud, mis aitab ja paneb midagi meelde jätma, kuidas info mällu talletub. </a:t>
            </a:r>
          </a:p>
          <a:p>
            <a:endParaRPr lang="et-EE" dirty="0" smtClean="0"/>
          </a:p>
        </p:txBody>
      </p:sp>
    </p:spTree>
    <p:extLst>
      <p:ext uri="{BB962C8B-B14F-4D97-AF65-F5344CB8AC3E}">
        <p14:creationId xmlns:p14="http://schemas.microsoft.com/office/powerpoint/2010/main" val="3388086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123728" y="476672"/>
            <a:ext cx="6249888" cy="709972"/>
          </a:xfrm>
        </p:spPr>
        <p:txBody>
          <a:bodyPr>
            <a:normAutofit fontScale="90000"/>
          </a:bodyPr>
          <a:lstStyle/>
          <a:p>
            <a:r>
              <a:rPr lang="et-EE" dirty="0" smtClean="0"/>
              <a:t>Niisiis, mis on mälupatarei?</a:t>
            </a:r>
            <a:endParaRPr lang="et-EE" dirty="0"/>
          </a:p>
        </p:txBody>
      </p:sp>
      <p:sp>
        <p:nvSpPr>
          <p:cNvPr id="5" name="Sisu kohatäide 4"/>
          <p:cNvSpPr>
            <a:spLocks noGrp="1"/>
          </p:cNvSpPr>
          <p:nvPr>
            <p:ph idx="1"/>
          </p:nvPr>
        </p:nvSpPr>
        <p:spPr/>
        <p:txBody>
          <a:bodyPr/>
          <a:lstStyle/>
          <a:p>
            <a:r>
              <a:rPr lang="et-EE" dirty="0" smtClean="0"/>
              <a:t>Omavahel ühendatud mälude kogum, kuhu on akumuleeritud/salvestatud informatsiooni, eesmärgiga seda taasesitada/taaskasutada.</a:t>
            </a:r>
          </a:p>
          <a:p>
            <a:r>
              <a:rPr lang="et-EE" dirty="0" smtClean="0"/>
              <a:t>Energiakogum, mis annab n.ö. sooritusvõimekuse</a:t>
            </a:r>
          </a:p>
          <a:p>
            <a:r>
              <a:rPr lang="et-EE" dirty="0" smtClean="0"/>
              <a:t>Mälupaikade funktsioon on olla mälupatareiks</a:t>
            </a:r>
          </a:p>
          <a:p>
            <a:endParaRPr lang="et-EE" dirty="0"/>
          </a:p>
        </p:txBody>
      </p:sp>
    </p:spTree>
    <p:extLst>
      <p:ext uri="{BB962C8B-B14F-4D97-AF65-F5344CB8AC3E}">
        <p14:creationId xmlns:p14="http://schemas.microsoft.com/office/powerpoint/2010/main" val="337668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95536" y="5517232"/>
            <a:ext cx="8229600" cy="1143000"/>
          </a:xfrm>
        </p:spPr>
        <p:txBody>
          <a:bodyPr>
            <a:normAutofit/>
          </a:bodyPr>
          <a:lstStyle/>
          <a:p>
            <a:r>
              <a:rPr lang="et-EE" sz="3600" dirty="0" smtClean="0"/>
              <a:t>Slaidi autor: Kai </a:t>
            </a:r>
            <a:r>
              <a:rPr lang="et-EE" sz="3600" dirty="0" err="1" smtClean="0"/>
              <a:t>Pata</a:t>
            </a:r>
            <a:endParaRPr lang="et-EE" sz="3600" dirty="0"/>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404664"/>
            <a:ext cx="7031026" cy="4970208"/>
          </a:xfrm>
        </p:spPr>
      </p:pic>
    </p:spTree>
    <p:extLst>
      <p:ext uri="{BB962C8B-B14F-4D97-AF65-F5344CB8AC3E}">
        <p14:creationId xmlns:p14="http://schemas.microsoft.com/office/powerpoint/2010/main" val="18773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195736" y="404664"/>
            <a:ext cx="6105872" cy="1154097"/>
          </a:xfrm>
        </p:spPr>
        <p:txBody>
          <a:bodyPr>
            <a:normAutofit fontScale="90000"/>
          </a:bodyPr>
          <a:lstStyle/>
          <a:p>
            <a:pPr algn="ctr"/>
            <a:r>
              <a:rPr lang="et-EE" dirty="0" smtClean="0"/>
              <a:t>Ilukirjandus ja memuaarid kui mälupatareid</a:t>
            </a:r>
            <a:endParaRPr lang="et-EE" dirty="0"/>
          </a:p>
        </p:txBody>
      </p:sp>
      <p:sp>
        <p:nvSpPr>
          <p:cNvPr id="3" name="Sisu kohatäide 2"/>
          <p:cNvSpPr>
            <a:spLocks noGrp="1"/>
          </p:cNvSpPr>
          <p:nvPr>
            <p:ph idx="1"/>
          </p:nvPr>
        </p:nvSpPr>
        <p:spPr>
          <a:xfrm>
            <a:off x="914400" y="2060849"/>
            <a:ext cx="7315200" cy="4248512"/>
          </a:xfrm>
        </p:spPr>
        <p:txBody>
          <a:bodyPr>
            <a:normAutofit/>
          </a:bodyPr>
          <a:lstStyle/>
          <a:p>
            <a:r>
              <a:rPr lang="et-EE" dirty="0" smtClean="0"/>
              <a:t>Jaan Kross</a:t>
            </a:r>
          </a:p>
          <a:p>
            <a:r>
              <a:rPr lang="et-EE" dirty="0" smtClean="0"/>
              <a:t>Teet Kallas</a:t>
            </a:r>
          </a:p>
          <a:p>
            <a:r>
              <a:rPr lang="et-EE" dirty="0" smtClean="0"/>
              <a:t>Villem </a:t>
            </a:r>
            <a:r>
              <a:rPr lang="et-EE" dirty="0" err="1" smtClean="0"/>
              <a:t>Tomingas</a:t>
            </a:r>
            <a:endParaRPr lang="et-EE" dirty="0" smtClean="0"/>
          </a:p>
          <a:p>
            <a:r>
              <a:rPr lang="et-EE" dirty="0" smtClean="0"/>
              <a:t>Aili </a:t>
            </a:r>
            <a:r>
              <a:rPr lang="et-EE" dirty="0" err="1" smtClean="0"/>
              <a:t>Helm</a:t>
            </a:r>
            <a:r>
              <a:rPr lang="et-EE" dirty="0" smtClean="0"/>
              <a:t>/ Hilja Rüütli</a:t>
            </a:r>
          </a:p>
          <a:p>
            <a:r>
              <a:rPr lang="et-EE" dirty="0" smtClean="0"/>
              <a:t>Raimond </a:t>
            </a:r>
            <a:r>
              <a:rPr lang="et-EE" dirty="0" err="1" smtClean="0"/>
              <a:t>Kaugver</a:t>
            </a:r>
            <a:endParaRPr lang="et-EE" dirty="0" smtClean="0"/>
          </a:p>
          <a:p>
            <a:r>
              <a:rPr lang="et-EE" dirty="0" smtClean="0"/>
              <a:t>Juhan </a:t>
            </a:r>
            <a:r>
              <a:rPr lang="et-EE" dirty="0" err="1" smtClean="0"/>
              <a:t>Sütiste</a:t>
            </a:r>
            <a:endParaRPr lang="et-EE" dirty="0" smtClean="0"/>
          </a:p>
          <a:p>
            <a:r>
              <a:rPr lang="et-EE" dirty="0" err="1" smtClean="0"/>
              <a:t>Ottniell</a:t>
            </a:r>
            <a:r>
              <a:rPr lang="et-EE" dirty="0" smtClean="0"/>
              <a:t> </a:t>
            </a:r>
            <a:r>
              <a:rPr lang="et-EE" dirty="0" err="1" smtClean="0"/>
              <a:t>Jürissaar</a:t>
            </a:r>
            <a:endParaRPr lang="et-EE" dirty="0" smtClean="0"/>
          </a:p>
          <a:p>
            <a:r>
              <a:rPr lang="et-EE" dirty="0" smtClean="0"/>
              <a:t>Leo </a:t>
            </a:r>
            <a:r>
              <a:rPr lang="et-EE" dirty="0" err="1" smtClean="0"/>
              <a:t>Kunnas</a:t>
            </a:r>
            <a:endParaRPr lang="et-EE" dirty="0" smtClean="0"/>
          </a:p>
          <a:p>
            <a:endParaRPr lang="et-EE" dirty="0"/>
          </a:p>
        </p:txBody>
      </p:sp>
    </p:spTree>
    <p:extLst>
      <p:ext uri="{BB962C8B-B14F-4D97-AF65-F5344CB8AC3E}">
        <p14:creationId xmlns:p14="http://schemas.microsoft.com/office/powerpoint/2010/main" val="148408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484712" y="260648"/>
            <a:ext cx="2937520" cy="925996"/>
          </a:xfrm>
        </p:spPr>
        <p:txBody>
          <a:bodyPr/>
          <a:lstStyle/>
          <a:p>
            <a:r>
              <a:rPr lang="et-EE" dirty="0" smtClean="0"/>
              <a:t>Jaan Kross</a:t>
            </a:r>
            <a:endParaRPr lang="et-EE" dirty="0"/>
          </a:p>
        </p:txBody>
      </p:sp>
      <p:sp>
        <p:nvSpPr>
          <p:cNvPr id="3" name="Sisu kohatäide 2"/>
          <p:cNvSpPr>
            <a:spLocks noGrp="1"/>
          </p:cNvSpPr>
          <p:nvPr>
            <p:ph idx="1"/>
          </p:nvPr>
        </p:nvSpPr>
        <p:spPr>
          <a:xfrm>
            <a:off x="914400" y="1412777"/>
            <a:ext cx="7315200" cy="4896584"/>
          </a:xfrm>
        </p:spPr>
        <p:txBody>
          <a:bodyPr/>
          <a:lstStyle/>
          <a:p>
            <a:pPr marL="0" indent="0" algn="ctr">
              <a:buNone/>
            </a:pPr>
            <a:r>
              <a:rPr lang="et-EE" dirty="0" smtClean="0"/>
              <a:t>„Suur-Patarei tänav ongi minu telg olnud — majast, kus ma elasin, vanglani, millega mul kah tublisti tegemist tuli.” </a:t>
            </a:r>
          </a:p>
          <a:p>
            <a:pPr marL="0" indent="0" algn="ctr">
              <a:buNone/>
            </a:pPr>
            <a:endParaRPr lang="et-EE" dirty="0"/>
          </a:p>
        </p:txBody>
      </p:sp>
      <p:pic>
        <p:nvPicPr>
          <p:cNvPr id="4" name="Pil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838" y="2708920"/>
            <a:ext cx="4469482" cy="3039248"/>
          </a:xfrm>
          <a:prstGeom prst="rect">
            <a:avLst/>
          </a:prstGeom>
        </p:spPr>
      </p:pic>
    </p:spTree>
    <p:extLst>
      <p:ext uri="{BB962C8B-B14F-4D97-AF65-F5344CB8AC3E}">
        <p14:creationId xmlns:p14="http://schemas.microsoft.com/office/powerpoint/2010/main" val="378645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436096" y="404664"/>
            <a:ext cx="2865512" cy="781980"/>
          </a:xfrm>
        </p:spPr>
        <p:txBody>
          <a:bodyPr/>
          <a:lstStyle/>
          <a:p>
            <a:r>
              <a:rPr lang="et-EE" dirty="0" smtClean="0"/>
              <a:t>Teet Kallas</a:t>
            </a:r>
            <a:endParaRPr lang="et-EE" dirty="0"/>
          </a:p>
        </p:txBody>
      </p:sp>
      <p:pic>
        <p:nvPicPr>
          <p:cNvPr id="4" name="Sisu kohatäide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Tree>
    <p:extLst>
      <p:ext uri="{BB962C8B-B14F-4D97-AF65-F5344CB8AC3E}">
        <p14:creationId xmlns:p14="http://schemas.microsoft.com/office/powerpoint/2010/main" val="3817149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iv">
  <a:themeElements>
    <a:clrScheme name="Perspektiiv">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Klassikaline Office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iv">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77</TotalTime>
  <Words>698</Words>
  <Application>Microsoft Office PowerPoint</Application>
  <PresentationFormat>On-screen Show (4:3)</PresentationFormat>
  <Paragraphs>48</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Perspektiiv</vt:lpstr>
      <vt:lpstr>Mälupaigad, mälupatareid</vt:lpstr>
      <vt:lpstr>Mis on patarei? </vt:lpstr>
      <vt:lpstr>Mis on aku?</vt:lpstr>
      <vt:lpstr>Mis on mälu?</vt:lpstr>
      <vt:lpstr>Niisiis, mis on mälupatarei?</vt:lpstr>
      <vt:lpstr>Slaidi autor: Kai Pata</vt:lpstr>
      <vt:lpstr>Ilukirjandus ja memuaarid kui mälupatareid</vt:lpstr>
      <vt:lpstr>Jaan Kross</vt:lpstr>
      <vt:lpstr>Teet Kallas</vt:lpstr>
      <vt:lpstr>Aili Helm</vt:lpstr>
      <vt:lpstr>Leo Kunnas</vt:lpstr>
      <vt:lpstr>Tänan!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Mälupaigad, mälupatareid</dc:title>
  <dc:creator>Maarja</dc:creator>
  <cp:lastModifiedBy>Anu Viltrop</cp:lastModifiedBy>
  <cp:revision>8</cp:revision>
  <dcterms:created xsi:type="dcterms:W3CDTF">2016-01-13T13:14:18Z</dcterms:created>
  <dcterms:modified xsi:type="dcterms:W3CDTF">2016-01-14T11:08:16Z</dcterms:modified>
</cp:coreProperties>
</file>