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sldIdLst>
    <p:sldId id="257" r:id="rId2"/>
    <p:sldId id="286" r:id="rId3"/>
    <p:sldId id="287" r:id="rId4"/>
    <p:sldId id="288" r:id="rId5"/>
    <p:sldId id="289" r:id="rId6"/>
    <p:sldId id="291" r:id="rId7"/>
    <p:sldId id="284" r:id="rId8"/>
    <p:sldId id="322" r:id="rId9"/>
    <p:sldId id="321" r:id="rId10"/>
    <p:sldId id="338" r:id="rId11"/>
    <p:sldId id="323" r:id="rId12"/>
    <p:sldId id="324" r:id="rId13"/>
    <p:sldId id="326" r:id="rId14"/>
    <p:sldId id="327" r:id="rId15"/>
    <p:sldId id="332" r:id="rId16"/>
    <p:sldId id="328" r:id="rId17"/>
    <p:sldId id="329" r:id="rId18"/>
    <p:sldId id="330" r:id="rId19"/>
    <p:sldId id="331" r:id="rId20"/>
    <p:sldId id="333" r:id="rId21"/>
    <p:sldId id="339" r:id="rId22"/>
    <p:sldId id="334" r:id="rId23"/>
    <p:sldId id="335" r:id="rId24"/>
    <p:sldId id="340" r:id="rId25"/>
    <p:sldId id="341" r:id="rId26"/>
    <p:sldId id="342" r:id="rId27"/>
    <p:sldId id="343" r:id="rId28"/>
    <p:sldId id="344" r:id="rId29"/>
    <p:sldId id="336" r:id="rId30"/>
    <p:sldId id="337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Palatino Linotype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Palatino Linotype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Palatino Linotype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Palatino Linotype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2" d="100"/>
          <a:sy n="132" d="100"/>
        </p:scale>
        <p:origin x="-161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/>
          <p:nvPr/>
        </p:nvSpPr>
        <p:spPr>
          <a:xfrm>
            <a:off x="1828800" y="3159125"/>
            <a:ext cx="457200" cy="1035050"/>
          </a:xfrm>
          <a:prstGeom prst="rect">
            <a:avLst/>
          </a:prstGeom>
          <a:noFill/>
        </p:spPr>
        <p:txBody>
          <a:bodyPr lIns="0" tIns="9144" rIns="0" bIns="9144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undertiteltypografien i masteren</a:t>
            </a:r>
            <a:endParaRPr lang="en-US" dirty="0"/>
          </a:p>
        </p:txBody>
      </p:sp>
      <p:sp>
        <p:nvSpPr>
          <p:cNvPr id="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EB553-F0B7-FE46-B617-5021DF031023}" type="datetime2">
              <a:rPr lang="en-US"/>
              <a:pPr>
                <a:defRPr/>
              </a:pPr>
              <a:t>søndag den 24. maj 15</a:t>
            </a:fld>
            <a:endParaRPr lang="en-US" dirty="0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04C76-D6DE-8647-A15A-657E481B3EBA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93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EBF6B-A721-154C-8186-266AB2A5D78A}" type="datetime2">
              <a:rPr lang="en-US"/>
              <a:pPr>
                <a:defRPr/>
              </a:pPr>
              <a:t>søndag den 24. maj 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54AFB-3868-084F-9726-2E6592B8B4C7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003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5432C-96D6-BC44-B752-21B473173141}" type="datetime2">
              <a:rPr lang="en-US"/>
              <a:pPr>
                <a:defRPr/>
              </a:pPr>
              <a:t>søndag den 24. maj 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CD94E-1CE4-5240-A59B-8A40DC490857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834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6D1A2-1F0A-A94C-B7C6-F891D4BE50F6}" type="datetime2">
              <a:rPr lang="en-US"/>
              <a:pPr>
                <a:defRPr/>
              </a:pPr>
              <a:t>søndag den 24. maj 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D8EEC-69D2-9947-9115-BA29E0010F86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638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/>
          <p:nvPr/>
        </p:nvSpPr>
        <p:spPr>
          <a:xfrm>
            <a:off x="4267200" y="4075113"/>
            <a:ext cx="457200" cy="101441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6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010E8-FA88-D340-B4DB-3962EEDB38DE}" type="datetime2">
              <a:rPr lang="en-US"/>
              <a:pPr>
                <a:defRPr/>
              </a:pPr>
              <a:t>søndag den 24. maj 15</a:t>
            </a:fld>
            <a:endParaRPr lang="en-US" dirty="0"/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D1AE6-DF81-6D45-BE60-4C5A425A23A5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8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09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2C724-5470-D749-8A0C-F8702A0DDF14}" type="datetime2">
              <a:rPr lang="en-US"/>
              <a:pPr>
                <a:defRPr/>
              </a:pPr>
              <a:t>søndag den 24. maj 15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3C76E-B919-0548-863F-1A5E038F61AA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502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2"/>
          <p:cNvSpPr txBox="1"/>
          <p:nvPr/>
        </p:nvSpPr>
        <p:spPr>
          <a:xfrm>
            <a:off x="1057275" y="520700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8" name="TextBox 17"/>
          <p:cNvSpPr txBox="1"/>
          <p:nvPr/>
        </p:nvSpPr>
        <p:spPr>
          <a:xfrm>
            <a:off x="4779963" y="520700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9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62FF2-A8A3-964A-8D41-A35F9C18631A}" type="datetime2">
              <a:rPr lang="en-US"/>
              <a:pPr>
                <a:defRPr/>
              </a:pPr>
              <a:t>søndag den 24. maj 15</a:t>
            </a:fld>
            <a:endParaRPr lang="en-US" dirty="0"/>
          </a:p>
        </p:txBody>
      </p:sp>
      <p:sp>
        <p:nvSpPr>
          <p:cNvPr id="10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7ED3B-7A37-9645-A626-3BB152501F7A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11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401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549E6-6390-244C-8BC7-139C27863AF3}" type="datetime2">
              <a:rPr lang="en-US"/>
              <a:pPr>
                <a:defRPr/>
              </a:pPr>
              <a:t>søndag den 24. maj 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12D19-4DBB-2D41-8836-33F75191A23E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920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A3C89-5A94-E645-AF54-41E25406B0F9}" type="datetime2">
              <a:rPr lang="en-US"/>
              <a:pPr>
                <a:defRPr/>
              </a:pPr>
              <a:t>søndag den 24. maj 15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A2B2B-9FEA-534B-BEF7-9CE0380BCA20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499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/>
          <p:cNvSpPr txBox="1"/>
          <p:nvPr/>
        </p:nvSpPr>
        <p:spPr>
          <a:xfrm>
            <a:off x="5329238" y="1774825"/>
            <a:ext cx="457200" cy="12303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6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653AE-69BB-0644-B76E-DFC8EC7B8133}" type="datetime2">
              <a:rPr lang="en-US"/>
              <a:pPr>
                <a:defRPr/>
              </a:pPr>
              <a:t>søndag den 24. maj 15</a:t>
            </a:fld>
            <a:endParaRPr lang="en-US" dirty="0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37BAD-B02B-9545-A352-91162EBE3054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8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177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/>
          <p:cNvSpPr txBox="1"/>
          <p:nvPr/>
        </p:nvSpPr>
        <p:spPr>
          <a:xfrm>
            <a:off x="2435225" y="3332163"/>
            <a:ext cx="457200" cy="92233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a-DK" noProof="0" smtClean="0"/>
              <a:t>Træk billede til pladsholder, eller klik på symbol for at tilføje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en-US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FD731-C668-5E48-B007-10EB644E2AB1}" type="datetime2">
              <a:rPr lang="en-US"/>
              <a:pPr>
                <a:defRPr/>
              </a:pPr>
              <a:t>søndag den 24. maj 15</a:t>
            </a:fld>
            <a:endParaRPr lang="en-US" dirty="0"/>
          </a:p>
        </p:txBody>
      </p:sp>
      <p:sp>
        <p:nvSpPr>
          <p:cNvPr id="7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9C6A9-B798-3C46-A830-49453DDF08DB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8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212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875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0"/>
            <a:ext cx="6096000" cy="365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alpha val="6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1ABB1E4-4153-804E-9DF2-BEE944B77B45}" type="datetime2">
              <a:rPr lang="en-US"/>
              <a:pPr>
                <a:defRPr/>
              </a:pPr>
              <a:t>søndag den 24. maj 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325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alpha val="6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325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alpha val="6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7D90249-2A79-6242-83BA-A0F4F74AFC2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47" r:id="rId1"/>
    <p:sldLayoutId id="2147484041" r:id="rId2"/>
    <p:sldLayoutId id="2147484048" r:id="rId3"/>
    <p:sldLayoutId id="2147484042" r:id="rId4"/>
    <p:sldLayoutId id="2147484049" r:id="rId5"/>
    <p:sldLayoutId id="2147484043" r:id="rId6"/>
    <p:sldLayoutId id="2147484044" r:id="rId7"/>
    <p:sldLayoutId id="2147484050" r:id="rId8"/>
    <p:sldLayoutId id="2147484051" r:id="rId9"/>
    <p:sldLayoutId id="2147484045" r:id="rId10"/>
    <p:sldLayoutId id="2147484046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charset="0"/>
          <a:ea typeface="ＭＳ Ｐゴシック" charset="0"/>
          <a:cs typeface="ＭＳ Ｐゴシック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charset="0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639763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charset="0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ＭＳ Ｐゴシック" charset="0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charset="0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ＭＳ Ｐゴシック" charset="0"/>
          <a:cs typeface="+mn-cs"/>
        </a:defRPr>
      </a:lvl3pPr>
      <a:lvl4pPr marL="137160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charset="0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ＭＳ Ｐゴシック" charset="0"/>
          <a:cs typeface="+mn-cs"/>
        </a:defRPr>
      </a:lvl4pPr>
      <a:lvl5pPr marL="164465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charset="0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ＭＳ Ｐゴシック" charset="0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Billede 1" descr="P11704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9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Billede 1" descr="DSC0879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81713" cy="456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Billede 2" descr="P116093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00" y="3605213"/>
            <a:ext cx="6051550" cy="32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116093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975"/>
            <a:ext cx="4548188" cy="3035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Billede 2" descr="P116096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8188" y="3705225"/>
            <a:ext cx="4595812" cy="3067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Billede 3" descr="P117000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89732" y="3886993"/>
            <a:ext cx="3460750" cy="23098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Billede 4" descr="P117003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91100" y="639763"/>
            <a:ext cx="3522663" cy="23510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kstfelt 1"/>
          <p:cNvSpPr txBox="1">
            <a:spLocks noChangeArrowheads="1"/>
          </p:cNvSpPr>
          <p:nvPr/>
        </p:nvSpPr>
        <p:spPr bwMode="auto">
          <a:xfrm>
            <a:off x="1373188" y="1085850"/>
            <a:ext cx="6380162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/>
              <a:t>Proposal. Skrunda 2: </a:t>
            </a:r>
          </a:p>
          <a:p>
            <a:pPr eaLnBrk="1" hangingPunct="1"/>
            <a:r>
              <a:rPr lang="en-US" sz="3200"/>
              <a:t>The overall objective is to protect, develop and secure public access to Skrunda 2, as a national cultural monument and tourist sight which can tell an important part of the Soviet occupation history of Latvia 1945-1990.</a:t>
            </a:r>
            <a:r>
              <a:rPr lang="da-DK" sz="3200"/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ktangel 2"/>
          <p:cNvSpPr>
            <a:spLocks noChangeArrowheads="1"/>
          </p:cNvSpPr>
          <p:nvPr/>
        </p:nvSpPr>
        <p:spPr bwMode="auto">
          <a:xfrm>
            <a:off x="982663" y="379413"/>
            <a:ext cx="7221537" cy="600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/>
              <a:t>Skundra 2 is maintained as a city where the development of flora and fauna in principle is without restrictions, and without an ongoing restoration or conservation of the build-up areas. This means in principle that an overgrowing and building-related decline is allowed and desirable.</a:t>
            </a:r>
            <a:endParaRPr lang="da-DK" sz="3200"/>
          </a:p>
          <a:p>
            <a:pPr marL="457200" indent="-457200">
              <a:buFont typeface="Arial" charset="0"/>
              <a:buChar char="•"/>
            </a:pPr>
            <a:r>
              <a:rPr lang="en-US" sz="3200"/>
              <a:t>As the city appears today, it has a strong story-telling potential for tourism.</a:t>
            </a:r>
            <a:r>
              <a:rPr lang="da-DK" sz="3200"/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Billede 1" descr="20150304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487363"/>
            <a:ext cx="8761412" cy="583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Billede 1" descr="5533528990_cc02fb146a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Billede 1" descr="tivoli_by_gosvi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Billede 1" descr="store-mannequin_2161232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Billede 1" descr="5534247439_14bde8f85c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Billede 1" descr="hoved cw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713"/>
            <a:ext cx="9144000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Tekstfelt 2"/>
          <p:cNvSpPr txBox="1">
            <a:spLocks noChangeArrowheads="1"/>
          </p:cNvSpPr>
          <p:nvPr/>
        </p:nvSpPr>
        <p:spPr bwMode="auto">
          <a:xfrm>
            <a:off x="1477963" y="3036888"/>
            <a:ext cx="55753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/>
              <a:t>Johannes Bach Rasmussen</a:t>
            </a:r>
          </a:p>
          <a:p>
            <a:pPr eaLnBrk="1" hangingPunct="1"/>
            <a:r>
              <a:rPr lang="en-US" sz="1800"/>
              <a:t>Copenhagen, Denmark.</a:t>
            </a:r>
            <a:endParaRPr lang="da-DK" sz="1800"/>
          </a:p>
          <a:p>
            <a:pPr eaLnBrk="1" hangingPunct="1"/>
            <a:endParaRPr lang="en-US" sz="1800"/>
          </a:p>
          <a:p>
            <a:pPr eaLnBrk="1" hangingPunct="1"/>
            <a:endParaRPr lang="en-US" sz="1800"/>
          </a:p>
          <a:p>
            <a:pPr eaLnBrk="1" hangingPunct="1"/>
            <a:endParaRPr lang="en-US" sz="1800"/>
          </a:p>
          <a:p>
            <a:pPr eaLnBrk="1" hangingPunct="1"/>
            <a:endParaRPr lang="en-US" sz="1800"/>
          </a:p>
          <a:p>
            <a:pPr eaLnBrk="1" hangingPunct="1"/>
            <a:r>
              <a:rPr lang="en-US" sz="3600"/>
              <a:t>www.coldwarsites.net</a:t>
            </a:r>
            <a:endParaRPr lang="da-DK" sz="3600"/>
          </a:p>
          <a:p>
            <a:pPr eaLnBrk="1" hangingPunct="1"/>
            <a:endParaRPr lang="da-DK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Billede 1" descr="P11102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696119" y="969170"/>
            <a:ext cx="6524625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Billede 2" descr="P111024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16438" y="2189163"/>
            <a:ext cx="51308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Billede 1" descr="P11102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76213"/>
            <a:ext cx="5648325" cy="423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Billede 2" descr="P111025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90169" y="1718469"/>
            <a:ext cx="5516563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846138" y="712788"/>
            <a:ext cx="7562850" cy="37417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lnSpc>
                <a:spcPct val="110000"/>
              </a:lnSpc>
              <a:buFont typeface="Arial"/>
              <a:buChar char="•"/>
              <a:defRPr/>
            </a:pPr>
            <a:r>
              <a:rPr lang="da-DK" sz="2400" dirty="0"/>
              <a:t>New </a:t>
            </a:r>
            <a:r>
              <a:rPr lang="da-DK" sz="2400" dirty="0" err="1"/>
              <a:t>visitor</a:t>
            </a:r>
            <a:r>
              <a:rPr lang="da-DK" sz="2400" dirty="0"/>
              <a:t> center (for </a:t>
            </a:r>
            <a:r>
              <a:rPr lang="da-DK" sz="2400" dirty="0" err="1"/>
              <a:t>staff</a:t>
            </a:r>
            <a:r>
              <a:rPr lang="da-DK" sz="2400" dirty="0"/>
              <a:t>, </a:t>
            </a:r>
            <a:r>
              <a:rPr lang="da-DK" sz="2400" dirty="0" err="1"/>
              <a:t>room</a:t>
            </a:r>
            <a:r>
              <a:rPr lang="da-DK" sz="2400" dirty="0"/>
              <a:t>/</a:t>
            </a:r>
            <a:r>
              <a:rPr lang="da-DK" sz="2400" dirty="0" err="1"/>
              <a:t>cinema</a:t>
            </a:r>
            <a:r>
              <a:rPr lang="da-DK" sz="2400" dirty="0"/>
              <a:t> for 75 </a:t>
            </a:r>
            <a:r>
              <a:rPr lang="da-DK" sz="2400" dirty="0" err="1"/>
              <a:t>people</a:t>
            </a:r>
            <a:r>
              <a:rPr lang="da-DK" sz="2400" dirty="0"/>
              <a:t>, restaura</a:t>
            </a:r>
            <a:r>
              <a:rPr lang="en-US" sz="2400" dirty="0" err="1"/>
              <a:t>nt</a:t>
            </a:r>
            <a:r>
              <a:rPr lang="en-US" sz="2400" dirty="0"/>
              <a:t>/café, shop, toilets, room for temporary exhibitions).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400" dirty="0"/>
              <a:t>Restoring of rooms in some part of the prison building for permanent exhibitions.</a:t>
            </a:r>
            <a:endParaRPr lang="da-DK" sz="2400" dirty="0"/>
          </a:p>
          <a:p>
            <a:pPr marL="285750" indent="-285750">
              <a:lnSpc>
                <a:spcPct val="110000"/>
              </a:lnSpc>
              <a:buFont typeface="Arial"/>
              <a:buChar char="•"/>
              <a:defRPr/>
            </a:pPr>
            <a:r>
              <a:rPr lang="en-US" sz="2400" dirty="0"/>
              <a:t>No restoring of other part of the prison building. Execution rooms etc. </a:t>
            </a:r>
            <a:endParaRPr lang="da-DK" sz="2400" dirty="0"/>
          </a:p>
          <a:p>
            <a:pPr marL="285750" indent="-285750">
              <a:lnSpc>
                <a:spcPct val="110000"/>
              </a:lnSpc>
              <a:buFont typeface="Arial"/>
              <a:buChar char="•"/>
              <a:defRPr/>
            </a:pPr>
            <a:r>
              <a:rPr lang="en-US" sz="2400" dirty="0"/>
              <a:t>No maintenance of the central open prisoner area. Overgrowing of some part is allowed. </a:t>
            </a:r>
            <a:endParaRPr lang="da-DK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Billede 1" descr="P11200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95263"/>
            <a:ext cx="4994275" cy="333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Billede 2" descr="P112006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3619500"/>
            <a:ext cx="5064125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Billede 1" descr="P10909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538163"/>
            <a:ext cx="8570912" cy="571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Billede 1" descr="P10909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531813"/>
            <a:ext cx="8759825" cy="584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Billede 1" descr="P10909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68325"/>
            <a:ext cx="8704263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Billede 1" descr="P10909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547688"/>
            <a:ext cx="8667750" cy="578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Billede 1" descr="P10008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357188"/>
            <a:ext cx="5794375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0" name="Billede 2" descr="P100077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63" y="2530475"/>
            <a:ext cx="6196012" cy="415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ktangel 2"/>
          <p:cNvSpPr>
            <a:spLocks noChangeArrowheads="1"/>
          </p:cNvSpPr>
          <p:nvPr/>
        </p:nvSpPr>
        <p:spPr bwMode="auto">
          <a:xfrm>
            <a:off x="1270000" y="1485900"/>
            <a:ext cx="6418263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r>
              <a:rPr lang="en-US" sz="2400"/>
              <a:t>Not many people in Western Europe know the history of the communist dictatorship in the former communist countries. </a:t>
            </a:r>
            <a:endParaRPr lang="da-DK" sz="2400"/>
          </a:p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r>
              <a:rPr lang="en-US" sz="2400"/>
              <a:t>The new museum: The International aspects are important. The former communist countries must tell their occupation history to other western countries. </a:t>
            </a:r>
            <a:endParaRPr lang="da-DK" sz="2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Billede 1" descr="hoved cw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713"/>
            <a:ext cx="9144000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Tekstfelt 2"/>
          <p:cNvSpPr txBox="1">
            <a:spLocks noChangeArrowheads="1"/>
          </p:cNvSpPr>
          <p:nvPr/>
        </p:nvSpPr>
        <p:spPr bwMode="auto">
          <a:xfrm>
            <a:off x="1368425" y="2122488"/>
            <a:ext cx="6119813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THE MAIN OBJECTIVE: </a:t>
            </a:r>
          </a:p>
          <a:p>
            <a:pPr algn="ctr" eaLnBrk="1" hangingPunct="1"/>
            <a:endParaRPr lang="en-US"/>
          </a:p>
          <a:p>
            <a:pPr algn="ctr" eaLnBrk="1" hangingPunct="1"/>
            <a:r>
              <a:rPr lang="en-US"/>
              <a:t>The main objective of the Initiative is </a:t>
            </a:r>
          </a:p>
          <a:p>
            <a:pPr algn="ctr" eaLnBrk="1" hangingPunct="1"/>
            <a:r>
              <a:rPr lang="en-US"/>
              <a:t>to strengthen mutual understanding </a:t>
            </a:r>
          </a:p>
          <a:p>
            <a:pPr algn="ctr" eaLnBrk="1" hangingPunct="1"/>
            <a:r>
              <a:rPr lang="en-US"/>
              <a:t>between the countries around the Baltic Sea</a:t>
            </a:r>
          </a:p>
          <a:p>
            <a:pPr algn="ctr" eaLnBrk="1" hangingPunct="1"/>
            <a:r>
              <a:rPr lang="en-US"/>
              <a:t>through an exchange of information</a:t>
            </a:r>
          </a:p>
          <a:p>
            <a:pPr algn="ctr" eaLnBrk="1" hangingPunct="1"/>
            <a:r>
              <a:rPr lang="en-US"/>
              <a:t>about their recent history, </a:t>
            </a:r>
          </a:p>
          <a:p>
            <a:pPr algn="ctr" eaLnBrk="1" hangingPunct="1"/>
            <a:r>
              <a:rPr lang="en-US"/>
              <a:t>mainly the Cold War Period. </a:t>
            </a:r>
            <a:endParaRPr lang="da-DK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Billede 1" descr="hoved cw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713"/>
            <a:ext cx="9144000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Tekstfelt 2"/>
          <p:cNvSpPr txBox="1">
            <a:spLocks noChangeArrowheads="1"/>
          </p:cNvSpPr>
          <p:nvPr/>
        </p:nvSpPr>
        <p:spPr bwMode="auto">
          <a:xfrm>
            <a:off x="1368425" y="2122488"/>
            <a:ext cx="63309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THE MAIN IDEA: 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The history should be told from historically </a:t>
            </a:r>
          </a:p>
          <a:p>
            <a:pPr eaLnBrk="1" hangingPunct="1"/>
            <a:r>
              <a:rPr lang="en-US"/>
              <a:t>valuable sites at which events took place </a:t>
            </a:r>
          </a:p>
          <a:p>
            <a:pPr eaLnBrk="1" hangingPunct="1"/>
            <a:r>
              <a:rPr lang="en-US"/>
              <a:t>as well as museums connected to the sites. </a:t>
            </a:r>
            <a:endParaRPr lang="da-DK"/>
          </a:p>
          <a:p>
            <a:pPr eaLnBrk="1" hangingPunct="1"/>
            <a:r>
              <a:rPr lang="en-US"/>
              <a:t>The opinion is that recent history can be told, </a:t>
            </a:r>
          </a:p>
          <a:p>
            <a:pPr eaLnBrk="1" hangingPunct="1"/>
            <a:r>
              <a:rPr lang="en-US"/>
              <a:t>effectively, from the historically sites.</a:t>
            </a:r>
            <a:endParaRPr lang="da-DK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Billede 1" descr="hoved cw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713"/>
            <a:ext cx="9144000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kstfelt 2"/>
          <p:cNvSpPr txBox="1">
            <a:spLocks noChangeArrowheads="1"/>
          </p:cNvSpPr>
          <p:nvPr/>
        </p:nvSpPr>
        <p:spPr bwMode="auto">
          <a:xfrm>
            <a:off x="1368425" y="2122488"/>
            <a:ext cx="6894513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Relevant sites are for example: 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military installations, KGB offices, </a:t>
            </a:r>
          </a:p>
          <a:p>
            <a:pPr eaLnBrk="1" hangingPunct="1"/>
            <a:r>
              <a:rPr lang="en-US"/>
              <a:t>partisan bunkers, prison camps, cemeteries, </a:t>
            </a:r>
          </a:p>
          <a:p>
            <a:pPr eaLnBrk="1" hangingPunct="1"/>
            <a:r>
              <a:rPr lang="en-US"/>
              <a:t>sculptures, architecture or simply squares </a:t>
            </a:r>
          </a:p>
          <a:p>
            <a:pPr eaLnBrk="1" hangingPunct="1"/>
            <a:r>
              <a:rPr lang="en-US"/>
              <a:t>or buildings where memorable events took place.</a:t>
            </a:r>
          </a:p>
          <a:p>
            <a:pPr eaLnBrk="1" hangingPunct="1"/>
            <a:r>
              <a:rPr lang="en-US"/>
              <a:t> </a:t>
            </a:r>
            <a:endParaRPr lang="da-DK"/>
          </a:p>
          <a:p>
            <a:pPr eaLnBrk="1" hangingPunct="1"/>
            <a:r>
              <a:rPr lang="en-US"/>
              <a:t>The Baltic Initiative and Network is interested </a:t>
            </a:r>
          </a:p>
          <a:p>
            <a:pPr eaLnBrk="1" hangingPunct="1"/>
            <a:r>
              <a:rPr lang="en-US"/>
              <a:t>in sites with story-telling potentials.</a:t>
            </a:r>
            <a:r>
              <a:rPr lang="da-DK"/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Billede 1" descr="hoved cw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713"/>
            <a:ext cx="9144000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felt 2"/>
          <p:cNvSpPr txBox="1"/>
          <p:nvPr/>
        </p:nvSpPr>
        <p:spPr>
          <a:xfrm>
            <a:off x="1182688" y="1603375"/>
            <a:ext cx="7073900" cy="4894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ea typeface="+mn-ea"/>
                <a:cs typeface="+mn-cs"/>
              </a:rPr>
              <a:t>Main tasks of the Initiative: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a-DK" sz="2400" dirty="0">
              <a:latin typeface="+mn-lt"/>
              <a:ea typeface="+mn-ea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+mn-lt"/>
                <a:ea typeface="+mn-ea"/>
                <a:cs typeface="+mn-cs"/>
              </a:rPr>
              <a:t>To promote registration and protection of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ea typeface="+mn-ea"/>
                <a:cs typeface="+mn-cs"/>
              </a:rPr>
              <a:t>historically valuable installations and sites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ea typeface="+mn-ea"/>
                <a:cs typeface="+mn-cs"/>
              </a:rPr>
              <a:t>with a “history-telling” value.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a-DK" sz="2400" dirty="0">
              <a:latin typeface="+mn-lt"/>
              <a:ea typeface="+mn-ea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+mn-lt"/>
                <a:ea typeface="+mn-ea"/>
                <a:cs typeface="+mn-cs"/>
              </a:rPr>
              <a:t>To promote information about recent history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ea typeface="+mn-ea"/>
                <a:cs typeface="+mn-cs"/>
              </a:rPr>
              <a:t>from these sites (and especially directed toward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ea typeface="+mn-ea"/>
                <a:cs typeface="+mn-cs"/>
              </a:rPr>
              <a:t>visitors from foreign countries. The tourist aspect).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ea typeface="+mn-ea"/>
                <a:cs typeface="+mn-cs"/>
              </a:rPr>
              <a:t> </a:t>
            </a:r>
            <a:endParaRPr lang="da-DK" sz="2400" dirty="0">
              <a:latin typeface="+mn-lt"/>
              <a:ea typeface="+mn-ea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+mn-lt"/>
                <a:ea typeface="+mn-ea"/>
                <a:cs typeface="+mn-cs"/>
              </a:rPr>
              <a:t>To start concrete, international activities and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ea typeface="+mn-ea"/>
                <a:cs typeface="+mn-cs"/>
              </a:rPr>
              <a:t>co-operation projects which can improve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ea typeface="+mn-ea"/>
                <a:cs typeface="+mn-cs"/>
              </a:rPr>
              <a:t>international understanding.</a:t>
            </a:r>
            <a:r>
              <a:rPr lang="da-DK" sz="2400" dirty="0">
                <a:latin typeface="+mn-lt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Skærmbillede 2012-03-02 kl. 23.47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525" y="714375"/>
            <a:ext cx="6383338" cy="60118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kstfelt 2"/>
          <p:cNvSpPr txBox="1"/>
          <p:nvPr/>
        </p:nvSpPr>
        <p:spPr>
          <a:xfrm>
            <a:off x="723900" y="179388"/>
            <a:ext cx="7554913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2400" spc="300" dirty="0" err="1">
                <a:latin typeface="Arial"/>
                <a:ea typeface="+mn-ea"/>
                <a:cs typeface="Arial"/>
              </a:rPr>
              <a:t>www.coldwarsites.net</a:t>
            </a:r>
            <a:endParaRPr lang="da-DK" sz="2400" spc="300" dirty="0"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Billede 1" descr="FlughafenBerlinTempelhof198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85738"/>
            <a:ext cx="4384675" cy="293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Billede 2" descr="Berlin april 2013 0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88" y="482600"/>
            <a:ext cx="3946525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Billede 3" descr="Berlin april 2013 11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88" y="3557588"/>
            <a:ext cx="3946525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Billede 4" descr="P114005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3557588"/>
            <a:ext cx="4365625" cy="291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Billede 1" descr="lithauen juli 2008 1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57163"/>
            <a:ext cx="3625850" cy="271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Billede 2" descr="DSC0043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0" y="157163"/>
            <a:ext cx="4357688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Billede 3" descr="P105083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8493" y="3440907"/>
            <a:ext cx="3268663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Billede 4" descr="lithauen juli 2008 11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0" y="3359150"/>
            <a:ext cx="4357688" cy="326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er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Elementer.thmx</Template>
  <TotalTime>560</TotalTime>
  <Words>438</Words>
  <Application>Microsoft Macintosh PowerPoint</Application>
  <PresentationFormat>Skærmshow (4:3)</PresentationFormat>
  <Paragraphs>55</Paragraphs>
  <Slides>30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Diastitler</vt:lpstr>
      </vt:variant>
      <vt:variant>
        <vt:i4>30</vt:i4>
      </vt:variant>
    </vt:vector>
  </HeadingPairs>
  <TitlesOfParts>
    <vt:vector size="36" baseType="lpstr">
      <vt:lpstr>Palatino Linotype</vt:lpstr>
      <vt:lpstr>ＭＳ Ｐゴシック</vt:lpstr>
      <vt:lpstr>Arial</vt:lpstr>
      <vt:lpstr>Wingdings</vt:lpstr>
      <vt:lpstr>Calibri</vt:lpstr>
      <vt:lpstr>Elementer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mokj.dk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Morten Kjærgaard</dc:creator>
  <cp:lastModifiedBy>Morten Kjærgaard</cp:lastModifiedBy>
  <cp:revision>39</cp:revision>
  <dcterms:created xsi:type="dcterms:W3CDTF">2012-03-02T21:43:56Z</dcterms:created>
  <dcterms:modified xsi:type="dcterms:W3CDTF">2015-05-24T14:55:22Z</dcterms:modified>
</cp:coreProperties>
</file>