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theme/theme11.xml" ContentType="application/vnd.openxmlformats-officedocument.theme+xml"/>
  <Override PartName="/ppt/slideLayouts/slideLayout29.xml" ContentType="application/vnd.openxmlformats-officedocument.presentationml.slideLayout+xml"/>
  <Override PartName="/ppt/theme/theme12.xml" ContentType="application/vnd.openxmlformats-officedocument.theme+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theme/theme14.xml" ContentType="application/vnd.openxmlformats-officedocument.theme+xml"/>
  <Override PartName="/ppt/slideLayouts/slideLayout32.xml" ContentType="application/vnd.openxmlformats-officedocument.presentationml.slideLayout+xml"/>
  <Override PartName="/ppt/theme/theme15.xml" ContentType="application/vnd.openxmlformats-officedocument.theme+xml"/>
  <Override PartName="/ppt/slideLayouts/slideLayout33.xml" ContentType="application/vnd.openxmlformats-officedocument.presentationml.slideLayout+xml"/>
  <Override PartName="/ppt/theme/theme1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7.xml" ContentType="application/vnd.openxmlformats-officedocument.theme+xml"/>
  <Override PartName="/ppt/slideLayouts/slideLayout36.xml" ContentType="application/vnd.openxmlformats-officedocument.presentationml.slideLayout+xml"/>
  <Override PartName="/ppt/theme/theme18.xml" ContentType="application/vnd.openxmlformats-officedocument.theme+xml"/>
  <Override PartName="/ppt/slideLayouts/slideLayout37.xml" ContentType="application/vnd.openxmlformats-officedocument.presentationml.slideLayout+xml"/>
  <Override PartName="/ppt/theme/theme19.xml" ContentType="application/vnd.openxmlformats-officedocument.theme+xml"/>
  <Override PartName="/ppt/slideLayouts/slideLayout38.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0" r:id="rId3"/>
    <p:sldMasterId id="2147483673" r:id="rId4"/>
    <p:sldMasterId id="2147483679" r:id="rId5"/>
    <p:sldMasterId id="2147483683" r:id="rId6"/>
    <p:sldMasterId id="2147483687" r:id="rId7"/>
    <p:sldMasterId id="2147483689" r:id="rId8"/>
    <p:sldMasterId id="2147483691" r:id="rId9"/>
    <p:sldMasterId id="2147483697" r:id="rId10"/>
    <p:sldMasterId id="2147483704" r:id="rId11"/>
    <p:sldMasterId id="2147483708" r:id="rId12"/>
    <p:sldMasterId id="2147483710" r:id="rId13"/>
    <p:sldMasterId id="2147483713" r:id="rId14"/>
    <p:sldMasterId id="2147483715" r:id="rId15"/>
    <p:sldMasterId id="2147483719" r:id="rId16"/>
    <p:sldMasterId id="2147483724" r:id="rId17"/>
    <p:sldMasterId id="2147483743" r:id="rId18"/>
    <p:sldMasterId id="2147483745" r:id="rId19"/>
    <p:sldMasterId id="2147483749" r:id="rId20"/>
    <p:sldMasterId id="2147483751" r:id="rId21"/>
  </p:sldMasterIdLst>
  <p:notesMasterIdLst>
    <p:notesMasterId r:id="rId77"/>
  </p:notesMasterIdLst>
  <p:sldIdLst>
    <p:sldId id="429" r:id="rId22"/>
    <p:sldId id="357" r:id="rId23"/>
    <p:sldId id="259" r:id="rId24"/>
    <p:sldId id="260" r:id="rId25"/>
    <p:sldId id="270" r:id="rId26"/>
    <p:sldId id="432" r:id="rId27"/>
    <p:sldId id="271" r:id="rId28"/>
    <p:sldId id="272" r:id="rId29"/>
    <p:sldId id="273" r:id="rId30"/>
    <p:sldId id="433" r:id="rId31"/>
    <p:sldId id="276" r:id="rId32"/>
    <p:sldId id="434" r:id="rId33"/>
    <p:sldId id="314" r:id="rId34"/>
    <p:sldId id="440" r:id="rId35"/>
    <p:sldId id="283" r:id="rId36"/>
    <p:sldId id="285" r:id="rId37"/>
    <p:sldId id="457" r:id="rId38"/>
    <p:sldId id="316" r:id="rId39"/>
    <p:sldId id="317" r:id="rId40"/>
    <p:sldId id="318" r:id="rId41"/>
    <p:sldId id="319" r:id="rId42"/>
    <p:sldId id="411" r:id="rId43"/>
    <p:sldId id="412" r:id="rId44"/>
    <p:sldId id="436" r:id="rId45"/>
    <p:sldId id="312" r:id="rId46"/>
    <p:sldId id="437" r:id="rId47"/>
    <p:sldId id="323" r:id="rId48"/>
    <p:sldId id="322" r:id="rId49"/>
    <p:sldId id="439" r:id="rId50"/>
    <p:sldId id="306" r:id="rId51"/>
    <p:sldId id="305" r:id="rId52"/>
    <p:sldId id="407" r:id="rId53"/>
    <p:sldId id="435" r:id="rId54"/>
    <p:sldId id="294" r:id="rId55"/>
    <p:sldId id="307" r:id="rId56"/>
    <p:sldId id="292" r:id="rId57"/>
    <p:sldId id="287" r:id="rId58"/>
    <p:sldId id="288" r:id="rId59"/>
    <p:sldId id="297" r:id="rId60"/>
    <p:sldId id="299" r:id="rId61"/>
    <p:sldId id="300" r:id="rId62"/>
    <p:sldId id="301" r:id="rId63"/>
    <p:sldId id="441" r:id="rId64"/>
    <p:sldId id="336" r:id="rId65"/>
    <p:sldId id="427" r:id="rId66"/>
    <p:sldId id="438" r:id="rId67"/>
    <p:sldId id="408" r:id="rId68"/>
    <p:sldId id="280" r:id="rId69"/>
    <p:sldId id="442" r:id="rId70"/>
    <p:sldId id="340" r:id="rId71"/>
    <p:sldId id="444" r:id="rId72"/>
    <p:sldId id="445" r:id="rId73"/>
    <p:sldId id="431" r:id="rId74"/>
    <p:sldId id="413" r:id="rId75"/>
    <p:sldId id="414"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025E2-573A-44FF-98F8-B9AC678575B0}" type="datetimeFigureOut">
              <a:rPr lang="en-GB" smtClean="0"/>
              <a:pPr/>
              <a:t>02/07/2015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709C3-CC89-40CA-B8D7-D44A120829D6}" type="slidenum">
              <a:rPr lang="en-GB" smtClean="0"/>
              <a:pPr/>
              <a:t>‹#›</a:t>
            </a:fld>
            <a:endParaRPr lang="en-GB"/>
          </a:p>
        </p:txBody>
      </p:sp>
    </p:spTree>
    <p:extLst>
      <p:ext uri="{BB962C8B-B14F-4D97-AF65-F5344CB8AC3E}">
        <p14:creationId xmlns:p14="http://schemas.microsoft.com/office/powerpoint/2010/main" val="264943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2C553F9-AE69-424D-8A3F-FC18AC545918}" type="slidenum">
              <a:rPr lang="en-US"/>
              <a:pPr/>
              <a:t>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pPr algn="r" defTabSz="911225" rtl="0" eaLnBrk="0" fontAlgn="base" hangingPunct="0">
              <a:spcBef>
                <a:spcPct val="0"/>
              </a:spcBef>
              <a:spcAft>
                <a:spcPct val="0"/>
              </a:spcAft>
            </a:pPr>
            <a:fld id="{690189FD-61F5-49E9-BCF4-03BCE3D6C4D2}" type="slidenum">
              <a:rPr lang="en-GB" sz="1200" kern="1200">
                <a:solidFill>
                  <a:srgbClr val="000000"/>
                </a:solidFill>
                <a:latin typeface="Calibri" pitchFamily="34" charset="0"/>
                <a:ea typeface="+mn-ea"/>
                <a:cs typeface="+mn-cs"/>
              </a:rPr>
              <a:pPr algn="r" defTabSz="911225" rtl="0" eaLnBrk="0" fontAlgn="base" hangingPunct="0">
                <a:spcBef>
                  <a:spcPct val="0"/>
                </a:spcBef>
                <a:spcAft>
                  <a:spcPct val="0"/>
                </a:spcAft>
              </a:pPr>
              <a:t>21</a:t>
            </a:fld>
            <a:endParaRPr lang="en-GB" sz="1200" kern="1200">
              <a:solidFill>
                <a:srgbClr val="000000"/>
              </a:solidFill>
              <a:latin typeface="Calibri" pitchFamily="34" charset="0"/>
              <a:ea typeface="+mn-ea"/>
              <a:cs typeface="+mn-cs"/>
            </a:endParaRPr>
          </a:p>
        </p:txBody>
      </p:sp>
      <p:sp>
        <p:nvSpPr>
          <p:cNvPr id="45059"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45060" name="Rectangle 3"/>
          <p:cNvSpPr>
            <a:spLocks noGrp="1" noChangeArrowheads="1"/>
          </p:cNvSpPr>
          <p:nvPr>
            <p:ph type="body" idx="1"/>
          </p:nvPr>
        </p:nvSpPr>
        <p:spPr bwMode="auto">
          <a:xfrm>
            <a:off x="914183" y="4344607"/>
            <a:ext cx="5029635" cy="4115019"/>
          </a:xfrm>
          <a:noFill/>
        </p:spPr>
        <p:txBody>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569958ED-8505-483B-BD86-C3E3A45D0C21}" type="slidenum">
              <a:rPr lang="en-US" sz="1200" kern="1200">
                <a:solidFill>
                  <a:srgbClr val="000000"/>
                </a:solidFill>
                <a:latin typeface="Arial" pitchFamily="34" charset="0"/>
                <a:ea typeface="MS PGothic" pitchFamily="34" charset="-128"/>
                <a:cs typeface="+mn-cs"/>
              </a:rPr>
              <a:pPr algn="r" rtl="0" eaLnBrk="0" fontAlgn="base" hangingPunct="0">
                <a:spcBef>
                  <a:spcPct val="0"/>
                </a:spcBef>
                <a:spcAft>
                  <a:spcPct val="0"/>
                </a:spcAft>
              </a:pPr>
              <a:t>22</a:t>
            </a:fld>
            <a:endParaRPr lang="en-US" sz="1200" kern="1200">
              <a:solidFill>
                <a:srgbClr val="000000"/>
              </a:solidFill>
              <a:latin typeface="Arial" pitchFamily="34" charset="0"/>
              <a:ea typeface="MS PGothic" pitchFamily="34" charset="-128"/>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AC1FCC1C-1B9A-4215-A6CA-0DB2CE42873B}" type="slidenum">
              <a:rPr lang="en-US" sz="1200" kern="1200">
                <a:solidFill>
                  <a:srgbClr val="000000"/>
                </a:solidFill>
                <a:latin typeface="Arial" pitchFamily="34" charset="0"/>
                <a:ea typeface="MS PGothic" pitchFamily="34" charset="-128"/>
                <a:cs typeface="+mn-cs"/>
              </a:rPr>
              <a:pPr algn="r" rtl="0" eaLnBrk="0" fontAlgn="base" hangingPunct="0">
                <a:spcBef>
                  <a:spcPct val="0"/>
                </a:spcBef>
                <a:spcAft>
                  <a:spcPct val="0"/>
                </a:spcAft>
              </a:pPr>
              <a:t>23</a:t>
            </a:fld>
            <a:endParaRPr lang="en-US" sz="1200" kern="1200">
              <a:solidFill>
                <a:srgbClr val="000000"/>
              </a:solidFill>
              <a:latin typeface="Arial" pitchFamily="34" charset="0"/>
              <a:ea typeface="MS PGothic" pitchFamily="34" charset="-128"/>
              <a:cs typeface="+mn-cs"/>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algn="r" defTabSz="908208" rtl="0" eaLnBrk="0" fontAlgn="base" hangingPunct="0">
              <a:spcBef>
                <a:spcPct val="0"/>
              </a:spcBef>
              <a:spcAft>
                <a:spcPct val="0"/>
              </a:spcAft>
            </a:pPr>
            <a:fld id="{6D8C1254-8A75-4AAC-B940-3572D5962C7A}" type="slidenum">
              <a:rPr lang="en-GB" sz="1200" kern="1200">
                <a:solidFill>
                  <a:srgbClr val="000000"/>
                </a:solidFill>
                <a:latin typeface="Times New Roman" pitchFamily="18" charset="0"/>
                <a:ea typeface="+mn-ea"/>
                <a:cs typeface="Arial" pitchFamily="34" charset="0"/>
              </a:rPr>
              <a:pPr algn="r" defTabSz="908208" rtl="0" eaLnBrk="0" fontAlgn="base" hangingPunct="0">
                <a:spcBef>
                  <a:spcPct val="0"/>
                </a:spcBef>
                <a:spcAft>
                  <a:spcPct val="0"/>
                </a:spcAft>
              </a:pPr>
              <a:t>27</a:t>
            </a:fld>
            <a:endParaRPr lang="en-GB" sz="1200" kern="1200" dirty="0">
              <a:solidFill>
                <a:srgbClr val="000000"/>
              </a:solidFill>
              <a:latin typeface="Times New Roman" pitchFamily="18" charset="0"/>
              <a:ea typeface="+mn-ea"/>
              <a:cs typeface="Arial" pitchFamily="34" charset="0"/>
            </a:endParaRPr>
          </a:p>
        </p:txBody>
      </p:sp>
      <p:sp>
        <p:nvSpPr>
          <p:cNvPr id="49155" name="Rectangle 2"/>
          <p:cNvSpPr>
            <a:spLocks noGrp="1" noRot="1" noChangeAspect="1" noChangeArrowheads="1" noTextEdit="1"/>
          </p:cNvSpPr>
          <p:nvPr>
            <p:ph type="sldImg"/>
          </p:nvPr>
        </p:nvSpPr>
        <p:spPr>
          <a:xfrm>
            <a:off x="1143000" y="685800"/>
            <a:ext cx="4573588" cy="3430588"/>
          </a:xfrm>
          <a:ln/>
        </p:spPr>
      </p:sp>
      <p:sp>
        <p:nvSpPr>
          <p:cNvPr id="49156" name="Rectangle 3"/>
          <p:cNvSpPr>
            <a:spLocks noGrp="1" noChangeArrowheads="1"/>
          </p:cNvSpPr>
          <p:nvPr>
            <p:ph type="body" idx="1"/>
          </p:nvPr>
        </p:nvSpPr>
        <p:spPr>
          <a:xfrm>
            <a:off x="685480" y="4343146"/>
            <a:ext cx="5487041" cy="4115019"/>
          </a:xfrm>
          <a:noFill/>
          <a:ln/>
        </p:spPr>
        <p:txBody>
          <a:bodyPr/>
          <a:lstStyle/>
          <a:p>
            <a:pPr eaLnBrk="1" hangingPunct="1">
              <a:lnSpc>
                <a:spcPct val="80000"/>
              </a:lnSpc>
            </a:pPr>
            <a:endParaRPr lang="en-US" sz="900" dirty="0" smtClean="0"/>
          </a:p>
        </p:txBody>
      </p:sp>
      <p:sp>
        <p:nvSpPr>
          <p:cNvPr id="5" name="Footer Placeholder 4"/>
          <p:cNvSpPr>
            <a:spLocks noGrp="1"/>
          </p:cNvSpPr>
          <p:nvPr>
            <p:ph type="ftr" sz="quarter" idx="10"/>
          </p:nvPr>
        </p:nvSpPr>
        <p:spPr/>
        <p:txBody>
          <a:bodyPr/>
          <a:lstStyle/>
          <a:p>
            <a:pPr algn="l" defTabSz="908208" rtl="0" eaLnBrk="0" fontAlgn="base" hangingPunct="0">
              <a:spcBef>
                <a:spcPct val="0"/>
              </a:spcBef>
              <a:spcAft>
                <a:spcPct val="0"/>
              </a:spcAft>
              <a:defRPr/>
            </a:pPr>
            <a:r>
              <a:rPr lang="en-GB" sz="1200" kern="1200">
                <a:solidFill>
                  <a:srgbClr val="000000"/>
                </a:solidFill>
                <a:latin typeface="Times New Roman" pitchFamily="18" charset="0"/>
                <a:ea typeface="+mn-ea"/>
                <a:cs typeface="+mn-cs"/>
              </a:rPr>
              <a:t>notes to be added</a:t>
            </a:r>
            <a:endParaRPr lang="en-GB" sz="1200" kern="1200" dirty="0">
              <a:solidFill>
                <a:srgbClr val="000000"/>
              </a:solidFill>
              <a:latin typeface="Times New Roman" pitchFamily="18" charset="0"/>
              <a:ea typeface="+mn-ea"/>
              <a:cs typeface="+mn-cs"/>
            </a:endParaRPr>
          </a:p>
        </p:txBody>
      </p:sp>
      <p:sp>
        <p:nvSpPr>
          <p:cNvPr id="6" name="Header Placeholder 5"/>
          <p:cNvSpPr>
            <a:spLocks noGrp="1"/>
          </p:cNvSpPr>
          <p:nvPr>
            <p:ph type="hdr" sz="quarter" idx="11"/>
          </p:nvPr>
        </p:nvSpPr>
        <p:spPr/>
        <p:txBody>
          <a:bodyPr/>
          <a:lstStyle/>
          <a:p>
            <a:pPr algn="l" defTabSz="908208" rtl="0" eaLnBrk="0" fontAlgn="base" hangingPunct="0">
              <a:spcBef>
                <a:spcPct val="0"/>
              </a:spcBef>
              <a:spcAft>
                <a:spcPct val="0"/>
              </a:spcAft>
              <a:defRPr/>
            </a:pPr>
            <a:r>
              <a:rPr lang="en-GB" sz="1200" kern="1200">
                <a:solidFill>
                  <a:srgbClr val="000000"/>
                </a:solidFill>
                <a:latin typeface="Times New Roman" pitchFamily="18" charset="0"/>
                <a:ea typeface="+mn-ea"/>
                <a:cs typeface="+mn-cs"/>
              </a:rPr>
              <a:t>Final copy</a:t>
            </a:r>
            <a:endParaRPr lang="en-GB" sz="1200" kern="1200" dirty="0">
              <a:solidFill>
                <a:srgbClr val="000000"/>
              </a:solidFill>
              <a:latin typeface="Times New Roman" pitchFamily="18" charset="0"/>
              <a:ea typeface="+mn-ea"/>
              <a:cs typeface="+mn-cs"/>
            </a:endParaRPr>
          </a:p>
        </p:txBody>
      </p:sp>
      <p:sp>
        <p:nvSpPr>
          <p:cNvPr id="7" name="Date Placeholder 6"/>
          <p:cNvSpPr>
            <a:spLocks noGrp="1"/>
          </p:cNvSpPr>
          <p:nvPr>
            <p:ph type="dt" idx="12"/>
          </p:nvPr>
        </p:nvSpPr>
        <p:spPr/>
        <p:txBody>
          <a:bodyPr/>
          <a:lstStyle/>
          <a:p>
            <a:pPr algn="r" defTabSz="908208" rtl="0" eaLnBrk="0" fontAlgn="base" hangingPunct="0">
              <a:spcBef>
                <a:spcPct val="0"/>
              </a:spcBef>
              <a:spcAft>
                <a:spcPct val="0"/>
              </a:spcAft>
              <a:defRPr/>
            </a:pPr>
            <a:endParaRPr lang="en-GB" sz="1200" kern="1200" dirty="0">
              <a:solidFill>
                <a:srgbClr val="000000"/>
              </a:solidFill>
              <a:latin typeface="Times New Roman" pitchFamily="18"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08208" rtl="0" eaLnBrk="0" fontAlgn="base" hangingPunct="0">
              <a:spcBef>
                <a:spcPct val="0"/>
              </a:spcBef>
              <a:spcAft>
                <a:spcPct val="0"/>
              </a:spcAft>
              <a:defRPr/>
            </a:pPr>
            <a:fld id="{23B86956-4CF8-4AD2-AE95-95A3D829C942}" type="slidenum">
              <a:rPr lang="en-GB" sz="1200" kern="1200">
                <a:solidFill>
                  <a:srgbClr val="000000"/>
                </a:solidFill>
                <a:latin typeface="Times New Roman" pitchFamily="18" charset="0"/>
                <a:ea typeface="+mn-ea"/>
                <a:cs typeface="+mn-cs"/>
              </a:rPr>
              <a:pPr algn="r" defTabSz="908208" rtl="0" eaLnBrk="0" fontAlgn="base" hangingPunct="0">
                <a:spcBef>
                  <a:spcPct val="0"/>
                </a:spcBef>
                <a:spcAft>
                  <a:spcPct val="0"/>
                </a:spcAft>
                <a:defRPr/>
              </a:pPr>
              <a:t>28</a:t>
            </a:fld>
            <a:endParaRPr lang="en-GB" sz="1200" kern="1200" dirty="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l" defTabSz="908208" rtl="0" eaLnBrk="0" fontAlgn="base" hangingPunct="0">
              <a:spcBef>
                <a:spcPct val="0"/>
              </a:spcBef>
              <a:spcAft>
                <a:spcPct val="0"/>
              </a:spcAft>
              <a:defRPr/>
            </a:pPr>
            <a:r>
              <a:rPr lang="en-GB" sz="1200" kern="1200">
                <a:solidFill>
                  <a:srgbClr val="000000"/>
                </a:solidFill>
                <a:latin typeface="Times New Roman" pitchFamily="18" charset="0"/>
                <a:ea typeface="+mn-ea"/>
                <a:cs typeface="+mn-cs"/>
              </a:rPr>
              <a:t>notes to be added</a:t>
            </a:r>
            <a:endParaRPr lang="en-GB" sz="1200" kern="1200" dirty="0">
              <a:solidFill>
                <a:srgbClr val="000000"/>
              </a:solidFill>
              <a:latin typeface="Times New Roman" pitchFamily="18" charset="0"/>
              <a:ea typeface="+mn-ea"/>
              <a:cs typeface="+mn-cs"/>
            </a:endParaRPr>
          </a:p>
        </p:txBody>
      </p:sp>
      <p:sp>
        <p:nvSpPr>
          <p:cNvPr id="6" name="Header Placeholder 5"/>
          <p:cNvSpPr>
            <a:spLocks noGrp="1"/>
          </p:cNvSpPr>
          <p:nvPr>
            <p:ph type="hdr" sz="quarter" idx="12"/>
          </p:nvPr>
        </p:nvSpPr>
        <p:spPr/>
        <p:txBody>
          <a:bodyPr/>
          <a:lstStyle/>
          <a:p>
            <a:pPr algn="l" defTabSz="908208" rtl="0" eaLnBrk="0" fontAlgn="base" hangingPunct="0">
              <a:spcBef>
                <a:spcPct val="0"/>
              </a:spcBef>
              <a:spcAft>
                <a:spcPct val="0"/>
              </a:spcAft>
              <a:defRPr/>
            </a:pPr>
            <a:r>
              <a:rPr lang="en-GB" sz="1200" kern="1200">
                <a:solidFill>
                  <a:srgbClr val="000000"/>
                </a:solidFill>
                <a:latin typeface="Times New Roman" pitchFamily="18" charset="0"/>
                <a:ea typeface="+mn-ea"/>
                <a:cs typeface="+mn-cs"/>
              </a:rPr>
              <a:t>Final copy</a:t>
            </a:r>
            <a:endParaRPr lang="en-GB" sz="1200" kern="1200" dirty="0">
              <a:solidFill>
                <a:srgbClr val="000000"/>
              </a:solidFill>
              <a:latin typeface="Times New Roman" pitchFamily="18" charset="0"/>
              <a:ea typeface="+mn-ea"/>
              <a:cs typeface="+mn-cs"/>
            </a:endParaRPr>
          </a:p>
        </p:txBody>
      </p:sp>
      <p:sp>
        <p:nvSpPr>
          <p:cNvPr id="7" name="Date Placeholder 6"/>
          <p:cNvSpPr>
            <a:spLocks noGrp="1"/>
          </p:cNvSpPr>
          <p:nvPr>
            <p:ph type="dt" idx="13"/>
          </p:nvPr>
        </p:nvSpPr>
        <p:spPr/>
        <p:txBody>
          <a:bodyPr/>
          <a:lstStyle/>
          <a:p>
            <a:pPr algn="r" defTabSz="908208" rtl="0" eaLnBrk="0" fontAlgn="base" hangingPunct="0">
              <a:spcBef>
                <a:spcPct val="0"/>
              </a:spcBef>
              <a:spcAft>
                <a:spcPct val="0"/>
              </a:spcAft>
              <a:defRPr/>
            </a:pPr>
            <a:endParaRPr lang="en-GB" sz="1200" kern="1200" dirty="0">
              <a:solidFill>
                <a:srgbClr val="000000"/>
              </a:solidFill>
              <a:latin typeface="Times New Roman" pitchFamily="18"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1225" rtl="0" eaLnBrk="0" fontAlgn="base" hangingPunct="0">
              <a:spcBef>
                <a:spcPct val="0"/>
              </a:spcBef>
              <a:spcAft>
                <a:spcPct val="0"/>
              </a:spcAft>
            </a:pPr>
            <a:fld id="{90202C12-E524-4842-81EE-3143248077AE}" type="slidenum">
              <a:rPr lang="de-CH" sz="1200" kern="1200">
                <a:solidFill>
                  <a:srgbClr val="000000"/>
                </a:solidFill>
                <a:latin typeface="Times New Roman" pitchFamily="18" charset="0"/>
                <a:ea typeface="+mn-ea"/>
                <a:cs typeface="+mn-cs"/>
              </a:rPr>
              <a:pPr algn="r" defTabSz="911225" rtl="0" eaLnBrk="0" fontAlgn="base" hangingPunct="0">
                <a:spcBef>
                  <a:spcPct val="0"/>
                </a:spcBef>
                <a:spcAft>
                  <a:spcPct val="0"/>
                </a:spcAft>
              </a:pPr>
              <a:t>30</a:t>
            </a:fld>
            <a:endParaRPr lang="de-CH" sz="1200" kern="1200">
              <a:solidFill>
                <a:srgbClr val="000000"/>
              </a:solidFill>
              <a:latin typeface="Times New Roman" pitchFamily="18" charset="0"/>
              <a:ea typeface="+mn-ea"/>
              <a:cs typeface="+mn-cs"/>
            </a:endParaRPr>
          </a:p>
        </p:txBody>
      </p:sp>
      <p:sp>
        <p:nvSpPr>
          <p:cNvPr id="309250" name="Rectangle 2"/>
          <p:cNvSpPr>
            <a:spLocks noGrp="1" noRot="1" noChangeAspect="1" noChangeArrowheads="1" noTextEdit="1"/>
          </p:cNvSpPr>
          <p:nvPr>
            <p:ph type="sldImg"/>
          </p:nvPr>
        </p:nvSpPr>
        <p:spPr bwMode="auto">
          <a:xfrm>
            <a:off x="1192213" y="533400"/>
            <a:ext cx="4473575" cy="3355975"/>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304801" y="4724400"/>
            <a:ext cx="6248400" cy="3505200"/>
          </a:xfrm>
          <a:prstGeom prst="rect">
            <a:avLst/>
          </a:prstGeom>
          <a:solidFill>
            <a:srgbClr val="FFFFFF"/>
          </a:solidFill>
          <a:ln>
            <a:solidFill>
              <a:srgbClr val="000000"/>
            </a:solidFill>
            <a:miter lim="800000"/>
            <a:headEnd/>
            <a:tailEnd/>
          </a:ln>
        </p:spPr>
        <p:txBody>
          <a:bodyPr lIns="86493" tIns="43247" rIns="86493" bIns="43247"/>
          <a:lstStyle/>
          <a:p>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1225" rtl="0" eaLnBrk="0" fontAlgn="base" hangingPunct="0">
              <a:spcBef>
                <a:spcPct val="0"/>
              </a:spcBef>
              <a:spcAft>
                <a:spcPct val="0"/>
              </a:spcAft>
            </a:pPr>
            <a:fld id="{3F331CC8-D72D-400E-BD9A-FDF882AD03AB}" type="slidenum">
              <a:rPr lang="en-GB" sz="1200" kern="1200">
                <a:solidFill>
                  <a:srgbClr val="000000"/>
                </a:solidFill>
                <a:latin typeface="Times New Roman" pitchFamily="18" charset="0"/>
                <a:ea typeface="+mn-ea"/>
                <a:cs typeface="+mn-cs"/>
              </a:rPr>
              <a:pPr algn="r" defTabSz="911225" rtl="0" eaLnBrk="0" fontAlgn="base" hangingPunct="0">
                <a:spcBef>
                  <a:spcPct val="0"/>
                </a:spcBef>
                <a:spcAft>
                  <a:spcPct val="0"/>
                </a:spcAft>
              </a:pPr>
              <a:t>31</a:t>
            </a:fld>
            <a:endParaRPr lang="en-GB" sz="1200" kern="1200">
              <a:solidFill>
                <a:srgbClr val="000000"/>
              </a:solidFill>
              <a:latin typeface="Times New Roman" pitchFamily="18" charset="0"/>
              <a:ea typeface="+mn-ea"/>
              <a:cs typeface="+mn-cs"/>
            </a:endParaRPr>
          </a:p>
        </p:txBody>
      </p:sp>
      <p:sp>
        <p:nvSpPr>
          <p:cNvPr id="1635330" name="Rectangle 2"/>
          <p:cNvSpPr>
            <a:spLocks noGrp="1" noRot="1" noChangeAspect="1" noChangeArrowheads="1" noTextEdit="1"/>
          </p:cNvSpPr>
          <p:nvPr>
            <p:ph type="sldImg"/>
          </p:nvPr>
        </p:nvSpPr>
        <p:spPr>
          <a:xfrm>
            <a:off x="978571" y="532292"/>
            <a:ext cx="4900859" cy="3356066"/>
          </a:xfrm>
          <a:ln/>
        </p:spPr>
      </p:sp>
      <p:sp>
        <p:nvSpPr>
          <p:cNvPr id="1635331" name="Rectangle 3"/>
          <p:cNvSpPr>
            <a:spLocks noGrp="1" noChangeArrowheads="1"/>
          </p:cNvSpPr>
          <p:nvPr>
            <p:ph type="body" idx="1"/>
          </p:nvPr>
        </p:nvSpPr>
        <p:spPr>
          <a:xfrm>
            <a:off x="304303" y="4723352"/>
            <a:ext cx="6249397" cy="3506687"/>
          </a:xfrm>
        </p:spPr>
        <p:txBody>
          <a:bodyPr lIns="86493" tIns="43247" rIns="86493" bIns="43247"/>
          <a:lstStyle/>
          <a:p>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1F3DB-4D7F-4BD9-8E6F-0DE8F33A618A}" type="slidenum">
              <a:rPr lang="en-GB"/>
              <a:pPr/>
              <a:t>47</a:t>
            </a:fld>
            <a:endParaRPr lang="en-GB"/>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pPr defTabSz="911225" eaLnBrk="0" hangingPunct="0"/>
            <a:fld id="{678CBA64-4226-418D-8018-3F6983E9FAEE}" type="slidenum">
              <a:rPr lang="en-GB" smtClean="0">
                <a:solidFill>
                  <a:srgbClr val="000000"/>
                </a:solidFill>
                <a:latin typeface="Times New Roman" pitchFamily="18" charset="0"/>
              </a:rPr>
              <a:pPr defTabSz="911225" eaLnBrk="0" hangingPunct="0"/>
              <a:t>48</a:t>
            </a:fld>
            <a:endParaRPr lang="en-GB"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bwMode="auto">
          <a:xfrm>
            <a:off x="878268" y="685838"/>
            <a:ext cx="5103096" cy="3429182"/>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pPr eaLnBrk="1" hangingPunct="1">
              <a:spcBef>
                <a:spcPct val="0"/>
              </a:spcBef>
            </a:pP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5C18B58E-0E0B-45E2-86D8-F78F46CCEE5A}" type="slidenum">
              <a:rPr lang="en-US" sz="1200" kern="1200">
                <a:solidFill>
                  <a:prstClr val="black"/>
                </a:solidFill>
                <a:latin typeface="Calibri" pitchFamily="34" charset="0"/>
                <a:ea typeface="+mn-ea"/>
                <a:cs typeface="+mn-cs"/>
              </a:rPr>
              <a:pPr algn="r" rtl="0" fontAlgn="base">
                <a:spcBef>
                  <a:spcPct val="0"/>
                </a:spcBef>
                <a:spcAft>
                  <a:spcPct val="0"/>
                </a:spcAft>
                <a:defRPr/>
              </a:pPr>
              <a:t>52</a:t>
            </a:fld>
            <a:endParaRPr lang="en-US" sz="1200" kern="1200">
              <a:solidFill>
                <a:prstClr val="black"/>
              </a:solidFill>
              <a:latin typeface="Calibri"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algn="r" defTabSz="911225" rtl="0" eaLnBrk="0" fontAlgn="base" hangingPunct="0">
              <a:spcBef>
                <a:spcPct val="0"/>
              </a:spcBef>
              <a:spcAft>
                <a:spcPct val="0"/>
              </a:spcAft>
            </a:pPr>
            <a:fld id="{D622A60F-0A77-4E14-9107-4F123BBF80CB}" type="slidenum">
              <a:rPr lang="en-GB" sz="1200" kern="1200">
                <a:solidFill>
                  <a:srgbClr val="000000"/>
                </a:solidFill>
                <a:latin typeface="Times New Roman" pitchFamily="18" charset="0"/>
                <a:ea typeface="+mn-ea"/>
                <a:cs typeface="+mn-cs"/>
              </a:rPr>
              <a:pPr algn="r" defTabSz="911225" rtl="0" eaLnBrk="0" fontAlgn="base" hangingPunct="0">
                <a:spcBef>
                  <a:spcPct val="0"/>
                </a:spcBef>
                <a:spcAft>
                  <a:spcPct val="0"/>
                </a:spcAft>
              </a:pPr>
              <a:t>5</a:t>
            </a:fld>
            <a:endParaRPr lang="en-GB" sz="1200" kern="1200">
              <a:solidFill>
                <a:srgbClr val="000000"/>
              </a:solidFill>
              <a:latin typeface="Times New Roman" pitchFamily="18"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algn="r" defTabSz="911225" rtl="0" eaLnBrk="0" fontAlgn="base" hangingPunct="0">
              <a:spcBef>
                <a:spcPct val="0"/>
              </a:spcBef>
              <a:spcAft>
                <a:spcPct val="0"/>
              </a:spcAft>
            </a:pPr>
            <a:fld id="{9A72671B-4CC9-45FD-ACE4-6F046C013D34}" type="slidenum">
              <a:rPr lang="en-GB" sz="1200" kern="1200">
                <a:solidFill>
                  <a:srgbClr val="000000"/>
                </a:solidFill>
                <a:latin typeface="Times New Roman" pitchFamily="18" charset="0"/>
                <a:ea typeface="+mn-ea"/>
                <a:cs typeface="+mn-cs"/>
              </a:rPr>
              <a:pPr algn="r" defTabSz="911225" rtl="0" eaLnBrk="0" fontAlgn="base" hangingPunct="0">
                <a:spcBef>
                  <a:spcPct val="0"/>
                </a:spcBef>
                <a:spcAft>
                  <a:spcPct val="0"/>
                </a:spcAft>
              </a:pPr>
              <a:t>7</a:t>
            </a:fld>
            <a:endParaRPr lang="en-GB" sz="1200" kern="1200">
              <a:solidFill>
                <a:srgbClr val="000000"/>
              </a:solidFill>
              <a:latin typeface="Times New Roman" pitchFamily="18" charset="0"/>
              <a:ea typeface="+mn-ea"/>
              <a:cs typeface="+mn-cs"/>
            </a:endParaRPr>
          </a:p>
        </p:txBody>
      </p:sp>
      <p:sp>
        <p:nvSpPr>
          <p:cNvPr id="54275" name="Rectangle 2"/>
          <p:cNvSpPr>
            <a:spLocks noGrp="1" noRot="1" noChangeAspect="1" noChangeArrowheads="1" noTextEdit="1"/>
          </p:cNvSpPr>
          <p:nvPr>
            <p:ph type="sldImg"/>
          </p:nvPr>
        </p:nvSpPr>
        <p:spPr>
          <a:xfrm>
            <a:off x="1143000" y="685800"/>
            <a:ext cx="4573588" cy="3429000"/>
          </a:xfrm>
          <a:ln/>
        </p:spPr>
      </p:sp>
      <p:sp>
        <p:nvSpPr>
          <p:cNvPr id="54276" name="Rectangle 3"/>
          <p:cNvSpPr>
            <a:spLocks noGrp="1" noChangeArrowheads="1"/>
          </p:cNvSpPr>
          <p:nvPr>
            <p:ph type="body" idx="1"/>
          </p:nvPr>
        </p:nvSpPr>
        <p:spPr>
          <a:xfrm>
            <a:off x="914508" y="4343144"/>
            <a:ext cx="5028986" cy="4115019"/>
          </a:xfrm>
          <a:noFill/>
          <a:ln/>
        </p:spPr>
        <p:txBody>
          <a:bodyPr/>
          <a:lstStyle/>
          <a:p>
            <a:pPr eaLnBrk="1" hangingPunct="1"/>
            <a:r>
              <a:rPr lang="en-US" sz="1000" smtClean="0">
                <a:latin typeface="Arial" charset="0"/>
              </a:rPr>
              <a:t>The primary end point of nonfatal MI (including silent MI) and fatal CHD was significantly lower by 36% (hazard ratio 0.64, CI 0.5 </a:t>
            </a:r>
            <a:r>
              <a:rPr lang="en-US" sz="1000" smtClean="0">
                <a:latin typeface="Arial" charset="0"/>
                <a:cs typeface="Arial" charset="0"/>
              </a:rPr>
              <a:t>–</a:t>
            </a:r>
            <a:r>
              <a:rPr lang="en-US" sz="1000" smtClean="0">
                <a:latin typeface="Arial" charset="0"/>
              </a:rPr>
              <a:t> 0.83, p=0.005) in the atorvastatin group compared with the placebo group.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algn="r" defTabSz="911225" rtl="0" eaLnBrk="0" fontAlgn="base" hangingPunct="0">
              <a:spcBef>
                <a:spcPct val="0"/>
              </a:spcBef>
              <a:spcAft>
                <a:spcPct val="0"/>
              </a:spcAft>
            </a:pPr>
            <a:fld id="{6E2DED62-D6BF-4CA8-B0AB-108BDBA498DA}" type="slidenum">
              <a:rPr lang="en-GB" sz="1200" kern="1200">
                <a:solidFill>
                  <a:srgbClr val="000000"/>
                </a:solidFill>
                <a:latin typeface="Times New Roman" pitchFamily="18" charset="0"/>
                <a:ea typeface="+mn-ea"/>
                <a:cs typeface="+mn-cs"/>
              </a:rPr>
              <a:pPr algn="r" defTabSz="911225" rtl="0" eaLnBrk="0" fontAlgn="base" hangingPunct="0">
                <a:spcBef>
                  <a:spcPct val="0"/>
                </a:spcBef>
                <a:spcAft>
                  <a:spcPct val="0"/>
                </a:spcAft>
              </a:pPr>
              <a:t>9</a:t>
            </a:fld>
            <a:endParaRPr lang="en-GB" sz="1200" kern="1200">
              <a:solidFill>
                <a:srgbClr val="000000"/>
              </a:solidFill>
              <a:latin typeface="Times New Roman" pitchFamily="18" charset="0"/>
              <a:ea typeface="+mn-ea"/>
              <a:cs typeface="+mn-cs"/>
            </a:endParaRPr>
          </a:p>
        </p:txBody>
      </p:sp>
      <p:sp>
        <p:nvSpPr>
          <p:cNvPr id="56323" name="Rectangle 2"/>
          <p:cNvSpPr>
            <a:spLocks noGrp="1" noRot="1" noChangeAspect="1" noChangeArrowheads="1" noTextEdit="1"/>
          </p:cNvSpPr>
          <p:nvPr>
            <p:ph type="sldImg"/>
          </p:nvPr>
        </p:nvSpPr>
        <p:spPr>
          <a:xfrm>
            <a:off x="924117" y="684375"/>
            <a:ext cx="5009767" cy="3430645"/>
          </a:xfrm>
          <a:ln/>
        </p:spPr>
      </p:sp>
      <p:sp>
        <p:nvSpPr>
          <p:cNvPr id="56324" name="Rectangle 3"/>
          <p:cNvSpPr>
            <a:spLocks noGrp="1" noChangeArrowheads="1"/>
          </p:cNvSpPr>
          <p:nvPr>
            <p:ph type="body" idx="1"/>
          </p:nvPr>
        </p:nvSpPr>
        <p:spPr>
          <a:xfrm>
            <a:off x="914508" y="4344607"/>
            <a:ext cx="5028986" cy="4115019"/>
          </a:xfrm>
          <a:noFill/>
          <a:ln/>
        </p:spPr>
        <p:txBody>
          <a:bodyPr lIns="91678" tIns="45839" rIns="91678" bIns="45839"/>
          <a:lstStyle/>
          <a:p>
            <a:pPr eaLnBrk="1" hangingPunct="1"/>
            <a:r>
              <a:rPr lang="en-US" sz="1000" smtClean="0">
                <a:latin typeface="Arial" charset="0"/>
              </a:rPr>
              <a:t>There was a significant reduction in the primary end point and also in four of the seven secondary end points, some of which were incorporated the primary end point.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1225" rtl="0" eaLnBrk="0" fontAlgn="base" hangingPunct="0">
              <a:spcBef>
                <a:spcPct val="0"/>
              </a:spcBef>
              <a:spcAft>
                <a:spcPct val="0"/>
              </a:spcAft>
            </a:pPr>
            <a:fld id="{D2734FE7-ADBD-4845-97B2-F14B43549F92}" type="slidenum">
              <a:rPr lang="en-GB" sz="1200" kern="1200">
                <a:solidFill>
                  <a:srgbClr val="000000"/>
                </a:solidFill>
                <a:latin typeface="Times New Roman" pitchFamily="18" charset="0"/>
                <a:ea typeface="+mn-ea"/>
                <a:cs typeface="+mn-cs"/>
              </a:rPr>
              <a:pPr algn="r" defTabSz="911225" rtl="0" eaLnBrk="0" fontAlgn="base" hangingPunct="0">
                <a:spcBef>
                  <a:spcPct val="0"/>
                </a:spcBef>
                <a:spcAft>
                  <a:spcPct val="0"/>
                </a:spcAft>
              </a:pPr>
              <a:t>11</a:t>
            </a:fld>
            <a:endParaRPr lang="en-GB" sz="1200" kern="1200">
              <a:solidFill>
                <a:srgbClr val="000000"/>
              </a:solidFill>
              <a:latin typeface="Times New Roman" pitchFamily="18" charset="0"/>
              <a:ea typeface="+mn-ea"/>
              <a:cs typeface="+mn-cs"/>
            </a:endParaRPr>
          </a:p>
        </p:txBody>
      </p:sp>
      <p:sp>
        <p:nvSpPr>
          <p:cNvPr id="1143810" name="Rectangle 2"/>
          <p:cNvSpPr>
            <a:spLocks noGrp="1" noRot="1" noChangeAspect="1" noChangeArrowheads="1" noTextEdit="1"/>
          </p:cNvSpPr>
          <p:nvPr>
            <p:ph type="sldImg"/>
          </p:nvPr>
        </p:nvSpPr>
        <p:spPr>
          <a:xfrm>
            <a:off x="1144588" y="685800"/>
            <a:ext cx="4572000" cy="3429000"/>
          </a:xfrm>
          <a:ln/>
        </p:spPr>
      </p:sp>
      <p:sp>
        <p:nvSpPr>
          <p:cNvPr id="114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algn="r" defTabSz="911225" rtl="0" eaLnBrk="0" fontAlgn="base" hangingPunct="0">
              <a:spcBef>
                <a:spcPct val="0"/>
              </a:spcBef>
              <a:spcAft>
                <a:spcPct val="0"/>
              </a:spcAft>
            </a:pPr>
            <a:fld id="{EE235633-4BCB-4F1F-B455-FAEB55B686F5}" type="slidenum">
              <a:rPr lang="en-GB" sz="1200" kern="1200">
                <a:solidFill>
                  <a:srgbClr val="000000"/>
                </a:solidFill>
                <a:latin typeface="Times New Roman" pitchFamily="18" charset="0"/>
                <a:ea typeface="+mn-ea"/>
                <a:cs typeface="+mn-cs"/>
              </a:rPr>
              <a:pPr algn="r" defTabSz="911225" rtl="0" eaLnBrk="0" fontAlgn="base" hangingPunct="0">
                <a:spcBef>
                  <a:spcPct val="0"/>
                </a:spcBef>
                <a:spcAft>
                  <a:spcPct val="0"/>
                </a:spcAft>
              </a:pPr>
              <a:t>13</a:t>
            </a:fld>
            <a:endParaRPr lang="en-GB" sz="1200" kern="1200">
              <a:solidFill>
                <a:srgbClr val="000000"/>
              </a:solidFill>
              <a:latin typeface="Times New Roman" pitchFamily="18" charset="0"/>
              <a:ea typeface="+mn-ea"/>
              <a:cs typeface="+mn-cs"/>
            </a:endParaRPr>
          </a:p>
        </p:txBody>
      </p:sp>
      <p:sp>
        <p:nvSpPr>
          <p:cNvPr id="64515" name="Rectangle 2"/>
          <p:cNvSpPr>
            <a:spLocks noGrp="1" noRot="1" noChangeAspect="1" noChangeArrowheads="1" noTextEdit="1"/>
          </p:cNvSpPr>
          <p:nvPr>
            <p:ph type="sldImg"/>
          </p:nvPr>
        </p:nvSpPr>
        <p:spPr>
          <a:xfrm>
            <a:off x="1143000" y="685800"/>
            <a:ext cx="4573588" cy="3429000"/>
          </a:xfrm>
          <a:ln/>
        </p:spPr>
      </p:sp>
      <p:sp>
        <p:nvSpPr>
          <p:cNvPr id="64516" name="Rectangle 3"/>
          <p:cNvSpPr>
            <a:spLocks noGrp="1" noChangeArrowheads="1"/>
          </p:cNvSpPr>
          <p:nvPr>
            <p:ph type="body" idx="1"/>
          </p:nvPr>
        </p:nvSpPr>
        <p:spPr>
          <a:xfrm>
            <a:off x="685480" y="4344607"/>
            <a:ext cx="5487041" cy="4115019"/>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pPr algn="r" defTabSz="911225" rtl="0" eaLnBrk="0" fontAlgn="base" hangingPunct="0">
              <a:spcBef>
                <a:spcPct val="0"/>
              </a:spcBef>
              <a:spcAft>
                <a:spcPct val="0"/>
              </a:spcAft>
            </a:pPr>
            <a:fld id="{43A74F53-6F33-4D2A-95E3-F280B014AEB6}" type="slidenum">
              <a:rPr lang="en-GB" sz="1200" kern="1200">
                <a:solidFill>
                  <a:srgbClr val="000000"/>
                </a:solidFill>
                <a:latin typeface="Calibri" pitchFamily="34" charset="0"/>
                <a:ea typeface="+mn-ea"/>
                <a:cs typeface="+mn-cs"/>
              </a:rPr>
              <a:pPr algn="r" defTabSz="911225" rtl="0" eaLnBrk="0" fontAlgn="base" hangingPunct="0">
                <a:spcBef>
                  <a:spcPct val="0"/>
                </a:spcBef>
                <a:spcAft>
                  <a:spcPct val="0"/>
                </a:spcAft>
              </a:pPr>
              <a:t>18</a:t>
            </a:fld>
            <a:endParaRPr lang="en-GB" sz="1200" kern="1200">
              <a:solidFill>
                <a:srgbClr val="000000"/>
              </a:solidFill>
              <a:latin typeface="Calibri" pitchFamily="34" charset="0"/>
              <a:ea typeface="+mn-ea"/>
              <a:cs typeface="+mn-cs"/>
            </a:endParaRPr>
          </a:p>
        </p:txBody>
      </p:sp>
      <p:sp>
        <p:nvSpPr>
          <p:cNvPr id="40963"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40964" name="Rectangle 3"/>
          <p:cNvSpPr>
            <a:spLocks noGrp="1" noChangeArrowheads="1"/>
          </p:cNvSpPr>
          <p:nvPr>
            <p:ph type="body" idx="1"/>
          </p:nvPr>
        </p:nvSpPr>
        <p:spPr bwMode="auto">
          <a:xfrm>
            <a:off x="914183" y="4344607"/>
            <a:ext cx="5029635" cy="4115019"/>
          </a:xfrm>
          <a:noFill/>
        </p:spPr>
        <p:txBody>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pPr algn="r" defTabSz="911225" rtl="0" eaLnBrk="0" fontAlgn="base" hangingPunct="0">
              <a:spcBef>
                <a:spcPct val="0"/>
              </a:spcBef>
              <a:spcAft>
                <a:spcPct val="0"/>
              </a:spcAft>
            </a:pPr>
            <a:fld id="{1C5CAF8C-8C44-4E7D-BC6C-6323C3EF46E1}" type="slidenum">
              <a:rPr lang="en-GB" sz="1200" kern="1200">
                <a:solidFill>
                  <a:srgbClr val="000000"/>
                </a:solidFill>
                <a:latin typeface="Calibri" pitchFamily="34" charset="0"/>
                <a:ea typeface="+mn-ea"/>
                <a:cs typeface="+mn-cs"/>
              </a:rPr>
              <a:pPr algn="r" defTabSz="911225" rtl="0" eaLnBrk="0" fontAlgn="base" hangingPunct="0">
                <a:spcBef>
                  <a:spcPct val="0"/>
                </a:spcBef>
                <a:spcAft>
                  <a:spcPct val="0"/>
                </a:spcAft>
              </a:pPr>
              <a:t>19</a:t>
            </a:fld>
            <a:endParaRPr lang="en-GB" sz="1200" kern="1200">
              <a:solidFill>
                <a:srgbClr val="000000"/>
              </a:solidFill>
              <a:latin typeface="Calibri" pitchFamily="34" charset="0"/>
              <a:ea typeface="+mn-ea"/>
              <a:cs typeface="+mn-cs"/>
            </a:endParaRPr>
          </a:p>
        </p:txBody>
      </p:sp>
      <p:sp>
        <p:nvSpPr>
          <p:cNvPr id="43011"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43012" name="Rectangle 3"/>
          <p:cNvSpPr>
            <a:spLocks noGrp="1" noChangeArrowheads="1"/>
          </p:cNvSpPr>
          <p:nvPr>
            <p:ph type="body" idx="1"/>
          </p:nvPr>
        </p:nvSpPr>
        <p:spPr bwMode="auto">
          <a:xfrm>
            <a:off x="914183" y="4344607"/>
            <a:ext cx="5029635" cy="4115019"/>
          </a:xfrm>
          <a:noFill/>
        </p:spPr>
        <p:txBody>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pPr algn="r" defTabSz="911225" rtl="0" eaLnBrk="0" fontAlgn="base" hangingPunct="0">
              <a:spcBef>
                <a:spcPct val="0"/>
              </a:spcBef>
              <a:spcAft>
                <a:spcPct val="0"/>
              </a:spcAft>
            </a:pPr>
            <a:fld id="{220406D1-2D04-4D95-ACD2-3CCD46B2CECD}" type="slidenum">
              <a:rPr lang="en-GB" sz="1200" kern="1200">
                <a:solidFill>
                  <a:srgbClr val="000000"/>
                </a:solidFill>
                <a:latin typeface="Calibri" pitchFamily="34" charset="0"/>
                <a:ea typeface="+mn-ea"/>
                <a:cs typeface="+mn-cs"/>
              </a:rPr>
              <a:pPr algn="r" defTabSz="911225" rtl="0" eaLnBrk="0" fontAlgn="base" hangingPunct="0">
                <a:spcBef>
                  <a:spcPct val="0"/>
                </a:spcBef>
                <a:spcAft>
                  <a:spcPct val="0"/>
                </a:spcAft>
              </a:pPr>
              <a:t>20</a:t>
            </a:fld>
            <a:endParaRPr lang="en-GB" sz="1200" kern="1200">
              <a:solidFill>
                <a:srgbClr val="000000"/>
              </a:solidFill>
              <a:latin typeface="Calibri" pitchFamily="34" charset="0"/>
              <a:ea typeface="+mn-ea"/>
              <a:cs typeface="+mn-cs"/>
            </a:endParaRPr>
          </a:p>
        </p:txBody>
      </p:sp>
      <p:sp>
        <p:nvSpPr>
          <p:cNvPr id="44035"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44036" name="Rectangle 3"/>
          <p:cNvSpPr>
            <a:spLocks noGrp="1" noChangeArrowheads="1"/>
          </p:cNvSpPr>
          <p:nvPr>
            <p:ph type="body" idx="1"/>
          </p:nvPr>
        </p:nvSpPr>
        <p:spPr bwMode="auto">
          <a:xfrm>
            <a:off x="914183" y="4344607"/>
            <a:ext cx="5029635" cy="4115019"/>
          </a:xfrm>
          <a:noFill/>
        </p:spPr>
        <p:txBody>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vmlDrawing" Target="../drawings/vmlDrawing5.vml"/><Relationship Id="rId4" Type="http://schemas.openxmlformats.org/officeDocument/2006/relationships/image" Target="../media/image1.w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66713"/>
            <a:ext cx="7600950" cy="4191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62000" y="1352550"/>
            <a:ext cx="7610475" cy="4013200"/>
          </a:xfrm>
        </p:spPr>
        <p:txBody>
          <a:bodyPr/>
          <a:lstStyle/>
          <a:p>
            <a:pPr lvl="0"/>
            <a:endParaRPr lang="en-GB" noProof="0" smtClean="0"/>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slow">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4" name="Object 14">
            <a:hlinkClick r:id="" action="ppaction://ole?verb=0"/>
          </p:cNvPr>
          <p:cNvGraphicFramePr>
            <a:graphicFrameLocks/>
          </p:cNvGraphicFramePr>
          <p:nvPr/>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47109" name="Bitmap Image" r:id="rId3" imgW="2766960" imgH="785520" progId="PBrush">
                  <p:embed/>
                </p:oleObj>
              </mc:Choice>
              <mc:Fallback>
                <p:oleObj name="Bitmap Image" r:id="rId3" imgW="2766960" imgH="785520" progId="PBrush">
                  <p:embed/>
                  <p:pic>
                    <p:nvPicPr>
                      <p:cNvPr id="0" name="Object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5"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
        <p:nvSpPr>
          <p:cNvPr id="2" name="Title 1"/>
          <p:cNvSpPr>
            <a:spLocks noGrp="1"/>
          </p:cNvSpPr>
          <p:nvPr>
            <p:ph type="title"/>
          </p:nvPr>
        </p:nvSpPr>
        <p:spPr>
          <a:xfrm>
            <a:off x="771525" y="366713"/>
            <a:ext cx="7600950" cy="4191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62000" y="1352550"/>
            <a:ext cx="7610475" cy="4013200"/>
          </a:xfrm>
        </p:spPr>
        <p:txBody>
          <a:bodyPr/>
          <a:lstStyle/>
          <a:p>
            <a:pPr lvl="0"/>
            <a:endParaRPr lang="en-GB" noProof="0" smtClean="0"/>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4" name="Object 14">
            <a:hlinkClick r:id="" action="ppaction://ole?verb=0"/>
          </p:cNvPr>
          <p:cNvGraphicFramePr>
            <a:graphicFrameLocks/>
          </p:cNvGraphicFramePr>
          <p:nvPr/>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51205" name="Bitmap Image" r:id="rId3" imgW="2766960" imgH="785520" progId="PBrush">
                  <p:embed/>
                </p:oleObj>
              </mc:Choice>
              <mc:Fallback>
                <p:oleObj name="Bitmap Image" r:id="rId3" imgW="2766960" imgH="785520" progId="PBrush">
                  <p:embed/>
                  <p:pic>
                    <p:nvPicPr>
                      <p:cNvPr id="0" name="Object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5"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
        <p:nvSpPr>
          <p:cNvPr id="2" name="Title 1"/>
          <p:cNvSpPr>
            <a:spLocks noGrp="1"/>
          </p:cNvSpPr>
          <p:nvPr>
            <p:ph type="title"/>
          </p:nvPr>
        </p:nvSpPr>
        <p:spPr>
          <a:xfrm>
            <a:off x="771525" y="366713"/>
            <a:ext cx="7600950" cy="4191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62000" y="1352550"/>
            <a:ext cx="7610475" cy="4013200"/>
          </a:xfrm>
        </p:spPr>
        <p:txBody>
          <a:bodyPr/>
          <a:lstStyle/>
          <a:p>
            <a:pPr lvl="0"/>
            <a:endParaRPr lang="en-GB" noProof="0" smtClean="0"/>
          </a:p>
        </p:txBody>
      </p:sp>
    </p:spTree>
  </p:cSld>
  <p:clrMapOvr>
    <a:masterClrMapping/>
  </p:clrMapOvr>
  <p:transition spd="slow">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pull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52550"/>
            <a:ext cx="3729038"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49" y="1352550"/>
            <a:ext cx="3729037"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pull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51493A27-4569-4910-BA8F-463405114A64}" type="datetime1">
              <a:rPr lang="en-US" sz="1200" kern="1200">
                <a:solidFill>
                  <a:prstClr val="black">
                    <a:tint val="75000"/>
                  </a:prstClr>
                </a:solidFill>
                <a:latin typeface="Calibri"/>
                <a:ea typeface="+mn-ea"/>
                <a:cs typeface="+mn-cs"/>
              </a:rPr>
              <a:pPr algn="l" rtl="0"/>
              <a:t>7/2/2015</a:t>
            </a:fld>
            <a:endParaRPr lang="en-GB"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r>
              <a:rPr lang="en-GB" sz="1200" kern="1200">
                <a:solidFill>
                  <a:prstClr val="black">
                    <a:tint val="75000"/>
                  </a:prstClr>
                </a:solidFill>
                <a:latin typeface="Calibri"/>
                <a:ea typeface="+mn-ea"/>
                <a:cs typeface="+mn-cs"/>
              </a:rPr>
              <a:t>STRICTLY CONFIDENTIAL</a:t>
            </a:r>
          </a:p>
        </p:txBody>
      </p:sp>
      <p:sp>
        <p:nvSpPr>
          <p:cNvPr id="4" name="Slide Number Placeholder 3"/>
          <p:cNvSpPr>
            <a:spLocks noGrp="1"/>
          </p:cNvSpPr>
          <p:nvPr>
            <p:ph type="sldNum" sz="quarter" idx="12"/>
          </p:nvPr>
        </p:nvSpPr>
        <p:spPr/>
        <p:txBody>
          <a:bodyPr/>
          <a:lstStyle/>
          <a:p>
            <a:pPr algn="r" rtl="0"/>
            <a:fld id="{2D746F10-B4A8-441F-964B-292C75D22965}" type="slidenum">
              <a:rPr lang="en-GB" sz="1200" kern="1200">
                <a:solidFill>
                  <a:prstClr val="black">
                    <a:tint val="75000"/>
                  </a:prstClr>
                </a:solidFill>
                <a:latin typeface="Calibri"/>
                <a:ea typeface="+mn-ea"/>
                <a:cs typeface="+mn-cs"/>
              </a:rPr>
              <a:pPr algn="r" rtl="0"/>
              <a:t>‹#›</a:t>
            </a:fld>
            <a:endParaRPr lang="en-GB" sz="1200" kern="1200">
              <a:solidFill>
                <a:prstClr val="black">
                  <a:tint val="75000"/>
                </a:prstClr>
              </a:solidFill>
              <a:latin typeface="Calibri"/>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0CFD3B-411A-481B-A45C-A2904C21135B}" type="datetimeFigureOut">
              <a:rPr lang="en-GB" smtClean="0"/>
              <a:pPr/>
              <a:t>02/07/2015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62C7B2-F592-4947-B6E5-71C8DA101611}" type="slidenum">
              <a:rPr lang="en-GB" smtClean="0"/>
              <a:pPr/>
              <a:t>‹#›</a:t>
            </a:fld>
            <a:endParaRPr lang="en-GB"/>
          </a:p>
        </p:txBody>
      </p:sp>
    </p:spTree>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352550"/>
            <a:ext cx="3729038"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352550"/>
            <a:ext cx="3729037"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pull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BA5BB66-6D1B-4F43-8302-F8B3051D3F1A}" type="datetime1">
              <a:rPr lang="en-US"/>
              <a:pPr>
                <a:defRPr/>
              </a:pPr>
              <a:t>7/2/2015</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4CE8074-71FA-4C53-B781-353209BCFC9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Arial"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Arial" pitchFamily="34"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DF4649F7-566B-42CD-9103-BCA5539012F7}" type="slidenum">
              <a:rPr lang="en-US" sz="1400" kern="1200">
                <a:solidFill>
                  <a:srgbClr val="000000"/>
                </a:solidFill>
                <a:latin typeface="Arial" pitchFamily="34" charset="0"/>
                <a:ea typeface="MS PGothic" pitchFamily="34" charset="-128"/>
                <a:cs typeface="+mn-cs"/>
              </a:rPr>
              <a:pPr algn="r" rtl="0" eaLnBrk="0" fontAlgn="base" hangingPunct="0">
                <a:spcBef>
                  <a:spcPct val="0"/>
                </a:spcBef>
                <a:spcAft>
                  <a:spcPct val="0"/>
                </a:spcAft>
              </a:pPr>
              <a:t>‹#›</a:t>
            </a:fld>
            <a:endParaRPr lang="en-US" sz="1400" kern="1200">
              <a:solidFill>
                <a:srgbClr val="000000"/>
              </a:solidFill>
              <a:latin typeface="Arial" pitchFamily="34" charset="0"/>
              <a:ea typeface="MS PGothic" pitchFamily="34" charset="-128"/>
              <a:cs typeface="+mn-cs"/>
            </a:endParaRPr>
          </a:p>
        </p:txBody>
      </p:sp>
    </p:spTree>
  </p:cSld>
  <p:clrMapOvr>
    <a:masterClrMapping/>
  </p:clrMapOvr>
  <p:transition spd="slow">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Arial"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Arial" pitchFamily="34"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DF4649F7-566B-42CD-9103-BCA5539012F7}" type="slidenum">
              <a:rPr lang="en-US" sz="1400" kern="1200">
                <a:solidFill>
                  <a:srgbClr val="000000"/>
                </a:solidFill>
                <a:latin typeface="Arial" pitchFamily="34" charset="0"/>
                <a:ea typeface="MS PGothic" pitchFamily="34" charset="-128"/>
                <a:cs typeface="+mn-cs"/>
              </a:rPr>
              <a:pPr algn="r" rtl="0" eaLnBrk="0" fontAlgn="base" hangingPunct="0">
                <a:spcBef>
                  <a:spcPct val="0"/>
                </a:spcBef>
                <a:spcAft>
                  <a:spcPct val="0"/>
                </a:spcAft>
              </a:pPr>
              <a:t>‹#›</a:t>
            </a:fld>
            <a:endParaRPr lang="en-US" sz="1400" kern="1200">
              <a:solidFill>
                <a:srgbClr val="000000"/>
              </a:solidFill>
              <a:latin typeface="Arial" pitchFamily="34" charset="0"/>
              <a:ea typeface="MS PGothic" pitchFamily="34" charset="-128"/>
              <a:cs typeface="+mn-cs"/>
            </a:endParaRPr>
          </a:p>
        </p:txBody>
      </p:sp>
    </p:spTree>
  </p:cSld>
  <p:clrMapOvr>
    <a:masterClrMapping/>
  </p:clrMapOvr>
  <p:transition spd="slow">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273596"/>
            <a:ext cx="7600950" cy="419100"/>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762000" y="1196752"/>
            <a:ext cx="7610475" cy="401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Ba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273596"/>
            <a:ext cx="7600950" cy="419100"/>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762000" y="1196752"/>
            <a:ext cx="7610475" cy="401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CF8BF-17EE-46D6-B008-27204E4A700B}" type="datetimeFigureOut">
              <a:rPr lang="en-GB" smtClean="0"/>
              <a:pPr/>
              <a:t>02/07/2015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85EA2-D8C9-4D8D-BA76-2A95DA9AB11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0.xml"/></Relationships>
</file>

<file path=ppt/slideMasters/_rels/slideMaster14.xml.rels><?xml version="1.0" encoding="UTF-8" standalone="yes"?>
<Relationships xmlns="http://schemas.openxmlformats.org/package/2006/relationships"><Relationship Id="rId3" Type="http://schemas.openxmlformats.org/officeDocument/2006/relationships/vmlDrawing" Target="../drawings/vmlDrawing9.vml"/><Relationship Id="rId2" Type="http://schemas.openxmlformats.org/officeDocument/2006/relationships/theme" Target="../theme/theme14.xml"/><Relationship Id="rId1" Type="http://schemas.openxmlformats.org/officeDocument/2006/relationships/slideLayout" Target="../slideLayouts/slideLayout31.xml"/><Relationship Id="rId6" Type="http://schemas.openxmlformats.org/officeDocument/2006/relationships/image" Target="../media/image1.wmf"/><Relationship Id="rId5" Type="http://schemas.openxmlformats.org/officeDocument/2006/relationships/oleObject" Target="../embeddings/oleObject9.bin"/><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vmlDrawing" Target="../drawings/vmlDrawing10.vml"/><Relationship Id="rId2" Type="http://schemas.openxmlformats.org/officeDocument/2006/relationships/theme" Target="../theme/theme15.xml"/><Relationship Id="rId1" Type="http://schemas.openxmlformats.org/officeDocument/2006/relationships/slideLayout" Target="../slideLayouts/slideLayout32.xml"/><Relationship Id="rId6" Type="http://schemas.openxmlformats.org/officeDocument/2006/relationships/image" Target="../media/image1.wmf"/><Relationship Id="rId5" Type="http://schemas.openxmlformats.org/officeDocument/2006/relationships/oleObject" Target="../embeddings/oleObject10.bin"/><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vmlDrawing" Target="../drawings/vmlDrawing11.vml"/><Relationship Id="rId2" Type="http://schemas.openxmlformats.org/officeDocument/2006/relationships/theme" Target="../theme/theme16.xml"/><Relationship Id="rId1" Type="http://schemas.openxmlformats.org/officeDocument/2006/relationships/slideLayout" Target="../slideLayouts/slideLayout33.xml"/><Relationship Id="rId6" Type="http://schemas.openxmlformats.org/officeDocument/2006/relationships/image" Target="../media/image1.wmf"/><Relationship Id="rId5" Type="http://schemas.openxmlformats.org/officeDocument/2006/relationships/oleObject" Target="../embeddings/oleObject11.bin"/><Relationship Id="rId4" Type="http://schemas.openxmlformats.org/officeDocument/2006/relationships/image" Target="../media/image2.jpe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6.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0.xml"/><Relationship Id="rId1" Type="http://schemas.openxmlformats.org/officeDocument/2006/relationships/slideLayout" Target="../slideLayouts/slideLayout38.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1.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3.xml"/><Relationship Id="rId1" Type="http://schemas.openxmlformats.org/officeDocument/2006/relationships/slideLayout" Target="../slideLayouts/slideLayout16.xml"/><Relationship Id="rId5" Type="http://schemas.openxmlformats.org/officeDocument/2006/relationships/image" Target="../media/image1.w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5.xml"/><Relationship Id="rId1" Type="http://schemas.openxmlformats.org/officeDocument/2006/relationships/slideLayout" Target="../slideLayouts/slideLayout19.xml"/><Relationship Id="rId5" Type="http://schemas.openxmlformats.org/officeDocument/2006/relationships/image" Target="../media/image1.wmf"/><Relationship Id="rId4" Type="http://schemas.openxmlformats.org/officeDocument/2006/relationships/oleObject" Target="../embeddings/oleObject2.bin"/></Relationships>
</file>

<file path=ppt/slideMasters/_rels/slideMaster6.xml.rels><?xml version="1.0" encoding="UTF-8" standalone="yes"?>
<Relationships xmlns="http://schemas.openxmlformats.org/package/2006/relationships"><Relationship Id="rId3" Type="http://schemas.openxmlformats.org/officeDocument/2006/relationships/vmlDrawing" Target="../drawings/vmlDrawing4.vml"/><Relationship Id="rId2" Type="http://schemas.openxmlformats.org/officeDocument/2006/relationships/theme" Target="../theme/theme6.xml"/><Relationship Id="rId1" Type="http://schemas.openxmlformats.org/officeDocument/2006/relationships/slideLayout" Target="../slideLayouts/slideLayout20.xml"/><Relationship Id="rId5" Type="http://schemas.openxmlformats.org/officeDocument/2006/relationships/image" Target="../media/image1.wmf"/><Relationship Id="rId4" Type="http://schemas.openxmlformats.org/officeDocument/2006/relationships/oleObject" Target="../embeddings/oleObject4.bin"/></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6.vml"/><Relationship Id="rId2" Type="http://schemas.openxmlformats.org/officeDocument/2006/relationships/theme" Target="../theme/theme7.xml"/><Relationship Id="rId1" Type="http://schemas.openxmlformats.org/officeDocument/2006/relationships/slideLayout" Target="../slideLayouts/slideLayout21.xml"/><Relationship Id="rId5" Type="http://schemas.openxmlformats.org/officeDocument/2006/relationships/image" Target="../media/image1.wmf"/><Relationship Id="rId4" Type="http://schemas.openxmlformats.org/officeDocument/2006/relationships/oleObject" Target="../embeddings/oleObject6.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8.xml"/><Relationship Id="rId1" Type="http://schemas.openxmlformats.org/officeDocument/2006/relationships/slideLayout" Target="../slideLayouts/slideLayout22.xml"/><Relationship Id="rId5" Type="http://schemas.openxmlformats.org/officeDocument/2006/relationships/image" Target="../media/image1.wmf"/><Relationship Id="rId4" Type="http://schemas.openxmlformats.org/officeDocument/2006/relationships/oleObject" Target="../embeddings/oleObject7.bin"/></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w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oleObject" Target="../embeddings/oleObject8.bin"/><Relationship Id="rId5" Type="http://schemas.openxmlformats.org/officeDocument/2006/relationships/vmlDrawing" Target="../drawings/vmlDrawing8.v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CF8BF-17EE-46D6-B008-27204E4A700B}" type="datetimeFigureOut">
              <a:rPr lang="en-GB" smtClean="0"/>
              <a:pPr/>
              <a:t>02/07/2015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85EA2-D8C9-4D8D-BA76-2A95DA9AB11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771529" y="366713"/>
            <a:ext cx="7600950" cy="4191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36" name="Rectangle 12"/>
          <p:cNvSpPr>
            <a:spLocks noGrp="1" noChangeArrowheads="1"/>
          </p:cNvSpPr>
          <p:nvPr>
            <p:ph type="body" idx="1"/>
          </p:nvPr>
        </p:nvSpPr>
        <p:spPr bwMode="auto">
          <a:xfrm>
            <a:off x="762003" y="1352550"/>
            <a:ext cx="7610475" cy="4013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pPr algn="ctr" rtl="0" eaLnBrk="0" fontAlgn="base" hangingPunct="0">
              <a:spcBef>
                <a:spcPct val="0"/>
              </a:spcBef>
              <a:spcAft>
                <a:spcPct val="0"/>
              </a:spcAft>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Lst>
  <p:transition spd="slow">
    <p:pull dir="r"/>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72031D4-D835-4012-A7F8-261529DD9448}" type="datetime1">
              <a:rPr lang="en-US" kern="1200" smtClean="0">
                <a:solidFill>
                  <a:prstClr val="black">
                    <a:tint val="75000"/>
                  </a:prstClr>
                </a:solidFill>
                <a:latin typeface="Calibri"/>
                <a:ea typeface="+mn-ea"/>
                <a:cs typeface="+mn-cs"/>
              </a:rPr>
              <a:pPr rtl="0"/>
              <a:t>7/2/2015</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n-GB" kern="1200" smtClean="0">
                <a:solidFill>
                  <a:prstClr val="black">
                    <a:tint val="75000"/>
                  </a:prstClr>
                </a:solidFill>
                <a:latin typeface="Calibri"/>
                <a:ea typeface="+mn-ea"/>
                <a:cs typeface="+mn-cs"/>
              </a:rPr>
              <a:t>STRICTLY CONFIDENTIAL</a:t>
            </a:r>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D746F10-B4A8-441F-964B-292C75D22965}" type="slidenum">
              <a:rPr lang="en-GB" kern="1200" smtClean="0">
                <a:solidFill>
                  <a:prstClr val="black">
                    <a:tint val="75000"/>
                  </a:prstClr>
                </a:solidFill>
                <a:latin typeface="Calibri"/>
                <a:ea typeface="+mn-ea"/>
                <a:cs typeface="+mn-cs"/>
              </a:rPr>
              <a:pPr rtl="0"/>
              <a:t>‹#›</a:t>
            </a:fld>
            <a:endParaRPr lang="en-GB"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0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7171"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Lst>
  <p:transition spd="slow">
    <p:pull dir="r"/>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27"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p:nvSpPr>
        <p:spPr bwMode="auto">
          <a:xfrm>
            <a:off x="0" y="655320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pPr algn="ctr" rtl="0" eaLnBrk="0" fontAlgn="base" hangingPunct="0">
              <a:spcBef>
                <a:spcPct val="0"/>
              </a:spcBef>
              <a:spcAft>
                <a:spcPct val="0"/>
              </a:spcAft>
              <a:defRPr/>
            </a:pPr>
            <a:endParaRPr lang="en-GB" sz="2800" b="1" kern="1200">
              <a:solidFill>
                <a:srgbClr val="FFFF00"/>
              </a:solidFill>
              <a:latin typeface="Tahoma" pitchFamily="34" charset="0"/>
              <a:ea typeface="+mn-ea"/>
              <a:cs typeface="+mn-cs"/>
            </a:endParaRPr>
          </a:p>
        </p:txBody>
      </p:sp>
      <p:sp>
        <p:nvSpPr>
          <p:cNvPr id="2"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pPr algn="ctr" rtl="0" eaLnBrk="0" fontAlgn="base" hangingPunct="0">
              <a:spcBef>
                <a:spcPct val="0"/>
              </a:spcBef>
              <a:spcAft>
                <a:spcPct val="0"/>
              </a:spcAft>
              <a:defRPr/>
            </a:pPr>
            <a:endParaRPr lang="en-GB"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11" r:id="rId1"/>
  </p:sldLayoutIdLst>
  <p:transition spd="slow">
    <p:pull dir="r"/>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pitchFamily="34" charset="0"/>
        </a:defRPr>
      </a:lvl2pPr>
      <a:lvl3pPr algn="ctr" rtl="0" eaLnBrk="0" fontAlgn="base" hangingPunct="0">
        <a:lnSpc>
          <a:spcPct val="90000"/>
        </a:lnSpc>
        <a:spcBef>
          <a:spcPct val="0"/>
        </a:spcBef>
        <a:spcAft>
          <a:spcPct val="0"/>
        </a:spcAft>
        <a:defRPr sz="3600" b="1">
          <a:solidFill>
            <a:srgbClr val="FF3300"/>
          </a:solidFill>
          <a:latin typeface="Arial" pitchFamily="34" charset="0"/>
        </a:defRPr>
      </a:lvl3pPr>
      <a:lvl4pPr algn="ctr" rtl="0" eaLnBrk="0" fontAlgn="base" hangingPunct="0">
        <a:lnSpc>
          <a:spcPct val="90000"/>
        </a:lnSpc>
        <a:spcBef>
          <a:spcPct val="0"/>
        </a:spcBef>
        <a:spcAft>
          <a:spcPct val="0"/>
        </a:spcAft>
        <a:defRPr sz="3600" b="1">
          <a:solidFill>
            <a:srgbClr val="FF3300"/>
          </a:solidFill>
          <a:latin typeface="Arial" pitchFamily="34" charset="0"/>
        </a:defRPr>
      </a:lvl4pPr>
      <a:lvl5pPr algn="ctr" rtl="0" eaLnBrk="0" fontAlgn="base" hangingPunct="0">
        <a:lnSpc>
          <a:spcPct val="90000"/>
        </a:lnSpc>
        <a:spcBef>
          <a:spcPct val="0"/>
        </a:spcBef>
        <a:spcAft>
          <a:spcPct val="0"/>
        </a:spcAft>
        <a:defRPr sz="3600" b="1">
          <a:solidFill>
            <a:srgbClr val="FF3300"/>
          </a:solidFill>
          <a:latin typeface="Arial" pitchFamily="34" charset="0"/>
        </a:defRPr>
      </a:lvl5pPr>
      <a:lvl6pPr marL="457200" algn="ctr" rtl="0" eaLnBrk="0" fontAlgn="base" hangingPunct="0">
        <a:lnSpc>
          <a:spcPct val="90000"/>
        </a:lnSpc>
        <a:spcBef>
          <a:spcPct val="0"/>
        </a:spcBef>
        <a:spcAft>
          <a:spcPct val="0"/>
        </a:spcAft>
        <a:defRPr sz="3600" b="1">
          <a:solidFill>
            <a:srgbClr val="FF3300"/>
          </a:solidFill>
          <a:latin typeface="Arial" pitchFamily="34" charset="0"/>
        </a:defRPr>
      </a:lvl6pPr>
      <a:lvl7pPr marL="914400" algn="ctr" rtl="0" eaLnBrk="0" fontAlgn="base" hangingPunct="0">
        <a:lnSpc>
          <a:spcPct val="90000"/>
        </a:lnSpc>
        <a:spcBef>
          <a:spcPct val="0"/>
        </a:spcBef>
        <a:spcAft>
          <a:spcPct val="0"/>
        </a:spcAft>
        <a:defRPr sz="3600" b="1">
          <a:solidFill>
            <a:srgbClr val="FF3300"/>
          </a:solidFill>
          <a:latin typeface="Arial" pitchFamily="34" charset="0"/>
        </a:defRPr>
      </a:lvl7pPr>
      <a:lvl8pPr marL="1371600" algn="ctr" rtl="0" eaLnBrk="0" fontAlgn="base" hangingPunct="0">
        <a:lnSpc>
          <a:spcPct val="90000"/>
        </a:lnSpc>
        <a:spcBef>
          <a:spcPct val="0"/>
        </a:spcBef>
        <a:spcAft>
          <a:spcPct val="0"/>
        </a:spcAft>
        <a:defRPr sz="3600" b="1">
          <a:solidFill>
            <a:srgbClr val="FF3300"/>
          </a:solidFill>
          <a:latin typeface="Arial" pitchFamily="34" charset="0"/>
        </a:defRPr>
      </a:lvl8pPr>
      <a:lvl9pPr marL="1828800" algn="ctr" rtl="0" eaLnBrk="0" fontAlgn="base" hangingPunct="0">
        <a:lnSpc>
          <a:spcPct val="90000"/>
        </a:lnSpc>
        <a:spcBef>
          <a:spcPct val="0"/>
        </a:spcBef>
        <a:spcAft>
          <a:spcPct val="0"/>
        </a:spcAft>
        <a:defRPr sz="3600" b="1">
          <a:solidFill>
            <a:srgbClr val="FF3300"/>
          </a:solidFill>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title"/>
          </p:nvPr>
        </p:nvSpPr>
        <p:spPr bwMode="auto">
          <a:xfrm>
            <a:off x="381000" y="271463"/>
            <a:ext cx="8345488"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29" name="Rectangle 12"/>
          <p:cNvSpPr>
            <a:spLocks noGrp="1" noChangeArrowheads="1"/>
          </p:cNvSpPr>
          <p:nvPr>
            <p:ph type="body" idx="1"/>
          </p:nvPr>
        </p:nvSpPr>
        <p:spPr bwMode="auto">
          <a:xfrm>
            <a:off x="762000" y="1352550"/>
            <a:ext cx="7610475" cy="4718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dirty="0">
              <a:solidFill>
                <a:srgbClr val="FFFF00"/>
              </a:solidFill>
              <a:latin typeface="Tahoma" pitchFamily="34" charset="0"/>
              <a:ea typeface="+mn-ea"/>
              <a:cs typeface="Arial" pitchFamily="34" charset="0"/>
            </a:endParaRPr>
          </a:p>
        </p:txBody>
      </p:sp>
      <p:pic>
        <p:nvPicPr>
          <p:cNvPr id="1031" name="Picture 17" descr="ICCH Logo v2"/>
          <p:cNvPicPr>
            <a:picLocks noChangeAspect="1" noChangeArrowheads="1"/>
          </p:cNvPicPr>
          <p:nvPr/>
        </p:nvPicPr>
        <p:blipFill>
          <a:blip r:embed="rId4" cstate="print"/>
          <a:srcRect/>
          <a:stretch>
            <a:fillRect/>
          </a:stretch>
        </p:blipFill>
        <p:spPr bwMode="auto">
          <a:xfrm>
            <a:off x="55563" y="47625"/>
            <a:ext cx="836612" cy="627063"/>
          </a:xfrm>
          <a:prstGeom prst="rect">
            <a:avLst/>
          </a:prstGeom>
          <a:noFill/>
          <a:ln w="9525">
            <a:noFill/>
            <a:miter lim="800000"/>
            <a:headEnd/>
            <a:tailEnd/>
          </a:ln>
        </p:spPr>
      </p:pic>
      <p:graphicFrame>
        <p:nvGraphicFramePr>
          <p:cNvPr id="1026" name="Object 19">
            <a:hlinkClick r:id="" action="ppaction://ole?verb=0"/>
          </p:cNvPr>
          <p:cNvGraphicFramePr>
            <a:graphicFrameLocks/>
          </p:cNvGraphicFramePr>
          <p:nvPr/>
        </p:nvGraphicFramePr>
        <p:xfrm>
          <a:off x="7620000" y="6062663"/>
          <a:ext cx="1524000" cy="533400"/>
        </p:xfrm>
        <a:graphic>
          <a:graphicData uri="http://schemas.openxmlformats.org/presentationml/2006/ole">
            <mc:AlternateContent xmlns:mc="http://schemas.openxmlformats.org/markup-compatibility/2006">
              <mc:Choice xmlns:v="urn:schemas-microsoft-com:vml" Requires="v">
                <p:oleObj spid="_x0000_s89093" name="Bitmap Image" r:id="rId5" imgW="2766960" imgH="785520" progId="PBrush">
                  <p:embed/>
                </p:oleObj>
              </mc:Choice>
              <mc:Fallback>
                <p:oleObj name="Bitmap Image" r:id="rId5" imgW="2766960" imgH="785520" progId="PBrush">
                  <p:embed/>
                  <p:pic>
                    <p:nvPicPr>
                      <p:cNvPr id="0" name="Object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6062663"/>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7" name="TextBox 6"/>
          <p:cNvSpPr txBox="1"/>
          <p:nvPr/>
        </p:nvSpPr>
        <p:spPr>
          <a:xfrm>
            <a:off x="406400" y="6575425"/>
            <a:ext cx="2235200" cy="276225"/>
          </a:xfrm>
          <a:prstGeom prst="rect">
            <a:avLst/>
          </a:prstGeom>
          <a:noFill/>
        </p:spPr>
        <p:txBody>
          <a:bodyPr>
            <a:spAutoFit/>
          </a:bodyPr>
          <a:lstStyle/>
          <a:p>
            <a:pPr algn="l" rtl="0" fontAlgn="base">
              <a:spcBef>
                <a:spcPct val="0"/>
              </a:spcBef>
              <a:spcAft>
                <a:spcPct val="0"/>
              </a:spcAft>
              <a:defRPr/>
            </a:pPr>
            <a:r>
              <a:rPr lang="en-GB" sz="1200" b="1" kern="1200" dirty="0">
                <a:solidFill>
                  <a:srgbClr val="FFFFFF"/>
                </a:solidFill>
                <a:latin typeface="Arial" charset="0"/>
                <a:ea typeface="+mn-ea"/>
                <a:cs typeface="Arial" charset="0"/>
              </a:rPr>
              <a:t>www.ascotstudy.org</a:t>
            </a:r>
          </a:p>
        </p:txBody>
      </p:sp>
    </p:spTree>
  </p:cSld>
  <p:clrMap bg1="lt1" tx1="dk1" bg2="lt2" tx2="dk2" accent1="accent1" accent2="accent2" accent3="accent3" accent4="accent4" accent5="accent5" accent6="accent6" hlink="hlink" folHlink="folHlink"/>
  <p:sldLayoutIdLst>
    <p:sldLayoutId id="2147483714" r:id="rId1"/>
  </p:sldLayoutIdLst>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a:solidFill>
            <a:srgbClr val="FF3300"/>
          </a:solidFill>
          <a:latin typeface="+mj-lt"/>
          <a:ea typeface="+mj-ea"/>
          <a:cs typeface="+mj-cs"/>
        </a:defRPr>
      </a:lvl1pPr>
      <a:lvl2pPr algn="ctr" rtl="0" eaLnBrk="0" fontAlgn="base" hangingPunct="0">
        <a:lnSpc>
          <a:spcPct val="90000"/>
        </a:lnSpc>
        <a:spcBef>
          <a:spcPct val="0"/>
        </a:spcBef>
        <a:spcAft>
          <a:spcPct val="0"/>
        </a:spcAft>
        <a:defRPr sz="3600">
          <a:solidFill>
            <a:srgbClr val="FF3300"/>
          </a:solidFill>
          <a:latin typeface="Arial" pitchFamily="34" charset="0"/>
        </a:defRPr>
      </a:lvl2pPr>
      <a:lvl3pPr algn="ctr" rtl="0" eaLnBrk="0" fontAlgn="base" hangingPunct="0">
        <a:lnSpc>
          <a:spcPct val="90000"/>
        </a:lnSpc>
        <a:spcBef>
          <a:spcPct val="0"/>
        </a:spcBef>
        <a:spcAft>
          <a:spcPct val="0"/>
        </a:spcAft>
        <a:defRPr sz="3600">
          <a:solidFill>
            <a:srgbClr val="FF3300"/>
          </a:solidFill>
          <a:latin typeface="Arial" pitchFamily="34" charset="0"/>
        </a:defRPr>
      </a:lvl3pPr>
      <a:lvl4pPr algn="ctr" rtl="0" eaLnBrk="0" fontAlgn="base" hangingPunct="0">
        <a:lnSpc>
          <a:spcPct val="90000"/>
        </a:lnSpc>
        <a:spcBef>
          <a:spcPct val="0"/>
        </a:spcBef>
        <a:spcAft>
          <a:spcPct val="0"/>
        </a:spcAft>
        <a:defRPr sz="3600">
          <a:solidFill>
            <a:srgbClr val="FF3300"/>
          </a:solidFill>
          <a:latin typeface="Arial" pitchFamily="34" charset="0"/>
        </a:defRPr>
      </a:lvl4pPr>
      <a:lvl5pPr algn="ctr" rtl="0" eaLnBrk="0" fontAlgn="base" hangingPunct="0">
        <a:lnSpc>
          <a:spcPct val="90000"/>
        </a:lnSpc>
        <a:spcBef>
          <a:spcPct val="0"/>
        </a:spcBef>
        <a:spcAft>
          <a:spcPct val="0"/>
        </a:spcAft>
        <a:defRPr sz="3600">
          <a:solidFill>
            <a:srgbClr val="FF3300"/>
          </a:solidFill>
          <a:latin typeface="Arial" pitchFamily="34" charset="0"/>
        </a:defRPr>
      </a:lvl5pPr>
      <a:lvl6pPr marL="457200" algn="ctr" rtl="0" eaLnBrk="0" fontAlgn="base" hangingPunct="0">
        <a:lnSpc>
          <a:spcPct val="90000"/>
        </a:lnSpc>
        <a:spcBef>
          <a:spcPct val="0"/>
        </a:spcBef>
        <a:spcAft>
          <a:spcPct val="0"/>
        </a:spcAft>
        <a:defRPr sz="3600">
          <a:solidFill>
            <a:srgbClr val="FF3300"/>
          </a:solidFill>
          <a:latin typeface="Arial" pitchFamily="34" charset="0"/>
        </a:defRPr>
      </a:lvl6pPr>
      <a:lvl7pPr marL="914400" algn="ctr" rtl="0" eaLnBrk="0" fontAlgn="base" hangingPunct="0">
        <a:lnSpc>
          <a:spcPct val="90000"/>
        </a:lnSpc>
        <a:spcBef>
          <a:spcPct val="0"/>
        </a:spcBef>
        <a:spcAft>
          <a:spcPct val="0"/>
        </a:spcAft>
        <a:defRPr sz="3600">
          <a:solidFill>
            <a:srgbClr val="FF3300"/>
          </a:solidFill>
          <a:latin typeface="Arial" pitchFamily="34" charset="0"/>
        </a:defRPr>
      </a:lvl7pPr>
      <a:lvl8pPr marL="1371600" algn="ctr" rtl="0" eaLnBrk="0" fontAlgn="base" hangingPunct="0">
        <a:lnSpc>
          <a:spcPct val="90000"/>
        </a:lnSpc>
        <a:spcBef>
          <a:spcPct val="0"/>
        </a:spcBef>
        <a:spcAft>
          <a:spcPct val="0"/>
        </a:spcAft>
        <a:defRPr sz="3600">
          <a:solidFill>
            <a:srgbClr val="FF3300"/>
          </a:solidFill>
          <a:latin typeface="Arial" pitchFamily="34" charset="0"/>
        </a:defRPr>
      </a:lvl8pPr>
      <a:lvl9pPr marL="1828800" algn="ctr" rtl="0" eaLnBrk="0" fontAlgn="base" hangingPunct="0">
        <a:lnSpc>
          <a:spcPct val="90000"/>
        </a:lnSpc>
        <a:spcBef>
          <a:spcPct val="0"/>
        </a:spcBef>
        <a:spcAft>
          <a:spcPct val="0"/>
        </a:spcAft>
        <a:defRPr sz="3600">
          <a:solidFill>
            <a:srgbClr val="FF3300"/>
          </a:solidFill>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title"/>
          </p:nvPr>
        </p:nvSpPr>
        <p:spPr bwMode="auto">
          <a:xfrm>
            <a:off x="381000" y="271463"/>
            <a:ext cx="8345488"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29" name="Rectangle 12"/>
          <p:cNvSpPr>
            <a:spLocks noGrp="1" noChangeArrowheads="1"/>
          </p:cNvSpPr>
          <p:nvPr>
            <p:ph type="body" idx="1"/>
          </p:nvPr>
        </p:nvSpPr>
        <p:spPr bwMode="auto">
          <a:xfrm>
            <a:off x="762000" y="1352550"/>
            <a:ext cx="7610475" cy="4718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dirty="0">
              <a:solidFill>
                <a:srgbClr val="FFFF00"/>
              </a:solidFill>
              <a:latin typeface="Tahoma" pitchFamily="34" charset="0"/>
              <a:ea typeface="+mn-ea"/>
              <a:cs typeface="Arial" pitchFamily="34" charset="0"/>
            </a:endParaRPr>
          </a:p>
        </p:txBody>
      </p:sp>
      <p:pic>
        <p:nvPicPr>
          <p:cNvPr id="1031" name="Picture 17" descr="ICCH Logo v2"/>
          <p:cNvPicPr>
            <a:picLocks noChangeAspect="1" noChangeArrowheads="1"/>
          </p:cNvPicPr>
          <p:nvPr/>
        </p:nvPicPr>
        <p:blipFill>
          <a:blip r:embed="rId4" cstate="print"/>
          <a:srcRect/>
          <a:stretch>
            <a:fillRect/>
          </a:stretch>
        </p:blipFill>
        <p:spPr bwMode="auto">
          <a:xfrm>
            <a:off x="55563" y="47625"/>
            <a:ext cx="836612" cy="627063"/>
          </a:xfrm>
          <a:prstGeom prst="rect">
            <a:avLst/>
          </a:prstGeom>
          <a:noFill/>
          <a:ln w="9525">
            <a:noFill/>
            <a:miter lim="800000"/>
            <a:headEnd/>
            <a:tailEnd/>
          </a:ln>
        </p:spPr>
      </p:pic>
      <p:graphicFrame>
        <p:nvGraphicFramePr>
          <p:cNvPr id="1026" name="Object 19">
            <a:hlinkClick r:id="" action="ppaction://ole?verb=0"/>
          </p:cNvPr>
          <p:cNvGraphicFramePr>
            <a:graphicFrameLocks/>
          </p:cNvGraphicFramePr>
          <p:nvPr/>
        </p:nvGraphicFramePr>
        <p:xfrm>
          <a:off x="7620000" y="6062663"/>
          <a:ext cx="1524000" cy="533400"/>
        </p:xfrm>
        <a:graphic>
          <a:graphicData uri="http://schemas.openxmlformats.org/presentationml/2006/ole">
            <mc:AlternateContent xmlns:mc="http://schemas.openxmlformats.org/markup-compatibility/2006">
              <mc:Choice xmlns:v="urn:schemas-microsoft-com:vml" Requires="v">
                <p:oleObj spid="_x0000_s90117" name="Bitmap Image" r:id="rId5" imgW="2766960" imgH="785520" progId="PBrush">
                  <p:embed/>
                </p:oleObj>
              </mc:Choice>
              <mc:Fallback>
                <p:oleObj name="Bitmap Image" r:id="rId5" imgW="2766960" imgH="785520" progId="PBrush">
                  <p:embed/>
                  <p:pic>
                    <p:nvPicPr>
                      <p:cNvPr id="0" name="Object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6062663"/>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7" name="TextBox 6"/>
          <p:cNvSpPr txBox="1"/>
          <p:nvPr/>
        </p:nvSpPr>
        <p:spPr>
          <a:xfrm>
            <a:off x="406400" y="6575425"/>
            <a:ext cx="2235200" cy="276225"/>
          </a:xfrm>
          <a:prstGeom prst="rect">
            <a:avLst/>
          </a:prstGeom>
          <a:noFill/>
        </p:spPr>
        <p:txBody>
          <a:bodyPr>
            <a:spAutoFit/>
          </a:bodyPr>
          <a:lstStyle/>
          <a:p>
            <a:pPr algn="l" rtl="0" fontAlgn="base">
              <a:spcBef>
                <a:spcPct val="0"/>
              </a:spcBef>
              <a:spcAft>
                <a:spcPct val="0"/>
              </a:spcAft>
              <a:defRPr/>
            </a:pPr>
            <a:r>
              <a:rPr lang="en-GB" sz="1200" b="1" kern="1200" dirty="0">
                <a:solidFill>
                  <a:srgbClr val="FFFFFF"/>
                </a:solidFill>
                <a:latin typeface="Arial" charset="0"/>
                <a:ea typeface="+mn-ea"/>
                <a:cs typeface="Arial" charset="0"/>
              </a:rPr>
              <a:t>www.ascotstudy.org</a:t>
            </a:r>
          </a:p>
        </p:txBody>
      </p:sp>
    </p:spTree>
  </p:cSld>
  <p:clrMap bg1="lt1" tx1="dk1" bg2="lt2" tx2="dk2" accent1="accent1" accent2="accent2" accent3="accent3" accent4="accent4" accent5="accent5" accent6="accent6" hlink="hlink" folHlink="folHlink"/>
  <p:sldLayoutIdLst>
    <p:sldLayoutId id="2147483716" r:id="rId1"/>
  </p:sldLayoutIdLst>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a:solidFill>
            <a:srgbClr val="FF3300"/>
          </a:solidFill>
          <a:latin typeface="+mj-lt"/>
          <a:ea typeface="+mj-ea"/>
          <a:cs typeface="+mj-cs"/>
        </a:defRPr>
      </a:lvl1pPr>
      <a:lvl2pPr algn="ctr" rtl="0" eaLnBrk="0" fontAlgn="base" hangingPunct="0">
        <a:lnSpc>
          <a:spcPct val="90000"/>
        </a:lnSpc>
        <a:spcBef>
          <a:spcPct val="0"/>
        </a:spcBef>
        <a:spcAft>
          <a:spcPct val="0"/>
        </a:spcAft>
        <a:defRPr sz="3600">
          <a:solidFill>
            <a:srgbClr val="FF3300"/>
          </a:solidFill>
          <a:latin typeface="Arial" pitchFamily="34" charset="0"/>
        </a:defRPr>
      </a:lvl2pPr>
      <a:lvl3pPr algn="ctr" rtl="0" eaLnBrk="0" fontAlgn="base" hangingPunct="0">
        <a:lnSpc>
          <a:spcPct val="90000"/>
        </a:lnSpc>
        <a:spcBef>
          <a:spcPct val="0"/>
        </a:spcBef>
        <a:spcAft>
          <a:spcPct val="0"/>
        </a:spcAft>
        <a:defRPr sz="3600">
          <a:solidFill>
            <a:srgbClr val="FF3300"/>
          </a:solidFill>
          <a:latin typeface="Arial" pitchFamily="34" charset="0"/>
        </a:defRPr>
      </a:lvl3pPr>
      <a:lvl4pPr algn="ctr" rtl="0" eaLnBrk="0" fontAlgn="base" hangingPunct="0">
        <a:lnSpc>
          <a:spcPct val="90000"/>
        </a:lnSpc>
        <a:spcBef>
          <a:spcPct val="0"/>
        </a:spcBef>
        <a:spcAft>
          <a:spcPct val="0"/>
        </a:spcAft>
        <a:defRPr sz="3600">
          <a:solidFill>
            <a:srgbClr val="FF3300"/>
          </a:solidFill>
          <a:latin typeface="Arial" pitchFamily="34" charset="0"/>
        </a:defRPr>
      </a:lvl4pPr>
      <a:lvl5pPr algn="ctr" rtl="0" eaLnBrk="0" fontAlgn="base" hangingPunct="0">
        <a:lnSpc>
          <a:spcPct val="90000"/>
        </a:lnSpc>
        <a:spcBef>
          <a:spcPct val="0"/>
        </a:spcBef>
        <a:spcAft>
          <a:spcPct val="0"/>
        </a:spcAft>
        <a:defRPr sz="3600">
          <a:solidFill>
            <a:srgbClr val="FF3300"/>
          </a:solidFill>
          <a:latin typeface="Arial" pitchFamily="34" charset="0"/>
        </a:defRPr>
      </a:lvl5pPr>
      <a:lvl6pPr marL="457200" algn="ctr" rtl="0" eaLnBrk="0" fontAlgn="base" hangingPunct="0">
        <a:lnSpc>
          <a:spcPct val="90000"/>
        </a:lnSpc>
        <a:spcBef>
          <a:spcPct val="0"/>
        </a:spcBef>
        <a:spcAft>
          <a:spcPct val="0"/>
        </a:spcAft>
        <a:defRPr sz="3600">
          <a:solidFill>
            <a:srgbClr val="FF3300"/>
          </a:solidFill>
          <a:latin typeface="Arial" pitchFamily="34" charset="0"/>
        </a:defRPr>
      </a:lvl6pPr>
      <a:lvl7pPr marL="914400" algn="ctr" rtl="0" eaLnBrk="0" fontAlgn="base" hangingPunct="0">
        <a:lnSpc>
          <a:spcPct val="90000"/>
        </a:lnSpc>
        <a:spcBef>
          <a:spcPct val="0"/>
        </a:spcBef>
        <a:spcAft>
          <a:spcPct val="0"/>
        </a:spcAft>
        <a:defRPr sz="3600">
          <a:solidFill>
            <a:srgbClr val="FF3300"/>
          </a:solidFill>
          <a:latin typeface="Arial" pitchFamily="34" charset="0"/>
        </a:defRPr>
      </a:lvl7pPr>
      <a:lvl8pPr marL="1371600" algn="ctr" rtl="0" eaLnBrk="0" fontAlgn="base" hangingPunct="0">
        <a:lnSpc>
          <a:spcPct val="90000"/>
        </a:lnSpc>
        <a:spcBef>
          <a:spcPct val="0"/>
        </a:spcBef>
        <a:spcAft>
          <a:spcPct val="0"/>
        </a:spcAft>
        <a:defRPr sz="3600">
          <a:solidFill>
            <a:srgbClr val="FF3300"/>
          </a:solidFill>
          <a:latin typeface="Arial" pitchFamily="34" charset="0"/>
        </a:defRPr>
      </a:lvl8pPr>
      <a:lvl9pPr marL="1828800" algn="ctr" rtl="0" eaLnBrk="0" fontAlgn="base" hangingPunct="0">
        <a:lnSpc>
          <a:spcPct val="90000"/>
        </a:lnSpc>
        <a:spcBef>
          <a:spcPct val="0"/>
        </a:spcBef>
        <a:spcAft>
          <a:spcPct val="0"/>
        </a:spcAft>
        <a:defRPr sz="3600">
          <a:solidFill>
            <a:srgbClr val="FF3300"/>
          </a:solidFill>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title"/>
          </p:nvPr>
        </p:nvSpPr>
        <p:spPr bwMode="auto">
          <a:xfrm>
            <a:off x="381000" y="271463"/>
            <a:ext cx="8345488"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29" name="Rectangle 12"/>
          <p:cNvSpPr>
            <a:spLocks noGrp="1" noChangeArrowheads="1"/>
          </p:cNvSpPr>
          <p:nvPr>
            <p:ph type="body" idx="1"/>
          </p:nvPr>
        </p:nvSpPr>
        <p:spPr bwMode="auto">
          <a:xfrm>
            <a:off x="762000" y="1352550"/>
            <a:ext cx="7610475" cy="4718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dirty="0">
              <a:solidFill>
                <a:srgbClr val="FFFF00"/>
              </a:solidFill>
              <a:latin typeface="Tahoma" pitchFamily="34" charset="0"/>
              <a:ea typeface="+mn-ea"/>
              <a:cs typeface="Arial" pitchFamily="34" charset="0"/>
            </a:endParaRPr>
          </a:p>
        </p:txBody>
      </p:sp>
      <p:pic>
        <p:nvPicPr>
          <p:cNvPr id="1031" name="Picture 17" descr="ICCH Logo v2"/>
          <p:cNvPicPr>
            <a:picLocks noChangeAspect="1" noChangeArrowheads="1"/>
          </p:cNvPicPr>
          <p:nvPr/>
        </p:nvPicPr>
        <p:blipFill>
          <a:blip r:embed="rId4" cstate="print"/>
          <a:srcRect/>
          <a:stretch>
            <a:fillRect/>
          </a:stretch>
        </p:blipFill>
        <p:spPr bwMode="auto">
          <a:xfrm>
            <a:off x="55563" y="47625"/>
            <a:ext cx="836612" cy="627063"/>
          </a:xfrm>
          <a:prstGeom prst="rect">
            <a:avLst/>
          </a:prstGeom>
          <a:noFill/>
          <a:ln w="9525">
            <a:noFill/>
            <a:miter lim="800000"/>
            <a:headEnd/>
            <a:tailEnd/>
          </a:ln>
        </p:spPr>
      </p:pic>
      <p:graphicFrame>
        <p:nvGraphicFramePr>
          <p:cNvPr id="1026" name="Object 19">
            <a:hlinkClick r:id="" action="ppaction://ole?verb=0"/>
          </p:cNvPr>
          <p:cNvGraphicFramePr>
            <a:graphicFrameLocks/>
          </p:cNvGraphicFramePr>
          <p:nvPr/>
        </p:nvGraphicFramePr>
        <p:xfrm>
          <a:off x="7620000" y="6062663"/>
          <a:ext cx="1524000" cy="533400"/>
        </p:xfrm>
        <a:graphic>
          <a:graphicData uri="http://schemas.openxmlformats.org/presentationml/2006/ole">
            <mc:AlternateContent xmlns:mc="http://schemas.openxmlformats.org/markup-compatibility/2006">
              <mc:Choice xmlns:v="urn:schemas-microsoft-com:vml" Requires="v">
                <p:oleObj spid="_x0000_s92165" name="Bitmap Image" r:id="rId5" imgW="2766960" imgH="785520" progId="PBrush">
                  <p:embed/>
                </p:oleObj>
              </mc:Choice>
              <mc:Fallback>
                <p:oleObj name="Bitmap Image" r:id="rId5" imgW="2766960" imgH="785520" progId="PBrush">
                  <p:embed/>
                  <p:pic>
                    <p:nvPicPr>
                      <p:cNvPr id="0" name="Object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6062663"/>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7" name="TextBox 6"/>
          <p:cNvSpPr txBox="1"/>
          <p:nvPr/>
        </p:nvSpPr>
        <p:spPr>
          <a:xfrm>
            <a:off x="406400" y="6575425"/>
            <a:ext cx="2235200" cy="276225"/>
          </a:xfrm>
          <a:prstGeom prst="rect">
            <a:avLst/>
          </a:prstGeom>
          <a:noFill/>
        </p:spPr>
        <p:txBody>
          <a:bodyPr>
            <a:spAutoFit/>
          </a:bodyPr>
          <a:lstStyle/>
          <a:p>
            <a:pPr algn="l" rtl="0" fontAlgn="base">
              <a:spcBef>
                <a:spcPct val="0"/>
              </a:spcBef>
              <a:spcAft>
                <a:spcPct val="0"/>
              </a:spcAft>
              <a:defRPr/>
            </a:pPr>
            <a:r>
              <a:rPr lang="en-GB" sz="1200" b="1" kern="1200" dirty="0">
                <a:solidFill>
                  <a:srgbClr val="FFFFFF"/>
                </a:solidFill>
                <a:latin typeface="Arial" charset="0"/>
                <a:ea typeface="+mn-ea"/>
                <a:cs typeface="Arial" charset="0"/>
              </a:rPr>
              <a:t>www.ascotstudy.org</a:t>
            </a:r>
          </a:p>
        </p:txBody>
      </p:sp>
    </p:spTree>
  </p:cSld>
  <p:clrMap bg1="lt1" tx1="dk1" bg2="lt2" tx2="dk2" accent1="accent1" accent2="accent2" accent3="accent3" accent4="accent4" accent5="accent5" accent6="accent6" hlink="hlink" folHlink="folHlink"/>
  <p:sldLayoutIdLst>
    <p:sldLayoutId id="2147483721" r:id="rId1"/>
  </p:sldLayoutIdLst>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a:solidFill>
            <a:srgbClr val="FF3300"/>
          </a:solidFill>
          <a:latin typeface="+mj-lt"/>
          <a:ea typeface="+mj-ea"/>
          <a:cs typeface="+mj-cs"/>
        </a:defRPr>
      </a:lvl1pPr>
      <a:lvl2pPr algn="ctr" rtl="0" eaLnBrk="0" fontAlgn="base" hangingPunct="0">
        <a:lnSpc>
          <a:spcPct val="90000"/>
        </a:lnSpc>
        <a:spcBef>
          <a:spcPct val="0"/>
        </a:spcBef>
        <a:spcAft>
          <a:spcPct val="0"/>
        </a:spcAft>
        <a:defRPr sz="3600">
          <a:solidFill>
            <a:srgbClr val="FF3300"/>
          </a:solidFill>
          <a:latin typeface="Arial" pitchFamily="34" charset="0"/>
        </a:defRPr>
      </a:lvl2pPr>
      <a:lvl3pPr algn="ctr" rtl="0" eaLnBrk="0" fontAlgn="base" hangingPunct="0">
        <a:lnSpc>
          <a:spcPct val="90000"/>
        </a:lnSpc>
        <a:spcBef>
          <a:spcPct val="0"/>
        </a:spcBef>
        <a:spcAft>
          <a:spcPct val="0"/>
        </a:spcAft>
        <a:defRPr sz="3600">
          <a:solidFill>
            <a:srgbClr val="FF3300"/>
          </a:solidFill>
          <a:latin typeface="Arial" pitchFamily="34" charset="0"/>
        </a:defRPr>
      </a:lvl3pPr>
      <a:lvl4pPr algn="ctr" rtl="0" eaLnBrk="0" fontAlgn="base" hangingPunct="0">
        <a:lnSpc>
          <a:spcPct val="90000"/>
        </a:lnSpc>
        <a:spcBef>
          <a:spcPct val="0"/>
        </a:spcBef>
        <a:spcAft>
          <a:spcPct val="0"/>
        </a:spcAft>
        <a:defRPr sz="3600">
          <a:solidFill>
            <a:srgbClr val="FF3300"/>
          </a:solidFill>
          <a:latin typeface="Arial" pitchFamily="34" charset="0"/>
        </a:defRPr>
      </a:lvl4pPr>
      <a:lvl5pPr algn="ctr" rtl="0" eaLnBrk="0" fontAlgn="base" hangingPunct="0">
        <a:lnSpc>
          <a:spcPct val="90000"/>
        </a:lnSpc>
        <a:spcBef>
          <a:spcPct val="0"/>
        </a:spcBef>
        <a:spcAft>
          <a:spcPct val="0"/>
        </a:spcAft>
        <a:defRPr sz="3600">
          <a:solidFill>
            <a:srgbClr val="FF3300"/>
          </a:solidFill>
          <a:latin typeface="Arial" pitchFamily="34" charset="0"/>
        </a:defRPr>
      </a:lvl5pPr>
      <a:lvl6pPr marL="457200" algn="ctr" rtl="0" eaLnBrk="0" fontAlgn="base" hangingPunct="0">
        <a:lnSpc>
          <a:spcPct val="90000"/>
        </a:lnSpc>
        <a:spcBef>
          <a:spcPct val="0"/>
        </a:spcBef>
        <a:spcAft>
          <a:spcPct val="0"/>
        </a:spcAft>
        <a:defRPr sz="3600">
          <a:solidFill>
            <a:srgbClr val="FF3300"/>
          </a:solidFill>
          <a:latin typeface="Arial" pitchFamily="34" charset="0"/>
        </a:defRPr>
      </a:lvl6pPr>
      <a:lvl7pPr marL="914400" algn="ctr" rtl="0" eaLnBrk="0" fontAlgn="base" hangingPunct="0">
        <a:lnSpc>
          <a:spcPct val="90000"/>
        </a:lnSpc>
        <a:spcBef>
          <a:spcPct val="0"/>
        </a:spcBef>
        <a:spcAft>
          <a:spcPct val="0"/>
        </a:spcAft>
        <a:defRPr sz="3600">
          <a:solidFill>
            <a:srgbClr val="FF3300"/>
          </a:solidFill>
          <a:latin typeface="Arial" pitchFamily="34" charset="0"/>
        </a:defRPr>
      </a:lvl7pPr>
      <a:lvl8pPr marL="1371600" algn="ctr" rtl="0" eaLnBrk="0" fontAlgn="base" hangingPunct="0">
        <a:lnSpc>
          <a:spcPct val="90000"/>
        </a:lnSpc>
        <a:spcBef>
          <a:spcPct val="0"/>
        </a:spcBef>
        <a:spcAft>
          <a:spcPct val="0"/>
        </a:spcAft>
        <a:defRPr sz="3600">
          <a:solidFill>
            <a:srgbClr val="FF3300"/>
          </a:solidFill>
          <a:latin typeface="Arial" pitchFamily="34" charset="0"/>
        </a:defRPr>
      </a:lvl8pPr>
      <a:lvl9pPr marL="1828800" algn="ctr" rtl="0" eaLnBrk="0" fontAlgn="base" hangingPunct="0">
        <a:lnSpc>
          <a:spcPct val="90000"/>
        </a:lnSpc>
        <a:spcBef>
          <a:spcPct val="0"/>
        </a:spcBef>
        <a:spcAft>
          <a:spcPct val="0"/>
        </a:spcAft>
        <a:defRPr sz="3600">
          <a:solidFill>
            <a:srgbClr val="FF3300"/>
          </a:solidFill>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3075"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25" r:id="rId1"/>
    <p:sldLayoutId id="2147483727" r:id="rId2"/>
  </p:sldLayoutIdLst>
  <p:transition spd="slow">
    <p:pull dir="r"/>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rtl="0" eaLnBrk="0" fontAlgn="base" hangingPunct="0">
              <a:spcBef>
                <a:spcPct val="0"/>
              </a:spcBef>
              <a:spcAft>
                <a:spcPct val="0"/>
              </a:spcAft>
            </a:pPr>
            <a:endParaRPr lang="en-US" kern="1200">
              <a:solidFill>
                <a:srgbClr val="000000"/>
              </a:solidFill>
              <a:latin typeface="Arial" pitchFamily="34" charset="0"/>
              <a:ea typeface="MS PGothic" pitchFamily="34"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rtl="0" eaLnBrk="0" fontAlgn="base" hangingPunct="0">
              <a:spcBef>
                <a:spcPct val="0"/>
              </a:spcBef>
              <a:spcAft>
                <a:spcPct val="0"/>
              </a:spcAft>
            </a:pPr>
            <a:endParaRPr lang="en-US" kern="1200">
              <a:solidFill>
                <a:srgbClr val="000000"/>
              </a:solidFill>
              <a:latin typeface="Arial" pitchFamily="34" charset="0"/>
              <a:ea typeface="MS PGothic" pitchFamily="34"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rtl="0" eaLnBrk="0" fontAlgn="base" hangingPunct="0">
              <a:spcBef>
                <a:spcPct val="0"/>
              </a:spcBef>
              <a:spcAft>
                <a:spcPct val="0"/>
              </a:spcAft>
            </a:pPr>
            <a:fld id="{36510669-CED0-45A8-BE7E-06C6A6376398}" type="slidenum">
              <a:rPr lang="en-US" kern="1200">
                <a:solidFill>
                  <a:srgbClr val="000000"/>
                </a:solidFill>
                <a:latin typeface="Arial" pitchFamily="34" charset="0"/>
                <a:ea typeface="MS PGothic" pitchFamily="34" charset="-128"/>
                <a:cs typeface="+mn-cs"/>
              </a:rPr>
              <a:pPr rtl="0" eaLnBrk="0" fontAlgn="base" hangingPunct="0">
                <a:spcBef>
                  <a:spcPct val="0"/>
                </a:spcBef>
                <a:spcAft>
                  <a:spcPct val="0"/>
                </a:spcAft>
              </a:pPr>
              <a:t>‹#›</a:t>
            </a:fld>
            <a:endParaRPr lang="en-US" kern="1200">
              <a:solidFill>
                <a:srgbClr val="000000"/>
              </a:solidFill>
              <a:latin typeface="Arial" pitchFamily="34" charset="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744" r:id="rId1"/>
  </p:sldLayoutIdLst>
  <p:transition spd="slow">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MS PGothic" pitchFamily="34" charset="-128"/>
        </a:defRPr>
      </a:lvl2pPr>
      <a:lvl3pPr algn="ctr" rtl="0" fontAlgn="base">
        <a:spcBef>
          <a:spcPct val="0"/>
        </a:spcBef>
        <a:spcAft>
          <a:spcPct val="0"/>
        </a:spcAft>
        <a:defRPr sz="4400">
          <a:solidFill>
            <a:schemeClr val="tx2"/>
          </a:solidFill>
          <a:latin typeface="Arial" pitchFamily="34" charset="0"/>
          <a:ea typeface="MS PGothic" pitchFamily="34" charset="-128"/>
        </a:defRPr>
      </a:lvl3pPr>
      <a:lvl4pPr algn="ctr" rtl="0" fontAlgn="base">
        <a:spcBef>
          <a:spcPct val="0"/>
        </a:spcBef>
        <a:spcAft>
          <a:spcPct val="0"/>
        </a:spcAft>
        <a:defRPr sz="4400">
          <a:solidFill>
            <a:schemeClr val="tx2"/>
          </a:solidFill>
          <a:latin typeface="Arial" pitchFamily="34" charset="0"/>
          <a:ea typeface="MS PGothic" pitchFamily="34" charset="-128"/>
        </a:defRPr>
      </a:lvl4pPr>
      <a:lvl5pPr algn="ctr" rtl="0" fontAlgn="base">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rtl="0" eaLnBrk="0" fontAlgn="base" hangingPunct="0">
              <a:spcBef>
                <a:spcPct val="0"/>
              </a:spcBef>
              <a:spcAft>
                <a:spcPct val="0"/>
              </a:spcAft>
            </a:pPr>
            <a:endParaRPr lang="en-US" kern="1200">
              <a:solidFill>
                <a:srgbClr val="000000"/>
              </a:solidFill>
              <a:latin typeface="Arial" pitchFamily="34" charset="0"/>
              <a:ea typeface="MS PGothic" pitchFamily="34"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rtl="0" eaLnBrk="0" fontAlgn="base" hangingPunct="0">
              <a:spcBef>
                <a:spcPct val="0"/>
              </a:spcBef>
              <a:spcAft>
                <a:spcPct val="0"/>
              </a:spcAft>
            </a:pPr>
            <a:endParaRPr lang="en-US" kern="1200">
              <a:solidFill>
                <a:srgbClr val="000000"/>
              </a:solidFill>
              <a:latin typeface="Arial" pitchFamily="34" charset="0"/>
              <a:ea typeface="MS PGothic" pitchFamily="34"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rtl="0" eaLnBrk="0" fontAlgn="base" hangingPunct="0">
              <a:spcBef>
                <a:spcPct val="0"/>
              </a:spcBef>
              <a:spcAft>
                <a:spcPct val="0"/>
              </a:spcAft>
            </a:pPr>
            <a:fld id="{36510669-CED0-45A8-BE7E-06C6A6376398}" type="slidenum">
              <a:rPr lang="en-US" kern="1200">
                <a:solidFill>
                  <a:srgbClr val="000000"/>
                </a:solidFill>
                <a:latin typeface="Arial" pitchFamily="34" charset="0"/>
                <a:ea typeface="MS PGothic" pitchFamily="34" charset="-128"/>
                <a:cs typeface="+mn-cs"/>
              </a:rPr>
              <a:pPr rtl="0" eaLnBrk="0" fontAlgn="base" hangingPunct="0">
                <a:spcBef>
                  <a:spcPct val="0"/>
                </a:spcBef>
                <a:spcAft>
                  <a:spcPct val="0"/>
                </a:spcAft>
              </a:pPr>
              <a:t>‹#›</a:t>
            </a:fld>
            <a:endParaRPr lang="en-US" kern="1200">
              <a:solidFill>
                <a:srgbClr val="000000"/>
              </a:solidFill>
              <a:latin typeface="Arial" pitchFamily="34" charset="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746" r:id="rId1"/>
  </p:sldLayoutIdLst>
  <p:transition spd="slow">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MS PGothic" pitchFamily="34" charset="-128"/>
        </a:defRPr>
      </a:lvl2pPr>
      <a:lvl3pPr algn="ctr" rtl="0" fontAlgn="base">
        <a:spcBef>
          <a:spcPct val="0"/>
        </a:spcBef>
        <a:spcAft>
          <a:spcPct val="0"/>
        </a:spcAft>
        <a:defRPr sz="4400">
          <a:solidFill>
            <a:schemeClr val="tx2"/>
          </a:solidFill>
          <a:latin typeface="Arial" pitchFamily="34" charset="0"/>
          <a:ea typeface="MS PGothic" pitchFamily="34" charset="-128"/>
        </a:defRPr>
      </a:lvl3pPr>
      <a:lvl4pPr algn="ctr" rtl="0" fontAlgn="base">
        <a:spcBef>
          <a:spcPct val="0"/>
        </a:spcBef>
        <a:spcAft>
          <a:spcPct val="0"/>
        </a:spcAft>
        <a:defRPr sz="4400">
          <a:solidFill>
            <a:schemeClr val="tx2"/>
          </a:solidFill>
          <a:latin typeface="Arial" pitchFamily="34" charset="0"/>
          <a:ea typeface="MS PGothic" pitchFamily="34" charset="-128"/>
        </a:defRPr>
      </a:lvl4pPr>
      <a:lvl5pPr algn="ctr" rtl="0" fontAlgn="base">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8195"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pPr algn="ctr" rtl="0" eaLnBrk="0" fontAlgn="base" hangingPunct="0">
              <a:spcBef>
                <a:spcPct val="0"/>
              </a:spcBef>
              <a:spcAft>
                <a:spcPct val="0"/>
              </a:spcAft>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747" r:id="rId4"/>
  </p:sldLayoutIdLst>
  <p:transition spd="slow">
    <p:wipe dir="r"/>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2"/>
          <p:cNvGrpSpPr/>
          <p:nvPr userDrawn="1"/>
        </p:nvGrpSpPr>
        <p:grpSpPr>
          <a:xfrm>
            <a:off x="7586008" y="5954606"/>
            <a:ext cx="1777019" cy="1209858"/>
            <a:chOff x="7376200" y="5800750"/>
            <a:chExt cx="2069532" cy="1551407"/>
          </a:xfrm>
        </p:grpSpPr>
        <p:sp>
          <p:nvSpPr>
            <p:cNvPr id="54281" name="Oval 9"/>
            <p:cNvSpPr>
              <a:spLocks noChangeArrowheads="1"/>
            </p:cNvSpPr>
            <p:nvPr/>
          </p:nvSpPr>
          <p:spPr bwMode="auto">
            <a:xfrm rot="19390895">
              <a:off x="7376200" y="5800750"/>
              <a:ext cx="2069532" cy="1551407"/>
            </a:xfrm>
            <a:prstGeom prst="ellipse">
              <a:avLst/>
            </a:prstGeom>
            <a:solidFill>
              <a:srgbClr val="EDF0FF"/>
            </a:solidFill>
            <a:ln w="9525" algn="ctr">
              <a:noFill/>
              <a:round/>
              <a:headEnd/>
              <a:tailEnd/>
            </a:ln>
            <a:effectLst/>
          </p:spPr>
          <p:txBody>
            <a:bodyPr wrap="none" lIns="18288" tIns="18288" rIns="18288" bIns="18288" anchor="ctr"/>
            <a:lstStyle/>
            <a:p>
              <a:pPr algn="l" rtl="0" fontAlgn="base">
                <a:spcBef>
                  <a:spcPct val="0"/>
                </a:spcBef>
                <a:spcAft>
                  <a:spcPct val="0"/>
                </a:spcAft>
                <a:defRPr/>
              </a:pPr>
              <a:endParaRPr lang="en-US" kern="1200">
                <a:solidFill>
                  <a:srgbClr val="000000"/>
                </a:solidFill>
                <a:latin typeface="Arial" charset="0"/>
                <a:ea typeface="+mn-ea"/>
                <a:cs typeface="+mn-cs"/>
              </a:endParaRPr>
            </a:p>
          </p:txBody>
        </p:sp>
        <p:sp>
          <p:nvSpPr>
            <p:cNvPr id="54282" name="Oval 10"/>
            <p:cNvSpPr>
              <a:spLocks noChangeArrowheads="1"/>
            </p:cNvSpPr>
            <p:nvPr/>
          </p:nvSpPr>
          <p:spPr bwMode="auto">
            <a:xfrm rot="19390895">
              <a:off x="7521562" y="6041817"/>
              <a:ext cx="1646684" cy="1140917"/>
            </a:xfrm>
            <a:prstGeom prst="ellipse">
              <a:avLst/>
            </a:prstGeom>
            <a:solidFill>
              <a:schemeClr val="bg1"/>
            </a:solidFill>
            <a:ln w="9525" algn="ctr">
              <a:noFill/>
              <a:round/>
              <a:headEnd/>
              <a:tailEnd/>
            </a:ln>
            <a:effectLst/>
          </p:spPr>
          <p:txBody>
            <a:bodyPr wrap="none" lIns="18288" tIns="18288" rIns="18288" bIns="18288" anchor="ctr"/>
            <a:lstStyle/>
            <a:p>
              <a:pPr algn="l" rtl="0" fontAlgn="base">
                <a:spcBef>
                  <a:spcPct val="0"/>
                </a:spcBef>
                <a:spcAft>
                  <a:spcPct val="0"/>
                </a:spcAft>
                <a:defRPr/>
              </a:pPr>
              <a:endParaRPr lang="en-US" kern="1200">
                <a:solidFill>
                  <a:srgbClr val="000000"/>
                </a:solidFill>
                <a:latin typeface="Arial" charset="0"/>
                <a:ea typeface="+mn-ea"/>
                <a:cs typeface="+mn-cs"/>
              </a:endParaRPr>
            </a:p>
          </p:txBody>
        </p:sp>
        <p:pic>
          <p:nvPicPr>
            <p:cNvPr id="10" name="Picture 9" descr="Ascot-11_Logo_Small.jpg"/>
            <p:cNvPicPr>
              <a:picLocks noChangeAspect="1"/>
            </p:cNvPicPr>
            <p:nvPr/>
          </p:nvPicPr>
          <p:blipFill>
            <a:blip r:embed="rId3" cstate="print"/>
            <a:stretch>
              <a:fillRect/>
            </a:stretch>
          </p:blipFill>
          <p:spPr>
            <a:xfrm>
              <a:off x="8065187" y="6215676"/>
              <a:ext cx="887858" cy="293058"/>
            </a:xfrm>
            <a:prstGeom prst="rect">
              <a:avLst/>
            </a:prstGeom>
          </p:spPr>
        </p:pic>
      </p:grpSp>
      <p:sp>
        <p:nvSpPr>
          <p:cNvPr id="54286" name="Rectangle 14"/>
          <p:cNvSpPr>
            <a:spLocks noChangeArrowheads="1"/>
          </p:cNvSpPr>
          <p:nvPr/>
        </p:nvSpPr>
        <p:spPr bwMode="auto">
          <a:xfrm>
            <a:off x="0" y="0"/>
            <a:ext cx="1403350" cy="6597650"/>
          </a:xfrm>
          <a:prstGeom prst="rect">
            <a:avLst/>
          </a:prstGeom>
          <a:gradFill rotWithShape="1">
            <a:gsLst>
              <a:gs pos="0">
                <a:srgbClr val="EDF0FF"/>
              </a:gs>
              <a:gs pos="100000">
                <a:srgbClr val="FFFFFF"/>
              </a:gs>
            </a:gsLst>
            <a:lin ang="0" scaled="1"/>
          </a:gradFill>
          <a:ln w="9525" algn="ctr">
            <a:noFill/>
            <a:miter lim="800000"/>
            <a:headEnd/>
            <a:tailEnd/>
          </a:ln>
          <a:effectLst/>
        </p:spPr>
        <p:txBody>
          <a:bodyPr wrap="none" lIns="18288" tIns="18288" rIns="18288" bIns="18288" anchor="ctr"/>
          <a:lstStyle/>
          <a:p>
            <a:pPr algn="l" rtl="0" fontAlgn="base">
              <a:spcBef>
                <a:spcPct val="0"/>
              </a:spcBef>
              <a:spcAft>
                <a:spcPct val="0"/>
              </a:spcAft>
              <a:defRPr/>
            </a:pPr>
            <a:endParaRPr lang="en-US" kern="1200">
              <a:solidFill>
                <a:srgbClr val="000000"/>
              </a:solidFill>
              <a:latin typeface="Arial" charset="0"/>
              <a:ea typeface="+mn-ea"/>
              <a:cs typeface="+mn-cs"/>
            </a:endParaRPr>
          </a:p>
        </p:txBody>
      </p:sp>
      <p:sp>
        <p:nvSpPr>
          <p:cNvPr id="1030" name="Rectangle 2"/>
          <p:cNvSpPr>
            <a:spLocks noGrp="1" noChangeArrowheads="1"/>
          </p:cNvSpPr>
          <p:nvPr>
            <p:ph type="title"/>
          </p:nvPr>
        </p:nvSpPr>
        <p:spPr bwMode="auto">
          <a:xfrm>
            <a:off x="771525" y="42386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ChangeArrowheads="1"/>
          </p:cNvSpPr>
          <p:nvPr/>
        </p:nvSpPr>
        <p:spPr bwMode="auto">
          <a:xfrm>
            <a:off x="0" y="6553200"/>
            <a:ext cx="9144000" cy="304800"/>
          </a:xfrm>
          <a:prstGeom prst="rect">
            <a:avLst/>
          </a:prstGeom>
          <a:solidFill>
            <a:srgbClr val="353D92"/>
          </a:solidFill>
          <a:ln w="9525">
            <a:noFill/>
            <a:miter lim="800000"/>
            <a:headEnd/>
            <a:tailEnd/>
          </a:ln>
          <a:effectLst>
            <a:outerShdw dist="35921" dir="2700000" algn="ctr" rotWithShape="0">
              <a:schemeClr val="tx1"/>
            </a:outerShdw>
          </a:effectLst>
        </p:spPr>
        <p:txBody>
          <a:bodyPr wrap="none" lIns="18288" tIns="18288" rIns="18288" bIns="18288" anchor="ctr"/>
          <a:lstStyle/>
          <a:p>
            <a:pPr algn="l" rtl="0" fontAlgn="base">
              <a:spcBef>
                <a:spcPct val="0"/>
              </a:spcBef>
              <a:spcAft>
                <a:spcPct val="0"/>
              </a:spcAft>
              <a:defRPr/>
            </a:pPr>
            <a:endParaRPr lang="en-US" kern="120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50" r:id="rId1"/>
  </p:sldLayoutIdLst>
  <p:transition>
    <p:randomBar/>
  </p:transition>
  <p:txStyles>
    <p:titleStyle>
      <a:lvl1pPr algn="ctr" rtl="0" eaLnBrk="0" fontAlgn="base" hangingPunct="0">
        <a:lnSpc>
          <a:spcPct val="90000"/>
        </a:lnSpc>
        <a:spcBef>
          <a:spcPct val="0"/>
        </a:spcBef>
        <a:spcAft>
          <a:spcPct val="0"/>
        </a:spcAft>
        <a:defRPr sz="3200" b="1">
          <a:solidFill>
            <a:srgbClr val="E53134"/>
          </a:solidFill>
          <a:latin typeface="+mj-lt"/>
          <a:ea typeface="+mj-ea"/>
          <a:cs typeface="+mj-cs"/>
        </a:defRPr>
      </a:lvl1pPr>
      <a:lvl2pPr algn="ctr" rtl="0" eaLnBrk="0" fontAlgn="base" hangingPunct="0">
        <a:lnSpc>
          <a:spcPct val="90000"/>
        </a:lnSpc>
        <a:spcBef>
          <a:spcPct val="0"/>
        </a:spcBef>
        <a:spcAft>
          <a:spcPct val="0"/>
        </a:spcAft>
        <a:defRPr sz="3200">
          <a:solidFill>
            <a:srgbClr val="E53134"/>
          </a:solidFill>
          <a:latin typeface="Arial" charset="0"/>
        </a:defRPr>
      </a:lvl2pPr>
      <a:lvl3pPr algn="ctr" rtl="0" eaLnBrk="0" fontAlgn="base" hangingPunct="0">
        <a:lnSpc>
          <a:spcPct val="90000"/>
        </a:lnSpc>
        <a:spcBef>
          <a:spcPct val="0"/>
        </a:spcBef>
        <a:spcAft>
          <a:spcPct val="0"/>
        </a:spcAft>
        <a:defRPr sz="3200">
          <a:solidFill>
            <a:srgbClr val="E53134"/>
          </a:solidFill>
          <a:latin typeface="Arial" charset="0"/>
        </a:defRPr>
      </a:lvl3pPr>
      <a:lvl4pPr algn="ctr" rtl="0" eaLnBrk="0" fontAlgn="base" hangingPunct="0">
        <a:lnSpc>
          <a:spcPct val="90000"/>
        </a:lnSpc>
        <a:spcBef>
          <a:spcPct val="0"/>
        </a:spcBef>
        <a:spcAft>
          <a:spcPct val="0"/>
        </a:spcAft>
        <a:defRPr sz="3200">
          <a:solidFill>
            <a:srgbClr val="E53134"/>
          </a:solidFill>
          <a:latin typeface="Arial" charset="0"/>
        </a:defRPr>
      </a:lvl4pPr>
      <a:lvl5pPr algn="ctr" rtl="0" eaLnBrk="0" fontAlgn="base" hangingPunct="0">
        <a:lnSpc>
          <a:spcPct val="90000"/>
        </a:lnSpc>
        <a:spcBef>
          <a:spcPct val="0"/>
        </a:spcBef>
        <a:spcAft>
          <a:spcPct val="0"/>
        </a:spcAft>
        <a:defRPr sz="3200">
          <a:solidFill>
            <a:srgbClr val="E53134"/>
          </a:solidFill>
          <a:latin typeface="Arial" charset="0"/>
        </a:defRPr>
      </a:lvl5pPr>
      <a:lvl6pPr marL="457200" algn="ctr" rtl="0" eaLnBrk="1" fontAlgn="base" hangingPunct="1">
        <a:lnSpc>
          <a:spcPct val="90000"/>
        </a:lnSpc>
        <a:spcBef>
          <a:spcPct val="0"/>
        </a:spcBef>
        <a:spcAft>
          <a:spcPct val="0"/>
        </a:spcAft>
        <a:defRPr sz="3200">
          <a:solidFill>
            <a:srgbClr val="E53134"/>
          </a:solidFill>
          <a:latin typeface="Arial" charset="0"/>
        </a:defRPr>
      </a:lvl6pPr>
      <a:lvl7pPr marL="914400" algn="ctr" rtl="0" eaLnBrk="1" fontAlgn="base" hangingPunct="1">
        <a:lnSpc>
          <a:spcPct val="90000"/>
        </a:lnSpc>
        <a:spcBef>
          <a:spcPct val="0"/>
        </a:spcBef>
        <a:spcAft>
          <a:spcPct val="0"/>
        </a:spcAft>
        <a:defRPr sz="3200">
          <a:solidFill>
            <a:srgbClr val="E53134"/>
          </a:solidFill>
          <a:latin typeface="Arial" charset="0"/>
        </a:defRPr>
      </a:lvl7pPr>
      <a:lvl8pPr marL="1371600" algn="ctr" rtl="0" eaLnBrk="1" fontAlgn="base" hangingPunct="1">
        <a:lnSpc>
          <a:spcPct val="90000"/>
        </a:lnSpc>
        <a:spcBef>
          <a:spcPct val="0"/>
        </a:spcBef>
        <a:spcAft>
          <a:spcPct val="0"/>
        </a:spcAft>
        <a:defRPr sz="3200">
          <a:solidFill>
            <a:srgbClr val="E53134"/>
          </a:solidFill>
          <a:latin typeface="Arial" charset="0"/>
        </a:defRPr>
      </a:lvl8pPr>
      <a:lvl9pPr marL="1828800" algn="ctr" rtl="0" eaLnBrk="1" fontAlgn="base" hangingPunct="1">
        <a:lnSpc>
          <a:spcPct val="90000"/>
        </a:lnSpc>
        <a:spcBef>
          <a:spcPct val="0"/>
        </a:spcBef>
        <a:spcAft>
          <a:spcPct val="0"/>
        </a:spcAft>
        <a:defRPr sz="3200">
          <a:solidFill>
            <a:srgbClr val="E53134"/>
          </a:solidFill>
          <a:latin typeface="Arial" charset="0"/>
        </a:defRPr>
      </a:lvl9pPr>
    </p:titleStyle>
    <p:bodyStyle>
      <a:lvl1pPr marL="342900" indent="-342900" algn="l" rtl="0" eaLnBrk="0" fontAlgn="base" hangingPunct="0">
        <a:spcBef>
          <a:spcPct val="20000"/>
        </a:spcBef>
        <a:spcAft>
          <a:spcPct val="0"/>
        </a:spcAft>
        <a:buClr>
          <a:srgbClr val="E53134"/>
        </a:buClr>
        <a:buChar char="•"/>
        <a:defRPr sz="2400">
          <a:solidFill>
            <a:srgbClr val="000099"/>
          </a:solidFill>
          <a:latin typeface="+mn-lt"/>
          <a:ea typeface="+mn-ea"/>
          <a:cs typeface="+mn-cs"/>
        </a:defRPr>
      </a:lvl1pPr>
      <a:lvl2pPr marL="742950" indent="-285750" algn="l" rtl="0" eaLnBrk="0" fontAlgn="base" hangingPunct="0">
        <a:spcBef>
          <a:spcPct val="20000"/>
        </a:spcBef>
        <a:spcAft>
          <a:spcPct val="0"/>
        </a:spcAft>
        <a:buClr>
          <a:srgbClr val="E53134"/>
        </a:buClr>
        <a:buFont typeface="Times New Roman" pitchFamily="18" charset="0"/>
        <a:buChar char="–"/>
        <a:defRPr sz="2400">
          <a:solidFill>
            <a:srgbClr val="000099"/>
          </a:solidFill>
          <a:latin typeface="+mn-lt"/>
        </a:defRPr>
      </a:lvl2pPr>
      <a:lvl3pPr marL="1143000" indent="-228600" algn="l" rtl="0" eaLnBrk="0" fontAlgn="base" hangingPunct="0">
        <a:spcBef>
          <a:spcPct val="20000"/>
        </a:spcBef>
        <a:spcAft>
          <a:spcPct val="0"/>
        </a:spcAft>
        <a:buClr>
          <a:srgbClr val="FF0000"/>
        </a:buClr>
        <a:buChar char="•"/>
        <a:defRPr sz="2400">
          <a:solidFill>
            <a:srgbClr val="000099"/>
          </a:solidFill>
          <a:latin typeface="+mn-lt"/>
        </a:defRPr>
      </a:lvl3pPr>
      <a:lvl4pPr marL="1562100" indent="-228600" algn="l" rtl="0" eaLnBrk="0" fontAlgn="base" hangingPunct="0">
        <a:spcBef>
          <a:spcPct val="20000"/>
        </a:spcBef>
        <a:spcAft>
          <a:spcPct val="0"/>
        </a:spcAft>
        <a:buClr>
          <a:srgbClr val="FF0000"/>
        </a:buClr>
        <a:buChar char="–"/>
        <a:defRPr sz="2400">
          <a:solidFill>
            <a:srgbClr val="000099"/>
          </a:solidFill>
          <a:latin typeface="+mn-lt"/>
        </a:defRPr>
      </a:lvl4pPr>
      <a:lvl5pPr marL="1981200" indent="-228600" algn="l" rtl="0" eaLnBrk="0" fontAlgn="base" hangingPunct="0">
        <a:spcBef>
          <a:spcPct val="20000"/>
        </a:spcBef>
        <a:spcAft>
          <a:spcPct val="0"/>
        </a:spcAft>
        <a:buClr>
          <a:srgbClr val="FF0000"/>
        </a:buClr>
        <a:buChar char="»"/>
        <a:defRPr sz="2400">
          <a:solidFill>
            <a:srgbClr val="000099"/>
          </a:solidFill>
          <a:latin typeface="+mn-lt"/>
        </a:defRPr>
      </a:lvl5pPr>
      <a:lvl6pPr marL="2438400" indent="-228600" algn="l" rtl="0" eaLnBrk="1" fontAlgn="base" hangingPunct="1">
        <a:spcBef>
          <a:spcPct val="20000"/>
        </a:spcBef>
        <a:spcAft>
          <a:spcPct val="0"/>
        </a:spcAft>
        <a:buClr>
          <a:srgbClr val="FF0000"/>
        </a:buClr>
        <a:buChar char="»"/>
        <a:defRPr sz="2400">
          <a:solidFill>
            <a:srgbClr val="000099"/>
          </a:solidFill>
          <a:latin typeface="+mn-lt"/>
        </a:defRPr>
      </a:lvl6pPr>
      <a:lvl7pPr marL="2895600" indent="-228600" algn="l" rtl="0" eaLnBrk="1" fontAlgn="base" hangingPunct="1">
        <a:spcBef>
          <a:spcPct val="20000"/>
        </a:spcBef>
        <a:spcAft>
          <a:spcPct val="0"/>
        </a:spcAft>
        <a:buClr>
          <a:srgbClr val="FF0000"/>
        </a:buClr>
        <a:buChar char="»"/>
        <a:defRPr sz="2400">
          <a:solidFill>
            <a:srgbClr val="000099"/>
          </a:solidFill>
          <a:latin typeface="+mn-lt"/>
        </a:defRPr>
      </a:lvl7pPr>
      <a:lvl8pPr marL="3352800" indent="-228600" algn="l" rtl="0" eaLnBrk="1" fontAlgn="base" hangingPunct="1">
        <a:spcBef>
          <a:spcPct val="20000"/>
        </a:spcBef>
        <a:spcAft>
          <a:spcPct val="0"/>
        </a:spcAft>
        <a:buClr>
          <a:srgbClr val="FF0000"/>
        </a:buClr>
        <a:buChar char="»"/>
        <a:defRPr sz="2400">
          <a:solidFill>
            <a:srgbClr val="000099"/>
          </a:solidFill>
          <a:latin typeface="+mn-lt"/>
        </a:defRPr>
      </a:lvl8pPr>
      <a:lvl9pPr marL="3810000" indent="-228600" algn="l" rtl="0" eaLnBrk="1" fontAlgn="base" hangingPunct="1">
        <a:spcBef>
          <a:spcPct val="20000"/>
        </a:spcBef>
        <a:spcAft>
          <a:spcPct val="0"/>
        </a:spcAft>
        <a:buClr>
          <a:srgbClr val="FF0000"/>
        </a:buClr>
        <a:buChar char="»"/>
        <a:defRPr sz="24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2"/>
          <p:cNvGrpSpPr/>
          <p:nvPr userDrawn="1"/>
        </p:nvGrpSpPr>
        <p:grpSpPr>
          <a:xfrm>
            <a:off x="7586008" y="5954606"/>
            <a:ext cx="1777019" cy="1209858"/>
            <a:chOff x="7376200" y="5800750"/>
            <a:chExt cx="2069532" cy="1551407"/>
          </a:xfrm>
        </p:grpSpPr>
        <p:sp>
          <p:nvSpPr>
            <p:cNvPr id="54281" name="Oval 9"/>
            <p:cNvSpPr>
              <a:spLocks noChangeArrowheads="1"/>
            </p:cNvSpPr>
            <p:nvPr/>
          </p:nvSpPr>
          <p:spPr bwMode="auto">
            <a:xfrm rot="19390895">
              <a:off x="7376200" y="5800750"/>
              <a:ext cx="2069532" cy="1551407"/>
            </a:xfrm>
            <a:prstGeom prst="ellipse">
              <a:avLst/>
            </a:prstGeom>
            <a:solidFill>
              <a:srgbClr val="EDF0FF"/>
            </a:solidFill>
            <a:ln w="9525" algn="ctr">
              <a:noFill/>
              <a:round/>
              <a:headEnd/>
              <a:tailEnd/>
            </a:ln>
            <a:effectLst/>
          </p:spPr>
          <p:txBody>
            <a:bodyPr wrap="none" lIns="18288" tIns="18288" rIns="18288" bIns="18288" anchor="ctr"/>
            <a:lstStyle/>
            <a:p>
              <a:pPr algn="l" rtl="0" fontAlgn="base">
                <a:spcBef>
                  <a:spcPct val="0"/>
                </a:spcBef>
                <a:spcAft>
                  <a:spcPct val="0"/>
                </a:spcAft>
                <a:defRPr/>
              </a:pPr>
              <a:endParaRPr lang="en-US" kern="1200">
                <a:solidFill>
                  <a:srgbClr val="000000"/>
                </a:solidFill>
                <a:latin typeface="Arial" charset="0"/>
                <a:ea typeface="+mn-ea"/>
                <a:cs typeface="+mn-cs"/>
              </a:endParaRPr>
            </a:p>
          </p:txBody>
        </p:sp>
        <p:sp>
          <p:nvSpPr>
            <p:cNvPr id="54282" name="Oval 10"/>
            <p:cNvSpPr>
              <a:spLocks noChangeArrowheads="1"/>
            </p:cNvSpPr>
            <p:nvPr/>
          </p:nvSpPr>
          <p:spPr bwMode="auto">
            <a:xfrm rot="19390895">
              <a:off x="7521562" y="6041817"/>
              <a:ext cx="1646684" cy="1140917"/>
            </a:xfrm>
            <a:prstGeom prst="ellipse">
              <a:avLst/>
            </a:prstGeom>
            <a:solidFill>
              <a:schemeClr val="bg1"/>
            </a:solidFill>
            <a:ln w="9525" algn="ctr">
              <a:noFill/>
              <a:round/>
              <a:headEnd/>
              <a:tailEnd/>
            </a:ln>
            <a:effectLst/>
          </p:spPr>
          <p:txBody>
            <a:bodyPr wrap="none" lIns="18288" tIns="18288" rIns="18288" bIns="18288" anchor="ctr"/>
            <a:lstStyle/>
            <a:p>
              <a:pPr algn="l" rtl="0" fontAlgn="base">
                <a:spcBef>
                  <a:spcPct val="0"/>
                </a:spcBef>
                <a:spcAft>
                  <a:spcPct val="0"/>
                </a:spcAft>
                <a:defRPr/>
              </a:pPr>
              <a:endParaRPr lang="en-US" kern="1200">
                <a:solidFill>
                  <a:srgbClr val="000000"/>
                </a:solidFill>
                <a:latin typeface="Arial" charset="0"/>
                <a:ea typeface="+mn-ea"/>
                <a:cs typeface="+mn-cs"/>
              </a:endParaRPr>
            </a:p>
          </p:txBody>
        </p:sp>
        <p:pic>
          <p:nvPicPr>
            <p:cNvPr id="10" name="Picture 9" descr="Ascot-11_Logo_Small.jpg"/>
            <p:cNvPicPr>
              <a:picLocks noChangeAspect="1"/>
            </p:cNvPicPr>
            <p:nvPr/>
          </p:nvPicPr>
          <p:blipFill>
            <a:blip r:embed="rId3" cstate="print"/>
            <a:stretch>
              <a:fillRect/>
            </a:stretch>
          </p:blipFill>
          <p:spPr>
            <a:xfrm>
              <a:off x="8065187" y="6215676"/>
              <a:ext cx="887858" cy="293058"/>
            </a:xfrm>
            <a:prstGeom prst="rect">
              <a:avLst/>
            </a:prstGeom>
          </p:spPr>
        </p:pic>
      </p:grpSp>
      <p:sp>
        <p:nvSpPr>
          <p:cNvPr id="54286" name="Rectangle 14"/>
          <p:cNvSpPr>
            <a:spLocks noChangeArrowheads="1"/>
          </p:cNvSpPr>
          <p:nvPr/>
        </p:nvSpPr>
        <p:spPr bwMode="auto">
          <a:xfrm>
            <a:off x="0" y="0"/>
            <a:ext cx="1403350" cy="6597650"/>
          </a:xfrm>
          <a:prstGeom prst="rect">
            <a:avLst/>
          </a:prstGeom>
          <a:gradFill rotWithShape="1">
            <a:gsLst>
              <a:gs pos="0">
                <a:srgbClr val="EDF0FF"/>
              </a:gs>
              <a:gs pos="100000">
                <a:srgbClr val="FFFFFF"/>
              </a:gs>
            </a:gsLst>
            <a:lin ang="0" scaled="1"/>
          </a:gradFill>
          <a:ln w="9525" algn="ctr">
            <a:noFill/>
            <a:miter lim="800000"/>
            <a:headEnd/>
            <a:tailEnd/>
          </a:ln>
          <a:effectLst/>
        </p:spPr>
        <p:txBody>
          <a:bodyPr wrap="none" lIns="18288" tIns="18288" rIns="18288" bIns="18288" anchor="ctr"/>
          <a:lstStyle/>
          <a:p>
            <a:pPr algn="l" rtl="0" fontAlgn="base">
              <a:spcBef>
                <a:spcPct val="0"/>
              </a:spcBef>
              <a:spcAft>
                <a:spcPct val="0"/>
              </a:spcAft>
              <a:defRPr/>
            </a:pPr>
            <a:endParaRPr lang="en-US" kern="1200">
              <a:solidFill>
                <a:srgbClr val="000000"/>
              </a:solidFill>
              <a:latin typeface="Arial" charset="0"/>
              <a:ea typeface="+mn-ea"/>
              <a:cs typeface="+mn-cs"/>
            </a:endParaRPr>
          </a:p>
        </p:txBody>
      </p:sp>
      <p:sp>
        <p:nvSpPr>
          <p:cNvPr id="1030" name="Rectangle 2"/>
          <p:cNvSpPr>
            <a:spLocks noGrp="1" noChangeArrowheads="1"/>
          </p:cNvSpPr>
          <p:nvPr>
            <p:ph type="title"/>
          </p:nvPr>
        </p:nvSpPr>
        <p:spPr bwMode="auto">
          <a:xfrm>
            <a:off x="771525" y="42386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ChangeArrowheads="1"/>
          </p:cNvSpPr>
          <p:nvPr/>
        </p:nvSpPr>
        <p:spPr bwMode="auto">
          <a:xfrm>
            <a:off x="0" y="6553200"/>
            <a:ext cx="9144000" cy="304800"/>
          </a:xfrm>
          <a:prstGeom prst="rect">
            <a:avLst/>
          </a:prstGeom>
          <a:solidFill>
            <a:srgbClr val="353D92"/>
          </a:solidFill>
          <a:ln w="9525">
            <a:noFill/>
            <a:miter lim="800000"/>
            <a:headEnd/>
            <a:tailEnd/>
          </a:ln>
          <a:effectLst>
            <a:outerShdw dist="35921" dir="2700000" algn="ctr" rotWithShape="0">
              <a:schemeClr val="tx1"/>
            </a:outerShdw>
          </a:effectLst>
        </p:spPr>
        <p:txBody>
          <a:bodyPr wrap="none" lIns="18288" tIns="18288" rIns="18288" bIns="18288" anchor="ctr"/>
          <a:lstStyle/>
          <a:p>
            <a:pPr algn="l" rtl="0" fontAlgn="base">
              <a:spcBef>
                <a:spcPct val="0"/>
              </a:spcBef>
              <a:spcAft>
                <a:spcPct val="0"/>
              </a:spcAft>
              <a:defRPr/>
            </a:pPr>
            <a:endParaRPr lang="en-US" kern="120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52" r:id="rId1"/>
  </p:sldLayoutIdLst>
  <p:transition>
    <p:randomBar/>
  </p:transition>
  <p:txStyles>
    <p:titleStyle>
      <a:lvl1pPr algn="ctr" rtl="0" eaLnBrk="0" fontAlgn="base" hangingPunct="0">
        <a:lnSpc>
          <a:spcPct val="90000"/>
        </a:lnSpc>
        <a:spcBef>
          <a:spcPct val="0"/>
        </a:spcBef>
        <a:spcAft>
          <a:spcPct val="0"/>
        </a:spcAft>
        <a:defRPr sz="3200" b="1">
          <a:solidFill>
            <a:srgbClr val="E53134"/>
          </a:solidFill>
          <a:latin typeface="+mj-lt"/>
          <a:ea typeface="+mj-ea"/>
          <a:cs typeface="+mj-cs"/>
        </a:defRPr>
      </a:lvl1pPr>
      <a:lvl2pPr algn="ctr" rtl="0" eaLnBrk="0" fontAlgn="base" hangingPunct="0">
        <a:lnSpc>
          <a:spcPct val="90000"/>
        </a:lnSpc>
        <a:spcBef>
          <a:spcPct val="0"/>
        </a:spcBef>
        <a:spcAft>
          <a:spcPct val="0"/>
        </a:spcAft>
        <a:defRPr sz="3200">
          <a:solidFill>
            <a:srgbClr val="E53134"/>
          </a:solidFill>
          <a:latin typeface="Arial" charset="0"/>
        </a:defRPr>
      </a:lvl2pPr>
      <a:lvl3pPr algn="ctr" rtl="0" eaLnBrk="0" fontAlgn="base" hangingPunct="0">
        <a:lnSpc>
          <a:spcPct val="90000"/>
        </a:lnSpc>
        <a:spcBef>
          <a:spcPct val="0"/>
        </a:spcBef>
        <a:spcAft>
          <a:spcPct val="0"/>
        </a:spcAft>
        <a:defRPr sz="3200">
          <a:solidFill>
            <a:srgbClr val="E53134"/>
          </a:solidFill>
          <a:latin typeface="Arial" charset="0"/>
        </a:defRPr>
      </a:lvl3pPr>
      <a:lvl4pPr algn="ctr" rtl="0" eaLnBrk="0" fontAlgn="base" hangingPunct="0">
        <a:lnSpc>
          <a:spcPct val="90000"/>
        </a:lnSpc>
        <a:spcBef>
          <a:spcPct val="0"/>
        </a:spcBef>
        <a:spcAft>
          <a:spcPct val="0"/>
        </a:spcAft>
        <a:defRPr sz="3200">
          <a:solidFill>
            <a:srgbClr val="E53134"/>
          </a:solidFill>
          <a:latin typeface="Arial" charset="0"/>
        </a:defRPr>
      </a:lvl4pPr>
      <a:lvl5pPr algn="ctr" rtl="0" eaLnBrk="0" fontAlgn="base" hangingPunct="0">
        <a:lnSpc>
          <a:spcPct val="90000"/>
        </a:lnSpc>
        <a:spcBef>
          <a:spcPct val="0"/>
        </a:spcBef>
        <a:spcAft>
          <a:spcPct val="0"/>
        </a:spcAft>
        <a:defRPr sz="3200">
          <a:solidFill>
            <a:srgbClr val="E53134"/>
          </a:solidFill>
          <a:latin typeface="Arial" charset="0"/>
        </a:defRPr>
      </a:lvl5pPr>
      <a:lvl6pPr marL="457200" algn="ctr" rtl="0" eaLnBrk="1" fontAlgn="base" hangingPunct="1">
        <a:lnSpc>
          <a:spcPct val="90000"/>
        </a:lnSpc>
        <a:spcBef>
          <a:spcPct val="0"/>
        </a:spcBef>
        <a:spcAft>
          <a:spcPct val="0"/>
        </a:spcAft>
        <a:defRPr sz="3200">
          <a:solidFill>
            <a:srgbClr val="E53134"/>
          </a:solidFill>
          <a:latin typeface="Arial" charset="0"/>
        </a:defRPr>
      </a:lvl6pPr>
      <a:lvl7pPr marL="914400" algn="ctr" rtl="0" eaLnBrk="1" fontAlgn="base" hangingPunct="1">
        <a:lnSpc>
          <a:spcPct val="90000"/>
        </a:lnSpc>
        <a:spcBef>
          <a:spcPct val="0"/>
        </a:spcBef>
        <a:spcAft>
          <a:spcPct val="0"/>
        </a:spcAft>
        <a:defRPr sz="3200">
          <a:solidFill>
            <a:srgbClr val="E53134"/>
          </a:solidFill>
          <a:latin typeface="Arial" charset="0"/>
        </a:defRPr>
      </a:lvl7pPr>
      <a:lvl8pPr marL="1371600" algn="ctr" rtl="0" eaLnBrk="1" fontAlgn="base" hangingPunct="1">
        <a:lnSpc>
          <a:spcPct val="90000"/>
        </a:lnSpc>
        <a:spcBef>
          <a:spcPct val="0"/>
        </a:spcBef>
        <a:spcAft>
          <a:spcPct val="0"/>
        </a:spcAft>
        <a:defRPr sz="3200">
          <a:solidFill>
            <a:srgbClr val="E53134"/>
          </a:solidFill>
          <a:latin typeface="Arial" charset="0"/>
        </a:defRPr>
      </a:lvl8pPr>
      <a:lvl9pPr marL="1828800" algn="ctr" rtl="0" eaLnBrk="1" fontAlgn="base" hangingPunct="1">
        <a:lnSpc>
          <a:spcPct val="90000"/>
        </a:lnSpc>
        <a:spcBef>
          <a:spcPct val="0"/>
        </a:spcBef>
        <a:spcAft>
          <a:spcPct val="0"/>
        </a:spcAft>
        <a:defRPr sz="3200">
          <a:solidFill>
            <a:srgbClr val="E53134"/>
          </a:solidFill>
          <a:latin typeface="Arial" charset="0"/>
        </a:defRPr>
      </a:lvl9pPr>
    </p:titleStyle>
    <p:bodyStyle>
      <a:lvl1pPr marL="342900" indent="-342900" algn="l" rtl="0" eaLnBrk="0" fontAlgn="base" hangingPunct="0">
        <a:spcBef>
          <a:spcPct val="20000"/>
        </a:spcBef>
        <a:spcAft>
          <a:spcPct val="0"/>
        </a:spcAft>
        <a:buClr>
          <a:srgbClr val="E53134"/>
        </a:buClr>
        <a:buChar char="•"/>
        <a:defRPr sz="2400">
          <a:solidFill>
            <a:srgbClr val="000099"/>
          </a:solidFill>
          <a:latin typeface="+mn-lt"/>
          <a:ea typeface="+mn-ea"/>
          <a:cs typeface="+mn-cs"/>
        </a:defRPr>
      </a:lvl1pPr>
      <a:lvl2pPr marL="742950" indent="-285750" algn="l" rtl="0" eaLnBrk="0" fontAlgn="base" hangingPunct="0">
        <a:spcBef>
          <a:spcPct val="20000"/>
        </a:spcBef>
        <a:spcAft>
          <a:spcPct val="0"/>
        </a:spcAft>
        <a:buClr>
          <a:srgbClr val="E53134"/>
        </a:buClr>
        <a:buFont typeface="Times New Roman" pitchFamily="18" charset="0"/>
        <a:buChar char="–"/>
        <a:defRPr sz="2400">
          <a:solidFill>
            <a:srgbClr val="000099"/>
          </a:solidFill>
          <a:latin typeface="+mn-lt"/>
        </a:defRPr>
      </a:lvl2pPr>
      <a:lvl3pPr marL="1143000" indent="-228600" algn="l" rtl="0" eaLnBrk="0" fontAlgn="base" hangingPunct="0">
        <a:spcBef>
          <a:spcPct val="20000"/>
        </a:spcBef>
        <a:spcAft>
          <a:spcPct val="0"/>
        </a:spcAft>
        <a:buClr>
          <a:srgbClr val="FF0000"/>
        </a:buClr>
        <a:buChar char="•"/>
        <a:defRPr sz="2400">
          <a:solidFill>
            <a:srgbClr val="000099"/>
          </a:solidFill>
          <a:latin typeface="+mn-lt"/>
        </a:defRPr>
      </a:lvl3pPr>
      <a:lvl4pPr marL="1562100" indent="-228600" algn="l" rtl="0" eaLnBrk="0" fontAlgn="base" hangingPunct="0">
        <a:spcBef>
          <a:spcPct val="20000"/>
        </a:spcBef>
        <a:spcAft>
          <a:spcPct val="0"/>
        </a:spcAft>
        <a:buClr>
          <a:srgbClr val="FF0000"/>
        </a:buClr>
        <a:buChar char="–"/>
        <a:defRPr sz="2400">
          <a:solidFill>
            <a:srgbClr val="000099"/>
          </a:solidFill>
          <a:latin typeface="+mn-lt"/>
        </a:defRPr>
      </a:lvl4pPr>
      <a:lvl5pPr marL="1981200" indent="-228600" algn="l" rtl="0" eaLnBrk="0" fontAlgn="base" hangingPunct="0">
        <a:spcBef>
          <a:spcPct val="20000"/>
        </a:spcBef>
        <a:spcAft>
          <a:spcPct val="0"/>
        </a:spcAft>
        <a:buClr>
          <a:srgbClr val="FF0000"/>
        </a:buClr>
        <a:buChar char="»"/>
        <a:defRPr sz="2400">
          <a:solidFill>
            <a:srgbClr val="000099"/>
          </a:solidFill>
          <a:latin typeface="+mn-lt"/>
        </a:defRPr>
      </a:lvl5pPr>
      <a:lvl6pPr marL="2438400" indent="-228600" algn="l" rtl="0" eaLnBrk="1" fontAlgn="base" hangingPunct="1">
        <a:spcBef>
          <a:spcPct val="20000"/>
        </a:spcBef>
        <a:spcAft>
          <a:spcPct val="0"/>
        </a:spcAft>
        <a:buClr>
          <a:srgbClr val="FF0000"/>
        </a:buClr>
        <a:buChar char="»"/>
        <a:defRPr sz="2400">
          <a:solidFill>
            <a:srgbClr val="000099"/>
          </a:solidFill>
          <a:latin typeface="+mn-lt"/>
        </a:defRPr>
      </a:lvl6pPr>
      <a:lvl7pPr marL="2895600" indent="-228600" algn="l" rtl="0" eaLnBrk="1" fontAlgn="base" hangingPunct="1">
        <a:spcBef>
          <a:spcPct val="20000"/>
        </a:spcBef>
        <a:spcAft>
          <a:spcPct val="0"/>
        </a:spcAft>
        <a:buClr>
          <a:srgbClr val="FF0000"/>
        </a:buClr>
        <a:buChar char="»"/>
        <a:defRPr sz="2400">
          <a:solidFill>
            <a:srgbClr val="000099"/>
          </a:solidFill>
          <a:latin typeface="+mn-lt"/>
        </a:defRPr>
      </a:lvl7pPr>
      <a:lvl8pPr marL="3352800" indent="-228600" algn="l" rtl="0" eaLnBrk="1" fontAlgn="base" hangingPunct="1">
        <a:spcBef>
          <a:spcPct val="20000"/>
        </a:spcBef>
        <a:spcAft>
          <a:spcPct val="0"/>
        </a:spcAft>
        <a:buClr>
          <a:srgbClr val="FF0000"/>
        </a:buClr>
        <a:buChar char="»"/>
        <a:defRPr sz="2400">
          <a:solidFill>
            <a:srgbClr val="000099"/>
          </a:solidFill>
          <a:latin typeface="+mn-lt"/>
        </a:defRPr>
      </a:lvl8pPr>
      <a:lvl9pPr marL="3810000" indent="-228600" algn="l" rtl="0" eaLnBrk="1" fontAlgn="base" hangingPunct="1">
        <a:spcBef>
          <a:spcPct val="20000"/>
        </a:spcBef>
        <a:spcAft>
          <a:spcPct val="0"/>
        </a:spcAft>
        <a:buClr>
          <a:srgbClr val="FF0000"/>
        </a:buClr>
        <a:buChar char="»"/>
        <a:defRPr sz="24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36"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graphicFrame>
        <p:nvGraphicFramePr>
          <p:cNvPr id="1038" name="Object 14">
            <a:hlinkClick r:id="" action="ppaction://ole?verb=0"/>
          </p:cNvPr>
          <p:cNvGraphicFramePr>
            <a:graphicFrameLocks/>
          </p:cNvGraphicFramePr>
          <p:nvPr/>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4101" name="Bitmap Image" r:id="rId4" imgW="2766960" imgH="785520" progId="PBrush">
                  <p:embed/>
                </p:oleObj>
              </mc:Choice>
              <mc:Fallback>
                <p:oleObj name="Bitmap Image" r:id="rId4" imgW="2766960" imgH="785520" progId="PBrush">
                  <p:embed/>
                  <p:pic>
                    <p:nvPicPr>
                      <p:cNvPr id="0" name="Objec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36"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pPr algn="ctr" rtl="0" eaLnBrk="0" fontAlgn="base" hangingPunct="0">
              <a:spcBef>
                <a:spcPct val="0"/>
              </a:spcBef>
              <a:spcAft>
                <a:spcPct val="0"/>
              </a:spcAft>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transition spd="slow">
    <p:pull dir="r"/>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3077"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graphicFrame>
        <p:nvGraphicFramePr>
          <p:cNvPr id="3074" name="Object 14">
            <a:hlinkClick r:id="" action="ppaction://ole?verb=0"/>
          </p:cNvPr>
          <p:cNvGraphicFramePr>
            <a:graphicFrameLocks/>
          </p:cNvGraphicFramePr>
          <p:nvPr/>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46085" name="Bitmap Image" r:id="rId4" imgW="2766960" imgH="785520" progId="PBrush">
                  <p:embed/>
                </p:oleObj>
              </mc:Choice>
              <mc:Fallback>
                <p:oleObj name="Bitmap Image" r:id="rId4" imgW="2766960" imgH="785520" progId="PBrush">
                  <p:embed/>
                  <p:pic>
                    <p:nvPicPr>
                      <p:cNvPr id="0" name="Objec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0" r:id="rId1"/>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3077"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graphicFrame>
        <p:nvGraphicFramePr>
          <p:cNvPr id="3074" name="Object 14">
            <a:hlinkClick r:id="" action="ppaction://ole?verb=0"/>
          </p:cNvPr>
          <p:cNvGraphicFramePr>
            <a:graphicFrameLocks/>
          </p:cNvGraphicFramePr>
          <p:nvPr/>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50181" name="Bitmap Image" r:id="rId4" imgW="2766960" imgH="785520" progId="PBrush">
                  <p:embed/>
                </p:oleObj>
              </mc:Choice>
              <mc:Fallback>
                <p:oleObj name="Bitmap Image" r:id="rId4" imgW="2766960" imgH="785520" progId="PBrush">
                  <p:embed/>
                  <p:pic>
                    <p:nvPicPr>
                      <p:cNvPr id="0" name="Objec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4" r:id="rId1"/>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1029"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graphicFrame>
        <p:nvGraphicFramePr>
          <p:cNvPr id="1026" name="Object 14">
            <a:hlinkClick r:id="" action="ppaction://ole?verb=0"/>
          </p:cNvPr>
          <p:cNvGraphicFramePr>
            <a:graphicFrameLocks/>
          </p:cNvGraphicFramePr>
          <p:nvPr/>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54277" name="Bitmap Image" r:id="rId4" imgW="2766960" imgH="785520" progId="PBrush">
                  <p:embed/>
                </p:oleObj>
              </mc:Choice>
              <mc:Fallback>
                <p:oleObj name="Bitmap Image" r:id="rId4" imgW="2766960" imgH="785520" progId="PBrush">
                  <p:embed/>
                  <p:pic>
                    <p:nvPicPr>
                      <p:cNvPr id="0" name="Objec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8" r:id="rId1"/>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2"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2053"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graphicFrame>
        <p:nvGraphicFramePr>
          <p:cNvPr id="2050" name="Object 14">
            <a:hlinkClick r:id="" action="ppaction://ole?verb=0"/>
          </p:cNvPr>
          <p:cNvGraphicFramePr>
            <a:graphicFrameLocks/>
          </p:cNvGraphicFramePr>
          <p:nvPr/>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55301" name="Bitmap Image" r:id="rId4" imgW="2766960" imgH="785520" progId="PBrush">
                  <p:embed/>
                </p:oleObj>
              </mc:Choice>
              <mc:Fallback>
                <p:oleObj name="Bitmap Image" r:id="rId4" imgW="2766960" imgH="785520" progId="PBrush">
                  <p:embed/>
                  <p:pic>
                    <p:nvPicPr>
                      <p:cNvPr id="0" name="Objec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90" r:id="rId1"/>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bwMode="auto">
          <a:xfrm>
            <a:off x="771525" y="366713"/>
            <a:ext cx="7600950" cy="4191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title style</a:t>
            </a:r>
          </a:p>
        </p:txBody>
      </p:sp>
      <p:sp>
        <p:nvSpPr>
          <p:cNvPr id="3077" name="Rectangle 12"/>
          <p:cNvSpPr>
            <a:spLocks noGrp="1" noChangeArrowheads="1"/>
          </p:cNvSpPr>
          <p:nvPr>
            <p:ph type="body" idx="1"/>
          </p:nvPr>
        </p:nvSpPr>
        <p:spPr bwMode="auto">
          <a:xfrm>
            <a:off x="762000" y="1352550"/>
            <a:ext cx="7610475" cy="401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graphicFrame>
        <p:nvGraphicFramePr>
          <p:cNvPr id="3074" name="Object 14">
            <a:hlinkClick r:id="" action="ppaction://ole?verb=0"/>
          </p:cNvPr>
          <p:cNvGraphicFramePr>
            <a:graphicFrameLocks/>
          </p:cNvGraphicFramePr>
          <p:nvPr/>
        </p:nvGraphicFramePr>
        <p:xfrm>
          <a:off x="7467600" y="6115050"/>
          <a:ext cx="1524000" cy="533400"/>
        </p:xfrm>
        <a:graphic>
          <a:graphicData uri="http://schemas.openxmlformats.org/presentationml/2006/ole">
            <mc:AlternateContent xmlns:mc="http://schemas.openxmlformats.org/markup-compatibility/2006">
              <mc:Choice xmlns:v="urn:schemas-microsoft-com:vml" Requires="v">
                <p:oleObj spid="_x0000_s56325" name="Bitmap Image" r:id="rId6" imgW="2766960" imgH="785520" progId="PBrush">
                  <p:embed/>
                </p:oleObj>
              </mc:Choice>
              <mc:Fallback>
                <p:oleObj name="Bitmap Image" r:id="rId6" imgW="2766960" imgH="785520" progId="PBrush">
                  <p:embed/>
                  <p:pic>
                    <p:nvPicPr>
                      <p:cNvPr id="0" name="Object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6115050"/>
                        <a:ext cx="1524000" cy="533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chemeClr val="tx1"/>
                            </a:solidFill>
                            <a:miter lim="800000"/>
                            <a:headEnd/>
                            <a:tailEnd/>
                          </a14:hiddenLine>
                        </a:ext>
                      </a:extLst>
                    </p:spPr>
                  </p:pic>
                </p:oleObj>
              </mc:Fallback>
            </mc:AlternateContent>
          </a:graphicData>
        </a:graphic>
      </p:graphicFrame>
      <p:sp>
        <p:nvSpPr>
          <p:cNvPr id="1037" name="Rectangle 13"/>
          <p:cNvSpPr>
            <a:spLocks noChangeArrowheads="1"/>
          </p:cNvSpPr>
          <p:nvPr userDrawn="1"/>
        </p:nvSpPr>
        <p:spPr bwMode="auto">
          <a:xfrm>
            <a:off x="0" y="6553200"/>
            <a:ext cx="9144000" cy="304800"/>
          </a:xfrm>
          <a:prstGeom prst="rect">
            <a:avLst/>
          </a:prstGeom>
          <a:solidFill>
            <a:srgbClr val="000099"/>
          </a:solidFill>
          <a:ln w="9525">
            <a:noFill/>
            <a:miter lim="800000"/>
            <a:headEnd/>
            <a:tailEnd/>
          </a:ln>
          <a:effectLst/>
        </p:spPr>
        <p:txBody>
          <a:bodyPr wrap="none" lIns="18288" tIns="18288" rIns="18288" bIns="18288" anchor="ctr"/>
          <a:lstStyle/>
          <a:p>
            <a:pPr algn="ctr" rtl="0" eaLnBrk="0" fontAlgn="base" hangingPunct="0">
              <a:spcBef>
                <a:spcPct val="0"/>
              </a:spcBef>
              <a:spcAft>
                <a:spcPct val="0"/>
              </a:spcAft>
              <a:defRPr/>
            </a:pPr>
            <a:endParaRPr lang="en-US" sz="2800" b="1" kern="1200">
              <a:solidFill>
                <a:srgbClr val="FFFF00"/>
              </a:solidFill>
              <a:latin typeface="Tahom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FF3300"/>
          </a:solidFill>
          <a:latin typeface="+mj-lt"/>
          <a:ea typeface="+mj-ea"/>
          <a:cs typeface="+mj-cs"/>
        </a:defRPr>
      </a:lvl1pPr>
      <a:lvl2pPr algn="ctr" rtl="0" eaLnBrk="0" fontAlgn="base" hangingPunct="0">
        <a:lnSpc>
          <a:spcPct val="90000"/>
        </a:lnSpc>
        <a:spcBef>
          <a:spcPct val="0"/>
        </a:spcBef>
        <a:spcAft>
          <a:spcPct val="0"/>
        </a:spcAft>
        <a:defRPr sz="3600" b="1">
          <a:solidFill>
            <a:srgbClr val="FF3300"/>
          </a:solidFill>
          <a:latin typeface="Arial" charset="0"/>
        </a:defRPr>
      </a:lvl2pPr>
      <a:lvl3pPr algn="ctr" rtl="0" eaLnBrk="0" fontAlgn="base" hangingPunct="0">
        <a:lnSpc>
          <a:spcPct val="90000"/>
        </a:lnSpc>
        <a:spcBef>
          <a:spcPct val="0"/>
        </a:spcBef>
        <a:spcAft>
          <a:spcPct val="0"/>
        </a:spcAft>
        <a:defRPr sz="3600" b="1">
          <a:solidFill>
            <a:srgbClr val="FF3300"/>
          </a:solidFill>
          <a:latin typeface="Arial" charset="0"/>
        </a:defRPr>
      </a:lvl3pPr>
      <a:lvl4pPr algn="ctr" rtl="0" eaLnBrk="0" fontAlgn="base" hangingPunct="0">
        <a:lnSpc>
          <a:spcPct val="90000"/>
        </a:lnSpc>
        <a:spcBef>
          <a:spcPct val="0"/>
        </a:spcBef>
        <a:spcAft>
          <a:spcPct val="0"/>
        </a:spcAft>
        <a:defRPr sz="3600" b="1">
          <a:solidFill>
            <a:srgbClr val="FF3300"/>
          </a:solidFill>
          <a:latin typeface="Arial" charset="0"/>
        </a:defRPr>
      </a:lvl4pPr>
      <a:lvl5pPr algn="ctr" rtl="0" eaLnBrk="0" fontAlgn="base" hangingPunct="0">
        <a:lnSpc>
          <a:spcPct val="90000"/>
        </a:lnSpc>
        <a:spcBef>
          <a:spcPct val="0"/>
        </a:spcBef>
        <a:spcAft>
          <a:spcPct val="0"/>
        </a:spcAft>
        <a:defRPr sz="3600" b="1">
          <a:solidFill>
            <a:srgbClr val="FF3300"/>
          </a:solidFill>
          <a:latin typeface="Arial" charset="0"/>
        </a:defRPr>
      </a:lvl5pPr>
      <a:lvl6pPr marL="457200" algn="ctr" rtl="0" eaLnBrk="0" fontAlgn="base" hangingPunct="0">
        <a:lnSpc>
          <a:spcPct val="90000"/>
        </a:lnSpc>
        <a:spcBef>
          <a:spcPct val="0"/>
        </a:spcBef>
        <a:spcAft>
          <a:spcPct val="0"/>
        </a:spcAft>
        <a:defRPr sz="3600" b="1">
          <a:solidFill>
            <a:srgbClr val="FF3300"/>
          </a:solidFill>
          <a:latin typeface="Arial" charset="0"/>
        </a:defRPr>
      </a:lvl6pPr>
      <a:lvl7pPr marL="914400" algn="ctr" rtl="0" eaLnBrk="0" fontAlgn="base" hangingPunct="0">
        <a:lnSpc>
          <a:spcPct val="90000"/>
        </a:lnSpc>
        <a:spcBef>
          <a:spcPct val="0"/>
        </a:spcBef>
        <a:spcAft>
          <a:spcPct val="0"/>
        </a:spcAft>
        <a:defRPr sz="3600" b="1">
          <a:solidFill>
            <a:srgbClr val="FF3300"/>
          </a:solidFill>
          <a:latin typeface="Arial" charset="0"/>
        </a:defRPr>
      </a:lvl7pPr>
      <a:lvl8pPr marL="1371600" algn="ctr" rtl="0" eaLnBrk="0" fontAlgn="base" hangingPunct="0">
        <a:lnSpc>
          <a:spcPct val="90000"/>
        </a:lnSpc>
        <a:spcBef>
          <a:spcPct val="0"/>
        </a:spcBef>
        <a:spcAft>
          <a:spcPct val="0"/>
        </a:spcAft>
        <a:defRPr sz="3600" b="1">
          <a:solidFill>
            <a:srgbClr val="FF3300"/>
          </a:solidFill>
          <a:latin typeface="Arial" charset="0"/>
        </a:defRPr>
      </a:lvl8pPr>
      <a:lvl9pPr marL="1828800" algn="ctr" rtl="0" eaLnBrk="0" fontAlgn="base" hangingPunct="0">
        <a:lnSpc>
          <a:spcPct val="90000"/>
        </a:lnSpc>
        <a:spcBef>
          <a:spcPct val="0"/>
        </a:spcBef>
        <a:spcAft>
          <a:spcPct val="0"/>
        </a:spcAft>
        <a:defRPr sz="3600" b="1">
          <a:solidFill>
            <a:srgbClr val="FF3300"/>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rgbClr val="000099"/>
          </a:solidFill>
          <a:latin typeface="+mn-lt"/>
        </a:defRPr>
      </a:lvl2pPr>
      <a:lvl3pPr marL="1143000" indent="-228600" algn="l" rtl="0" eaLnBrk="0" fontAlgn="base" hangingPunct="0">
        <a:spcBef>
          <a:spcPct val="20000"/>
        </a:spcBef>
        <a:spcAft>
          <a:spcPct val="0"/>
        </a:spcAft>
        <a:buClr>
          <a:schemeClr val="accent2"/>
        </a:buClr>
        <a:buChar char="•"/>
        <a:defRPr sz="2800">
          <a:solidFill>
            <a:srgbClr val="000099"/>
          </a:solidFill>
          <a:latin typeface="+mn-lt"/>
        </a:defRPr>
      </a:lvl3pPr>
      <a:lvl4pPr marL="1562100" indent="-228600" algn="l" rtl="0" eaLnBrk="0" fontAlgn="base" hangingPunct="0">
        <a:spcBef>
          <a:spcPct val="20000"/>
        </a:spcBef>
        <a:spcAft>
          <a:spcPct val="0"/>
        </a:spcAft>
        <a:buClr>
          <a:schemeClr val="accent2"/>
        </a:buClr>
        <a:buChar char="–"/>
        <a:defRPr sz="2800">
          <a:solidFill>
            <a:srgbClr val="000099"/>
          </a:solidFill>
          <a:latin typeface="+mn-lt"/>
        </a:defRPr>
      </a:lvl4pPr>
      <a:lvl5pPr marL="1981200" indent="-228600" algn="l" rtl="0" eaLnBrk="0" fontAlgn="base" hangingPunct="0">
        <a:spcBef>
          <a:spcPct val="20000"/>
        </a:spcBef>
        <a:spcAft>
          <a:spcPct val="0"/>
        </a:spcAft>
        <a:buClr>
          <a:schemeClr val="accent2"/>
        </a:buClr>
        <a:buChar char="»"/>
        <a:defRPr sz="2800">
          <a:solidFill>
            <a:srgbClr val="000099"/>
          </a:solidFill>
          <a:latin typeface="+mn-lt"/>
        </a:defRPr>
      </a:lvl5pPr>
      <a:lvl6pPr marL="2438400" indent="-228600" algn="l" rtl="0" eaLnBrk="0" fontAlgn="base" hangingPunct="0">
        <a:spcBef>
          <a:spcPct val="20000"/>
        </a:spcBef>
        <a:spcAft>
          <a:spcPct val="0"/>
        </a:spcAft>
        <a:buClr>
          <a:schemeClr val="accent2"/>
        </a:buClr>
        <a:buChar char="»"/>
        <a:defRPr sz="2800">
          <a:solidFill>
            <a:srgbClr val="000099"/>
          </a:solidFill>
          <a:latin typeface="+mn-lt"/>
        </a:defRPr>
      </a:lvl6pPr>
      <a:lvl7pPr marL="2895600" indent="-228600" algn="l" rtl="0" eaLnBrk="0" fontAlgn="base" hangingPunct="0">
        <a:spcBef>
          <a:spcPct val="20000"/>
        </a:spcBef>
        <a:spcAft>
          <a:spcPct val="0"/>
        </a:spcAft>
        <a:buClr>
          <a:schemeClr val="accent2"/>
        </a:buClr>
        <a:buChar char="»"/>
        <a:defRPr sz="2800">
          <a:solidFill>
            <a:srgbClr val="000099"/>
          </a:solidFill>
          <a:latin typeface="+mn-lt"/>
        </a:defRPr>
      </a:lvl7pPr>
      <a:lvl8pPr marL="3352800" indent="-228600" algn="l" rtl="0" eaLnBrk="0" fontAlgn="base" hangingPunct="0">
        <a:spcBef>
          <a:spcPct val="20000"/>
        </a:spcBef>
        <a:spcAft>
          <a:spcPct val="0"/>
        </a:spcAft>
        <a:buClr>
          <a:schemeClr val="accent2"/>
        </a:buClr>
        <a:buChar char="»"/>
        <a:defRPr sz="2800">
          <a:solidFill>
            <a:srgbClr val="000099"/>
          </a:solidFill>
          <a:latin typeface="+mn-lt"/>
        </a:defRPr>
      </a:lvl8pPr>
      <a:lvl9pPr marL="3810000" indent="-228600" algn="l" rtl="0" eaLnBrk="0" fontAlgn="base" hangingPunct="0">
        <a:spcBef>
          <a:spcPct val="20000"/>
        </a:spcBef>
        <a:spcAft>
          <a:spcPct val="0"/>
        </a:spcAft>
        <a:buClr>
          <a:schemeClr val="accent2"/>
        </a:buClr>
        <a:buChar char="»"/>
        <a:defRPr sz="28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upload.wikimedia.org/wikipedia/commons/e/e1/St_Mary's_Hospital.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1.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13.v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bwMode="auto">
          <a:noFill/>
          <a:ln>
            <a:miter lim="800000"/>
            <a:headEnd/>
            <a:tailEnd/>
          </a:ln>
        </p:spPr>
        <p:txBody>
          <a:bodyPr/>
          <a:lstStyle/>
          <a:p>
            <a:endParaRPr lang="en-US" sz="1400">
              <a:solidFill>
                <a:schemeClr val="bg2"/>
              </a:solidFill>
            </a:endParaRPr>
          </a:p>
        </p:txBody>
      </p:sp>
      <p:sp>
        <p:nvSpPr>
          <p:cNvPr id="3075" name="Text Box 7"/>
          <p:cNvSpPr txBox="1">
            <a:spLocks noChangeArrowheads="1"/>
          </p:cNvSpPr>
          <p:nvPr/>
        </p:nvSpPr>
        <p:spPr bwMode="auto">
          <a:xfrm>
            <a:off x="179512" y="116632"/>
            <a:ext cx="8784976" cy="2800767"/>
          </a:xfrm>
          <a:prstGeom prst="rect">
            <a:avLst/>
          </a:prstGeom>
          <a:noFill/>
          <a:ln w="9525">
            <a:noFill/>
            <a:miter lim="800000"/>
            <a:headEnd/>
            <a:tailEnd/>
          </a:ln>
        </p:spPr>
        <p:txBody>
          <a:bodyPr wrap="square">
            <a:spAutoFit/>
          </a:bodyPr>
          <a:lstStyle/>
          <a:p>
            <a:pPr algn="ctr"/>
            <a:r>
              <a:rPr lang="en-US" sz="2800" b="1" dirty="0" smtClean="0">
                <a:solidFill>
                  <a:srgbClr val="FF0000"/>
                </a:solidFill>
                <a:latin typeface="Calibri" pitchFamily="34" charset="0"/>
              </a:rPr>
              <a:t>TREATMENT of HYPERTENSION in the 21</a:t>
            </a:r>
            <a:r>
              <a:rPr lang="en-US" sz="2800" b="1" baseline="30000" dirty="0" smtClean="0">
                <a:solidFill>
                  <a:srgbClr val="FF0000"/>
                </a:solidFill>
                <a:latin typeface="Calibri" pitchFamily="34" charset="0"/>
              </a:rPr>
              <a:t>st</a:t>
            </a:r>
            <a:r>
              <a:rPr lang="en-US" sz="2800" b="1" dirty="0" smtClean="0">
                <a:solidFill>
                  <a:srgbClr val="FF0000"/>
                </a:solidFill>
                <a:latin typeface="Calibri" pitchFamily="34" charset="0"/>
              </a:rPr>
              <a:t> Century</a:t>
            </a:r>
          </a:p>
          <a:p>
            <a:pPr algn="ctr"/>
            <a:r>
              <a:rPr lang="en-US" sz="2800" b="1" dirty="0" smtClean="0">
                <a:solidFill>
                  <a:srgbClr val="FF0000"/>
                </a:solidFill>
                <a:latin typeface="Calibri" pitchFamily="34" charset="0"/>
              </a:rPr>
              <a:t> Extracts from the Sir George Pickering Lecture</a:t>
            </a:r>
          </a:p>
          <a:p>
            <a:pPr algn="ctr"/>
            <a:endParaRPr lang="en-US" sz="2400" b="1" dirty="0" smtClean="0">
              <a:solidFill>
                <a:schemeClr val="tx2"/>
              </a:solidFill>
              <a:latin typeface="Calibri" pitchFamily="34" charset="0"/>
            </a:endParaRPr>
          </a:p>
          <a:p>
            <a:pPr algn="ctr"/>
            <a:endParaRPr lang="en-US" sz="2400" b="1" dirty="0">
              <a:solidFill>
                <a:schemeClr val="tx2"/>
              </a:solidFill>
              <a:latin typeface="Calibri" pitchFamily="34" charset="0"/>
            </a:endParaRPr>
          </a:p>
          <a:p>
            <a:pPr algn="ctr"/>
            <a:r>
              <a:rPr lang="en-US" sz="2400" b="1" dirty="0">
                <a:solidFill>
                  <a:schemeClr val="tx2"/>
                </a:solidFill>
                <a:latin typeface="Calibri" pitchFamily="34" charset="0"/>
              </a:rPr>
              <a:t>Peter Sever</a:t>
            </a:r>
          </a:p>
          <a:p>
            <a:pPr algn="ctr"/>
            <a:r>
              <a:rPr lang="en-US" sz="2400" b="1" dirty="0">
                <a:solidFill>
                  <a:schemeClr val="tx2"/>
                </a:solidFill>
                <a:latin typeface="Calibri" pitchFamily="34" charset="0"/>
              </a:rPr>
              <a:t>International Centre for Circulatory Health</a:t>
            </a:r>
          </a:p>
          <a:p>
            <a:pPr algn="ctr"/>
            <a:r>
              <a:rPr lang="en-US" sz="2400" b="1" dirty="0">
                <a:solidFill>
                  <a:schemeClr val="tx2"/>
                </a:solidFill>
                <a:latin typeface="Calibri" pitchFamily="34" charset="0"/>
              </a:rPr>
              <a:t>Imperial College London</a:t>
            </a:r>
          </a:p>
        </p:txBody>
      </p:sp>
      <p:pic>
        <p:nvPicPr>
          <p:cNvPr id="3077" name="Picture 3" descr="queens-tower"/>
          <p:cNvPicPr>
            <a:picLocks noChangeAspect="1" noChangeArrowheads="1"/>
          </p:cNvPicPr>
          <p:nvPr/>
        </p:nvPicPr>
        <p:blipFill>
          <a:blip r:embed="rId3"/>
          <a:srcRect/>
          <a:stretch>
            <a:fillRect/>
          </a:stretch>
        </p:blipFill>
        <p:spPr bwMode="auto">
          <a:xfrm>
            <a:off x="6372199" y="3201988"/>
            <a:ext cx="2663851" cy="3540125"/>
          </a:xfrm>
          <a:prstGeom prst="rect">
            <a:avLst/>
          </a:prstGeom>
          <a:noFill/>
          <a:ln w="9525">
            <a:noFill/>
            <a:miter lim="800000"/>
            <a:headEnd/>
            <a:tailEnd/>
          </a:ln>
        </p:spPr>
      </p:pic>
      <p:pic>
        <p:nvPicPr>
          <p:cNvPr id="6" name="Picture 2" descr="File:St Mary's Hospital.jpg">
            <a:hlinkClick r:id="rId4"/>
          </p:cNvPr>
          <p:cNvPicPr>
            <a:picLocks noChangeAspect="1" noChangeArrowheads="1"/>
          </p:cNvPicPr>
          <p:nvPr/>
        </p:nvPicPr>
        <p:blipFill>
          <a:blip r:embed="rId5" cstate="print"/>
          <a:srcRect/>
          <a:stretch>
            <a:fillRect/>
          </a:stretch>
        </p:blipFill>
        <p:spPr bwMode="auto">
          <a:xfrm>
            <a:off x="179512" y="3284984"/>
            <a:ext cx="3024336" cy="3456384"/>
          </a:xfrm>
          <a:prstGeom prst="rect">
            <a:avLst/>
          </a:prstGeom>
          <a:noFill/>
        </p:spPr>
      </p:pic>
      <p:pic>
        <p:nvPicPr>
          <p:cNvPr id="7" name="Picture 2" descr="ICCH front door"/>
          <p:cNvPicPr>
            <a:picLocks noChangeAspect="1" noChangeArrowheads="1"/>
          </p:cNvPicPr>
          <p:nvPr/>
        </p:nvPicPr>
        <p:blipFill>
          <a:blip r:embed="rId6"/>
          <a:srcRect/>
          <a:stretch>
            <a:fillRect/>
          </a:stretch>
        </p:blipFill>
        <p:spPr bwMode="auto">
          <a:xfrm>
            <a:off x="3275856" y="3212976"/>
            <a:ext cx="2952328" cy="35283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3200" b="1" dirty="0" smtClean="0">
                <a:solidFill>
                  <a:srgbClr val="FF0000"/>
                </a:solidFill>
              </a:rPr>
              <a:t>Blood Pressure-lowering arm</a:t>
            </a:r>
          </a:p>
          <a:p>
            <a:pPr algn="ctr"/>
            <a:r>
              <a:rPr lang="en-GB" sz="2000" dirty="0" smtClean="0"/>
              <a:t/>
            </a:r>
            <a:br>
              <a:rPr lang="en-GB" sz="2000" dirty="0" smtClean="0"/>
            </a:br>
            <a:endParaRPr lang="en-GB"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660" name="Rectangle 332"/>
          <p:cNvSpPr>
            <a:spLocks noGrp="1" noChangeArrowheads="1"/>
          </p:cNvSpPr>
          <p:nvPr>
            <p:ph type="title"/>
          </p:nvPr>
        </p:nvSpPr>
        <p:spPr>
          <a:xfrm>
            <a:off x="771525" y="90488"/>
            <a:ext cx="7600950" cy="419100"/>
          </a:xfrm>
        </p:spPr>
        <p:txBody>
          <a:bodyPr/>
          <a:lstStyle/>
          <a:p>
            <a:r>
              <a:rPr lang="sv-SE" sz="2800" b="0" dirty="0" smtClean="0"/>
              <a:t>ASCOT BPLA Summary </a:t>
            </a:r>
            <a:r>
              <a:rPr lang="sv-SE" sz="2800" b="0" dirty="0"/>
              <a:t>of all end points</a:t>
            </a:r>
            <a:endParaRPr lang="en-US" sz="2800" b="0" dirty="0"/>
          </a:p>
        </p:txBody>
      </p:sp>
      <p:sp>
        <p:nvSpPr>
          <p:cNvPr id="867546" name="Rectangle 218"/>
          <p:cNvSpPr>
            <a:spLocks noChangeArrowheads="1"/>
          </p:cNvSpPr>
          <p:nvPr/>
        </p:nvSpPr>
        <p:spPr bwMode="auto">
          <a:xfrm>
            <a:off x="330200" y="6361113"/>
            <a:ext cx="5467350" cy="182562"/>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GB" sz="1200" kern="1200">
                <a:solidFill>
                  <a:srgbClr val="3333CC"/>
                </a:solidFill>
                <a:latin typeface="Arial" charset="0"/>
                <a:ea typeface="+mn-ea"/>
                <a:cs typeface="+mn-cs"/>
              </a:rPr>
              <a:t>The area of the blue square is proportional to the amount of statistical information</a:t>
            </a:r>
            <a:endParaRPr lang="en-GB" sz="1200" kern="1200">
              <a:solidFill>
                <a:srgbClr val="3333CC"/>
              </a:solidFill>
              <a:latin typeface="Helvetica" pitchFamily="34" charset="0"/>
              <a:ea typeface="+mn-ea"/>
              <a:cs typeface="+mn-cs"/>
            </a:endParaRPr>
          </a:p>
        </p:txBody>
      </p:sp>
      <p:sp>
        <p:nvSpPr>
          <p:cNvPr id="867547" name="Rectangle 219"/>
          <p:cNvSpPr>
            <a:spLocks noChangeArrowheads="1"/>
          </p:cNvSpPr>
          <p:nvPr/>
        </p:nvSpPr>
        <p:spPr bwMode="auto">
          <a:xfrm>
            <a:off x="1711325" y="5976938"/>
            <a:ext cx="3016250" cy="244475"/>
          </a:xfrm>
          <a:prstGeom prst="rect">
            <a:avLst/>
          </a:prstGeom>
          <a:noFill/>
          <a:ln w="9525">
            <a:noFill/>
            <a:miter lim="800000"/>
            <a:headEnd/>
            <a:tailEnd/>
          </a:ln>
        </p:spPr>
        <p:txBody>
          <a:bodyPr wrap="none" lIns="0" tIns="0" rIns="0" bIns="0">
            <a:spAutoFit/>
          </a:bodyPr>
          <a:lstStyle/>
          <a:p>
            <a:pPr algn="r" rtl="0" eaLnBrk="0" fontAlgn="base" hangingPunct="0">
              <a:spcBef>
                <a:spcPct val="0"/>
              </a:spcBef>
              <a:spcAft>
                <a:spcPct val="0"/>
              </a:spcAft>
            </a:pPr>
            <a:r>
              <a:rPr lang="en-GB" sz="1600" b="1" kern="1200">
                <a:solidFill>
                  <a:srgbClr val="000099"/>
                </a:solidFill>
                <a:latin typeface="Arial" charset="0"/>
                <a:ea typeface="+mn-ea"/>
                <a:cs typeface="+mn-cs"/>
              </a:rPr>
              <a:t>Amlodipine </a:t>
            </a:r>
            <a:r>
              <a:rPr lang="en-GB" sz="1600" b="1" kern="1200">
                <a:solidFill>
                  <a:srgbClr val="000099"/>
                </a:solidFill>
                <a:latin typeface="Arial" charset="0"/>
                <a:ea typeface="+mn-ea"/>
                <a:cs typeface="+mn-cs"/>
                <a:sym typeface="Symbol" pitchFamily="18" charset="2"/>
              </a:rPr>
              <a:t> </a:t>
            </a:r>
            <a:r>
              <a:rPr lang="en-GB" sz="1600" b="1" kern="1200">
                <a:solidFill>
                  <a:srgbClr val="000099"/>
                </a:solidFill>
                <a:latin typeface="Arial" charset="0"/>
                <a:ea typeface="+mn-ea"/>
                <a:cs typeface="+mn-cs"/>
              </a:rPr>
              <a:t>perindopril better</a:t>
            </a:r>
            <a:endParaRPr lang="en-GB" sz="1600" b="1" kern="1200">
              <a:solidFill>
                <a:srgbClr val="000099"/>
              </a:solidFill>
              <a:latin typeface="Helvetica" pitchFamily="34" charset="0"/>
              <a:ea typeface="+mn-ea"/>
              <a:cs typeface="+mn-cs"/>
            </a:endParaRPr>
          </a:p>
        </p:txBody>
      </p:sp>
      <p:sp>
        <p:nvSpPr>
          <p:cNvPr id="867548" name="Rectangle 220"/>
          <p:cNvSpPr>
            <a:spLocks noChangeArrowheads="1"/>
          </p:cNvSpPr>
          <p:nvPr/>
        </p:nvSpPr>
        <p:spPr bwMode="auto">
          <a:xfrm>
            <a:off x="4981575" y="5967413"/>
            <a:ext cx="2417763" cy="244475"/>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GB" sz="1600" b="1" kern="1200">
                <a:solidFill>
                  <a:srgbClr val="FF3300"/>
                </a:solidFill>
                <a:latin typeface="Arial" charset="0"/>
                <a:ea typeface="+mn-ea"/>
                <a:cs typeface="+mn-cs"/>
              </a:rPr>
              <a:t>Atenolol </a:t>
            </a:r>
            <a:r>
              <a:rPr lang="en-GB" sz="1600" b="1" kern="1200">
                <a:solidFill>
                  <a:srgbClr val="FF3300"/>
                </a:solidFill>
                <a:latin typeface="Arial" charset="0"/>
                <a:ea typeface="+mn-ea"/>
                <a:cs typeface="+mn-cs"/>
                <a:sym typeface="Symbol" pitchFamily="18" charset="2"/>
              </a:rPr>
              <a:t> </a:t>
            </a:r>
            <a:r>
              <a:rPr lang="en-GB" sz="1600" b="1" kern="1200">
                <a:solidFill>
                  <a:srgbClr val="FF3300"/>
                </a:solidFill>
                <a:latin typeface="Arial" charset="0"/>
                <a:ea typeface="+mn-ea"/>
                <a:cs typeface="+mn-cs"/>
              </a:rPr>
              <a:t>thiazide better</a:t>
            </a:r>
            <a:endParaRPr lang="en-GB" sz="1600" b="1" kern="1200">
              <a:solidFill>
                <a:srgbClr val="FF3300"/>
              </a:solidFill>
              <a:latin typeface="Helvetica" pitchFamily="34" charset="0"/>
              <a:ea typeface="+mn-ea"/>
              <a:cs typeface="+mn-cs"/>
            </a:endParaRPr>
          </a:p>
        </p:txBody>
      </p:sp>
      <p:sp>
        <p:nvSpPr>
          <p:cNvPr id="867531" name="Rectangle 203"/>
          <p:cNvSpPr>
            <a:spLocks noChangeArrowheads="1"/>
          </p:cNvSpPr>
          <p:nvPr/>
        </p:nvSpPr>
        <p:spPr bwMode="auto">
          <a:xfrm>
            <a:off x="2781300" y="5789613"/>
            <a:ext cx="371475" cy="228600"/>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GB" sz="1500" kern="1200">
                <a:solidFill>
                  <a:srgbClr val="000000"/>
                </a:solidFill>
                <a:latin typeface="Arial" charset="0"/>
                <a:ea typeface="+mn-ea"/>
                <a:cs typeface="+mn-cs"/>
              </a:rPr>
              <a:t>0.50</a:t>
            </a:r>
            <a:endParaRPr lang="en-GB" sz="1400" kern="1200">
              <a:solidFill>
                <a:srgbClr val="000000"/>
              </a:solidFill>
              <a:latin typeface="Helvetica" pitchFamily="34" charset="0"/>
              <a:ea typeface="+mn-ea"/>
              <a:cs typeface="+mn-cs"/>
            </a:endParaRPr>
          </a:p>
        </p:txBody>
      </p:sp>
      <p:sp>
        <p:nvSpPr>
          <p:cNvPr id="867534" name="Rectangle 206"/>
          <p:cNvSpPr>
            <a:spLocks noChangeArrowheads="1"/>
          </p:cNvSpPr>
          <p:nvPr/>
        </p:nvSpPr>
        <p:spPr bwMode="auto">
          <a:xfrm>
            <a:off x="3670300" y="5789613"/>
            <a:ext cx="371475" cy="228600"/>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GB" sz="1500" kern="1200">
                <a:solidFill>
                  <a:srgbClr val="000000"/>
                </a:solidFill>
                <a:latin typeface="Arial" charset="0"/>
                <a:ea typeface="+mn-ea"/>
                <a:cs typeface="+mn-cs"/>
              </a:rPr>
              <a:t>0.70</a:t>
            </a:r>
            <a:endParaRPr lang="en-GB" sz="1400" kern="1200">
              <a:solidFill>
                <a:srgbClr val="000000"/>
              </a:solidFill>
              <a:latin typeface="Helvetica" pitchFamily="34" charset="0"/>
              <a:ea typeface="+mn-ea"/>
              <a:cs typeface="+mn-cs"/>
            </a:endParaRPr>
          </a:p>
        </p:txBody>
      </p:sp>
      <p:sp>
        <p:nvSpPr>
          <p:cNvPr id="867537" name="Rectangle 209"/>
          <p:cNvSpPr>
            <a:spLocks noChangeArrowheads="1"/>
          </p:cNvSpPr>
          <p:nvPr/>
        </p:nvSpPr>
        <p:spPr bwMode="auto">
          <a:xfrm>
            <a:off x="4627563" y="5780088"/>
            <a:ext cx="371475" cy="228600"/>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GB" sz="1500" kern="1200">
                <a:solidFill>
                  <a:srgbClr val="000000"/>
                </a:solidFill>
                <a:latin typeface="Arial" charset="0"/>
                <a:ea typeface="+mn-ea"/>
                <a:cs typeface="+mn-cs"/>
              </a:rPr>
              <a:t>1.00</a:t>
            </a:r>
            <a:endParaRPr lang="en-GB" sz="1400" kern="1200">
              <a:solidFill>
                <a:srgbClr val="000000"/>
              </a:solidFill>
              <a:latin typeface="Helvetica" pitchFamily="34" charset="0"/>
              <a:ea typeface="+mn-ea"/>
              <a:cs typeface="+mn-cs"/>
            </a:endParaRPr>
          </a:p>
        </p:txBody>
      </p:sp>
      <p:sp>
        <p:nvSpPr>
          <p:cNvPr id="867540" name="Rectangle 212"/>
          <p:cNvSpPr>
            <a:spLocks noChangeArrowheads="1"/>
          </p:cNvSpPr>
          <p:nvPr/>
        </p:nvSpPr>
        <p:spPr bwMode="auto">
          <a:xfrm>
            <a:off x="5610225" y="5780088"/>
            <a:ext cx="371475" cy="228600"/>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GB" sz="1500" kern="1200">
                <a:solidFill>
                  <a:srgbClr val="000000"/>
                </a:solidFill>
                <a:latin typeface="Arial" charset="0"/>
                <a:ea typeface="+mn-ea"/>
                <a:cs typeface="+mn-cs"/>
              </a:rPr>
              <a:t>1.45</a:t>
            </a:r>
            <a:endParaRPr lang="en-GB" sz="1400" kern="1200">
              <a:solidFill>
                <a:srgbClr val="000000"/>
              </a:solidFill>
              <a:latin typeface="Helvetica" pitchFamily="34" charset="0"/>
              <a:ea typeface="+mn-ea"/>
              <a:cs typeface="+mn-cs"/>
            </a:endParaRPr>
          </a:p>
        </p:txBody>
      </p:sp>
      <p:sp>
        <p:nvSpPr>
          <p:cNvPr id="867651" name="Text Box 323"/>
          <p:cNvSpPr txBox="1">
            <a:spLocks noChangeArrowheads="1"/>
          </p:cNvSpPr>
          <p:nvPr/>
        </p:nvSpPr>
        <p:spPr bwMode="auto">
          <a:xfrm>
            <a:off x="425450" y="673100"/>
            <a:ext cx="3960813" cy="4994275"/>
          </a:xfrm>
          <a:prstGeom prst="rect">
            <a:avLst/>
          </a:prstGeom>
          <a:noFill/>
          <a:ln w="9525">
            <a:noFill/>
            <a:miter lim="800000"/>
            <a:headEnd/>
            <a:tailEnd/>
          </a:ln>
          <a:effectLst/>
        </p:spPr>
        <p:txBody>
          <a:bodyPr lIns="18288" tIns="18288" rIns="18288" bIns="18288">
            <a:spAutoFit/>
          </a:bodyPr>
          <a:lstStyle/>
          <a:p>
            <a:pPr algn="l" rtl="0" eaLnBrk="0" fontAlgn="base" hangingPunct="0">
              <a:spcBef>
                <a:spcPct val="0"/>
              </a:spcBef>
              <a:spcAft>
                <a:spcPct val="0"/>
              </a:spcAft>
            </a:pPr>
            <a:r>
              <a:rPr lang="en-GB" sz="1400" b="1" kern="1200">
                <a:solidFill>
                  <a:srgbClr val="FF3300"/>
                </a:solidFill>
                <a:latin typeface="Arial" charset="0"/>
                <a:ea typeface="+mn-ea"/>
                <a:cs typeface="+mn-cs"/>
              </a:rPr>
              <a:t>Primary</a:t>
            </a:r>
            <a:r>
              <a:rPr lang="en-GB" sz="1600" b="1" kern="1200">
                <a:solidFill>
                  <a:srgbClr val="000099"/>
                </a:solidFill>
                <a:latin typeface="Arial" charset="0"/>
                <a:ea typeface="+mn-ea"/>
                <a:cs typeface="+mn-cs"/>
              </a:rPr>
              <a:t> </a:t>
            </a:r>
            <a:r>
              <a:rPr lang="en-GB" sz="1400" b="1" kern="1200">
                <a:solidFill>
                  <a:srgbClr val="000099"/>
                </a:solidFill>
                <a:latin typeface="Arial" charset="0"/>
                <a:ea typeface="+mn-ea"/>
                <a:cs typeface="+mn-cs"/>
              </a:rPr>
              <a:t/>
            </a:r>
            <a:br>
              <a:rPr lang="en-GB" sz="1400" b="1" kern="1200">
                <a:solidFill>
                  <a:srgbClr val="000099"/>
                </a:solidFill>
                <a:latin typeface="Arial" charset="0"/>
                <a:ea typeface="+mn-ea"/>
                <a:cs typeface="+mn-cs"/>
              </a:rPr>
            </a:br>
            <a:r>
              <a:rPr lang="en-GB" sz="1400" kern="1200">
                <a:solidFill>
                  <a:srgbClr val="000099"/>
                </a:solidFill>
                <a:latin typeface="Arial" charset="0"/>
                <a:ea typeface="+mn-ea"/>
                <a:cs typeface="+mn-cs"/>
              </a:rPr>
              <a:t>Non-fatal MI (incl silent) + fatal CHD</a:t>
            </a:r>
          </a:p>
          <a:p>
            <a:pPr algn="l" rtl="0" eaLnBrk="0" fontAlgn="base" hangingPunct="0">
              <a:spcBef>
                <a:spcPct val="0"/>
              </a:spcBef>
              <a:spcAft>
                <a:spcPct val="0"/>
              </a:spcAft>
            </a:pPr>
            <a:endParaRPr lang="en-GB" sz="800" kern="1200">
              <a:solidFill>
                <a:srgbClr val="000099"/>
              </a:solidFill>
              <a:latin typeface="Arial" charset="0"/>
              <a:ea typeface="+mn-ea"/>
              <a:cs typeface="+mn-cs"/>
            </a:endParaRPr>
          </a:p>
          <a:p>
            <a:pPr algn="l" rtl="0" eaLnBrk="0" fontAlgn="base" hangingPunct="0">
              <a:spcBef>
                <a:spcPct val="0"/>
              </a:spcBef>
              <a:spcAft>
                <a:spcPct val="0"/>
              </a:spcAft>
            </a:pPr>
            <a:r>
              <a:rPr lang="en-GB" sz="1400" b="1" kern="1200">
                <a:solidFill>
                  <a:srgbClr val="FF3300"/>
                </a:solidFill>
                <a:latin typeface="Arial" charset="0"/>
                <a:ea typeface="+mn-ea"/>
                <a:cs typeface="+mn-cs"/>
              </a:rPr>
              <a:t>Secondary</a:t>
            </a:r>
            <a:r>
              <a:rPr lang="en-GB" sz="1400" b="1" kern="1200">
                <a:solidFill>
                  <a:srgbClr val="000099"/>
                </a:solidFill>
                <a:latin typeface="Arial" charset="0"/>
                <a:ea typeface="+mn-ea"/>
                <a:cs typeface="+mn-cs"/>
              </a:rPr>
              <a:t/>
            </a:r>
            <a:br>
              <a:rPr lang="en-GB" sz="1400" b="1" kern="1200">
                <a:solidFill>
                  <a:srgbClr val="000099"/>
                </a:solidFill>
                <a:latin typeface="Arial" charset="0"/>
                <a:ea typeface="+mn-ea"/>
                <a:cs typeface="+mn-cs"/>
              </a:rPr>
            </a:br>
            <a:r>
              <a:rPr lang="en-GB" sz="1400" kern="1200">
                <a:solidFill>
                  <a:srgbClr val="000099"/>
                </a:solidFill>
                <a:latin typeface="Arial" charset="0"/>
                <a:ea typeface="+mn-ea"/>
                <a:cs typeface="+mn-cs"/>
              </a:rPr>
              <a:t>Non-fatal MI (exc. Silent) +fatal CHD</a:t>
            </a:r>
          </a:p>
          <a:p>
            <a:pPr algn="l" rtl="0" eaLnBrk="0" fontAlgn="base" hangingPunct="0">
              <a:spcBef>
                <a:spcPct val="0"/>
              </a:spcBef>
              <a:spcAft>
                <a:spcPct val="0"/>
              </a:spcAft>
            </a:pPr>
            <a:r>
              <a:rPr lang="en-GB" sz="1400" kern="1200">
                <a:solidFill>
                  <a:srgbClr val="000099"/>
                </a:solidFill>
                <a:latin typeface="Arial" charset="0"/>
                <a:ea typeface="+mn-ea"/>
                <a:cs typeface="+mn-cs"/>
              </a:rPr>
              <a:t>Total coronary end point</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Total CV event and procedures</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All-cause mortality</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Cardiovascular mortality</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Fatal and non-fatal stroke</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Fatal and non-fatal heart failure</a:t>
            </a:r>
          </a:p>
          <a:p>
            <a:pPr algn="l" rtl="0" eaLnBrk="0" fontAlgn="base" hangingPunct="0">
              <a:spcBef>
                <a:spcPct val="0"/>
              </a:spcBef>
              <a:spcAft>
                <a:spcPct val="0"/>
              </a:spcAft>
            </a:pPr>
            <a:endParaRPr lang="en-GB" sz="800" b="1" kern="1200">
              <a:solidFill>
                <a:srgbClr val="FF3300"/>
              </a:solidFill>
              <a:latin typeface="Arial" charset="0"/>
              <a:ea typeface="+mn-ea"/>
              <a:cs typeface="+mn-cs"/>
            </a:endParaRPr>
          </a:p>
          <a:p>
            <a:pPr algn="l" rtl="0" eaLnBrk="0" fontAlgn="base" hangingPunct="0">
              <a:spcBef>
                <a:spcPct val="0"/>
              </a:spcBef>
              <a:spcAft>
                <a:spcPct val="0"/>
              </a:spcAft>
            </a:pPr>
            <a:r>
              <a:rPr lang="en-GB" sz="1400" b="1" kern="1200">
                <a:solidFill>
                  <a:srgbClr val="FF3300"/>
                </a:solidFill>
                <a:latin typeface="Arial" charset="0"/>
                <a:ea typeface="+mn-ea"/>
                <a:cs typeface="+mn-cs"/>
              </a:rPr>
              <a:t>Tertiary</a:t>
            </a:r>
            <a:r>
              <a:rPr lang="en-GB" sz="1400" b="1" kern="1200">
                <a:solidFill>
                  <a:srgbClr val="000099"/>
                </a:solidFill>
                <a:latin typeface="Arial" charset="0"/>
                <a:ea typeface="+mn-ea"/>
                <a:cs typeface="+mn-cs"/>
              </a:rPr>
              <a:t> </a:t>
            </a:r>
            <a:r>
              <a:rPr lang="en-GB" sz="1400" kern="1200">
                <a:solidFill>
                  <a:srgbClr val="000099"/>
                </a:solidFill>
                <a:latin typeface="Arial" charset="0"/>
                <a:ea typeface="+mn-ea"/>
                <a:cs typeface="+mn-cs"/>
              </a:rPr>
              <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Silent MI</a:t>
            </a:r>
          </a:p>
          <a:p>
            <a:pPr algn="l" rtl="0" eaLnBrk="0" fontAlgn="base" hangingPunct="0">
              <a:spcBef>
                <a:spcPct val="0"/>
              </a:spcBef>
              <a:spcAft>
                <a:spcPct val="0"/>
              </a:spcAft>
            </a:pPr>
            <a:r>
              <a:rPr lang="en-GB" sz="1400" kern="1200">
                <a:solidFill>
                  <a:srgbClr val="000099"/>
                </a:solidFill>
                <a:latin typeface="Arial" charset="0"/>
                <a:ea typeface="+mn-ea"/>
                <a:cs typeface="+mn-cs"/>
              </a:rPr>
              <a:t>Unstable angina</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Chronic stable angina</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Peripheral arterial disease</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Life-threatening arrhythmias</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New-onset diabetes mellitus</a:t>
            </a:r>
            <a:br>
              <a:rPr lang="en-GB" sz="1400" kern="1200">
                <a:solidFill>
                  <a:srgbClr val="000099"/>
                </a:solidFill>
                <a:latin typeface="Arial" charset="0"/>
                <a:ea typeface="+mn-ea"/>
                <a:cs typeface="+mn-cs"/>
              </a:rPr>
            </a:br>
            <a:r>
              <a:rPr lang="en-GB" sz="1400" kern="1200">
                <a:solidFill>
                  <a:srgbClr val="000099"/>
                </a:solidFill>
                <a:latin typeface="Arial" charset="0"/>
                <a:ea typeface="+mn-ea"/>
                <a:cs typeface="+mn-cs"/>
              </a:rPr>
              <a:t>New-onset renal impairment</a:t>
            </a:r>
          </a:p>
          <a:p>
            <a:pPr algn="l" rtl="0" eaLnBrk="0" fontAlgn="base" hangingPunct="0">
              <a:spcBef>
                <a:spcPct val="0"/>
              </a:spcBef>
              <a:spcAft>
                <a:spcPct val="0"/>
              </a:spcAft>
            </a:pPr>
            <a:endParaRPr lang="en-GB" sz="1400" kern="1200">
              <a:solidFill>
                <a:srgbClr val="000099"/>
              </a:solidFill>
              <a:latin typeface="Arial" charset="0"/>
              <a:ea typeface="+mn-ea"/>
              <a:cs typeface="+mn-cs"/>
            </a:endParaRPr>
          </a:p>
          <a:p>
            <a:pPr algn="l" rtl="0" eaLnBrk="0" fontAlgn="base" hangingPunct="0">
              <a:spcBef>
                <a:spcPct val="0"/>
              </a:spcBef>
              <a:spcAft>
                <a:spcPct val="0"/>
              </a:spcAft>
            </a:pPr>
            <a:r>
              <a:rPr lang="en-GB" sz="1400" b="1" kern="1200">
                <a:solidFill>
                  <a:srgbClr val="FF3300"/>
                </a:solidFill>
                <a:latin typeface="Arial" charset="0"/>
                <a:ea typeface="+mn-ea"/>
                <a:cs typeface="+mn-cs"/>
              </a:rPr>
              <a:t>Post hoc</a:t>
            </a:r>
            <a:r>
              <a:rPr lang="en-GB" sz="1400" kern="1200">
                <a:solidFill>
                  <a:srgbClr val="000099"/>
                </a:solidFill>
                <a:latin typeface="Arial" charset="0"/>
                <a:ea typeface="+mn-ea"/>
                <a:cs typeface="+mn-cs"/>
              </a:rPr>
              <a:t> </a:t>
            </a:r>
          </a:p>
          <a:p>
            <a:pPr algn="l" rtl="0" eaLnBrk="0" fontAlgn="base" hangingPunct="0">
              <a:spcBef>
                <a:spcPct val="0"/>
              </a:spcBef>
              <a:spcAft>
                <a:spcPct val="0"/>
              </a:spcAft>
            </a:pPr>
            <a:r>
              <a:rPr lang="en-GB" sz="1400" kern="1200">
                <a:solidFill>
                  <a:srgbClr val="000099"/>
                </a:solidFill>
                <a:latin typeface="Arial" charset="0"/>
                <a:ea typeface="+mn-ea"/>
                <a:cs typeface="+mn-cs"/>
              </a:rPr>
              <a:t>Primary end point + coronary revasc procs</a:t>
            </a:r>
          </a:p>
          <a:p>
            <a:pPr algn="l" rtl="0" eaLnBrk="0" fontAlgn="base" hangingPunct="0">
              <a:spcBef>
                <a:spcPct val="0"/>
              </a:spcBef>
              <a:spcAft>
                <a:spcPct val="0"/>
              </a:spcAft>
            </a:pPr>
            <a:r>
              <a:rPr lang="en-GB" sz="1400" kern="1200">
                <a:solidFill>
                  <a:srgbClr val="000099"/>
                </a:solidFill>
                <a:latin typeface="Arial" charset="0"/>
                <a:ea typeface="+mn-ea"/>
                <a:cs typeface="+mn-cs"/>
              </a:rPr>
              <a:t>CV death + MI + stroke</a:t>
            </a:r>
          </a:p>
        </p:txBody>
      </p:sp>
      <p:sp>
        <p:nvSpPr>
          <p:cNvPr id="867689" name="Line 361"/>
          <p:cNvSpPr>
            <a:spLocks noChangeShapeType="1"/>
          </p:cNvSpPr>
          <p:nvPr/>
        </p:nvSpPr>
        <p:spPr bwMode="auto">
          <a:xfrm>
            <a:off x="4176713" y="1038225"/>
            <a:ext cx="695325"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692" name="Line 364"/>
          <p:cNvSpPr>
            <a:spLocks noChangeShapeType="1"/>
          </p:cNvSpPr>
          <p:nvPr/>
        </p:nvSpPr>
        <p:spPr bwMode="auto">
          <a:xfrm>
            <a:off x="4184650" y="1008063"/>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693" name="Line 365"/>
          <p:cNvSpPr>
            <a:spLocks noChangeShapeType="1"/>
          </p:cNvSpPr>
          <p:nvPr/>
        </p:nvSpPr>
        <p:spPr bwMode="auto">
          <a:xfrm>
            <a:off x="4872038" y="1017588"/>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694" name="Rectangle 366"/>
          <p:cNvSpPr>
            <a:spLocks noChangeArrowheads="1"/>
          </p:cNvSpPr>
          <p:nvPr/>
        </p:nvSpPr>
        <p:spPr bwMode="auto">
          <a:xfrm>
            <a:off x="4484688" y="1003300"/>
            <a:ext cx="88900" cy="79375"/>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nvGrpSpPr>
          <p:cNvPr id="2" name="Group 447"/>
          <p:cNvGrpSpPr>
            <a:grpSpLocks/>
          </p:cNvGrpSpPr>
          <p:nvPr/>
        </p:nvGrpSpPr>
        <p:grpSpPr bwMode="auto">
          <a:xfrm>
            <a:off x="4143375" y="1954213"/>
            <a:ext cx="384175" cy="146050"/>
            <a:chOff x="2610" y="979"/>
            <a:chExt cx="242" cy="92"/>
          </a:xfrm>
        </p:grpSpPr>
        <p:sp>
          <p:nvSpPr>
            <p:cNvPr id="867695" name="Line 367"/>
            <p:cNvSpPr>
              <a:spLocks noChangeShapeType="1"/>
            </p:cNvSpPr>
            <p:nvPr/>
          </p:nvSpPr>
          <p:spPr bwMode="auto">
            <a:xfrm>
              <a:off x="2612" y="1028"/>
              <a:ext cx="240"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696" name="Line 368"/>
            <p:cNvSpPr>
              <a:spLocks noChangeShapeType="1"/>
            </p:cNvSpPr>
            <p:nvPr/>
          </p:nvSpPr>
          <p:spPr bwMode="auto">
            <a:xfrm>
              <a:off x="2610" y="1006"/>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699" name="Line 371"/>
            <p:cNvSpPr>
              <a:spLocks noChangeShapeType="1"/>
            </p:cNvSpPr>
            <p:nvPr/>
          </p:nvSpPr>
          <p:spPr bwMode="auto">
            <a:xfrm>
              <a:off x="2849" y="1005"/>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0" name="Rectangle 372"/>
            <p:cNvSpPr>
              <a:spLocks noChangeArrowheads="1"/>
            </p:cNvSpPr>
            <p:nvPr/>
          </p:nvSpPr>
          <p:spPr bwMode="auto">
            <a:xfrm>
              <a:off x="2685" y="979"/>
              <a:ext cx="92" cy="92"/>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grpSp>
        <p:nvGrpSpPr>
          <p:cNvPr id="3" name="Group 448"/>
          <p:cNvGrpSpPr>
            <a:grpSpLocks/>
          </p:cNvGrpSpPr>
          <p:nvPr/>
        </p:nvGrpSpPr>
        <p:grpSpPr bwMode="auto">
          <a:xfrm>
            <a:off x="4197350" y="1720850"/>
            <a:ext cx="520700" cy="111125"/>
            <a:chOff x="2644" y="1120"/>
            <a:chExt cx="328" cy="70"/>
          </a:xfrm>
        </p:grpSpPr>
        <p:sp>
          <p:nvSpPr>
            <p:cNvPr id="867697" name="Line 369"/>
            <p:cNvSpPr>
              <a:spLocks noChangeShapeType="1"/>
            </p:cNvSpPr>
            <p:nvPr/>
          </p:nvSpPr>
          <p:spPr bwMode="auto">
            <a:xfrm>
              <a:off x="2644" y="1134"/>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1" name="Line 373"/>
            <p:cNvSpPr>
              <a:spLocks noChangeShapeType="1"/>
            </p:cNvSpPr>
            <p:nvPr/>
          </p:nvSpPr>
          <p:spPr bwMode="auto">
            <a:xfrm>
              <a:off x="2645" y="1157"/>
              <a:ext cx="327"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2" name="Line 374"/>
            <p:cNvSpPr>
              <a:spLocks noChangeShapeType="1"/>
            </p:cNvSpPr>
            <p:nvPr/>
          </p:nvSpPr>
          <p:spPr bwMode="auto">
            <a:xfrm>
              <a:off x="2969" y="1136"/>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3" name="Rectangle 375"/>
            <p:cNvSpPr>
              <a:spLocks noChangeArrowheads="1"/>
            </p:cNvSpPr>
            <p:nvPr/>
          </p:nvSpPr>
          <p:spPr bwMode="auto">
            <a:xfrm>
              <a:off x="2772" y="1120"/>
              <a:ext cx="71" cy="70"/>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grpSp>
        <p:nvGrpSpPr>
          <p:cNvPr id="4" name="Group 446"/>
          <p:cNvGrpSpPr>
            <a:grpSpLocks/>
          </p:cNvGrpSpPr>
          <p:nvPr/>
        </p:nvGrpSpPr>
        <p:grpSpPr bwMode="auto">
          <a:xfrm>
            <a:off x="4087813" y="1487488"/>
            <a:ext cx="720725" cy="82550"/>
            <a:chOff x="2575" y="1261"/>
            <a:chExt cx="454" cy="52"/>
          </a:xfrm>
        </p:grpSpPr>
        <p:sp>
          <p:nvSpPr>
            <p:cNvPr id="867698" name="Line 370"/>
            <p:cNvSpPr>
              <a:spLocks noChangeShapeType="1"/>
            </p:cNvSpPr>
            <p:nvPr/>
          </p:nvSpPr>
          <p:spPr bwMode="auto">
            <a:xfrm>
              <a:off x="3022" y="1266"/>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4" name="Line 376"/>
            <p:cNvSpPr>
              <a:spLocks noChangeShapeType="1"/>
            </p:cNvSpPr>
            <p:nvPr/>
          </p:nvSpPr>
          <p:spPr bwMode="auto">
            <a:xfrm>
              <a:off x="2576" y="1289"/>
              <a:ext cx="453"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5" name="Line 377"/>
            <p:cNvSpPr>
              <a:spLocks noChangeShapeType="1"/>
            </p:cNvSpPr>
            <p:nvPr/>
          </p:nvSpPr>
          <p:spPr bwMode="auto">
            <a:xfrm>
              <a:off x="2575" y="1269"/>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6" name="Rectangle 378"/>
            <p:cNvSpPr>
              <a:spLocks noChangeArrowheads="1"/>
            </p:cNvSpPr>
            <p:nvPr/>
          </p:nvSpPr>
          <p:spPr bwMode="auto">
            <a:xfrm>
              <a:off x="2777" y="1261"/>
              <a:ext cx="48" cy="52"/>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grpSp>
        <p:nvGrpSpPr>
          <p:cNvPr id="5" name="Group 449"/>
          <p:cNvGrpSpPr>
            <a:grpSpLocks/>
          </p:cNvGrpSpPr>
          <p:nvPr/>
        </p:nvGrpSpPr>
        <p:grpSpPr bwMode="auto">
          <a:xfrm>
            <a:off x="4227513" y="2212975"/>
            <a:ext cx="533400" cy="114300"/>
            <a:chOff x="2675" y="1394"/>
            <a:chExt cx="336" cy="72"/>
          </a:xfrm>
        </p:grpSpPr>
        <p:sp>
          <p:nvSpPr>
            <p:cNvPr id="867707" name="Line 379"/>
            <p:cNvSpPr>
              <a:spLocks noChangeShapeType="1"/>
            </p:cNvSpPr>
            <p:nvPr/>
          </p:nvSpPr>
          <p:spPr bwMode="auto">
            <a:xfrm>
              <a:off x="2676" y="1433"/>
              <a:ext cx="335"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8" name="Rectangle 380"/>
            <p:cNvSpPr>
              <a:spLocks noChangeArrowheads="1"/>
            </p:cNvSpPr>
            <p:nvPr/>
          </p:nvSpPr>
          <p:spPr bwMode="auto">
            <a:xfrm>
              <a:off x="2807" y="1394"/>
              <a:ext cx="67" cy="72"/>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09" name="Line 381"/>
            <p:cNvSpPr>
              <a:spLocks noChangeShapeType="1"/>
            </p:cNvSpPr>
            <p:nvPr/>
          </p:nvSpPr>
          <p:spPr bwMode="auto">
            <a:xfrm>
              <a:off x="2675" y="1409"/>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10" name="Line 382"/>
            <p:cNvSpPr>
              <a:spLocks noChangeShapeType="1"/>
            </p:cNvSpPr>
            <p:nvPr/>
          </p:nvSpPr>
          <p:spPr bwMode="auto">
            <a:xfrm>
              <a:off x="3011" y="1410"/>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grpSp>
        <p:nvGrpSpPr>
          <p:cNvPr id="6" name="Group 450"/>
          <p:cNvGrpSpPr>
            <a:grpSpLocks/>
          </p:cNvGrpSpPr>
          <p:nvPr/>
        </p:nvGrpSpPr>
        <p:grpSpPr bwMode="auto">
          <a:xfrm>
            <a:off x="3665538" y="2444750"/>
            <a:ext cx="862012" cy="74613"/>
            <a:chOff x="2309" y="1540"/>
            <a:chExt cx="543" cy="47"/>
          </a:xfrm>
        </p:grpSpPr>
        <p:sp>
          <p:nvSpPr>
            <p:cNvPr id="867711" name="Line 383"/>
            <p:cNvSpPr>
              <a:spLocks noChangeShapeType="1"/>
            </p:cNvSpPr>
            <p:nvPr/>
          </p:nvSpPr>
          <p:spPr bwMode="auto">
            <a:xfrm>
              <a:off x="2309" y="1564"/>
              <a:ext cx="543"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12" name="Rectangle 384"/>
            <p:cNvSpPr>
              <a:spLocks noChangeArrowheads="1"/>
            </p:cNvSpPr>
            <p:nvPr/>
          </p:nvSpPr>
          <p:spPr bwMode="auto">
            <a:xfrm>
              <a:off x="2561" y="1540"/>
              <a:ext cx="52" cy="47"/>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13" name="Line 385"/>
            <p:cNvSpPr>
              <a:spLocks noChangeShapeType="1"/>
            </p:cNvSpPr>
            <p:nvPr/>
          </p:nvSpPr>
          <p:spPr bwMode="auto">
            <a:xfrm>
              <a:off x="2851" y="1542"/>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15" name="Line 387"/>
            <p:cNvSpPr>
              <a:spLocks noChangeShapeType="1"/>
            </p:cNvSpPr>
            <p:nvPr/>
          </p:nvSpPr>
          <p:spPr bwMode="auto">
            <a:xfrm>
              <a:off x="2312" y="1544"/>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grpSp>
        <p:nvGrpSpPr>
          <p:cNvPr id="7" name="Group 451"/>
          <p:cNvGrpSpPr>
            <a:grpSpLocks/>
          </p:cNvGrpSpPr>
          <p:nvPr/>
        </p:nvGrpSpPr>
        <p:grpSpPr bwMode="auto">
          <a:xfrm>
            <a:off x="3729038" y="2654300"/>
            <a:ext cx="766762" cy="82550"/>
            <a:chOff x="2349" y="1672"/>
            <a:chExt cx="483" cy="52"/>
          </a:xfrm>
        </p:grpSpPr>
        <p:sp>
          <p:nvSpPr>
            <p:cNvPr id="867714" name="Line 386"/>
            <p:cNvSpPr>
              <a:spLocks noChangeShapeType="1"/>
            </p:cNvSpPr>
            <p:nvPr/>
          </p:nvSpPr>
          <p:spPr bwMode="auto">
            <a:xfrm>
              <a:off x="2832" y="1678"/>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16" name="Line 388"/>
            <p:cNvSpPr>
              <a:spLocks noChangeShapeType="1"/>
            </p:cNvSpPr>
            <p:nvPr/>
          </p:nvSpPr>
          <p:spPr bwMode="auto">
            <a:xfrm>
              <a:off x="2349" y="1674"/>
              <a:ext cx="0" cy="48"/>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17" name="Line 389"/>
            <p:cNvSpPr>
              <a:spLocks noChangeShapeType="1"/>
            </p:cNvSpPr>
            <p:nvPr/>
          </p:nvSpPr>
          <p:spPr bwMode="auto">
            <a:xfrm>
              <a:off x="2349" y="1699"/>
              <a:ext cx="482"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18" name="Rectangle 390"/>
            <p:cNvSpPr>
              <a:spLocks noChangeArrowheads="1"/>
            </p:cNvSpPr>
            <p:nvPr/>
          </p:nvSpPr>
          <p:spPr bwMode="auto">
            <a:xfrm>
              <a:off x="2565" y="1672"/>
              <a:ext cx="52" cy="52"/>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grpSp>
        <p:nvGrpSpPr>
          <p:cNvPr id="8" name="Group 452"/>
          <p:cNvGrpSpPr>
            <a:grpSpLocks/>
          </p:cNvGrpSpPr>
          <p:nvPr/>
        </p:nvGrpSpPr>
        <p:grpSpPr bwMode="auto">
          <a:xfrm>
            <a:off x="3725863" y="2874963"/>
            <a:ext cx="1231900" cy="71437"/>
            <a:chOff x="2347" y="1811"/>
            <a:chExt cx="776" cy="45"/>
          </a:xfrm>
        </p:grpSpPr>
        <p:sp>
          <p:nvSpPr>
            <p:cNvPr id="867719" name="Line 391"/>
            <p:cNvSpPr>
              <a:spLocks noChangeShapeType="1"/>
            </p:cNvSpPr>
            <p:nvPr/>
          </p:nvSpPr>
          <p:spPr bwMode="auto">
            <a:xfrm>
              <a:off x="2349" y="1829"/>
              <a:ext cx="774"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20" name="Line 392"/>
            <p:cNvSpPr>
              <a:spLocks noChangeShapeType="1"/>
            </p:cNvSpPr>
            <p:nvPr/>
          </p:nvSpPr>
          <p:spPr bwMode="auto">
            <a:xfrm>
              <a:off x="3120" y="1813"/>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21" name="Line 393"/>
            <p:cNvSpPr>
              <a:spLocks noChangeShapeType="1"/>
            </p:cNvSpPr>
            <p:nvPr/>
          </p:nvSpPr>
          <p:spPr bwMode="auto">
            <a:xfrm>
              <a:off x="2347" y="1811"/>
              <a:ext cx="0" cy="4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22" name="Rectangle 394"/>
            <p:cNvSpPr>
              <a:spLocks noChangeArrowheads="1"/>
            </p:cNvSpPr>
            <p:nvPr/>
          </p:nvSpPr>
          <p:spPr bwMode="auto">
            <a:xfrm>
              <a:off x="2717" y="1811"/>
              <a:ext cx="35" cy="35"/>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sp>
        <p:nvSpPr>
          <p:cNvPr id="867723" name="Line 395"/>
          <p:cNvSpPr>
            <a:spLocks noChangeShapeType="1"/>
          </p:cNvSpPr>
          <p:nvPr/>
        </p:nvSpPr>
        <p:spPr bwMode="auto">
          <a:xfrm>
            <a:off x="4229100" y="3427413"/>
            <a:ext cx="2419350"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24" name="Line 396"/>
          <p:cNvSpPr>
            <a:spLocks noChangeShapeType="1"/>
          </p:cNvSpPr>
          <p:nvPr/>
        </p:nvSpPr>
        <p:spPr bwMode="auto">
          <a:xfrm>
            <a:off x="6653213" y="3398838"/>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26" name="Line 398"/>
          <p:cNvSpPr>
            <a:spLocks noChangeShapeType="1"/>
          </p:cNvSpPr>
          <p:nvPr/>
        </p:nvSpPr>
        <p:spPr bwMode="auto">
          <a:xfrm>
            <a:off x="4230688" y="3394075"/>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27" name="Oval 399"/>
          <p:cNvSpPr>
            <a:spLocks noChangeArrowheads="1"/>
          </p:cNvSpPr>
          <p:nvPr/>
        </p:nvSpPr>
        <p:spPr bwMode="auto">
          <a:xfrm>
            <a:off x="5424488" y="3406775"/>
            <a:ext cx="42862" cy="49213"/>
          </a:xfrm>
          <a:prstGeom prst="ellipse">
            <a:avLst/>
          </a:prstGeom>
          <a:solidFill>
            <a:srgbClr val="000099"/>
          </a:solidFill>
          <a:ln w="9525" algn="ctr">
            <a:noFill/>
            <a:round/>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28" name="Line 400"/>
          <p:cNvSpPr>
            <a:spLocks noChangeShapeType="1"/>
          </p:cNvSpPr>
          <p:nvPr/>
        </p:nvSpPr>
        <p:spPr bwMode="auto">
          <a:xfrm>
            <a:off x="3005138" y="3656013"/>
            <a:ext cx="1589087"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29" name="Line 401"/>
          <p:cNvSpPr>
            <a:spLocks noChangeShapeType="1"/>
          </p:cNvSpPr>
          <p:nvPr/>
        </p:nvSpPr>
        <p:spPr bwMode="auto">
          <a:xfrm>
            <a:off x="3001963" y="3619500"/>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0" name="Line 402"/>
          <p:cNvSpPr>
            <a:spLocks noChangeShapeType="1"/>
          </p:cNvSpPr>
          <p:nvPr/>
        </p:nvSpPr>
        <p:spPr bwMode="auto">
          <a:xfrm>
            <a:off x="4595813" y="3625850"/>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1" name="Oval 403"/>
          <p:cNvSpPr>
            <a:spLocks noChangeArrowheads="1"/>
          </p:cNvSpPr>
          <p:nvPr/>
        </p:nvSpPr>
        <p:spPr bwMode="auto">
          <a:xfrm>
            <a:off x="3779838" y="3627438"/>
            <a:ext cx="42862" cy="49212"/>
          </a:xfrm>
          <a:prstGeom prst="ellipse">
            <a:avLst/>
          </a:prstGeom>
          <a:solidFill>
            <a:srgbClr val="000099"/>
          </a:solidFill>
          <a:ln w="9525" algn="ctr">
            <a:noFill/>
            <a:round/>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2" name="Line 404"/>
          <p:cNvSpPr>
            <a:spLocks noChangeShapeType="1"/>
          </p:cNvSpPr>
          <p:nvPr/>
        </p:nvSpPr>
        <p:spPr bwMode="auto">
          <a:xfrm>
            <a:off x="4243388" y="3875088"/>
            <a:ext cx="1031875"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3" name="Line 405"/>
          <p:cNvSpPr>
            <a:spLocks noChangeShapeType="1"/>
          </p:cNvSpPr>
          <p:nvPr/>
        </p:nvSpPr>
        <p:spPr bwMode="auto">
          <a:xfrm>
            <a:off x="4246563" y="3843338"/>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4" name="Line 406"/>
          <p:cNvSpPr>
            <a:spLocks noChangeShapeType="1"/>
          </p:cNvSpPr>
          <p:nvPr/>
        </p:nvSpPr>
        <p:spPr bwMode="auto">
          <a:xfrm>
            <a:off x="5272088" y="3841750"/>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5" name="Rectangle 407"/>
          <p:cNvSpPr>
            <a:spLocks noChangeArrowheads="1"/>
          </p:cNvSpPr>
          <p:nvPr/>
        </p:nvSpPr>
        <p:spPr bwMode="auto">
          <a:xfrm>
            <a:off x="4732338" y="3848100"/>
            <a:ext cx="61912" cy="61913"/>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7" name="Line 409"/>
          <p:cNvSpPr>
            <a:spLocks noChangeShapeType="1"/>
          </p:cNvSpPr>
          <p:nvPr/>
        </p:nvSpPr>
        <p:spPr bwMode="auto">
          <a:xfrm>
            <a:off x="3098800" y="4094163"/>
            <a:ext cx="1166813"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8" name="Line 410"/>
          <p:cNvSpPr>
            <a:spLocks noChangeShapeType="1"/>
          </p:cNvSpPr>
          <p:nvPr/>
        </p:nvSpPr>
        <p:spPr bwMode="auto">
          <a:xfrm>
            <a:off x="3100388" y="4068763"/>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39" name="Line 411"/>
          <p:cNvSpPr>
            <a:spLocks noChangeShapeType="1"/>
          </p:cNvSpPr>
          <p:nvPr/>
        </p:nvSpPr>
        <p:spPr bwMode="auto">
          <a:xfrm>
            <a:off x="4259263" y="4060825"/>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0" name="Rectangle 412"/>
          <p:cNvSpPr>
            <a:spLocks noChangeArrowheads="1"/>
          </p:cNvSpPr>
          <p:nvPr/>
        </p:nvSpPr>
        <p:spPr bwMode="auto">
          <a:xfrm>
            <a:off x="3648075" y="4068763"/>
            <a:ext cx="68263" cy="57150"/>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1" name="Line 413"/>
          <p:cNvSpPr>
            <a:spLocks noChangeShapeType="1"/>
          </p:cNvSpPr>
          <p:nvPr/>
        </p:nvSpPr>
        <p:spPr bwMode="auto">
          <a:xfrm>
            <a:off x="3551238" y="4289425"/>
            <a:ext cx="2897187"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2" name="Line 414"/>
          <p:cNvSpPr>
            <a:spLocks noChangeShapeType="1"/>
          </p:cNvSpPr>
          <p:nvPr/>
        </p:nvSpPr>
        <p:spPr bwMode="auto">
          <a:xfrm>
            <a:off x="6445250" y="4262438"/>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3" name="Oval 415"/>
          <p:cNvSpPr>
            <a:spLocks noChangeArrowheads="1"/>
          </p:cNvSpPr>
          <p:nvPr/>
        </p:nvSpPr>
        <p:spPr bwMode="auto">
          <a:xfrm>
            <a:off x="4986338" y="4268788"/>
            <a:ext cx="42862" cy="49212"/>
          </a:xfrm>
          <a:prstGeom prst="ellipse">
            <a:avLst/>
          </a:prstGeom>
          <a:solidFill>
            <a:srgbClr val="000099"/>
          </a:solidFill>
          <a:ln w="9525" algn="ctr">
            <a:noFill/>
            <a:round/>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4" name="Line 416"/>
          <p:cNvSpPr>
            <a:spLocks noChangeShapeType="1"/>
          </p:cNvSpPr>
          <p:nvPr/>
        </p:nvSpPr>
        <p:spPr bwMode="auto">
          <a:xfrm>
            <a:off x="3549650" y="4249738"/>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5" name="Line 417"/>
          <p:cNvSpPr>
            <a:spLocks noChangeShapeType="1"/>
          </p:cNvSpPr>
          <p:nvPr/>
        </p:nvSpPr>
        <p:spPr bwMode="auto">
          <a:xfrm>
            <a:off x="3567113" y="4533900"/>
            <a:ext cx="574675"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6" name="Rectangle 418"/>
          <p:cNvSpPr>
            <a:spLocks noChangeArrowheads="1"/>
          </p:cNvSpPr>
          <p:nvPr/>
        </p:nvSpPr>
        <p:spPr bwMode="auto">
          <a:xfrm>
            <a:off x="3803650" y="4486275"/>
            <a:ext cx="95250" cy="88900"/>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7" name="Line 419"/>
          <p:cNvSpPr>
            <a:spLocks noChangeShapeType="1"/>
          </p:cNvSpPr>
          <p:nvPr/>
        </p:nvSpPr>
        <p:spPr bwMode="auto">
          <a:xfrm>
            <a:off x="3570288" y="4505325"/>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48" name="Line 420"/>
          <p:cNvSpPr>
            <a:spLocks noChangeShapeType="1"/>
          </p:cNvSpPr>
          <p:nvPr/>
        </p:nvSpPr>
        <p:spPr bwMode="auto">
          <a:xfrm>
            <a:off x="4141788" y="4502150"/>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1" name="Line 423"/>
          <p:cNvSpPr>
            <a:spLocks noChangeShapeType="1"/>
          </p:cNvSpPr>
          <p:nvPr/>
        </p:nvSpPr>
        <p:spPr bwMode="auto">
          <a:xfrm>
            <a:off x="4033838" y="4738688"/>
            <a:ext cx="714375"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2" name="Line 424"/>
          <p:cNvSpPr>
            <a:spLocks noChangeShapeType="1"/>
          </p:cNvSpPr>
          <p:nvPr/>
        </p:nvSpPr>
        <p:spPr bwMode="auto">
          <a:xfrm>
            <a:off x="4035425" y="4706938"/>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3" name="Line 425"/>
          <p:cNvSpPr>
            <a:spLocks noChangeShapeType="1"/>
          </p:cNvSpPr>
          <p:nvPr/>
        </p:nvSpPr>
        <p:spPr bwMode="auto">
          <a:xfrm>
            <a:off x="4743450" y="4708525"/>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4" name="Rectangle 426"/>
          <p:cNvSpPr>
            <a:spLocks noChangeArrowheads="1"/>
          </p:cNvSpPr>
          <p:nvPr/>
        </p:nvSpPr>
        <p:spPr bwMode="auto">
          <a:xfrm>
            <a:off x="4348163" y="4695825"/>
            <a:ext cx="88900" cy="88900"/>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5" name="Line 427"/>
          <p:cNvSpPr>
            <a:spLocks noChangeShapeType="1"/>
          </p:cNvSpPr>
          <p:nvPr/>
        </p:nvSpPr>
        <p:spPr bwMode="auto">
          <a:xfrm>
            <a:off x="4113213" y="5376863"/>
            <a:ext cx="592137"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6" name="Line 428"/>
          <p:cNvSpPr>
            <a:spLocks noChangeShapeType="1"/>
          </p:cNvSpPr>
          <p:nvPr/>
        </p:nvSpPr>
        <p:spPr bwMode="auto">
          <a:xfrm>
            <a:off x="4110038" y="5343525"/>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7" name="Line 429"/>
          <p:cNvSpPr>
            <a:spLocks noChangeShapeType="1"/>
          </p:cNvSpPr>
          <p:nvPr/>
        </p:nvSpPr>
        <p:spPr bwMode="auto">
          <a:xfrm>
            <a:off x="4699000" y="5346700"/>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8" name="Rectangle 430"/>
          <p:cNvSpPr>
            <a:spLocks noChangeArrowheads="1"/>
          </p:cNvSpPr>
          <p:nvPr/>
        </p:nvSpPr>
        <p:spPr bwMode="auto">
          <a:xfrm>
            <a:off x="4356100" y="5334000"/>
            <a:ext cx="93663" cy="95250"/>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59" name="Line 431"/>
          <p:cNvSpPr>
            <a:spLocks noChangeShapeType="1"/>
          </p:cNvSpPr>
          <p:nvPr/>
        </p:nvSpPr>
        <p:spPr bwMode="auto">
          <a:xfrm>
            <a:off x="4095750" y="5567363"/>
            <a:ext cx="0" cy="0"/>
          </a:xfrm>
          <a:prstGeom prst="line">
            <a:avLst/>
          </a:prstGeom>
          <a:noFill/>
          <a:ln w="9525">
            <a:noFill/>
            <a:round/>
            <a:headEnd/>
            <a:tailEnd/>
          </a:ln>
          <a:effectLst>
            <a:outerShdw dist="35921" dir="2700000" algn="ctr" rotWithShape="0">
              <a:schemeClr val="tx1"/>
            </a:outerShdw>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0" name="Line 432"/>
          <p:cNvSpPr>
            <a:spLocks noChangeShapeType="1"/>
          </p:cNvSpPr>
          <p:nvPr/>
        </p:nvSpPr>
        <p:spPr bwMode="auto">
          <a:xfrm>
            <a:off x="4103688" y="5586413"/>
            <a:ext cx="506412" cy="0"/>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1" name="Line 433"/>
          <p:cNvSpPr>
            <a:spLocks noChangeShapeType="1"/>
          </p:cNvSpPr>
          <p:nvPr/>
        </p:nvSpPr>
        <p:spPr bwMode="auto">
          <a:xfrm>
            <a:off x="4103688" y="5554663"/>
            <a:ext cx="0" cy="68262"/>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2" name="Line 434"/>
          <p:cNvSpPr>
            <a:spLocks noChangeShapeType="1"/>
          </p:cNvSpPr>
          <p:nvPr/>
        </p:nvSpPr>
        <p:spPr bwMode="auto">
          <a:xfrm>
            <a:off x="4603750" y="5559425"/>
            <a:ext cx="0" cy="68263"/>
          </a:xfrm>
          <a:prstGeom prst="line">
            <a:avLst/>
          </a:prstGeom>
          <a:noFill/>
          <a:ln w="19050">
            <a:solidFill>
              <a:srgbClr val="000099"/>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3" name="Rectangle 435"/>
          <p:cNvSpPr>
            <a:spLocks noChangeArrowheads="1"/>
          </p:cNvSpPr>
          <p:nvPr/>
        </p:nvSpPr>
        <p:spPr bwMode="auto">
          <a:xfrm>
            <a:off x="4286250" y="5529263"/>
            <a:ext cx="122238" cy="111125"/>
          </a:xfrm>
          <a:prstGeom prst="rect">
            <a:avLst/>
          </a:prstGeom>
          <a:solidFill>
            <a:srgbClr val="000099"/>
          </a:solidFill>
          <a:ln w="9525" algn="ctr">
            <a:no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4" name="Line 436"/>
          <p:cNvSpPr>
            <a:spLocks noChangeShapeType="1"/>
          </p:cNvSpPr>
          <p:nvPr/>
        </p:nvSpPr>
        <p:spPr bwMode="auto">
          <a:xfrm flipV="1">
            <a:off x="4800600" y="819150"/>
            <a:ext cx="0" cy="5010150"/>
          </a:xfrm>
          <a:prstGeom prst="line">
            <a:avLst/>
          </a:prstGeom>
          <a:noFill/>
          <a:ln w="19050">
            <a:solidFill>
              <a:schemeClr val="tx1"/>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5" name="Line 437"/>
          <p:cNvSpPr>
            <a:spLocks noChangeShapeType="1"/>
          </p:cNvSpPr>
          <p:nvPr/>
        </p:nvSpPr>
        <p:spPr bwMode="auto">
          <a:xfrm>
            <a:off x="2962275" y="5724525"/>
            <a:ext cx="3676650" cy="0"/>
          </a:xfrm>
          <a:prstGeom prst="line">
            <a:avLst/>
          </a:prstGeom>
          <a:noFill/>
          <a:ln w="22225">
            <a:solidFill>
              <a:schemeClr val="tx1"/>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6" name="Rectangle 438"/>
          <p:cNvSpPr>
            <a:spLocks noChangeArrowheads="1"/>
          </p:cNvSpPr>
          <p:nvPr/>
        </p:nvSpPr>
        <p:spPr bwMode="auto">
          <a:xfrm>
            <a:off x="6454775" y="5786438"/>
            <a:ext cx="371475" cy="228600"/>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GB" sz="1500" kern="1200">
                <a:solidFill>
                  <a:srgbClr val="000000"/>
                </a:solidFill>
                <a:latin typeface="Arial" charset="0"/>
                <a:ea typeface="+mn-ea"/>
                <a:cs typeface="+mn-cs"/>
              </a:rPr>
              <a:t>2.00</a:t>
            </a:r>
            <a:endParaRPr lang="en-GB" sz="1400" kern="1200">
              <a:solidFill>
                <a:srgbClr val="000000"/>
              </a:solidFill>
              <a:latin typeface="Helvetica" pitchFamily="34" charset="0"/>
              <a:ea typeface="+mn-ea"/>
              <a:cs typeface="+mn-cs"/>
            </a:endParaRPr>
          </a:p>
        </p:txBody>
      </p:sp>
      <p:sp>
        <p:nvSpPr>
          <p:cNvPr id="867767" name="Line 439"/>
          <p:cNvSpPr>
            <a:spLocks noChangeShapeType="1"/>
          </p:cNvSpPr>
          <p:nvPr/>
        </p:nvSpPr>
        <p:spPr bwMode="auto">
          <a:xfrm>
            <a:off x="2962275" y="5724525"/>
            <a:ext cx="0" cy="76200"/>
          </a:xfrm>
          <a:prstGeom prst="line">
            <a:avLst/>
          </a:prstGeom>
          <a:noFill/>
          <a:ln w="12700">
            <a:solidFill>
              <a:schemeClr val="tx1"/>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8" name="Line 440"/>
          <p:cNvSpPr>
            <a:spLocks noChangeShapeType="1"/>
          </p:cNvSpPr>
          <p:nvPr/>
        </p:nvSpPr>
        <p:spPr bwMode="auto">
          <a:xfrm>
            <a:off x="3863975" y="5726113"/>
            <a:ext cx="0" cy="76200"/>
          </a:xfrm>
          <a:prstGeom prst="line">
            <a:avLst/>
          </a:prstGeom>
          <a:noFill/>
          <a:ln w="12700">
            <a:solidFill>
              <a:schemeClr val="tx1"/>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69" name="Line 441"/>
          <p:cNvSpPr>
            <a:spLocks noChangeShapeType="1"/>
          </p:cNvSpPr>
          <p:nvPr/>
        </p:nvSpPr>
        <p:spPr bwMode="auto">
          <a:xfrm>
            <a:off x="5799138" y="5722938"/>
            <a:ext cx="0" cy="76200"/>
          </a:xfrm>
          <a:prstGeom prst="line">
            <a:avLst/>
          </a:prstGeom>
          <a:noFill/>
          <a:ln w="12700">
            <a:solidFill>
              <a:schemeClr val="tx1"/>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70" name="Line 442"/>
          <p:cNvSpPr>
            <a:spLocks noChangeShapeType="1"/>
          </p:cNvSpPr>
          <p:nvPr/>
        </p:nvSpPr>
        <p:spPr bwMode="auto">
          <a:xfrm>
            <a:off x="6642100" y="5722938"/>
            <a:ext cx="0" cy="76200"/>
          </a:xfrm>
          <a:prstGeom prst="line">
            <a:avLst/>
          </a:prstGeom>
          <a:noFill/>
          <a:ln w="12700">
            <a:solidFill>
              <a:schemeClr val="tx1"/>
            </a:solidFill>
            <a:round/>
            <a:headEnd/>
            <a:tailEnd/>
          </a:ln>
          <a:effectLst/>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867772" name="Text Box 444"/>
          <p:cNvSpPr txBox="1">
            <a:spLocks noChangeArrowheads="1"/>
          </p:cNvSpPr>
          <p:nvPr/>
        </p:nvSpPr>
        <p:spPr bwMode="auto">
          <a:xfrm>
            <a:off x="7113588" y="428625"/>
            <a:ext cx="1878012" cy="5265738"/>
          </a:xfrm>
          <a:prstGeom prst="rect">
            <a:avLst/>
          </a:prstGeom>
          <a:noFill/>
          <a:ln w="9525">
            <a:noFill/>
            <a:miter lim="800000"/>
            <a:headEnd/>
            <a:tailEnd/>
          </a:ln>
          <a:effectLst/>
        </p:spPr>
        <p:txBody>
          <a:bodyPr lIns="18288" tIns="18288" rIns="18288" bIns="18288">
            <a:spAutoFit/>
          </a:bodyPr>
          <a:lstStyle/>
          <a:p>
            <a:pPr algn="ctr" rtl="0" eaLnBrk="0" fontAlgn="base" hangingPunct="0">
              <a:spcBef>
                <a:spcPct val="0"/>
              </a:spcBef>
              <a:spcAft>
                <a:spcPct val="0"/>
              </a:spcAft>
            </a:pPr>
            <a:r>
              <a:rPr lang="en-GB" sz="1400" b="1" kern="1200">
                <a:solidFill>
                  <a:srgbClr val="FF3300"/>
                </a:solidFill>
                <a:latin typeface="Arial" charset="0"/>
                <a:ea typeface="+mn-ea"/>
                <a:cs typeface="+mn-cs"/>
              </a:rPr>
              <a:t>Unadjusted Hazard </a:t>
            </a:r>
            <a:br>
              <a:rPr lang="en-GB" sz="1400" b="1" kern="1200">
                <a:solidFill>
                  <a:srgbClr val="FF3300"/>
                </a:solidFill>
                <a:latin typeface="Arial" charset="0"/>
                <a:ea typeface="+mn-ea"/>
                <a:cs typeface="+mn-cs"/>
              </a:rPr>
            </a:br>
            <a:r>
              <a:rPr lang="en-GB" sz="1400" b="1" kern="1200">
                <a:solidFill>
                  <a:srgbClr val="FF3300"/>
                </a:solidFill>
                <a:latin typeface="Arial" charset="0"/>
                <a:ea typeface="+mn-ea"/>
                <a:cs typeface="+mn-cs"/>
              </a:rPr>
              <a:t>ratio (95% CI)</a:t>
            </a:r>
          </a:p>
          <a:p>
            <a:pPr algn="ctr" rtl="0" eaLnBrk="0" fontAlgn="base" hangingPunct="0">
              <a:spcBef>
                <a:spcPct val="0"/>
              </a:spcBef>
              <a:spcAft>
                <a:spcPct val="0"/>
              </a:spcAft>
            </a:pPr>
            <a:r>
              <a:rPr lang="en-GB" sz="1400" kern="1200">
                <a:solidFill>
                  <a:srgbClr val="000099"/>
                </a:solidFill>
                <a:latin typeface="Arial" charset="0"/>
                <a:ea typeface="+mn-ea"/>
                <a:cs typeface="+mn-cs"/>
              </a:rPr>
              <a:t>0.90 (0.79-1.02)</a:t>
            </a:r>
          </a:p>
          <a:p>
            <a:pPr algn="ctr" rtl="0" eaLnBrk="0" fontAlgn="base" hangingPunct="0">
              <a:spcBef>
                <a:spcPct val="0"/>
              </a:spcBef>
              <a:spcAft>
                <a:spcPct val="0"/>
              </a:spcAft>
            </a:pPr>
            <a:endParaRPr lang="en-GB" sz="800" kern="1200">
              <a:solidFill>
                <a:srgbClr val="000099"/>
              </a:solidFill>
              <a:latin typeface="Arial" charset="0"/>
              <a:ea typeface="+mn-ea"/>
              <a:cs typeface="+mn-cs"/>
            </a:endParaRPr>
          </a:p>
          <a:p>
            <a:pPr algn="ctr" rtl="0" eaLnBrk="0" fontAlgn="base" hangingPunct="0">
              <a:spcBef>
                <a:spcPct val="0"/>
              </a:spcBef>
              <a:spcAft>
                <a:spcPct val="0"/>
              </a:spcAft>
            </a:pPr>
            <a:endParaRPr lang="en-GB" sz="1400" kern="1200">
              <a:solidFill>
                <a:srgbClr val="000099"/>
              </a:solidFill>
              <a:latin typeface="Arial" charset="0"/>
              <a:ea typeface="+mn-ea"/>
              <a:cs typeface="+mn-cs"/>
            </a:endParaRPr>
          </a:p>
          <a:p>
            <a:pPr algn="ctr" rtl="0" eaLnBrk="0" fontAlgn="base" hangingPunct="0">
              <a:spcBef>
                <a:spcPct val="0"/>
              </a:spcBef>
              <a:spcAft>
                <a:spcPct val="0"/>
              </a:spcAft>
            </a:pPr>
            <a:r>
              <a:rPr lang="en-GB" sz="1400" kern="1200">
                <a:solidFill>
                  <a:srgbClr val="000099"/>
                </a:solidFill>
                <a:latin typeface="Arial" charset="0"/>
                <a:ea typeface="+mn-ea"/>
                <a:cs typeface="+mn-cs"/>
              </a:rPr>
              <a:t>0.87 (0.76-1.00)</a:t>
            </a:r>
          </a:p>
          <a:p>
            <a:pPr algn="ctr" rtl="0" eaLnBrk="0" fontAlgn="base" hangingPunct="0">
              <a:spcBef>
                <a:spcPct val="0"/>
              </a:spcBef>
              <a:spcAft>
                <a:spcPct val="0"/>
              </a:spcAft>
            </a:pPr>
            <a:r>
              <a:rPr lang="en-GB" sz="1400" kern="1200">
                <a:solidFill>
                  <a:srgbClr val="000099"/>
                </a:solidFill>
                <a:latin typeface="Arial" charset="0"/>
                <a:ea typeface="+mn-ea"/>
                <a:cs typeface="+mn-cs"/>
              </a:rPr>
              <a:t>0.87 (0.79-0.96)</a:t>
            </a:r>
          </a:p>
          <a:p>
            <a:pPr algn="ctr" rtl="0" eaLnBrk="0" fontAlgn="base" hangingPunct="0">
              <a:spcBef>
                <a:spcPct val="0"/>
              </a:spcBef>
              <a:spcAft>
                <a:spcPct val="0"/>
              </a:spcAft>
            </a:pPr>
            <a:r>
              <a:rPr lang="en-GB" sz="1400" kern="1200">
                <a:solidFill>
                  <a:srgbClr val="000099"/>
                </a:solidFill>
                <a:latin typeface="Arial" charset="0"/>
                <a:ea typeface="+mn-ea"/>
                <a:cs typeface="+mn-cs"/>
              </a:rPr>
              <a:t>0.84 (0.78-0.90)</a:t>
            </a:r>
          </a:p>
          <a:p>
            <a:pPr algn="ctr" rtl="0" eaLnBrk="0" fontAlgn="base" hangingPunct="0">
              <a:spcBef>
                <a:spcPct val="0"/>
              </a:spcBef>
              <a:spcAft>
                <a:spcPct val="0"/>
              </a:spcAft>
            </a:pPr>
            <a:r>
              <a:rPr lang="en-GB" sz="1400" kern="1200">
                <a:solidFill>
                  <a:srgbClr val="000099"/>
                </a:solidFill>
                <a:latin typeface="Arial" charset="0"/>
                <a:ea typeface="+mn-ea"/>
                <a:cs typeface="+mn-cs"/>
              </a:rPr>
              <a:t>0.89 (0.81-0.99)</a:t>
            </a:r>
          </a:p>
          <a:p>
            <a:pPr algn="ctr" rtl="0" eaLnBrk="0" fontAlgn="base" hangingPunct="0">
              <a:spcBef>
                <a:spcPct val="0"/>
              </a:spcBef>
              <a:spcAft>
                <a:spcPct val="0"/>
              </a:spcAft>
            </a:pPr>
            <a:r>
              <a:rPr lang="en-GB" sz="1400" kern="1200">
                <a:solidFill>
                  <a:srgbClr val="000099"/>
                </a:solidFill>
                <a:latin typeface="Arial" charset="0"/>
                <a:ea typeface="+mn-ea"/>
                <a:cs typeface="+mn-cs"/>
              </a:rPr>
              <a:t>0.76 (0.65-0.90)</a:t>
            </a:r>
          </a:p>
          <a:p>
            <a:pPr algn="ctr" rtl="0" eaLnBrk="0" fontAlgn="base" hangingPunct="0">
              <a:spcBef>
                <a:spcPct val="0"/>
              </a:spcBef>
              <a:spcAft>
                <a:spcPct val="0"/>
              </a:spcAft>
            </a:pPr>
            <a:r>
              <a:rPr lang="en-GB" sz="1400" kern="1200">
                <a:solidFill>
                  <a:srgbClr val="000099"/>
                </a:solidFill>
                <a:latin typeface="Arial" charset="0"/>
                <a:ea typeface="+mn-ea"/>
                <a:cs typeface="+mn-cs"/>
              </a:rPr>
              <a:t>0.77 (0.66-0.89)</a:t>
            </a:r>
          </a:p>
          <a:p>
            <a:pPr algn="ctr" rtl="0" eaLnBrk="0" fontAlgn="base" hangingPunct="0">
              <a:spcBef>
                <a:spcPct val="0"/>
              </a:spcBef>
              <a:spcAft>
                <a:spcPct val="0"/>
              </a:spcAft>
            </a:pPr>
            <a:r>
              <a:rPr lang="en-GB" sz="1400" kern="1200">
                <a:solidFill>
                  <a:srgbClr val="000099"/>
                </a:solidFill>
                <a:latin typeface="Arial" charset="0"/>
                <a:ea typeface="+mn-ea"/>
                <a:cs typeface="+mn-cs"/>
              </a:rPr>
              <a:t>0.84 (0.66-1.05)</a:t>
            </a:r>
          </a:p>
          <a:p>
            <a:pPr algn="ctr" rtl="0" eaLnBrk="0" fontAlgn="base" hangingPunct="0">
              <a:spcBef>
                <a:spcPct val="0"/>
              </a:spcBef>
              <a:spcAft>
                <a:spcPct val="0"/>
              </a:spcAft>
            </a:pPr>
            <a:endParaRPr lang="en-GB" sz="1400" kern="1200">
              <a:solidFill>
                <a:srgbClr val="000099"/>
              </a:solidFill>
              <a:latin typeface="Arial" charset="0"/>
              <a:ea typeface="+mn-ea"/>
              <a:cs typeface="+mn-cs"/>
            </a:endParaRPr>
          </a:p>
          <a:p>
            <a:pPr algn="ctr" rtl="0" eaLnBrk="0" fontAlgn="base" hangingPunct="0">
              <a:spcBef>
                <a:spcPct val="0"/>
              </a:spcBef>
              <a:spcAft>
                <a:spcPct val="0"/>
              </a:spcAft>
            </a:pPr>
            <a:endParaRPr lang="en-GB" sz="1400" kern="1200">
              <a:solidFill>
                <a:srgbClr val="000099"/>
              </a:solidFill>
              <a:latin typeface="Arial" charset="0"/>
              <a:ea typeface="+mn-ea"/>
              <a:cs typeface="+mn-cs"/>
            </a:endParaRPr>
          </a:p>
          <a:p>
            <a:pPr algn="ctr" rtl="0" eaLnBrk="0" fontAlgn="base" hangingPunct="0">
              <a:spcBef>
                <a:spcPct val="0"/>
              </a:spcBef>
              <a:spcAft>
                <a:spcPct val="0"/>
              </a:spcAft>
            </a:pPr>
            <a:r>
              <a:rPr lang="en-GB" sz="1400" kern="1200">
                <a:solidFill>
                  <a:srgbClr val="000099"/>
                </a:solidFill>
                <a:latin typeface="Arial" charset="0"/>
                <a:ea typeface="+mn-ea"/>
                <a:cs typeface="+mn-cs"/>
              </a:rPr>
              <a:t>1.27 (0.80-2.00)</a:t>
            </a:r>
          </a:p>
          <a:p>
            <a:pPr algn="ctr" rtl="0" eaLnBrk="0" fontAlgn="base" hangingPunct="0">
              <a:spcBef>
                <a:spcPct val="0"/>
              </a:spcBef>
              <a:spcAft>
                <a:spcPct val="0"/>
              </a:spcAft>
            </a:pPr>
            <a:r>
              <a:rPr lang="en-GB" sz="1400" kern="1200">
                <a:solidFill>
                  <a:srgbClr val="000099"/>
                </a:solidFill>
                <a:latin typeface="Arial" charset="0"/>
                <a:ea typeface="+mn-ea"/>
                <a:cs typeface="+mn-cs"/>
              </a:rPr>
              <a:t>0.68 (0.51-0.92)</a:t>
            </a:r>
          </a:p>
          <a:p>
            <a:pPr algn="ctr" rtl="0" eaLnBrk="0" fontAlgn="base" hangingPunct="0">
              <a:spcBef>
                <a:spcPct val="0"/>
              </a:spcBef>
              <a:spcAft>
                <a:spcPct val="0"/>
              </a:spcAft>
            </a:pPr>
            <a:r>
              <a:rPr lang="en-GB" sz="1400" kern="1200">
                <a:solidFill>
                  <a:srgbClr val="000099"/>
                </a:solidFill>
                <a:latin typeface="Arial" charset="0"/>
                <a:ea typeface="+mn-ea"/>
                <a:cs typeface="+mn-cs"/>
              </a:rPr>
              <a:t>0.98 (0.81-1.19)</a:t>
            </a:r>
          </a:p>
          <a:p>
            <a:pPr algn="ctr" rtl="0" eaLnBrk="0" fontAlgn="base" hangingPunct="0">
              <a:spcBef>
                <a:spcPct val="0"/>
              </a:spcBef>
              <a:spcAft>
                <a:spcPct val="0"/>
              </a:spcAft>
            </a:pPr>
            <a:r>
              <a:rPr lang="en-GB" sz="1400" kern="1200">
                <a:solidFill>
                  <a:srgbClr val="000099"/>
                </a:solidFill>
                <a:latin typeface="Arial" charset="0"/>
                <a:ea typeface="+mn-ea"/>
                <a:cs typeface="+mn-cs"/>
              </a:rPr>
              <a:t>0.65 (0.52-0.81)</a:t>
            </a:r>
          </a:p>
          <a:p>
            <a:pPr algn="ctr" rtl="0" eaLnBrk="0" fontAlgn="base" hangingPunct="0">
              <a:spcBef>
                <a:spcPct val="0"/>
              </a:spcBef>
              <a:spcAft>
                <a:spcPct val="0"/>
              </a:spcAft>
            </a:pPr>
            <a:r>
              <a:rPr lang="en-GB" sz="1400" kern="1200">
                <a:solidFill>
                  <a:srgbClr val="000099"/>
                </a:solidFill>
                <a:latin typeface="Arial" charset="0"/>
                <a:ea typeface="+mn-ea"/>
                <a:cs typeface="+mn-cs"/>
              </a:rPr>
              <a:t>1.07 (0.62-1.85)</a:t>
            </a:r>
          </a:p>
          <a:p>
            <a:pPr algn="ctr" rtl="0" eaLnBrk="0" fontAlgn="base" hangingPunct="0">
              <a:spcBef>
                <a:spcPct val="0"/>
              </a:spcBef>
              <a:spcAft>
                <a:spcPct val="0"/>
              </a:spcAft>
            </a:pPr>
            <a:r>
              <a:rPr lang="en-GB" sz="1400" kern="1200">
                <a:solidFill>
                  <a:srgbClr val="000099"/>
                </a:solidFill>
                <a:latin typeface="Arial" charset="0"/>
                <a:ea typeface="+mn-ea"/>
                <a:cs typeface="+mn-cs"/>
              </a:rPr>
              <a:t>0.70 (0.63-.078)</a:t>
            </a:r>
          </a:p>
          <a:p>
            <a:pPr algn="ctr" rtl="0" eaLnBrk="0" fontAlgn="base" hangingPunct="0">
              <a:spcBef>
                <a:spcPct val="0"/>
              </a:spcBef>
              <a:spcAft>
                <a:spcPct val="0"/>
              </a:spcAft>
            </a:pPr>
            <a:r>
              <a:rPr lang="en-GB" sz="1400" kern="1200">
                <a:solidFill>
                  <a:srgbClr val="000099"/>
                </a:solidFill>
                <a:latin typeface="Arial" charset="0"/>
                <a:ea typeface="+mn-ea"/>
                <a:cs typeface="+mn-cs"/>
              </a:rPr>
              <a:t>0.85 (0.75-0.97)</a:t>
            </a:r>
          </a:p>
          <a:p>
            <a:pPr algn="ctr" rtl="0" eaLnBrk="0" fontAlgn="base" hangingPunct="0">
              <a:spcBef>
                <a:spcPct val="0"/>
              </a:spcBef>
              <a:spcAft>
                <a:spcPct val="0"/>
              </a:spcAft>
            </a:pPr>
            <a:endParaRPr lang="en-GB" sz="1400" kern="1200">
              <a:solidFill>
                <a:srgbClr val="000099"/>
              </a:solidFill>
              <a:latin typeface="Arial" charset="0"/>
              <a:ea typeface="+mn-ea"/>
              <a:cs typeface="+mn-cs"/>
            </a:endParaRPr>
          </a:p>
          <a:p>
            <a:pPr algn="ctr" rtl="0" eaLnBrk="0" fontAlgn="base" hangingPunct="0">
              <a:spcBef>
                <a:spcPct val="0"/>
              </a:spcBef>
              <a:spcAft>
                <a:spcPct val="0"/>
              </a:spcAft>
            </a:pPr>
            <a:endParaRPr lang="en-GB" sz="1400" kern="1200">
              <a:solidFill>
                <a:srgbClr val="000099"/>
              </a:solidFill>
              <a:latin typeface="Arial" charset="0"/>
              <a:ea typeface="+mn-ea"/>
              <a:cs typeface="+mn-cs"/>
            </a:endParaRPr>
          </a:p>
          <a:p>
            <a:pPr algn="ctr" rtl="0" eaLnBrk="0" fontAlgn="base" hangingPunct="0">
              <a:spcBef>
                <a:spcPct val="0"/>
              </a:spcBef>
              <a:spcAft>
                <a:spcPct val="0"/>
              </a:spcAft>
            </a:pPr>
            <a:r>
              <a:rPr lang="en-GB" sz="1400" kern="1200">
                <a:solidFill>
                  <a:srgbClr val="000099"/>
                </a:solidFill>
                <a:latin typeface="Arial" charset="0"/>
                <a:ea typeface="+mn-ea"/>
                <a:cs typeface="+mn-cs"/>
              </a:rPr>
              <a:t>0.86 (0.77-0.96)</a:t>
            </a:r>
          </a:p>
          <a:p>
            <a:pPr algn="ctr" rtl="0" eaLnBrk="0" fontAlgn="base" hangingPunct="0">
              <a:spcBef>
                <a:spcPct val="0"/>
              </a:spcBef>
              <a:spcAft>
                <a:spcPct val="0"/>
              </a:spcAft>
            </a:pPr>
            <a:r>
              <a:rPr lang="en-GB" sz="1400" kern="1200">
                <a:solidFill>
                  <a:srgbClr val="000099"/>
                </a:solidFill>
                <a:latin typeface="Arial" charset="0"/>
                <a:ea typeface="+mn-ea"/>
                <a:cs typeface="+mn-cs"/>
              </a:rPr>
              <a:t>0.84 (0.76-0.92)</a:t>
            </a:r>
            <a:endParaRPr lang="en-GB" sz="800" b="1" kern="1200">
              <a:solidFill>
                <a:srgbClr val="FF3300"/>
              </a:solidFill>
              <a:latin typeface="Arial" charset="0"/>
              <a:ea typeface="+mn-ea"/>
              <a:cs typeface="+mn-cs"/>
            </a:endParaRPr>
          </a:p>
        </p:txBody>
      </p:sp>
      <p:sp>
        <p:nvSpPr>
          <p:cNvPr id="867781" name="Rectangle 453"/>
          <p:cNvSpPr>
            <a:spLocks noChangeArrowheads="1"/>
          </p:cNvSpPr>
          <p:nvPr/>
        </p:nvSpPr>
        <p:spPr bwMode="auto">
          <a:xfrm>
            <a:off x="381000" y="4991100"/>
            <a:ext cx="8512175" cy="698500"/>
          </a:xfrm>
          <a:prstGeom prst="rect">
            <a:avLst/>
          </a:prstGeom>
          <a:noFill/>
          <a:ln w="44450" algn="ctr">
            <a:solidFill>
              <a:srgbClr val="FF3300"/>
            </a:solidFill>
            <a:miter lim="800000"/>
            <a:headEnd/>
            <a:tailEnd/>
          </a:ln>
          <a:effectLst/>
        </p:spPr>
        <p:txBody>
          <a:bodyPr wrap="none"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7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7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2800" b="1" dirty="0" smtClean="0">
                <a:solidFill>
                  <a:srgbClr val="FF0000"/>
                </a:solidFill>
              </a:rPr>
              <a:t>Synergy of </a:t>
            </a:r>
            <a:r>
              <a:rPr lang="en-GB" sz="2800" b="1" dirty="0" err="1" smtClean="0">
                <a:solidFill>
                  <a:srgbClr val="FF0000"/>
                </a:solidFill>
              </a:rPr>
              <a:t>atorvastatin</a:t>
            </a:r>
            <a:r>
              <a:rPr lang="en-GB" sz="2800" b="1" dirty="0" smtClean="0">
                <a:solidFill>
                  <a:srgbClr val="FF0000"/>
                </a:solidFill>
              </a:rPr>
              <a:t> and</a:t>
            </a:r>
          </a:p>
          <a:p>
            <a:pPr algn="ctr"/>
            <a:r>
              <a:rPr lang="en-GB" sz="2800" b="1" dirty="0" smtClean="0">
                <a:solidFill>
                  <a:srgbClr val="FF0000"/>
                </a:solidFill>
              </a:rPr>
              <a:t> amlodipine based treatment arm</a:t>
            </a:r>
            <a:r>
              <a:rPr lang="en-GB" sz="2000" b="1" dirty="0" smtClean="0"/>
              <a:t/>
            </a:r>
            <a:br>
              <a:rPr lang="en-GB" sz="2000" b="1" dirty="0" smtClean="0"/>
            </a:br>
            <a:endParaRPr lang="en-GB" b="1"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68288" y="111125"/>
            <a:ext cx="8612187" cy="14652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2800" b="1" kern="1200" dirty="0">
                <a:solidFill>
                  <a:srgbClr val="FF0000"/>
                </a:solidFill>
                <a:latin typeface="Helvetica" pitchFamily="34" charset="0"/>
                <a:ea typeface="+mn-ea"/>
                <a:cs typeface="+mn-cs"/>
              </a:rPr>
              <a:t>ASCOT-LLA  2x2 analyses</a:t>
            </a:r>
          </a:p>
          <a:p>
            <a:pPr algn="ctr" rtl="0" eaLnBrk="0" fontAlgn="base" hangingPunct="0">
              <a:spcBef>
                <a:spcPct val="50000"/>
              </a:spcBef>
              <a:spcAft>
                <a:spcPct val="0"/>
              </a:spcAft>
            </a:pPr>
            <a:r>
              <a:rPr lang="en-GB" sz="2400" b="1" kern="1200" dirty="0">
                <a:solidFill>
                  <a:srgbClr val="FF0000"/>
                </a:solidFill>
                <a:latin typeface="Helvetica" pitchFamily="34" charset="0"/>
                <a:ea typeface="+mn-ea"/>
                <a:cs typeface="+mn-cs"/>
              </a:rPr>
              <a:t>Benefits of </a:t>
            </a:r>
            <a:r>
              <a:rPr lang="en-GB" sz="2400" b="1" kern="1200" dirty="0" err="1">
                <a:solidFill>
                  <a:srgbClr val="FF0000"/>
                </a:solidFill>
                <a:latin typeface="Helvetica" pitchFamily="34" charset="0"/>
                <a:ea typeface="+mn-ea"/>
                <a:cs typeface="+mn-cs"/>
              </a:rPr>
              <a:t>atorvastatin</a:t>
            </a:r>
            <a:r>
              <a:rPr lang="en-GB" sz="2400" b="1" kern="1200" dirty="0">
                <a:solidFill>
                  <a:srgbClr val="FF0000"/>
                </a:solidFill>
                <a:latin typeface="Helvetica" pitchFamily="34" charset="0"/>
                <a:ea typeface="+mn-ea"/>
                <a:cs typeface="+mn-cs"/>
              </a:rPr>
              <a:t> according to BP lowering strategy</a:t>
            </a:r>
          </a:p>
          <a:p>
            <a:pPr algn="ctr" rtl="0" eaLnBrk="0" fontAlgn="base" hangingPunct="0">
              <a:spcBef>
                <a:spcPct val="20000"/>
              </a:spcBef>
              <a:spcAft>
                <a:spcPct val="0"/>
              </a:spcAft>
            </a:pPr>
            <a:r>
              <a:rPr lang="en-GB" sz="2400" b="1" kern="1200" dirty="0">
                <a:solidFill>
                  <a:srgbClr val="FF0000"/>
                </a:solidFill>
                <a:latin typeface="Helvetica" pitchFamily="34" charset="0"/>
                <a:ea typeface="+mn-ea"/>
                <a:cs typeface="+mn-cs"/>
              </a:rPr>
              <a:t>Primary endpoint: Non-fatal MI and fatal</a:t>
            </a:r>
            <a:r>
              <a:rPr lang="en-GB" sz="2400" kern="1200" dirty="0">
                <a:solidFill>
                  <a:srgbClr val="FF0000"/>
                </a:solidFill>
                <a:latin typeface="Helvetica" pitchFamily="34" charset="0"/>
                <a:ea typeface="+mn-ea"/>
                <a:cs typeface="+mn-cs"/>
              </a:rPr>
              <a:t> </a:t>
            </a:r>
            <a:r>
              <a:rPr lang="en-GB" sz="2400" b="1" kern="1200" dirty="0">
                <a:solidFill>
                  <a:srgbClr val="FF0000"/>
                </a:solidFill>
                <a:latin typeface="Helvetica" pitchFamily="34" charset="0"/>
                <a:ea typeface="+mn-ea"/>
                <a:cs typeface="+mn-cs"/>
              </a:rPr>
              <a:t>CHD</a:t>
            </a:r>
          </a:p>
        </p:txBody>
      </p:sp>
      <p:sp>
        <p:nvSpPr>
          <p:cNvPr id="31747" name="Line 3"/>
          <p:cNvSpPr>
            <a:spLocks noChangeShapeType="1"/>
          </p:cNvSpPr>
          <p:nvPr/>
        </p:nvSpPr>
        <p:spPr bwMode="auto">
          <a:xfrm>
            <a:off x="701675" y="2571750"/>
            <a:ext cx="0" cy="2181225"/>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48" name="Line 4"/>
          <p:cNvSpPr>
            <a:spLocks noChangeShapeType="1"/>
          </p:cNvSpPr>
          <p:nvPr/>
        </p:nvSpPr>
        <p:spPr bwMode="auto">
          <a:xfrm>
            <a:off x="730250" y="4776788"/>
            <a:ext cx="3252788"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49" name="Line 5"/>
          <p:cNvSpPr>
            <a:spLocks noChangeShapeType="1"/>
          </p:cNvSpPr>
          <p:nvPr/>
        </p:nvSpPr>
        <p:spPr bwMode="auto">
          <a:xfrm>
            <a:off x="649288" y="2571750"/>
            <a:ext cx="52387"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0" name="Line 6"/>
          <p:cNvSpPr>
            <a:spLocks noChangeShapeType="1"/>
          </p:cNvSpPr>
          <p:nvPr/>
        </p:nvSpPr>
        <p:spPr bwMode="auto">
          <a:xfrm>
            <a:off x="646113" y="3101975"/>
            <a:ext cx="52387"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1" name="Line 7"/>
          <p:cNvSpPr>
            <a:spLocks noChangeShapeType="1"/>
          </p:cNvSpPr>
          <p:nvPr/>
        </p:nvSpPr>
        <p:spPr bwMode="auto">
          <a:xfrm>
            <a:off x="646113" y="3649663"/>
            <a:ext cx="52387"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2" name="Line 8"/>
          <p:cNvSpPr>
            <a:spLocks noChangeShapeType="1"/>
          </p:cNvSpPr>
          <p:nvPr/>
        </p:nvSpPr>
        <p:spPr bwMode="auto">
          <a:xfrm>
            <a:off x="646113" y="4192588"/>
            <a:ext cx="52387"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3" name="Line 9"/>
          <p:cNvSpPr>
            <a:spLocks noChangeShapeType="1"/>
          </p:cNvSpPr>
          <p:nvPr/>
        </p:nvSpPr>
        <p:spPr bwMode="auto">
          <a:xfrm>
            <a:off x="641350" y="4745038"/>
            <a:ext cx="52388"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4" name="Line 10"/>
          <p:cNvSpPr>
            <a:spLocks noChangeShapeType="1"/>
          </p:cNvSpPr>
          <p:nvPr/>
        </p:nvSpPr>
        <p:spPr bwMode="auto">
          <a:xfrm>
            <a:off x="642938" y="2847975"/>
            <a:ext cx="63500" cy="0"/>
          </a:xfrm>
          <a:prstGeom prst="line">
            <a:avLst/>
          </a:prstGeom>
          <a:noFill/>
          <a:ln w="9525">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5" name="Line 11"/>
          <p:cNvSpPr>
            <a:spLocks noChangeShapeType="1"/>
          </p:cNvSpPr>
          <p:nvPr/>
        </p:nvSpPr>
        <p:spPr bwMode="auto">
          <a:xfrm>
            <a:off x="644525" y="3378200"/>
            <a:ext cx="63500" cy="0"/>
          </a:xfrm>
          <a:prstGeom prst="line">
            <a:avLst/>
          </a:prstGeom>
          <a:noFill/>
          <a:ln w="9525">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6" name="Line 12"/>
          <p:cNvSpPr>
            <a:spLocks noChangeShapeType="1"/>
          </p:cNvSpPr>
          <p:nvPr/>
        </p:nvSpPr>
        <p:spPr bwMode="auto">
          <a:xfrm>
            <a:off x="639763" y="3921125"/>
            <a:ext cx="63500" cy="0"/>
          </a:xfrm>
          <a:prstGeom prst="line">
            <a:avLst/>
          </a:prstGeom>
          <a:noFill/>
          <a:ln w="9525">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7" name="Line 13"/>
          <p:cNvSpPr>
            <a:spLocks noChangeShapeType="1"/>
          </p:cNvSpPr>
          <p:nvPr/>
        </p:nvSpPr>
        <p:spPr bwMode="auto">
          <a:xfrm>
            <a:off x="639763" y="4464050"/>
            <a:ext cx="63500" cy="0"/>
          </a:xfrm>
          <a:prstGeom prst="line">
            <a:avLst/>
          </a:prstGeom>
          <a:noFill/>
          <a:ln w="9525">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8" name="Line 14"/>
          <p:cNvSpPr>
            <a:spLocks noChangeShapeType="1"/>
          </p:cNvSpPr>
          <p:nvPr/>
        </p:nvSpPr>
        <p:spPr bwMode="auto">
          <a:xfrm>
            <a:off x="730250" y="4767263"/>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59" name="Line 15"/>
          <p:cNvSpPr>
            <a:spLocks noChangeShapeType="1"/>
          </p:cNvSpPr>
          <p:nvPr/>
        </p:nvSpPr>
        <p:spPr bwMode="auto">
          <a:xfrm>
            <a:off x="1184275" y="4776788"/>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60" name="Line 16"/>
          <p:cNvSpPr>
            <a:spLocks noChangeShapeType="1"/>
          </p:cNvSpPr>
          <p:nvPr/>
        </p:nvSpPr>
        <p:spPr bwMode="auto">
          <a:xfrm>
            <a:off x="1651000" y="4776788"/>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61" name="Line 17"/>
          <p:cNvSpPr>
            <a:spLocks noChangeShapeType="1"/>
          </p:cNvSpPr>
          <p:nvPr/>
        </p:nvSpPr>
        <p:spPr bwMode="auto">
          <a:xfrm>
            <a:off x="2114550" y="4779963"/>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62" name="Line 18"/>
          <p:cNvSpPr>
            <a:spLocks noChangeShapeType="1"/>
          </p:cNvSpPr>
          <p:nvPr/>
        </p:nvSpPr>
        <p:spPr bwMode="auto">
          <a:xfrm>
            <a:off x="2586038" y="4781550"/>
            <a:ext cx="0" cy="77788"/>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63" name="Line 19"/>
          <p:cNvSpPr>
            <a:spLocks noChangeShapeType="1"/>
          </p:cNvSpPr>
          <p:nvPr/>
        </p:nvSpPr>
        <p:spPr bwMode="auto">
          <a:xfrm>
            <a:off x="3048000" y="4776788"/>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64" name="Line 20"/>
          <p:cNvSpPr>
            <a:spLocks noChangeShapeType="1"/>
          </p:cNvSpPr>
          <p:nvPr/>
        </p:nvSpPr>
        <p:spPr bwMode="auto">
          <a:xfrm>
            <a:off x="3514725" y="4776788"/>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65" name="Line 21"/>
          <p:cNvSpPr>
            <a:spLocks noChangeShapeType="1"/>
          </p:cNvSpPr>
          <p:nvPr/>
        </p:nvSpPr>
        <p:spPr bwMode="auto">
          <a:xfrm>
            <a:off x="3976688" y="4776788"/>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66" name="Freeform 22"/>
          <p:cNvSpPr>
            <a:spLocks/>
          </p:cNvSpPr>
          <p:nvPr/>
        </p:nvSpPr>
        <p:spPr bwMode="auto">
          <a:xfrm>
            <a:off x="725488" y="2838450"/>
            <a:ext cx="3252787" cy="1895475"/>
          </a:xfrm>
          <a:custGeom>
            <a:avLst/>
            <a:gdLst>
              <a:gd name="T0" fmla="*/ 2147483647 w 2049"/>
              <a:gd name="T1" fmla="*/ 2147483647 h 1194"/>
              <a:gd name="T2" fmla="*/ 2147483647 w 2049"/>
              <a:gd name="T3" fmla="*/ 2147483647 h 1194"/>
              <a:gd name="T4" fmla="*/ 2147483647 w 2049"/>
              <a:gd name="T5" fmla="*/ 2147483647 h 1194"/>
              <a:gd name="T6" fmla="*/ 2147483647 w 2049"/>
              <a:gd name="T7" fmla="*/ 2147483647 h 1194"/>
              <a:gd name="T8" fmla="*/ 2147483647 w 2049"/>
              <a:gd name="T9" fmla="*/ 2147483647 h 1194"/>
              <a:gd name="T10" fmla="*/ 2147483647 w 2049"/>
              <a:gd name="T11" fmla="*/ 2147483647 h 1194"/>
              <a:gd name="T12" fmla="*/ 2147483647 w 2049"/>
              <a:gd name="T13" fmla="*/ 2147483647 h 1194"/>
              <a:gd name="T14" fmla="*/ 2147483647 w 2049"/>
              <a:gd name="T15" fmla="*/ 2147483647 h 1194"/>
              <a:gd name="T16" fmla="*/ 2147483647 w 2049"/>
              <a:gd name="T17" fmla="*/ 2147483647 h 1194"/>
              <a:gd name="T18" fmla="*/ 2147483647 w 2049"/>
              <a:gd name="T19" fmla="*/ 2147483647 h 1194"/>
              <a:gd name="T20" fmla="*/ 2147483647 w 2049"/>
              <a:gd name="T21" fmla="*/ 2147483647 h 1194"/>
              <a:gd name="T22" fmla="*/ 2147483647 w 2049"/>
              <a:gd name="T23" fmla="*/ 2147483647 h 1194"/>
              <a:gd name="T24" fmla="*/ 2147483647 w 2049"/>
              <a:gd name="T25" fmla="*/ 2147483647 h 1194"/>
              <a:gd name="T26" fmla="*/ 2147483647 w 2049"/>
              <a:gd name="T27" fmla="*/ 2147483647 h 1194"/>
              <a:gd name="T28" fmla="*/ 2147483647 w 2049"/>
              <a:gd name="T29" fmla="*/ 2147483647 h 1194"/>
              <a:gd name="T30" fmla="*/ 2147483647 w 2049"/>
              <a:gd name="T31" fmla="*/ 2147483647 h 1194"/>
              <a:gd name="T32" fmla="*/ 2147483647 w 2049"/>
              <a:gd name="T33" fmla="*/ 2147483647 h 1194"/>
              <a:gd name="T34" fmla="*/ 2147483647 w 2049"/>
              <a:gd name="T35" fmla="*/ 2147483647 h 1194"/>
              <a:gd name="T36" fmla="*/ 2147483647 w 2049"/>
              <a:gd name="T37" fmla="*/ 2147483647 h 1194"/>
              <a:gd name="T38" fmla="*/ 2147483647 w 2049"/>
              <a:gd name="T39" fmla="*/ 2147483647 h 1194"/>
              <a:gd name="T40" fmla="*/ 2147483647 w 2049"/>
              <a:gd name="T41" fmla="*/ 2147483647 h 1194"/>
              <a:gd name="T42" fmla="*/ 2147483647 w 2049"/>
              <a:gd name="T43" fmla="*/ 2147483647 h 1194"/>
              <a:gd name="T44" fmla="*/ 2147483647 w 2049"/>
              <a:gd name="T45" fmla="*/ 2147483647 h 1194"/>
              <a:gd name="T46" fmla="*/ 2147483647 w 2049"/>
              <a:gd name="T47" fmla="*/ 2147483647 h 1194"/>
              <a:gd name="T48" fmla="*/ 2147483647 w 2049"/>
              <a:gd name="T49" fmla="*/ 2147483647 h 1194"/>
              <a:gd name="T50" fmla="*/ 2147483647 w 2049"/>
              <a:gd name="T51" fmla="*/ 2147483647 h 1194"/>
              <a:gd name="T52" fmla="*/ 2147483647 w 2049"/>
              <a:gd name="T53" fmla="*/ 2147483647 h 1194"/>
              <a:gd name="T54" fmla="*/ 2147483647 w 2049"/>
              <a:gd name="T55" fmla="*/ 2147483647 h 1194"/>
              <a:gd name="T56" fmla="*/ 2147483647 w 2049"/>
              <a:gd name="T57" fmla="*/ 2147483647 h 1194"/>
              <a:gd name="T58" fmla="*/ 2147483647 w 2049"/>
              <a:gd name="T59" fmla="*/ 2147483647 h 1194"/>
              <a:gd name="T60" fmla="*/ 2147483647 w 2049"/>
              <a:gd name="T61" fmla="*/ 2147483647 h 1194"/>
              <a:gd name="T62" fmla="*/ 2147483647 w 2049"/>
              <a:gd name="T63" fmla="*/ 2147483647 h 1194"/>
              <a:gd name="T64" fmla="*/ 2147483647 w 2049"/>
              <a:gd name="T65" fmla="*/ 2147483647 h 1194"/>
              <a:gd name="T66" fmla="*/ 2147483647 w 2049"/>
              <a:gd name="T67" fmla="*/ 2147483647 h 1194"/>
              <a:gd name="T68" fmla="*/ 2147483647 w 2049"/>
              <a:gd name="T69" fmla="*/ 2147483647 h 1194"/>
              <a:gd name="T70" fmla="*/ 2147483647 w 2049"/>
              <a:gd name="T71" fmla="*/ 2147483647 h 1194"/>
              <a:gd name="T72" fmla="*/ 2147483647 w 2049"/>
              <a:gd name="T73" fmla="*/ 2147483647 h 1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9"/>
              <a:gd name="T112" fmla="*/ 0 h 1194"/>
              <a:gd name="T113" fmla="*/ 2049 w 2049"/>
              <a:gd name="T114" fmla="*/ 1194 h 1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9" h="1194">
                <a:moveTo>
                  <a:pt x="0" y="1194"/>
                </a:moveTo>
                <a:lnTo>
                  <a:pt x="12" y="1170"/>
                </a:lnTo>
                <a:lnTo>
                  <a:pt x="42" y="1149"/>
                </a:lnTo>
                <a:lnTo>
                  <a:pt x="60" y="1149"/>
                </a:lnTo>
                <a:lnTo>
                  <a:pt x="87" y="1110"/>
                </a:lnTo>
                <a:lnTo>
                  <a:pt x="96" y="1062"/>
                </a:lnTo>
                <a:lnTo>
                  <a:pt x="138" y="1056"/>
                </a:lnTo>
                <a:lnTo>
                  <a:pt x="144" y="1029"/>
                </a:lnTo>
                <a:lnTo>
                  <a:pt x="171" y="1029"/>
                </a:lnTo>
                <a:lnTo>
                  <a:pt x="180" y="1008"/>
                </a:lnTo>
                <a:lnTo>
                  <a:pt x="201" y="1002"/>
                </a:lnTo>
                <a:lnTo>
                  <a:pt x="210" y="960"/>
                </a:lnTo>
                <a:lnTo>
                  <a:pt x="246" y="927"/>
                </a:lnTo>
                <a:lnTo>
                  <a:pt x="288" y="900"/>
                </a:lnTo>
                <a:lnTo>
                  <a:pt x="309" y="882"/>
                </a:lnTo>
                <a:lnTo>
                  <a:pt x="351" y="873"/>
                </a:lnTo>
                <a:lnTo>
                  <a:pt x="381" y="855"/>
                </a:lnTo>
                <a:lnTo>
                  <a:pt x="402" y="849"/>
                </a:lnTo>
                <a:lnTo>
                  <a:pt x="462" y="831"/>
                </a:lnTo>
                <a:lnTo>
                  <a:pt x="492" y="825"/>
                </a:lnTo>
                <a:lnTo>
                  <a:pt x="510" y="810"/>
                </a:lnTo>
                <a:lnTo>
                  <a:pt x="546" y="795"/>
                </a:lnTo>
                <a:lnTo>
                  <a:pt x="579" y="786"/>
                </a:lnTo>
                <a:lnTo>
                  <a:pt x="585" y="732"/>
                </a:lnTo>
                <a:lnTo>
                  <a:pt x="603" y="717"/>
                </a:lnTo>
                <a:lnTo>
                  <a:pt x="639" y="714"/>
                </a:lnTo>
                <a:lnTo>
                  <a:pt x="651" y="693"/>
                </a:lnTo>
                <a:lnTo>
                  <a:pt x="699" y="690"/>
                </a:lnTo>
                <a:lnTo>
                  <a:pt x="735" y="678"/>
                </a:lnTo>
                <a:lnTo>
                  <a:pt x="771" y="663"/>
                </a:lnTo>
                <a:lnTo>
                  <a:pt x="825" y="663"/>
                </a:lnTo>
                <a:lnTo>
                  <a:pt x="837" y="642"/>
                </a:lnTo>
                <a:lnTo>
                  <a:pt x="873" y="633"/>
                </a:lnTo>
                <a:lnTo>
                  <a:pt x="888" y="621"/>
                </a:lnTo>
                <a:lnTo>
                  <a:pt x="906" y="615"/>
                </a:lnTo>
                <a:lnTo>
                  <a:pt x="927" y="585"/>
                </a:lnTo>
                <a:lnTo>
                  <a:pt x="969" y="576"/>
                </a:lnTo>
                <a:lnTo>
                  <a:pt x="1023" y="567"/>
                </a:lnTo>
                <a:lnTo>
                  <a:pt x="1038" y="546"/>
                </a:lnTo>
                <a:lnTo>
                  <a:pt x="1053" y="531"/>
                </a:lnTo>
                <a:lnTo>
                  <a:pt x="1098" y="534"/>
                </a:lnTo>
                <a:lnTo>
                  <a:pt x="1134" y="525"/>
                </a:lnTo>
                <a:lnTo>
                  <a:pt x="1179" y="510"/>
                </a:lnTo>
                <a:lnTo>
                  <a:pt x="1203" y="501"/>
                </a:lnTo>
                <a:lnTo>
                  <a:pt x="1233" y="492"/>
                </a:lnTo>
                <a:lnTo>
                  <a:pt x="1284" y="492"/>
                </a:lnTo>
                <a:lnTo>
                  <a:pt x="1302" y="486"/>
                </a:lnTo>
                <a:lnTo>
                  <a:pt x="1314" y="471"/>
                </a:lnTo>
                <a:lnTo>
                  <a:pt x="1359" y="453"/>
                </a:lnTo>
                <a:lnTo>
                  <a:pt x="1374" y="429"/>
                </a:lnTo>
                <a:lnTo>
                  <a:pt x="1386" y="378"/>
                </a:lnTo>
                <a:lnTo>
                  <a:pt x="1428" y="372"/>
                </a:lnTo>
                <a:lnTo>
                  <a:pt x="1452" y="351"/>
                </a:lnTo>
                <a:lnTo>
                  <a:pt x="1482" y="342"/>
                </a:lnTo>
                <a:lnTo>
                  <a:pt x="1506" y="336"/>
                </a:lnTo>
                <a:lnTo>
                  <a:pt x="1506" y="303"/>
                </a:lnTo>
                <a:lnTo>
                  <a:pt x="1545" y="294"/>
                </a:lnTo>
                <a:lnTo>
                  <a:pt x="1593" y="288"/>
                </a:lnTo>
                <a:lnTo>
                  <a:pt x="1611" y="270"/>
                </a:lnTo>
                <a:lnTo>
                  <a:pt x="1635" y="252"/>
                </a:lnTo>
                <a:lnTo>
                  <a:pt x="1656" y="237"/>
                </a:lnTo>
                <a:lnTo>
                  <a:pt x="1698" y="213"/>
                </a:lnTo>
                <a:lnTo>
                  <a:pt x="1728" y="219"/>
                </a:lnTo>
                <a:lnTo>
                  <a:pt x="1749" y="198"/>
                </a:lnTo>
                <a:lnTo>
                  <a:pt x="1803" y="192"/>
                </a:lnTo>
                <a:lnTo>
                  <a:pt x="1827" y="174"/>
                </a:lnTo>
                <a:lnTo>
                  <a:pt x="1872" y="159"/>
                </a:lnTo>
                <a:lnTo>
                  <a:pt x="1890" y="141"/>
                </a:lnTo>
                <a:lnTo>
                  <a:pt x="1893" y="123"/>
                </a:lnTo>
                <a:lnTo>
                  <a:pt x="1902" y="93"/>
                </a:lnTo>
                <a:lnTo>
                  <a:pt x="1908" y="75"/>
                </a:lnTo>
                <a:lnTo>
                  <a:pt x="1983" y="75"/>
                </a:lnTo>
                <a:lnTo>
                  <a:pt x="2025" y="72"/>
                </a:lnTo>
                <a:lnTo>
                  <a:pt x="2043" y="54"/>
                </a:lnTo>
                <a:lnTo>
                  <a:pt x="2049" y="0"/>
                </a:lnTo>
              </a:path>
            </a:pathLst>
          </a:custGeom>
          <a:noFill/>
          <a:ln w="28575">
            <a:solidFill>
              <a:schemeClr val="accent2"/>
            </a:solidFill>
            <a:prstDash val="sysDot"/>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31767" name="Freeform 23"/>
          <p:cNvSpPr>
            <a:spLocks/>
          </p:cNvSpPr>
          <p:nvPr/>
        </p:nvSpPr>
        <p:spPr bwMode="auto">
          <a:xfrm>
            <a:off x="735013" y="3814763"/>
            <a:ext cx="3257550" cy="923925"/>
          </a:xfrm>
          <a:custGeom>
            <a:avLst/>
            <a:gdLst>
              <a:gd name="T0" fmla="*/ 0 w 2052"/>
              <a:gd name="T1" fmla="*/ 2147483647 h 582"/>
              <a:gd name="T2" fmla="*/ 2147483647 w 2052"/>
              <a:gd name="T3" fmla="*/ 2147483647 h 582"/>
              <a:gd name="T4" fmla="*/ 2147483647 w 2052"/>
              <a:gd name="T5" fmla="*/ 2147483647 h 582"/>
              <a:gd name="T6" fmla="*/ 2147483647 w 2052"/>
              <a:gd name="T7" fmla="*/ 2147483647 h 582"/>
              <a:gd name="T8" fmla="*/ 2147483647 w 2052"/>
              <a:gd name="T9" fmla="*/ 2147483647 h 582"/>
              <a:gd name="T10" fmla="*/ 2147483647 w 2052"/>
              <a:gd name="T11" fmla="*/ 2147483647 h 582"/>
              <a:gd name="T12" fmla="*/ 2147483647 w 2052"/>
              <a:gd name="T13" fmla="*/ 2147483647 h 582"/>
              <a:gd name="T14" fmla="*/ 2147483647 w 2052"/>
              <a:gd name="T15" fmla="*/ 2147483647 h 582"/>
              <a:gd name="T16" fmla="*/ 2147483647 w 2052"/>
              <a:gd name="T17" fmla="*/ 2147483647 h 582"/>
              <a:gd name="T18" fmla="*/ 2147483647 w 2052"/>
              <a:gd name="T19" fmla="*/ 2147483647 h 582"/>
              <a:gd name="T20" fmla="*/ 2147483647 w 2052"/>
              <a:gd name="T21" fmla="*/ 2147483647 h 582"/>
              <a:gd name="T22" fmla="*/ 2147483647 w 2052"/>
              <a:gd name="T23" fmla="*/ 2147483647 h 582"/>
              <a:gd name="T24" fmla="*/ 2147483647 w 2052"/>
              <a:gd name="T25" fmla="*/ 2147483647 h 582"/>
              <a:gd name="T26" fmla="*/ 2147483647 w 2052"/>
              <a:gd name="T27" fmla="*/ 2147483647 h 582"/>
              <a:gd name="T28" fmla="*/ 2147483647 w 2052"/>
              <a:gd name="T29" fmla="*/ 2147483647 h 582"/>
              <a:gd name="T30" fmla="*/ 2147483647 w 2052"/>
              <a:gd name="T31" fmla="*/ 2147483647 h 582"/>
              <a:gd name="T32" fmla="*/ 2147483647 w 2052"/>
              <a:gd name="T33" fmla="*/ 2147483647 h 582"/>
              <a:gd name="T34" fmla="*/ 2147483647 w 2052"/>
              <a:gd name="T35" fmla="*/ 2147483647 h 582"/>
              <a:gd name="T36" fmla="*/ 2147483647 w 2052"/>
              <a:gd name="T37" fmla="*/ 2147483647 h 582"/>
              <a:gd name="T38" fmla="*/ 2147483647 w 2052"/>
              <a:gd name="T39" fmla="*/ 2147483647 h 582"/>
              <a:gd name="T40" fmla="*/ 2147483647 w 2052"/>
              <a:gd name="T41" fmla="*/ 2147483647 h 582"/>
              <a:gd name="T42" fmla="*/ 2147483647 w 2052"/>
              <a:gd name="T43" fmla="*/ 2147483647 h 582"/>
              <a:gd name="T44" fmla="*/ 2147483647 w 2052"/>
              <a:gd name="T45" fmla="*/ 2147483647 h 582"/>
              <a:gd name="T46" fmla="*/ 2147483647 w 2052"/>
              <a:gd name="T47" fmla="*/ 2147483647 h 582"/>
              <a:gd name="T48" fmla="*/ 2147483647 w 2052"/>
              <a:gd name="T49" fmla="*/ 2147483647 h 582"/>
              <a:gd name="T50" fmla="*/ 2147483647 w 2052"/>
              <a:gd name="T51" fmla="*/ 2147483647 h 582"/>
              <a:gd name="T52" fmla="*/ 2147483647 w 2052"/>
              <a:gd name="T53" fmla="*/ 2147483647 h 582"/>
              <a:gd name="T54" fmla="*/ 2147483647 w 2052"/>
              <a:gd name="T55" fmla="*/ 2147483647 h 582"/>
              <a:gd name="T56" fmla="*/ 2147483647 w 2052"/>
              <a:gd name="T57" fmla="*/ 2147483647 h 582"/>
              <a:gd name="T58" fmla="*/ 2147483647 w 2052"/>
              <a:gd name="T59" fmla="*/ 2147483647 h 582"/>
              <a:gd name="T60" fmla="*/ 2147483647 w 2052"/>
              <a:gd name="T61" fmla="*/ 2147483647 h 582"/>
              <a:gd name="T62" fmla="*/ 2147483647 w 2052"/>
              <a:gd name="T63" fmla="*/ 2147483647 h 582"/>
              <a:gd name="T64" fmla="*/ 2147483647 w 2052"/>
              <a:gd name="T65" fmla="*/ 2147483647 h 582"/>
              <a:gd name="T66" fmla="*/ 2147483647 w 2052"/>
              <a:gd name="T67" fmla="*/ 2147483647 h 582"/>
              <a:gd name="T68" fmla="*/ 2147483647 w 2052"/>
              <a:gd name="T69" fmla="*/ 2147483647 h 582"/>
              <a:gd name="T70" fmla="*/ 2147483647 w 2052"/>
              <a:gd name="T71" fmla="*/ 2147483647 h 582"/>
              <a:gd name="T72" fmla="*/ 2147483647 w 2052"/>
              <a:gd name="T73" fmla="*/ 2147483647 h 582"/>
              <a:gd name="T74" fmla="*/ 2147483647 w 2052"/>
              <a:gd name="T75" fmla="*/ 2147483647 h 582"/>
              <a:gd name="T76" fmla="*/ 2147483647 w 2052"/>
              <a:gd name="T77" fmla="*/ 2147483647 h 582"/>
              <a:gd name="T78" fmla="*/ 2147483647 w 2052"/>
              <a:gd name="T79" fmla="*/ 2147483647 h 582"/>
              <a:gd name="T80" fmla="*/ 2147483647 w 2052"/>
              <a:gd name="T81" fmla="*/ 2147483647 h 582"/>
              <a:gd name="T82" fmla="*/ 2147483647 w 2052"/>
              <a:gd name="T83" fmla="*/ 2147483647 h 582"/>
              <a:gd name="T84" fmla="*/ 2147483647 w 2052"/>
              <a:gd name="T85" fmla="*/ 2147483647 h 582"/>
              <a:gd name="T86" fmla="*/ 2147483647 w 2052"/>
              <a:gd name="T87" fmla="*/ 2147483647 h 582"/>
              <a:gd name="T88" fmla="*/ 2147483647 w 2052"/>
              <a:gd name="T89" fmla="*/ 2147483647 h 582"/>
              <a:gd name="T90" fmla="*/ 2147483647 w 2052"/>
              <a:gd name="T91" fmla="*/ 2147483647 h 582"/>
              <a:gd name="T92" fmla="*/ 2147483647 w 2052"/>
              <a:gd name="T93" fmla="*/ 2147483647 h 582"/>
              <a:gd name="T94" fmla="*/ 2147483647 w 2052"/>
              <a:gd name="T95" fmla="*/ 2147483647 h 582"/>
              <a:gd name="T96" fmla="*/ 2147483647 w 2052"/>
              <a:gd name="T97" fmla="*/ 2147483647 h 582"/>
              <a:gd name="T98" fmla="*/ 2147483647 w 2052"/>
              <a:gd name="T99" fmla="*/ 2147483647 h 582"/>
              <a:gd name="T100" fmla="*/ 2147483647 w 2052"/>
              <a:gd name="T101" fmla="*/ 2147483647 h 582"/>
              <a:gd name="T102" fmla="*/ 2147483647 w 2052"/>
              <a:gd name="T103" fmla="*/ 2147483647 h 582"/>
              <a:gd name="T104" fmla="*/ 2147483647 w 2052"/>
              <a:gd name="T105" fmla="*/ 2147483647 h 582"/>
              <a:gd name="T106" fmla="*/ 2147483647 w 2052"/>
              <a:gd name="T107" fmla="*/ 2147483647 h 582"/>
              <a:gd name="T108" fmla="*/ 2147483647 w 2052"/>
              <a:gd name="T109" fmla="*/ 2147483647 h 582"/>
              <a:gd name="T110" fmla="*/ 2147483647 w 2052"/>
              <a:gd name="T111" fmla="*/ 2147483647 h 582"/>
              <a:gd name="T112" fmla="*/ 2147483647 w 2052"/>
              <a:gd name="T113" fmla="*/ 2147483647 h 582"/>
              <a:gd name="T114" fmla="*/ 2147483647 w 2052"/>
              <a:gd name="T115" fmla="*/ 2147483647 h 582"/>
              <a:gd name="T116" fmla="*/ 2147483647 w 2052"/>
              <a:gd name="T117" fmla="*/ 0 h 5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52"/>
              <a:gd name="T178" fmla="*/ 0 h 582"/>
              <a:gd name="T179" fmla="*/ 2052 w 2052"/>
              <a:gd name="T180" fmla="*/ 582 h 5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52" h="582">
                <a:moveTo>
                  <a:pt x="0" y="582"/>
                </a:moveTo>
                <a:lnTo>
                  <a:pt x="27" y="576"/>
                </a:lnTo>
                <a:lnTo>
                  <a:pt x="48" y="564"/>
                </a:lnTo>
                <a:lnTo>
                  <a:pt x="117" y="558"/>
                </a:lnTo>
                <a:lnTo>
                  <a:pt x="135" y="540"/>
                </a:lnTo>
                <a:lnTo>
                  <a:pt x="168" y="540"/>
                </a:lnTo>
                <a:lnTo>
                  <a:pt x="204" y="537"/>
                </a:lnTo>
                <a:lnTo>
                  <a:pt x="234" y="525"/>
                </a:lnTo>
                <a:lnTo>
                  <a:pt x="255" y="507"/>
                </a:lnTo>
                <a:lnTo>
                  <a:pt x="264" y="474"/>
                </a:lnTo>
                <a:lnTo>
                  <a:pt x="285" y="465"/>
                </a:lnTo>
                <a:lnTo>
                  <a:pt x="327" y="465"/>
                </a:lnTo>
                <a:lnTo>
                  <a:pt x="336" y="447"/>
                </a:lnTo>
                <a:lnTo>
                  <a:pt x="372" y="447"/>
                </a:lnTo>
                <a:lnTo>
                  <a:pt x="399" y="438"/>
                </a:lnTo>
                <a:lnTo>
                  <a:pt x="420" y="441"/>
                </a:lnTo>
                <a:lnTo>
                  <a:pt x="426" y="423"/>
                </a:lnTo>
                <a:lnTo>
                  <a:pt x="450" y="405"/>
                </a:lnTo>
                <a:lnTo>
                  <a:pt x="480" y="396"/>
                </a:lnTo>
                <a:lnTo>
                  <a:pt x="513" y="399"/>
                </a:lnTo>
                <a:lnTo>
                  <a:pt x="531" y="393"/>
                </a:lnTo>
                <a:lnTo>
                  <a:pt x="555" y="384"/>
                </a:lnTo>
                <a:lnTo>
                  <a:pt x="573" y="375"/>
                </a:lnTo>
                <a:lnTo>
                  <a:pt x="693" y="372"/>
                </a:lnTo>
                <a:lnTo>
                  <a:pt x="768" y="360"/>
                </a:lnTo>
                <a:lnTo>
                  <a:pt x="786" y="342"/>
                </a:lnTo>
                <a:lnTo>
                  <a:pt x="924" y="342"/>
                </a:lnTo>
                <a:lnTo>
                  <a:pt x="951" y="330"/>
                </a:lnTo>
                <a:lnTo>
                  <a:pt x="1113" y="330"/>
                </a:lnTo>
                <a:lnTo>
                  <a:pt x="1173" y="318"/>
                </a:lnTo>
                <a:lnTo>
                  <a:pt x="1203" y="309"/>
                </a:lnTo>
                <a:lnTo>
                  <a:pt x="1233" y="297"/>
                </a:lnTo>
                <a:lnTo>
                  <a:pt x="1233" y="279"/>
                </a:lnTo>
                <a:lnTo>
                  <a:pt x="1320" y="279"/>
                </a:lnTo>
                <a:lnTo>
                  <a:pt x="1332" y="264"/>
                </a:lnTo>
                <a:lnTo>
                  <a:pt x="1359" y="264"/>
                </a:lnTo>
                <a:lnTo>
                  <a:pt x="1437" y="255"/>
                </a:lnTo>
                <a:lnTo>
                  <a:pt x="1473" y="240"/>
                </a:lnTo>
                <a:lnTo>
                  <a:pt x="1497" y="225"/>
                </a:lnTo>
                <a:lnTo>
                  <a:pt x="1527" y="228"/>
                </a:lnTo>
                <a:lnTo>
                  <a:pt x="1548" y="216"/>
                </a:lnTo>
                <a:lnTo>
                  <a:pt x="1548" y="198"/>
                </a:lnTo>
                <a:lnTo>
                  <a:pt x="1575" y="198"/>
                </a:lnTo>
                <a:lnTo>
                  <a:pt x="1683" y="183"/>
                </a:lnTo>
                <a:lnTo>
                  <a:pt x="1725" y="171"/>
                </a:lnTo>
                <a:lnTo>
                  <a:pt x="1749" y="159"/>
                </a:lnTo>
                <a:lnTo>
                  <a:pt x="1743" y="141"/>
                </a:lnTo>
                <a:lnTo>
                  <a:pt x="1761" y="141"/>
                </a:lnTo>
                <a:lnTo>
                  <a:pt x="1782" y="126"/>
                </a:lnTo>
                <a:lnTo>
                  <a:pt x="1788" y="108"/>
                </a:lnTo>
                <a:lnTo>
                  <a:pt x="1839" y="105"/>
                </a:lnTo>
                <a:lnTo>
                  <a:pt x="1839" y="87"/>
                </a:lnTo>
                <a:lnTo>
                  <a:pt x="1863" y="87"/>
                </a:lnTo>
                <a:lnTo>
                  <a:pt x="1875" y="66"/>
                </a:lnTo>
                <a:lnTo>
                  <a:pt x="1893" y="54"/>
                </a:lnTo>
                <a:lnTo>
                  <a:pt x="1899" y="30"/>
                </a:lnTo>
                <a:lnTo>
                  <a:pt x="1983" y="30"/>
                </a:lnTo>
                <a:lnTo>
                  <a:pt x="1980" y="3"/>
                </a:lnTo>
                <a:lnTo>
                  <a:pt x="2052" y="0"/>
                </a:lnTo>
              </a:path>
            </a:pathLst>
          </a:custGeom>
          <a:noFill/>
          <a:ln w="28575">
            <a:solidFill>
              <a:srgbClr val="FF0000"/>
            </a:solid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31768" name="Text Box 24"/>
          <p:cNvSpPr txBox="1">
            <a:spLocks noChangeArrowheads="1"/>
          </p:cNvSpPr>
          <p:nvPr/>
        </p:nvSpPr>
        <p:spPr bwMode="auto">
          <a:xfrm>
            <a:off x="544513" y="4814888"/>
            <a:ext cx="357187"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0.0</a:t>
            </a:r>
          </a:p>
        </p:txBody>
      </p:sp>
      <p:sp>
        <p:nvSpPr>
          <p:cNvPr id="31769" name="Text Box 25"/>
          <p:cNvSpPr txBox="1">
            <a:spLocks noChangeArrowheads="1"/>
          </p:cNvSpPr>
          <p:nvPr/>
        </p:nvSpPr>
        <p:spPr bwMode="auto">
          <a:xfrm>
            <a:off x="998538" y="4802188"/>
            <a:ext cx="357187"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0.5</a:t>
            </a:r>
          </a:p>
        </p:txBody>
      </p:sp>
      <p:sp>
        <p:nvSpPr>
          <p:cNvPr id="31770" name="Text Box 26"/>
          <p:cNvSpPr txBox="1">
            <a:spLocks noChangeArrowheads="1"/>
          </p:cNvSpPr>
          <p:nvPr/>
        </p:nvSpPr>
        <p:spPr bwMode="auto">
          <a:xfrm>
            <a:off x="1466850" y="4808538"/>
            <a:ext cx="357188"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1.0</a:t>
            </a:r>
          </a:p>
        </p:txBody>
      </p:sp>
      <p:sp>
        <p:nvSpPr>
          <p:cNvPr id="31771" name="Text Box 27"/>
          <p:cNvSpPr txBox="1">
            <a:spLocks noChangeArrowheads="1"/>
          </p:cNvSpPr>
          <p:nvPr/>
        </p:nvSpPr>
        <p:spPr bwMode="auto">
          <a:xfrm>
            <a:off x="1935163" y="4819650"/>
            <a:ext cx="357187"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1.5</a:t>
            </a:r>
          </a:p>
        </p:txBody>
      </p:sp>
      <p:sp>
        <p:nvSpPr>
          <p:cNvPr id="31772" name="Text Box 28"/>
          <p:cNvSpPr txBox="1">
            <a:spLocks noChangeArrowheads="1"/>
          </p:cNvSpPr>
          <p:nvPr/>
        </p:nvSpPr>
        <p:spPr bwMode="auto">
          <a:xfrm>
            <a:off x="2416175" y="4810125"/>
            <a:ext cx="357188"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2.0</a:t>
            </a:r>
          </a:p>
        </p:txBody>
      </p:sp>
      <p:sp>
        <p:nvSpPr>
          <p:cNvPr id="31773" name="Text Box 29"/>
          <p:cNvSpPr txBox="1">
            <a:spLocks noChangeArrowheads="1"/>
          </p:cNvSpPr>
          <p:nvPr/>
        </p:nvSpPr>
        <p:spPr bwMode="auto">
          <a:xfrm>
            <a:off x="2868613" y="4814888"/>
            <a:ext cx="357187"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2.5</a:t>
            </a:r>
          </a:p>
        </p:txBody>
      </p:sp>
      <p:sp>
        <p:nvSpPr>
          <p:cNvPr id="31774" name="Text Box 30"/>
          <p:cNvSpPr txBox="1">
            <a:spLocks noChangeArrowheads="1"/>
          </p:cNvSpPr>
          <p:nvPr/>
        </p:nvSpPr>
        <p:spPr bwMode="auto">
          <a:xfrm>
            <a:off x="3335338" y="4819650"/>
            <a:ext cx="357187"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3.0</a:t>
            </a:r>
          </a:p>
        </p:txBody>
      </p:sp>
      <p:sp>
        <p:nvSpPr>
          <p:cNvPr id="31775" name="Text Box 31"/>
          <p:cNvSpPr txBox="1">
            <a:spLocks noChangeArrowheads="1"/>
          </p:cNvSpPr>
          <p:nvPr/>
        </p:nvSpPr>
        <p:spPr bwMode="auto">
          <a:xfrm>
            <a:off x="3794125" y="4821238"/>
            <a:ext cx="357188"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3.5</a:t>
            </a:r>
          </a:p>
        </p:txBody>
      </p:sp>
      <p:sp>
        <p:nvSpPr>
          <p:cNvPr id="31776" name="Text Box 32"/>
          <p:cNvSpPr txBox="1">
            <a:spLocks noChangeArrowheads="1"/>
          </p:cNvSpPr>
          <p:nvPr/>
        </p:nvSpPr>
        <p:spPr bwMode="auto">
          <a:xfrm>
            <a:off x="327025" y="4635500"/>
            <a:ext cx="357188"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0.0</a:t>
            </a:r>
          </a:p>
        </p:txBody>
      </p:sp>
      <p:sp>
        <p:nvSpPr>
          <p:cNvPr id="31777" name="Text Box 33"/>
          <p:cNvSpPr txBox="1">
            <a:spLocks noChangeArrowheads="1"/>
          </p:cNvSpPr>
          <p:nvPr/>
        </p:nvSpPr>
        <p:spPr bwMode="auto">
          <a:xfrm>
            <a:off x="339725" y="4086225"/>
            <a:ext cx="357188"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1.0</a:t>
            </a:r>
          </a:p>
        </p:txBody>
      </p:sp>
      <p:sp>
        <p:nvSpPr>
          <p:cNvPr id="31778" name="Text Box 34"/>
          <p:cNvSpPr txBox="1">
            <a:spLocks noChangeArrowheads="1"/>
          </p:cNvSpPr>
          <p:nvPr/>
        </p:nvSpPr>
        <p:spPr bwMode="auto">
          <a:xfrm>
            <a:off x="336550" y="3535363"/>
            <a:ext cx="357188"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2.0</a:t>
            </a:r>
          </a:p>
        </p:txBody>
      </p:sp>
      <p:sp>
        <p:nvSpPr>
          <p:cNvPr id="31779" name="Text Box 35"/>
          <p:cNvSpPr txBox="1">
            <a:spLocks noChangeArrowheads="1"/>
          </p:cNvSpPr>
          <p:nvPr/>
        </p:nvSpPr>
        <p:spPr bwMode="auto">
          <a:xfrm>
            <a:off x="227013" y="2997200"/>
            <a:ext cx="357187"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3.0</a:t>
            </a:r>
          </a:p>
        </p:txBody>
      </p:sp>
      <p:sp>
        <p:nvSpPr>
          <p:cNvPr id="31780" name="Text Box 36"/>
          <p:cNvSpPr txBox="1">
            <a:spLocks noChangeArrowheads="1"/>
          </p:cNvSpPr>
          <p:nvPr/>
        </p:nvSpPr>
        <p:spPr bwMode="auto">
          <a:xfrm>
            <a:off x="209550" y="2460625"/>
            <a:ext cx="357188"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4.0</a:t>
            </a:r>
          </a:p>
        </p:txBody>
      </p:sp>
      <p:sp>
        <p:nvSpPr>
          <p:cNvPr id="31781" name="Text Box 37"/>
          <p:cNvSpPr txBox="1">
            <a:spLocks noChangeArrowheads="1"/>
          </p:cNvSpPr>
          <p:nvPr/>
        </p:nvSpPr>
        <p:spPr bwMode="auto">
          <a:xfrm>
            <a:off x="1630363" y="5053013"/>
            <a:ext cx="1238250" cy="282575"/>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600" kern="1200">
                <a:solidFill>
                  <a:srgbClr val="000000"/>
                </a:solidFill>
                <a:latin typeface="Arial" charset="0"/>
                <a:ea typeface="+mn-ea"/>
                <a:cs typeface="+mn-cs"/>
              </a:rPr>
              <a:t>Years</a:t>
            </a:r>
          </a:p>
        </p:txBody>
      </p:sp>
      <p:sp>
        <p:nvSpPr>
          <p:cNvPr id="31782" name="Text Box 38"/>
          <p:cNvSpPr txBox="1">
            <a:spLocks noChangeArrowheads="1"/>
          </p:cNvSpPr>
          <p:nvPr/>
        </p:nvSpPr>
        <p:spPr bwMode="auto">
          <a:xfrm rot="-5400000">
            <a:off x="-960437" y="3554413"/>
            <a:ext cx="2270125" cy="250825"/>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400" kern="1200">
                <a:solidFill>
                  <a:srgbClr val="000000"/>
                </a:solidFill>
                <a:latin typeface="Arial" charset="0"/>
                <a:ea typeface="+mn-ea"/>
                <a:cs typeface="+mn-cs"/>
              </a:rPr>
              <a:t>Cumulative incidence (%)</a:t>
            </a:r>
          </a:p>
        </p:txBody>
      </p:sp>
      <p:sp>
        <p:nvSpPr>
          <p:cNvPr id="31783" name="Text Box 39"/>
          <p:cNvSpPr txBox="1">
            <a:spLocks noChangeArrowheads="1"/>
          </p:cNvSpPr>
          <p:nvPr/>
        </p:nvSpPr>
        <p:spPr bwMode="auto">
          <a:xfrm>
            <a:off x="1292225" y="2895600"/>
            <a:ext cx="1247775" cy="506413"/>
          </a:xfrm>
          <a:prstGeom prst="rect">
            <a:avLst/>
          </a:prstGeom>
          <a:noFill/>
          <a:ln w="9525" algn="ctr">
            <a:noFill/>
            <a:miter lim="800000"/>
            <a:headEnd/>
            <a:tailEnd/>
          </a:ln>
        </p:spPr>
        <p:txBody>
          <a:bodyPr lIns="18288" tIns="18288" rIns="18288" bIns="18288">
            <a:spAutoFit/>
          </a:bodyPr>
          <a:lstStyle/>
          <a:p>
            <a:pPr algn="l" rtl="0" eaLnBrk="0" fontAlgn="base" hangingPunct="0">
              <a:spcBef>
                <a:spcPct val="20000"/>
              </a:spcBef>
              <a:spcAft>
                <a:spcPct val="0"/>
              </a:spcAft>
            </a:pPr>
            <a:r>
              <a:rPr lang="en-GB" sz="1400" kern="1200">
                <a:solidFill>
                  <a:srgbClr val="000000"/>
                </a:solidFill>
                <a:latin typeface="Arial" charset="0"/>
                <a:ea typeface="+mn-ea"/>
                <a:cs typeface="+mn-cs"/>
              </a:rPr>
              <a:t>Atorvastatin</a:t>
            </a:r>
          </a:p>
          <a:p>
            <a:pPr algn="l" rtl="0" eaLnBrk="0" fontAlgn="base" hangingPunct="0">
              <a:spcBef>
                <a:spcPct val="20000"/>
              </a:spcBef>
              <a:spcAft>
                <a:spcPct val="0"/>
              </a:spcAft>
            </a:pPr>
            <a:r>
              <a:rPr lang="en-GB" sz="1400" kern="1200">
                <a:solidFill>
                  <a:srgbClr val="000000"/>
                </a:solidFill>
                <a:latin typeface="Arial" charset="0"/>
                <a:ea typeface="+mn-ea"/>
                <a:cs typeface="+mn-cs"/>
              </a:rPr>
              <a:t>Placebo</a:t>
            </a:r>
          </a:p>
        </p:txBody>
      </p:sp>
      <p:sp>
        <p:nvSpPr>
          <p:cNvPr id="31784" name="Line 40"/>
          <p:cNvSpPr>
            <a:spLocks noChangeShapeType="1"/>
          </p:cNvSpPr>
          <p:nvPr/>
        </p:nvSpPr>
        <p:spPr bwMode="auto">
          <a:xfrm>
            <a:off x="985838" y="3071813"/>
            <a:ext cx="230187" cy="0"/>
          </a:xfrm>
          <a:prstGeom prst="line">
            <a:avLst/>
          </a:prstGeom>
          <a:noFill/>
          <a:ln w="19050">
            <a:solidFill>
              <a:srgbClr val="FF0000"/>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85" name="Line 41"/>
          <p:cNvSpPr>
            <a:spLocks noChangeShapeType="1"/>
          </p:cNvSpPr>
          <p:nvPr/>
        </p:nvSpPr>
        <p:spPr bwMode="auto">
          <a:xfrm>
            <a:off x="973138" y="3287713"/>
            <a:ext cx="230187" cy="0"/>
          </a:xfrm>
          <a:prstGeom prst="line">
            <a:avLst/>
          </a:prstGeom>
          <a:noFill/>
          <a:ln w="19050">
            <a:solidFill>
              <a:schemeClr val="accent2"/>
            </a:solidFill>
            <a:prstDash val="sysDot"/>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724458" name="AutoShape 42"/>
          <p:cNvSpPr>
            <a:spLocks noChangeArrowheads="1"/>
          </p:cNvSpPr>
          <p:nvPr/>
        </p:nvSpPr>
        <p:spPr bwMode="auto">
          <a:xfrm>
            <a:off x="3559175" y="3262313"/>
            <a:ext cx="242888" cy="490537"/>
          </a:xfrm>
          <a:prstGeom prst="downArrow">
            <a:avLst>
              <a:gd name="adj1" fmla="val 50000"/>
              <a:gd name="adj2" fmla="val 50490"/>
            </a:avLst>
          </a:prstGeom>
          <a:solidFill>
            <a:srgbClr val="FF3300"/>
          </a:solidFill>
          <a:ln w="9525" algn="ctr">
            <a:solidFill>
              <a:srgbClr val="FF0000"/>
            </a:solidFill>
            <a:miter lim="800000"/>
            <a:headEnd/>
            <a:tailEnd/>
          </a:ln>
          <a:effectLst>
            <a:outerShdw dist="35921" dir="2700000" algn="ctr" rotWithShape="0">
              <a:schemeClr val="tx1"/>
            </a:outerShdw>
          </a:effectLst>
        </p:spPr>
        <p:txBody>
          <a:bodyPr wrap="none" lIns="18288" tIns="18288" rIns="18288" bIns="18288" anchor="ctr"/>
          <a:lstStyle/>
          <a:p>
            <a:pPr algn="l" rtl="0" eaLnBrk="0" fontAlgn="base" hangingPunct="0">
              <a:spcBef>
                <a:spcPct val="0"/>
              </a:spcBef>
              <a:spcAft>
                <a:spcPct val="0"/>
              </a:spcAft>
              <a:defRPr/>
            </a:pPr>
            <a:endParaRPr lang="en-GB" sz="1400" b="1" kern="1200">
              <a:solidFill>
                <a:srgbClr val="000099"/>
              </a:solidFill>
              <a:latin typeface="Arial" charset="0"/>
              <a:ea typeface="+mn-ea"/>
              <a:cs typeface="+mn-cs"/>
            </a:endParaRPr>
          </a:p>
        </p:txBody>
      </p:sp>
      <p:sp>
        <p:nvSpPr>
          <p:cNvPr id="31787" name="Text Box 43"/>
          <p:cNvSpPr txBox="1">
            <a:spLocks noChangeArrowheads="1"/>
          </p:cNvSpPr>
          <p:nvPr/>
        </p:nvSpPr>
        <p:spPr bwMode="auto">
          <a:xfrm>
            <a:off x="3773488" y="3248025"/>
            <a:ext cx="438150" cy="250825"/>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400" b="1" kern="1200">
                <a:solidFill>
                  <a:srgbClr val="000000"/>
                </a:solidFill>
                <a:latin typeface="Arial" charset="0"/>
                <a:ea typeface="+mn-ea"/>
                <a:cs typeface="+mn-cs"/>
              </a:rPr>
              <a:t>53%</a:t>
            </a:r>
          </a:p>
        </p:txBody>
      </p:sp>
      <p:sp>
        <p:nvSpPr>
          <p:cNvPr id="31788" name="Text Box 44"/>
          <p:cNvSpPr txBox="1">
            <a:spLocks noChangeArrowheads="1"/>
          </p:cNvSpPr>
          <p:nvPr/>
        </p:nvSpPr>
        <p:spPr bwMode="auto">
          <a:xfrm>
            <a:off x="865188" y="2051050"/>
            <a:ext cx="3140075" cy="312738"/>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kern="1200">
                <a:solidFill>
                  <a:srgbClr val="3333CC"/>
                </a:solidFill>
                <a:latin typeface="Arial" charset="0"/>
                <a:ea typeface="+mn-ea"/>
                <a:cs typeface="+mn-cs"/>
              </a:rPr>
              <a:t>Amlodipine-based treatment</a:t>
            </a:r>
          </a:p>
        </p:txBody>
      </p:sp>
      <p:sp>
        <p:nvSpPr>
          <p:cNvPr id="31789" name="Line 45"/>
          <p:cNvSpPr>
            <a:spLocks noChangeShapeType="1"/>
          </p:cNvSpPr>
          <p:nvPr/>
        </p:nvSpPr>
        <p:spPr bwMode="auto">
          <a:xfrm>
            <a:off x="5102225" y="2574925"/>
            <a:ext cx="0" cy="2181225"/>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0" name="Line 46"/>
          <p:cNvSpPr>
            <a:spLocks noChangeShapeType="1"/>
          </p:cNvSpPr>
          <p:nvPr/>
        </p:nvSpPr>
        <p:spPr bwMode="auto">
          <a:xfrm>
            <a:off x="5130800" y="4779963"/>
            <a:ext cx="3252788"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1" name="Line 47"/>
          <p:cNvSpPr>
            <a:spLocks noChangeShapeType="1"/>
          </p:cNvSpPr>
          <p:nvPr/>
        </p:nvSpPr>
        <p:spPr bwMode="auto">
          <a:xfrm>
            <a:off x="5049838" y="2574925"/>
            <a:ext cx="52387"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2" name="Line 48"/>
          <p:cNvSpPr>
            <a:spLocks noChangeShapeType="1"/>
          </p:cNvSpPr>
          <p:nvPr/>
        </p:nvSpPr>
        <p:spPr bwMode="auto">
          <a:xfrm>
            <a:off x="5046663" y="3114675"/>
            <a:ext cx="52387"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3" name="Line 49"/>
          <p:cNvSpPr>
            <a:spLocks noChangeShapeType="1"/>
          </p:cNvSpPr>
          <p:nvPr/>
        </p:nvSpPr>
        <p:spPr bwMode="auto">
          <a:xfrm>
            <a:off x="5046663" y="3652838"/>
            <a:ext cx="52387"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4" name="Line 50"/>
          <p:cNvSpPr>
            <a:spLocks noChangeShapeType="1"/>
          </p:cNvSpPr>
          <p:nvPr/>
        </p:nvSpPr>
        <p:spPr bwMode="auto">
          <a:xfrm>
            <a:off x="5046663" y="4195763"/>
            <a:ext cx="52387"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5" name="Line 51"/>
          <p:cNvSpPr>
            <a:spLocks noChangeShapeType="1"/>
          </p:cNvSpPr>
          <p:nvPr/>
        </p:nvSpPr>
        <p:spPr bwMode="auto">
          <a:xfrm>
            <a:off x="5041900" y="4748213"/>
            <a:ext cx="52388" cy="0"/>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6" name="Line 52"/>
          <p:cNvSpPr>
            <a:spLocks noChangeShapeType="1"/>
          </p:cNvSpPr>
          <p:nvPr/>
        </p:nvSpPr>
        <p:spPr bwMode="auto">
          <a:xfrm>
            <a:off x="5043488" y="2851150"/>
            <a:ext cx="63500" cy="0"/>
          </a:xfrm>
          <a:prstGeom prst="line">
            <a:avLst/>
          </a:prstGeom>
          <a:noFill/>
          <a:ln w="9525">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7" name="Line 53"/>
          <p:cNvSpPr>
            <a:spLocks noChangeShapeType="1"/>
          </p:cNvSpPr>
          <p:nvPr/>
        </p:nvSpPr>
        <p:spPr bwMode="auto">
          <a:xfrm>
            <a:off x="5045075" y="3390900"/>
            <a:ext cx="63500" cy="0"/>
          </a:xfrm>
          <a:prstGeom prst="line">
            <a:avLst/>
          </a:prstGeom>
          <a:noFill/>
          <a:ln w="9525">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8" name="Line 54"/>
          <p:cNvSpPr>
            <a:spLocks noChangeShapeType="1"/>
          </p:cNvSpPr>
          <p:nvPr/>
        </p:nvSpPr>
        <p:spPr bwMode="auto">
          <a:xfrm>
            <a:off x="5040313" y="3924300"/>
            <a:ext cx="63500" cy="0"/>
          </a:xfrm>
          <a:prstGeom prst="line">
            <a:avLst/>
          </a:prstGeom>
          <a:noFill/>
          <a:ln w="9525">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799" name="Line 55"/>
          <p:cNvSpPr>
            <a:spLocks noChangeShapeType="1"/>
          </p:cNvSpPr>
          <p:nvPr/>
        </p:nvSpPr>
        <p:spPr bwMode="auto">
          <a:xfrm>
            <a:off x="5040313" y="4467225"/>
            <a:ext cx="63500" cy="0"/>
          </a:xfrm>
          <a:prstGeom prst="line">
            <a:avLst/>
          </a:prstGeom>
          <a:noFill/>
          <a:ln w="9525">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0" name="Line 56"/>
          <p:cNvSpPr>
            <a:spLocks noChangeShapeType="1"/>
          </p:cNvSpPr>
          <p:nvPr/>
        </p:nvSpPr>
        <p:spPr bwMode="auto">
          <a:xfrm>
            <a:off x="5130800" y="4770438"/>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1" name="Line 57"/>
          <p:cNvSpPr>
            <a:spLocks noChangeShapeType="1"/>
          </p:cNvSpPr>
          <p:nvPr/>
        </p:nvSpPr>
        <p:spPr bwMode="auto">
          <a:xfrm>
            <a:off x="5584825" y="4779963"/>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2" name="Line 58"/>
          <p:cNvSpPr>
            <a:spLocks noChangeShapeType="1"/>
          </p:cNvSpPr>
          <p:nvPr/>
        </p:nvSpPr>
        <p:spPr bwMode="auto">
          <a:xfrm>
            <a:off x="6051550" y="4779963"/>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3" name="Line 59"/>
          <p:cNvSpPr>
            <a:spLocks noChangeShapeType="1"/>
          </p:cNvSpPr>
          <p:nvPr/>
        </p:nvSpPr>
        <p:spPr bwMode="auto">
          <a:xfrm>
            <a:off x="6515100" y="4783138"/>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4" name="Line 60"/>
          <p:cNvSpPr>
            <a:spLocks noChangeShapeType="1"/>
          </p:cNvSpPr>
          <p:nvPr/>
        </p:nvSpPr>
        <p:spPr bwMode="auto">
          <a:xfrm>
            <a:off x="6986588" y="4784725"/>
            <a:ext cx="0" cy="77788"/>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5" name="Line 61"/>
          <p:cNvSpPr>
            <a:spLocks noChangeShapeType="1"/>
          </p:cNvSpPr>
          <p:nvPr/>
        </p:nvSpPr>
        <p:spPr bwMode="auto">
          <a:xfrm>
            <a:off x="7448550" y="4779963"/>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6" name="Line 62"/>
          <p:cNvSpPr>
            <a:spLocks noChangeShapeType="1"/>
          </p:cNvSpPr>
          <p:nvPr/>
        </p:nvSpPr>
        <p:spPr bwMode="auto">
          <a:xfrm>
            <a:off x="7915275" y="4779963"/>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7" name="Line 63"/>
          <p:cNvSpPr>
            <a:spLocks noChangeShapeType="1"/>
          </p:cNvSpPr>
          <p:nvPr/>
        </p:nvSpPr>
        <p:spPr bwMode="auto">
          <a:xfrm>
            <a:off x="8377238" y="4779963"/>
            <a:ext cx="0" cy="77787"/>
          </a:xfrm>
          <a:prstGeom prst="line">
            <a:avLst/>
          </a:prstGeom>
          <a:noFill/>
          <a:ln w="1905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08" name="Text Box 64"/>
          <p:cNvSpPr txBox="1">
            <a:spLocks noChangeArrowheads="1"/>
          </p:cNvSpPr>
          <p:nvPr/>
        </p:nvSpPr>
        <p:spPr bwMode="auto">
          <a:xfrm>
            <a:off x="4945063" y="4818063"/>
            <a:ext cx="357187"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0.0</a:t>
            </a:r>
          </a:p>
        </p:txBody>
      </p:sp>
      <p:sp>
        <p:nvSpPr>
          <p:cNvPr id="31809" name="Text Box 65"/>
          <p:cNvSpPr txBox="1">
            <a:spLocks noChangeArrowheads="1"/>
          </p:cNvSpPr>
          <p:nvPr/>
        </p:nvSpPr>
        <p:spPr bwMode="auto">
          <a:xfrm>
            <a:off x="5399088" y="4805363"/>
            <a:ext cx="357187"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0.5</a:t>
            </a:r>
          </a:p>
        </p:txBody>
      </p:sp>
      <p:sp>
        <p:nvSpPr>
          <p:cNvPr id="31810" name="Text Box 66"/>
          <p:cNvSpPr txBox="1">
            <a:spLocks noChangeArrowheads="1"/>
          </p:cNvSpPr>
          <p:nvPr/>
        </p:nvSpPr>
        <p:spPr bwMode="auto">
          <a:xfrm>
            <a:off x="5867400" y="4811713"/>
            <a:ext cx="357188"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1.0</a:t>
            </a:r>
          </a:p>
        </p:txBody>
      </p:sp>
      <p:sp>
        <p:nvSpPr>
          <p:cNvPr id="31811" name="Text Box 67"/>
          <p:cNvSpPr txBox="1">
            <a:spLocks noChangeArrowheads="1"/>
          </p:cNvSpPr>
          <p:nvPr/>
        </p:nvSpPr>
        <p:spPr bwMode="auto">
          <a:xfrm>
            <a:off x="6335713" y="4822825"/>
            <a:ext cx="357187"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1.5</a:t>
            </a:r>
          </a:p>
        </p:txBody>
      </p:sp>
      <p:sp>
        <p:nvSpPr>
          <p:cNvPr id="31812" name="Text Box 68"/>
          <p:cNvSpPr txBox="1">
            <a:spLocks noChangeArrowheads="1"/>
          </p:cNvSpPr>
          <p:nvPr/>
        </p:nvSpPr>
        <p:spPr bwMode="auto">
          <a:xfrm>
            <a:off x="6816725" y="4813300"/>
            <a:ext cx="357188"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2.0</a:t>
            </a:r>
          </a:p>
        </p:txBody>
      </p:sp>
      <p:sp>
        <p:nvSpPr>
          <p:cNvPr id="31813" name="Text Box 69"/>
          <p:cNvSpPr txBox="1">
            <a:spLocks noChangeArrowheads="1"/>
          </p:cNvSpPr>
          <p:nvPr/>
        </p:nvSpPr>
        <p:spPr bwMode="auto">
          <a:xfrm>
            <a:off x="7269163" y="4818063"/>
            <a:ext cx="357187"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2.5</a:t>
            </a:r>
          </a:p>
        </p:txBody>
      </p:sp>
      <p:sp>
        <p:nvSpPr>
          <p:cNvPr id="31814" name="Text Box 70"/>
          <p:cNvSpPr txBox="1">
            <a:spLocks noChangeArrowheads="1"/>
          </p:cNvSpPr>
          <p:nvPr/>
        </p:nvSpPr>
        <p:spPr bwMode="auto">
          <a:xfrm>
            <a:off x="7735888" y="4822825"/>
            <a:ext cx="357187"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3.0</a:t>
            </a:r>
          </a:p>
        </p:txBody>
      </p:sp>
      <p:sp>
        <p:nvSpPr>
          <p:cNvPr id="31815" name="Text Box 71"/>
          <p:cNvSpPr txBox="1">
            <a:spLocks noChangeArrowheads="1"/>
          </p:cNvSpPr>
          <p:nvPr/>
        </p:nvSpPr>
        <p:spPr bwMode="auto">
          <a:xfrm>
            <a:off x="8194675" y="4824413"/>
            <a:ext cx="357188"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3.5</a:t>
            </a:r>
          </a:p>
        </p:txBody>
      </p:sp>
      <p:sp>
        <p:nvSpPr>
          <p:cNvPr id="31816" name="Text Box 72"/>
          <p:cNvSpPr txBox="1">
            <a:spLocks noChangeArrowheads="1"/>
          </p:cNvSpPr>
          <p:nvPr/>
        </p:nvSpPr>
        <p:spPr bwMode="auto">
          <a:xfrm>
            <a:off x="4727575" y="4638675"/>
            <a:ext cx="357188"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0.0</a:t>
            </a:r>
          </a:p>
        </p:txBody>
      </p:sp>
      <p:sp>
        <p:nvSpPr>
          <p:cNvPr id="31817" name="Text Box 73"/>
          <p:cNvSpPr txBox="1">
            <a:spLocks noChangeArrowheads="1"/>
          </p:cNvSpPr>
          <p:nvPr/>
        </p:nvSpPr>
        <p:spPr bwMode="auto">
          <a:xfrm>
            <a:off x="4740275" y="4089400"/>
            <a:ext cx="357188"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1.0</a:t>
            </a:r>
          </a:p>
        </p:txBody>
      </p:sp>
      <p:sp>
        <p:nvSpPr>
          <p:cNvPr id="31818" name="Text Box 74"/>
          <p:cNvSpPr txBox="1">
            <a:spLocks noChangeArrowheads="1"/>
          </p:cNvSpPr>
          <p:nvPr/>
        </p:nvSpPr>
        <p:spPr bwMode="auto">
          <a:xfrm>
            <a:off x="4737100" y="3538538"/>
            <a:ext cx="357188" cy="220662"/>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2.0</a:t>
            </a:r>
          </a:p>
        </p:txBody>
      </p:sp>
      <p:sp>
        <p:nvSpPr>
          <p:cNvPr id="31819" name="Text Box 75"/>
          <p:cNvSpPr txBox="1">
            <a:spLocks noChangeArrowheads="1"/>
          </p:cNvSpPr>
          <p:nvPr/>
        </p:nvSpPr>
        <p:spPr bwMode="auto">
          <a:xfrm>
            <a:off x="4751388" y="3009900"/>
            <a:ext cx="357187"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3.0</a:t>
            </a:r>
          </a:p>
        </p:txBody>
      </p:sp>
      <p:sp>
        <p:nvSpPr>
          <p:cNvPr id="31820" name="Text Box 76"/>
          <p:cNvSpPr txBox="1">
            <a:spLocks noChangeArrowheads="1"/>
          </p:cNvSpPr>
          <p:nvPr/>
        </p:nvSpPr>
        <p:spPr bwMode="auto">
          <a:xfrm>
            <a:off x="4738688" y="2463800"/>
            <a:ext cx="357187" cy="220663"/>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200" kern="1200">
                <a:solidFill>
                  <a:srgbClr val="000000"/>
                </a:solidFill>
                <a:latin typeface="Arial" charset="0"/>
                <a:ea typeface="+mn-ea"/>
                <a:cs typeface="+mn-cs"/>
              </a:rPr>
              <a:t>4.0</a:t>
            </a:r>
          </a:p>
        </p:txBody>
      </p:sp>
      <p:sp>
        <p:nvSpPr>
          <p:cNvPr id="31821" name="Text Box 77"/>
          <p:cNvSpPr txBox="1">
            <a:spLocks noChangeArrowheads="1"/>
          </p:cNvSpPr>
          <p:nvPr/>
        </p:nvSpPr>
        <p:spPr bwMode="auto">
          <a:xfrm>
            <a:off x="6030913" y="5056188"/>
            <a:ext cx="1238250" cy="282575"/>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600" kern="1200">
                <a:solidFill>
                  <a:srgbClr val="000000"/>
                </a:solidFill>
                <a:latin typeface="Arial" charset="0"/>
                <a:ea typeface="+mn-ea"/>
                <a:cs typeface="+mn-cs"/>
              </a:rPr>
              <a:t>Years</a:t>
            </a:r>
          </a:p>
        </p:txBody>
      </p:sp>
      <p:sp>
        <p:nvSpPr>
          <p:cNvPr id="31822" name="Text Box 78"/>
          <p:cNvSpPr txBox="1">
            <a:spLocks noChangeArrowheads="1"/>
          </p:cNvSpPr>
          <p:nvPr/>
        </p:nvSpPr>
        <p:spPr bwMode="auto">
          <a:xfrm rot="-5400000">
            <a:off x="3511550" y="3497263"/>
            <a:ext cx="2270125" cy="250825"/>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400" kern="1200">
                <a:solidFill>
                  <a:srgbClr val="000000"/>
                </a:solidFill>
                <a:latin typeface="Arial" charset="0"/>
                <a:ea typeface="+mn-ea"/>
                <a:cs typeface="+mn-cs"/>
              </a:rPr>
              <a:t>Cumulative incidence (%)</a:t>
            </a:r>
          </a:p>
        </p:txBody>
      </p:sp>
      <p:sp>
        <p:nvSpPr>
          <p:cNvPr id="31823" name="Text Box 79"/>
          <p:cNvSpPr txBox="1">
            <a:spLocks noChangeArrowheads="1"/>
          </p:cNvSpPr>
          <p:nvPr/>
        </p:nvSpPr>
        <p:spPr bwMode="auto">
          <a:xfrm>
            <a:off x="5692775" y="2898775"/>
            <a:ext cx="1247775" cy="506413"/>
          </a:xfrm>
          <a:prstGeom prst="rect">
            <a:avLst/>
          </a:prstGeom>
          <a:noFill/>
          <a:ln w="9525" algn="ctr">
            <a:noFill/>
            <a:miter lim="800000"/>
            <a:headEnd/>
            <a:tailEnd/>
          </a:ln>
        </p:spPr>
        <p:txBody>
          <a:bodyPr lIns="18288" tIns="18288" rIns="18288" bIns="18288">
            <a:spAutoFit/>
          </a:bodyPr>
          <a:lstStyle/>
          <a:p>
            <a:pPr algn="l" rtl="0" eaLnBrk="0" fontAlgn="base" hangingPunct="0">
              <a:spcBef>
                <a:spcPct val="20000"/>
              </a:spcBef>
              <a:spcAft>
                <a:spcPct val="0"/>
              </a:spcAft>
            </a:pPr>
            <a:r>
              <a:rPr lang="en-GB" sz="1400" kern="1200">
                <a:solidFill>
                  <a:srgbClr val="000000"/>
                </a:solidFill>
                <a:latin typeface="Arial" charset="0"/>
                <a:ea typeface="+mn-ea"/>
                <a:cs typeface="+mn-cs"/>
              </a:rPr>
              <a:t>Atorvastatin</a:t>
            </a:r>
          </a:p>
          <a:p>
            <a:pPr algn="l" rtl="0" eaLnBrk="0" fontAlgn="base" hangingPunct="0">
              <a:spcBef>
                <a:spcPct val="20000"/>
              </a:spcBef>
              <a:spcAft>
                <a:spcPct val="0"/>
              </a:spcAft>
            </a:pPr>
            <a:r>
              <a:rPr lang="en-GB" sz="1400" kern="1200">
                <a:solidFill>
                  <a:srgbClr val="000000"/>
                </a:solidFill>
                <a:latin typeface="Arial" charset="0"/>
                <a:ea typeface="+mn-ea"/>
                <a:cs typeface="+mn-cs"/>
              </a:rPr>
              <a:t>Placebo</a:t>
            </a:r>
          </a:p>
        </p:txBody>
      </p:sp>
      <p:sp>
        <p:nvSpPr>
          <p:cNvPr id="31824" name="Line 80"/>
          <p:cNvSpPr>
            <a:spLocks noChangeShapeType="1"/>
          </p:cNvSpPr>
          <p:nvPr/>
        </p:nvSpPr>
        <p:spPr bwMode="auto">
          <a:xfrm>
            <a:off x="5386388" y="3074988"/>
            <a:ext cx="230187" cy="0"/>
          </a:xfrm>
          <a:prstGeom prst="line">
            <a:avLst/>
          </a:prstGeom>
          <a:noFill/>
          <a:ln w="19050">
            <a:solidFill>
              <a:srgbClr val="FF0000"/>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1825" name="Line 81"/>
          <p:cNvSpPr>
            <a:spLocks noChangeShapeType="1"/>
          </p:cNvSpPr>
          <p:nvPr/>
        </p:nvSpPr>
        <p:spPr bwMode="auto">
          <a:xfrm>
            <a:off x="5373688" y="3290888"/>
            <a:ext cx="230187" cy="0"/>
          </a:xfrm>
          <a:prstGeom prst="line">
            <a:avLst/>
          </a:prstGeom>
          <a:noFill/>
          <a:ln w="19050">
            <a:solidFill>
              <a:schemeClr val="accent2"/>
            </a:solidFill>
            <a:prstDash val="sysDot"/>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724498" name="AutoShape 82"/>
          <p:cNvSpPr>
            <a:spLocks noChangeArrowheads="1"/>
          </p:cNvSpPr>
          <p:nvPr/>
        </p:nvSpPr>
        <p:spPr bwMode="auto">
          <a:xfrm>
            <a:off x="8431213" y="3094038"/>
            <a:ext cx="176212" cy="323850"/>
          </a:xfrm>
          <a:prstGeom prst="downArrow">
            <a:avLst>
              <a:gd name="adj1" fmla="val 50000"/>
              <a:gd name="adj2" fmla="val 45946"/>
            </a:avLst>
          </a:prstGeom>
          <a:solidFill>
            <a:srgbClr val="FF3300"/>
          </a:solidFill>
          <a:ln w="9525" algn="ctr">
            <a:solidFill>
              <a:srgbClr val="FF0000"/>
            </a:solidFill>
            <a:miter lim="800000"/>
            <a:headEnd/>
            <a:tailEnd/>
          </a:ln>
          <a:effectLst>
            <a:outerShdw dist="35921" dir="2700000" algn="ctr" rotWithShape="0">
              <a:schemeClr val="tx1"/>
            </a:outerShdw>
          </a:effectLst>
        </p:spPr>
        <p:txBody>
          <a:bodyPr wrap="none" lIns="18288" tIns="18288" rIns="18288" bIns="18288" anchor="ctr"/>
          <a:lstStyle/>
          <a:p>
            <a:pPr algn="l" rtl="0" eaLnBrk="0" fontAlgn="base" hangingPunct="0">
              <a:spcBef>
                <a:spcPct val="0"/>
              </a:spcBef>
              <a:spcAft>
                <a:spcPct val="0"/>
              </a:spcAft>
              <a:defRPr/>
            </a:pPr>
            <a:endParaRPr lang="en-GB" sz="1400" b="1" kern="1200">
              <a:solidFill>
                <a:srgbClr val="000099"/>
              </a:solidFill>
              <a:latin typeface="Arial" charset="0"/>
              <a:ea typeface="+mn-ea"/>
              <a:cs typeface="+mn-cs"/>
            </a:endParaRPr>
          </a:p>
        </p:txBody>
      </p:sp>
      <p:sp>
        <p:nvSpPr>
          <p:cNvPr id="31827" name="Text Box 83"/>
          <p:cNvSpPr txBox="1">
            <a:spLocks noChangeArrowheads="1"/>
          </p:cNvSpPr>
          <p:nvPr/>
        </p:nvSpPr>
        <p:spPr bwMode="auto">
          <a:xfrm>
            <a:off x="8574088" y="3089275"/>
            <a:ext cx="438150" cy="250825"/>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400" b="1" kern="1200">
                <a:solidFill>
                  <a:srgbClr val="000000"/>
                </a:solidFill>
                <a:latin typeface="Arial" charset="0"/>
                <a:ea typeface="+mn-ea"/>
                <a:cs typeface="+mn-cs"/>
              </a:rPr>
              <a:t>16%</a:t>
            </a:r>
          </a:p>
        </p:txBody>
      </p:sp>
      <p:sp>
        <p:nvSpPr>
          <p:cNvPr id="31828" name="Text Box 84"/>
          <p:cNvSpPr txBox="1">
            <a:spLocks noChangeArrowheads="1"/>
          </p:cNvSpPr>
          <p:nvPr/>
        </p:nvSpPr>
        <p:spPr bwMode="auto">
          <a:xfrm>
            <a:off x="5186363" y="2046288"/>
            <a:ext cx="3140075" cy="312737"/>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kern="1200">
                <a:solidFill>
                  <a:srgbClr val="3333CC"/>
                </a:solidFill>
                <a:latin typeface="Arial" charset="0"/>
                <a:ea typeface="+mn-ea"/>
                <a:cs typeface="+mn-cs"/>
              </a:rPr>
              <a:t>Atenolol-based treatment</a:t>
            </a:r>
          </a:p>
        </p:txBody>
      </p:sp>
      <p:sp>
        <p:nvSpPr>
          <p:cNvPr id="31829" name="Freeform 85"/>
          <p:cNvSpPr>
            <a:spLocks/>
          </p:cNvSpPr>
          <p:nvPr/>
        </p:nvSpPr>
        <p:spPr bwMode="auto">
          <a:xfrm>
            <a:off x="5138738" y="3038475"/>
            <a:ext cx="3267075" cy="1638300"/>
          </a:xfrm>
          <a:custGeom>
            <a:avLst/>
            <a:gdLst>
              <a:gd name="T0" fmla="*/ 2147483647 w 2058"/>
              <a:gd name="T1" fmla="*/ 2147483647 h 1032"/>
              <a:gd name="T2" fmla="*/ 2147483647 w 2058"/>
              <a:gd name="T3" fmla="*/ 2147483647 h 1032"/>
              <a:gd name="T4" fmla="*/ 2147483647 w 2058"/>
              <a:gd name="T5" fmla="*/ 2147483647 h 1032"/>
              <a:gd name="T6" fmla="*/ 2147483647 w 2058"/>
              <a:gd name="T7" fmla="*/ 2147483647 h 1032"/>
              <a:gd name="T8" fmla="*/ 2147483647 w 2058"/>
              <a:gd name="T9" fmla="*/ 2147483647 h 1032"/>
              <a:gd name="T10" fmla="*/ 2147483647 w 2058"/>
              <a:gd name="T11" fmla="*/ 2147483647 h 1032"/>
              <a:gd name="T12" fmla="*/ 2147483647 w 2058"/>
              <a:gd name="T13" fmla="*/ 2147483647 h 1032"/>
              <a:gd name="T14" fmla="*/ 2147483647 w 2058"/>
              <a:gd name="T15" fmla="*/ 2147483647 h 1032"/>
              <a:gd name="T16" fmla="*/ 2147483647 w 2058"/>
              <a:gd name="T17" fmla="*/ 2147483647 h 1032"/>
              <a:gd name="T18" fmla="*/ 2147483647 w 2058"/>
              <a:gd name="T19" fmla="*/ 2147483647 h 1032"/>
              <a:gd name="T20" fmla="*/ 2147483647 w 2058"/>
              <a:gd name="T21" fmla="*/ 2147483647 h 1032"/>
              <a:gd name="T22" fmla="*/ 2147483647 w 2058"/>
              <a:gd name="T23" fmla="*/ 2147483647 h 1032"/>
              <a:gd name="T24" fmla="*/ 2147483647 w 2058"/>
              <a:gd name="T25" fmla="*/ 2147483647 h 1032"/>
              <a:gd name="T26" fmla="*/ 2147483647 w 2058"/>
              <a:gd name="T27" fmla="*/ 2147483647 h 1032"/>
              <a:gd name="T28" fmla="*/ 2147483647 w 2058"/>
              <a:gd name="T29" fmla="*/ 2147483647 h 1032"/>
              <a:gd name="T30" fmla="*/ 2147483647 w 2058"/>
              <a:gd name="T31" fmla="*/ 2147483647 h 1032"/>
              <a:gd name="T32" fmla="*/ 2147483647 w 2058"/>
              <a:gd name="T33" fmla="*/ 2147483647 h 1032"/>
              <a:gd name="T34" fmla="*/ 2147483647 w 2058"/>
              <a:gd name="T35" fmla="*/ 2147483647 h 1032"/>
              <a:gd name="T36" fmla="*/ 2147483647 w 2058"/>
              <a:gd name="T37" fmla="*/ 2147483647 h 1032"/>
              <a:gd name="T38" fmla="*/ 2147483647 w 2058"/>
              <a:gd name="T39" fmla="*/ 2147483647 h 1032"/>
              <a:gd name="T40" fmla="*/ 2147483647 w 2058"/>
              <a:gd name="T41" fmla="*/ 2147483647 h 1032"/>
              <a:gd name="T42" fmla="*/ 2147483647 w 2058"/>
              <a:gd name="T43" fmla="*/ 2147483647 h 1032"/>
              <a:gd name="T44" fmla="*/ 2147483647 w 2058"/>
              <a:gd name="T45" fmla="*/ 2147483647 h 1032"/>
              <a:gd name="T46" fmla="*/ 2147483647 w 2058"/>
              <a:gd name="T47" fmla="*/ 2147483647 h 1032"/>
              <a:gd name="T48" fmla="*/ 2147483647 w 2058"/>
              <a:gd name="T49" fmla="*/ 2147483647 h 1032"/>
              <a:gd name="T50" fmla="*/ 2147483647 w 2058"/>
              <a:gd name="T51" fmla="*/ 2147483647 h 1032"/>
              <a:gd name="T52" fmla="*/ 2147483647 w 2058"/>
              <a:gd name="T53" fmla="*/ 2147483647 h 1032"/>
              <a:gd name="T54" fmla="*/ 2147483647 w 2058"/>
              <a:gd name="T55" fmla="*/ 2147483647 h 1032"/>
              <a:gd name="T56" fmla="*/ 2147483647 w 2058"/>
              <a:gd name="T57" fmla="*/ 2147483647 h 1032"/>
              <a:gd name="T58" fmla="*/ 2147483647 w 2058"/>
              <a:gd name="T59" fmla="*/ 2147483647 h 1032"/>
              <a:gd name="T60" fmla="*/ 2147483647 w 2058"/>
              <a:gd name="T61" fmla="*/ 2147483647 h 1032"/>
              <a:gd name="T62" fmla="*/ 2147483647 w 2058"/>
              <a:gd name="T63" fmla="*/ 2147483647 h 1032"/>
              <a:gd name="T64" fmla="*/ 2147483647 w 2058"/>
              <a:gd name="T65" fmla="*/ 2147483647 h 1032"/>
              <a:gd name="T66" fmla="*/ 2147483647 w 2058"/>
              <a:gd name="T67" fmla="*/ 2147483647 h 10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8"/>
              <a:gd name="T103" fmla="*/ 0 h 1032"/>
              <a:gd name="T104" fmla="*/ 2058 w 2058"/>
              <a:gd name="T105" fmla="*/ 1032 h 10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8" h="1032">
                <a:moveTo>
                  <a:pt x="0" y="1032"/>
                </a:moveTo>
                <a:lnTo>
                  <a:pt x="27" y="1029"/>
                </a:lnTo>
                <a:lnTo>
                  <a:pt x="45" y="1023"/>
                </a:lnTo>
                <a:lnTo>
                  <a:pt x="75" y="1011"/>
                </a:lnTo>
                <a:lnTo>
                  <a:pt x="78" y="990"/>
                </a:lnTo>
                <a:lnTo>
                  <a:pt x="102" y="975"/>
                </a:lnTo>
                <a:lnTo>
                  <a:pt x="123" y="975"/>
                </a:lnTo>
                <a:lnTo>
                  <a:pt x="135" y="948"/>
                </a:lnTo>
                <a:lnTo>
                  <a:pt x="156" y="936"/>
                </a:lnTo>
                <a:lnTo>
                  <a:pt x="177" y="933"/>
                </a:lnTo>
                <a:lnTo>
                  <a:pt x="192" y="915"/>
                </a:lnTo>
                <a:lnTo>
                  <a:pt x="222" y="912"/>
                </a:lnTo>
                <a:lnTo>
                  <a:pt x="267" y="900"/>
                </a:lnTo>
                <a:lnTo>
                  <a:pt x="291" y="882"/>
                </a:lnTo>
                <a:lnTo>
                  <a:pt x="312" y="867"/>
                </a:lnTo>
                <a:lnTo>
                  <a:pt x="321" y="840"/>
                </a:lnTo>
                <a:lnTo>
                  <a:pt x="354" y="837"/>
                </a:lnTo>
                <a:lnTo>
                  <a:pt x="369" y="816"/>
                </a:lnTo>
                <a:lnTo>
                  <a:pt x="393" y="813"/>
                </a:lnTo>
                <a:lnTo>
                  <a:pt x="408" y="789"/>
                </a:lnTo>
                <a:lnTo>
                  <a:pt x="456" y="789"/>
                </a:lnTo>
                <a:lnTo>
                  <a:pt x="477" y="774"/>
                </a:lnTo>
                <a:lnTo>
                  <a:pt x="501" y="756"/>
                </a:lnTo>
                <a:lnTo>
                  <a:pt x="546" y="744"/>
                </a:lnTo>
                <a:lnTo>
                  <a:pt x="579" y="732"/>
                </a:lnTo>
                <a:lnTo>
                  <a:pt x="591" y="714"/>
                </a:lnTo>
                <a:lnTo>
                  <a:pt x="636" y="693"/>
                </a:lnTo>
                <a:lnTo>
                  <a:pt x="651" y="660"/>
                </a:lnTo>
                <a:lnTo>
                  <a:pt x="762" y="648"/>
                </a:lnTo>
                <a:lnTo>
                  <a:pt x="780" y="630"/>
                </a:lnTo>
                <a:lnTo>
                  <a:pt x="795" y="591"/>
                </a:lnTo>
                <a:lnTo>
                  <a:pt x="837" y="576"/>
                </a:lnTo>
                <a:lnTo>
                  <a:pt x="912" y="576"/>
                </a:lnTo>
                <a:lnTo>
                  <a:pt x="951" y="552"/>
                </a:lnTo>
                <a:lnTo>
                  <a:pt x="993" y="522"/>
                </a:lnTo>
                <a:lnTo>
                  <a:pt x="1038" y="519"/>
                </a:lnTo>
                <a:lnTo>
                  <a:pt x="1065" y="492"/>
                </a:lnTo>
                <a:lnTo>
                  <a:pt x="1152" y="474"/>
                </a:lnTo>
                <a:lnTo>
                  <a:pt x="1179" y="474"/>
                </a:lnTo>
                <a:lnTo>
                  <a:pt x="1191" y="456"/>
                </a:lnTo>
                <a:lnTo>
                  <a:pt x="1251" y="444"/>
                </a:lnTo>
                <a:lnTo>
                  <a:pt x="1263" y="426"/>
                </a:lnTo>
                <a:lnTo>
                  <a:pt x="1266" y="393"/>
                </a:lnTo>
                <a:lnTo>
                  <a:pt x="1278" y="372"/>
                </a:lnTo>
                <a:lnTo>
                  <a:pt x="1308" y="345"/>
                </a:lnTo>
                <a:lnTo>
                  <a:pt x="1368" y="339"/>
                </a:lnTo>
                <a:lnTo>
                  <a:pt x="1413" y="321"/>
                </a:lnTo>
                <a:lnTo>
                  <a:pt x="1455" y="315"/>
                </a:lnTo>
                <a:lnTo>
                  <a:pt x="1473" y="303"/>
                </a:lnTo>
                <a:lnTo>
                  <a:pt x="1518" y="294"/>
                </a:lnTo>
                <a:lnTo>
                  <a:pt x="1515" y="276"/>
                </a:lnTo>
                <a:lnTo>
                  <a:pt x="1566" y="270"/>
                </a:lnTo>
                <a:lnTo>
                  <a:pt x="1593" y="267"/>
                </a:lnTo>
                <a:lnTo>
                  <a:pt x="1611" y="261"/>
                </a:lnTo>
                <a:lnTo>
                  <a:pt x="1620" y="228"/>
                </a:lnTo>
                <a:lnTo>
                  <a:pt x="1695" y="222"/>
                </a:lnTo>
                <a:lnTo>
                  <a:pt x="1746" y="219"/>
                </a:lnTo>
                <a:lnTo>
                  <a:pt x="1761" y="195"/>
                </a:lnTo>
                <a:lnTo>
                  <a:pt x="1785" y="177"/>
                </a:lnTo>
                <a:lnTo>
                  <a:pt x="1800" y="147"/>
                </a:lnTo>
                <a:lnTo>
                  <a:pt x="1845" y="135"/>
                </a:lnTo>
                <a:lnTo>
                  <a:pt x="1863" y="126"/>
                </a:lnTo>
                <a:lnTo>
                  <a:pt x="1890" y="111"/>
                </a:lnTo>
                <a:lnTo>
                  <a:pt x="1911" y="93"/>
                </a:lnTo>
                <a:lnTo>
                  <a:pt x="1935" y="84"/>
                </a:lnTo>
                <a:lnTo>
                  <a:pt x="1977" y="63"/>
                </a:lnTo>
                <a:lnTo>
                  <a:pt x="1995" y="48"/>
                </a:lnTo>
                <a:lnTo>
                  <a:pt x="1995" y="6"/>
                </a:lnTo>
                <a:lnTo>
                  <a:pt x="2058" y="0"/>
                </a:lnTo>
              </a:path>
            </a:pathLst>
          </a:custGeom>
          <a:noFill/>
          <a:ln w="28575">
            <a:solidFill>
              <a:schemeClr val="accent2"/>
            </a:solidFill>
            <a:prstDash val="sysDot"/>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31830" name="Freeform 86"/>
          <p:cNvSpPr>
            <a:spLocks/>
          </p:cNvSpPr>
          <p:nvPr/>
        </p:nvSpPr>
        <p:spPr bwMode="auto">
          <a:xfrm>
            <a:off x="5133975" y="3438525"/>
            <a:ext cx="3281363" cy="1295400"/>
          </a:xfrm>
          <a:custGeom>
            <a:avLst/>
            <a:gdLst>
              <a:gd name="T0" fmla="*/ 2147483647 w 2067"/>
              <a:gd name="T1" fmla="*/ 2147483647 h 816"/>
              <a:gd name="T2" fmla="*/ 2147483647 w 2067"/>
              <a:gd name="T3" fmla="*/ 2147483647 h 816"/>
              <a:gd name="T4" fmla="*/ 2147483647 w 2067"/>
              <a:gd name="T5" fmla="*/ 2147483647 h 816"/>
              <a:gd name="T6" fmla="*/ 2147483647 w 2067"/>
              <a:gd name="T7" fmla="*/ 2147483647 h 816"/>
              <a:gd name="T8" fmla="*/ 2147483647 w 2067"/>
              <a:gd name="T9" fmla="*/ 2147483647 h 816"/>
              <a:gd name="T10" fmla="*/ 2147483647 w 2067"/>
              <a:gd name="T11" fmla="*/ 2147483647 h 816"/>
              <a:gd name="T12" fmla="*/ 2147483647 w 2067"/>
              <a:gd name="T13" fmla="*/ 2147483647 h 816"/>
              <a:gd name="T14" fmla="*/ 2147483647 w 2067"/>
              <a:gd name="T15" fmla="*/ 2147483647 h 816"/>
              <a:gd name="T16" fmla="*/ 2147483647 w 2067"/>
              <a:gd name="T17" fmla="*/ 2147483647 h 816"/>
              <a:gd name="T18" fmla="*/ 2147483647 w 2067"/>
              <a:gd name="T19" fmla="*/ 2147483647 h 816"/>
              <a:gd name="T20" fmla="*/ 2147483647 w 2067"/>
              <a:gd name="T21" fmla="*/ 2147483647 h 816"/>
              <a:gd name="T22" fmla="*/ 2147483647 w 2067"/>
              <a:gd name="T23" fmla="*/ 2147483647 h 816"/>
              <a:gd name="T24" fmla="*/ 2147483647 w 2067"/>
              <a:gd name="T25" fmla="*/ 2147483647 h 816"/>
              <a:gd name="T26" fmla="*/ 2147483647 w 2067"/>
              <a:gd name="T27" fmla="*/ 2147483647 h 816"/>
              <a:gd name="T28" fmla="*/ 2147483647 w 2067"/>
              <a:gd name="T29" fmla="*/ 2147483647 h 816"/>
              <a:gd name="T30" fmla="*/ 2147483647 w 2067"/>
              <a:gd name="T31" fmla="*/ 2147483647 h 816"/>
              <a:gd name="T32" fmla="*/ 2147483647 w 2067"/>
              <a:gd name="T33" fmla="*/ 2147483647 h 816"/>
              <a:gd name="T34" fmla="*/ 2147483647 w 2067"/>
              <a:gd name="T35" fmla="*/ 2147483647 h 816"/>
              <a:gd name="T36" fmla="*/ 2147483647 w 2067"/>
              <a:gd name="T37" fmla="*/ 2147483647 h 816"/>
              <a:gd name="T38" fmla="*/ 2147483647 w 2067"/>
              <a:gd name="T39" fmla="*/ 2147483647 h 816"/>
              <a:gd name="T40" fmla="*/ 2147483647 w 2067"/>
              <a:gd name="T41" fmla="*/ 2147483647 h 816"/>
              <a:gd name="T42" fmla="*/ 2147483647 w 2067"/>
              <a:gd name="T43" fmla="*/ 2147483647 h 816"/>
              <a:gd name="T44" fmla="*/ 2147483647 w 2067"/>
              <a:gd name="T45" fmla="*/ 2147483647 h 816"/>
              <a:gd name="T46" fmla="*/ 2147483647 w 2067"/>
              <a:gd name="T47" fmla="*/ 2147483647 h 816"/>
              <a:gd name="T48" fmla="*/ 2147483647 w 2067"/>
              <a:gd name="T49" fmla="*/ 2147483647 h 816"/>
              <a:gd name="T50" fmla="*/ 2147483647 w 2067"/>
              <a:gd name="T51" fmla="*/ 2147483647 h 816"/>
              <a:gd name="T52" fmla="*/ 2147483647 w 2067"/>
              <a:gd name="T53" fmla="*/ 2147483647 h 816"/>
              <a:gd name="T54" fmla="*/ 2147483647 w 2067"/>
              <a:gd name="T55" fmla="*/ 2147483647 h 816"/>
              <a:gd name="T56" fmla="*/ 2147483647 w 2067"/>
              <a:gd name="T57" fmla="*/ 2147483647 h 816"/>
              <a:gd name="T58" fmla="*/ 2147483647 w 2067"/>
              <a:gd name="T59" fmla="*/ 2147483647 h 816"/>
              <a:gd name="T60" fmla="*/ 2147483647 w 2067"/>
              <a:gd name="T61" fmla="*/ 2147483647 h 816"/>
              <a:gd name="T62" fmla="*/ 2147483647 w 2067"/>
              <a:gd name="T63" fmla="*/ 0 h 8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7"/>
              <a:gd name="T97" fmla="*/ 0 h 816"/>
              <a:gd name="T98" fmla="*/ 2067 w 2067"/>
              <a:gd name="T99" fmla="*/ 816 h 8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7" h="816">
                <a:moveTo>
                  <a:pt x="0" y="813"/>
                </a:moveTo>
                <a:lnTo>
                  <a:pt x="72" y="816"/>
                </a:lnTo>
                <a:lnTo>
                  <a:pt x="108" y="786"/>
                </a:lnTo>
                <a:lnTo>
                  <a:pt x="126" y="771"/>
                </a:lnTo>
                <a:lnTo>
                  <a:pt x="195" y="765"/>
                </a:lnTo>
                <a:lnTo>
                  <a:pt x="210" y="753"/>
                </a:lnTo>
                <a:lnTo>
                  <a:pt x="249" y="747"/>
                </a:lnTo>
                <a:lnTo>
                  <a:pt x="261" y="720"/>
                </a:lnTo>
                <a:lnTo>
                  <a:pt x="297" y="684"/>
                </a:lnTo>
                <a:lnTo>
                  <a:pt x="321" y="681"/>
                </a:lnTo>
                <a:lnTo>
                  <a:pt x="333" y="666"/>
                </a:lnTo>
                <a:lnTo>
                  <a:pt x="378" y="663"/>
                </a:lnTo>
                <a:lnTo>
                  <a:pt x="426" y="648"/>
                </a:lnTo>
                <a:lnTo>
                  <a:pt x="459" y="630"/>
                </a:lnTo>
                <a:lnTo>
                  <a:pt x="516" y="618"/>
                </a:lnTo>
                <a:lnTo>
                  <a:pt x="531" y="606"/>
                </a:lnTo>
                <a:lnTo>
                  <a:pt x="552" y="606"/>
                </a:lnTo>
                <a:lnTo>
                  <a:pt x="558" y="585"/>
                </a:lnTo>
                <a:lnTo>
                  <a:pt x="591" y="588"/>
                </a:lnTo>
                <a:lnTo>
                  <a:pt x="600" y="558"/>
                </a:lnTo>
                <a:lnTo>
                  <a:pt x="618" y="549"/>
                </a:lnTo>
                <a:lnTo>
                  <a:pt x="672" y="546"/>
                </a:lnTo>
                <a:lnTo>
                  <a:pt x="675" y="528"/>
                </a:lnTo>
                <a:lnTo>
                  <a:pt x="699" y="528"/>
                </a:lnTo>
                <a:lnTo>
                  <a:pt x="732" y="519"/>
                </a:lnTo>
                <a:lnTo>
                  <a:pt x="747" y="507"/>
                </a:lnTo>
                <a:lnTo>
                  <a:pt x="762" y="495"/>
                </a:lnTo>
                <a:lnTo>
                  <a:pt x="786" y="477"/>
                </a:lnTo>
                <a:lnTo>
                  <a:pt x="795" y="453"/>
                </a:lnTo>
                <a:lnTo>
                  <a:pt x="807" y="426"/>
                </a:lnTo>
                <a:lnTo>
                  <a:pt x="828" y="420"/>
                </a:lnTo>
                <a:lnTo>
                  <a:pt x="894" y="399"/>
                </a:lnTo>
                <a:lnTo>
                  <a:pt x="966" y="402"/>
                </a:lnTo>
                <a:lnTo>
                  <a:pt x="993" y="366"/>
                </a:lnTo>
                <a:lnTo>
                  <a:pt x="1014" y="363"/>
                </a:lnTo>
                <a:lnTo>
                  <a:pt x="1056" y="357"/>
                </a:lnTo>
                <a:lnTo>
                  <a:pt x="1053" y="333"/>
                </a:lnTo>
                <a:lnTo>
                  <a:pt x="1089" y="327"/>
                </a:lnTo>
                <a:lnTo>
                  <a:pt x="1122" y="312"/>
                </a:lnTo>
                <a:lnTo>
                  <a:pt x="1137" y="294"/>
                </a:lnTo>
                <a:lnTo>
                  <a:pt x="1182" y="285"/>
                </a:lnTo>
                <a:lnTo>
                  <a:pt x="1185" y="264"/>
                </a:lnTo>
                <a:lnTo>
                  <a:pt x="1287" y="261"/>
                </a:lnTo>
                <a:lnTo>
                  <a:pt x="1293" y="237"/>
                </a:lnTo>
                <a:lnTo>
                  <a:pt x="1332" y="234"/>
                </a:lnTo>
                <a:lnTo>
                  <a:pt x="1350" y="222"/>
                </a:lnTo>
                <a:lnTo>
                  <a:pt x="1374" y="216"/>
                </a:lnTo>
                <a:lnTo>
                  <a:pt x="1383" y="198"/>
                </a:lnTo>
                <a:lnTo>
                  <a:pt x="1464" y="198"/>
                </a:lnTo>
                <a:lnTo>
                  <a:pt x="1470" y="180"/>
                </a:lnTo>
                <a:lnTo>
                  <a:pt x="1509" y="180"/>
                </a:lnTo>
                <a:lnTo>
                  <a:pt x="1509" y="129"/>
                </a:lnTo>
                <a:lnTo>
                  <a:pt x="1521" y="108"/>
                </a:lnTo>
                <a:lnTo>
                  <a:pt x="1557" y="111"/>
                </a:lnTo>
                <a:lnTo>
                  <a:pt x="1566" y="90"/>
                </a:lnTo>
                <a:lnTo>
                  <a:pt x="1608" y="90"/>
                </a:lnTo>
                <a:lnTo>
                  <a:pt x="1677" y="78"/>
                </a:lnTo>
                <a:lnTo>
                  <a:pt x="1695" y="66"/>
                </a:lnTo>
                <a:lnTo>
                  <a:pt x="1692" y="48"/>
                </a:lnTo>
                <a:lnTo>
                  <a:pt x="1824" y="48"/>
                </a:lnTo>
                <a:lnTo>
                  <a:pt x="1824" y="30"/>
                </a:lnTo>
                <a:lnTo>
                  <a:pt x="1857" y="27"/>
                </a:lnTo>
                <a:lnTo>
                  <a:pt x="1860" y="0"/>
                </a:lnTo>
                <a:lnTo>
                  <a:pt x="2067" y="0"/>
                </a:lnTo>
              </a:path>
            </a:pathLst>
          </a:custGeom>
          <a:noFill/>
          <a:ln w="28575">
            <a:solidFill>
              <a:srgbClr val="FF0000"/>
            </a:solid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31831" name="Text Box 87"/>
          <p:cNvSpPr txBox="1">
            <a:spLocks noChangeArrowheads="1"/>
          </p:cNvSpPr>
          <p:nvPr/>
        </p:nvSpPr>
        <p:spPr bwMode="auto">
          <a:xfrm>
            <a:off x="6372225" y="4476750"/>
            <a:ext cx="2362200" cy="250825"/>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400" kern="1200">
                <a:solidFill>
                  <a:srgbClr val="000000"/>
                </a:solidFill>
                <a:latin typeface="Arial" charset="0"/>
                <a:ea typeface="+mn-ea"/>
                <a:cs typeface="+mn-cs"/>
              </a:rPr>
              <a:t>HR=0.84 (0.60 - 1.17) p=0.30</a:t>
            </a:r>
          </a:p>
        </p:txBody>
      </p:sp>
      <p:sp>
        <p:nvSpPr>
          <p:cNvPr id="31832" name="Text Box 88"/>
          <p:cNvSpPr txBox="1">
            <a:spLocks noChangeArrowheads="1"/>
          </p:cNvSpPr>
          <p:nvPr/>
        </p:nvSpPr>
        <p:spPr bwMode="auto">
          <a:xfrm>
            <a:off x="1917700" y="4508500"/>
            <a:ext cx="2476500" cy="250825"/>
          </a:xfrm>
          <a:prstGeom prst="rect">
            <a:avLst/>
          </a:prstGeom>
          <a:noFill/>
          <a:ln w="9525" algn="ctr">
            <a:noFill/>
            <a:miter lim="800000"/>
            <a:headEnd/>
            <a:tailEnd/>
          </a:ln>
        </p:spPr>
        <p:txBody>
          <a:bodyPr lIns="18288" tIns="18288" rIns="18288" bIns="18288">
            <a:spAutoFit/>
          </a:bodyPr>
          <a:lstStyle/>
          <a:p>
            <a:pPr algn="ctr" rtl="0" eaLnBrk="0" fontAlgn="base" hangingPunct="0">
              <a:spcBef>
                <a:spcPct val="50000"/>
              </a:spcBef>
              <a:spcAft>
                <a:spcPct val="0"/>
              </a:spcAft>
            </a:pPr>
            <a:r>
              <a:rPr lang="en-GB" sz="1400" kern="1200">
                <a:solidFill>
                  <a:srgbClr val="000000"/>
                </a:solidFill>
                <a:latin typeface="Arial" charset="0"/>
                <a:ea typeface="+mn-ea"/>
                <a:cs typeface="+mn-cs"/>
              </a:rPr>
              <a:t>HR=0.47 (0.32 - 0.69) p&lt;0.001</a:t>
            </a:r>
          </a:p>
        </p:txBody>
      </p:sp>
      <p:sp>
        <p:nvSpPr>
          <p:cNvPr id="31833" name="Text Box 89"/>
          <p:cNvSpPr txBox="1">
            <a:spLocks noChangeArrowheads="1"/>
          </p:cNvSpPr>
          <p:nvPr/>
        </p:nvSpPr>
        <p:spPr bwMode="auto">
          <a:xfrm>
            <a:off x="3479800" y="5514975"/>
            <a:ext cx="3413125" cy="406400"/>
          </a:xfrm>
          <a:prstGeom prst="rect">
            <a:avLst/>
          </a:prstGeom>
          <a:noFill/>
          <a:ln w="9525" algn="ctr">
            <a:noFill/>
            <a:miter lim="800000"/>
            <a:headEnd/>
            <a:tailEnd/>
          </a:ln>
        </p:spPr>
        <p:txBody>
          <a:bodyPr wrap="none" lIns="18288" tIns="18288" rIns="18288" bIns="18288">
            <a:spAutoFit/>
          </a:bodyPr>
          <a:lstStyle/>
          <a:p>
            <a:pPr algn="l" rtl="0" eaLnBrk="0" fontAlgn="base" hangingPunct="0">
              <a:spcBef>
                <a:spcPct val="0"/>
              </a:spcBef>
              <a:spcAft>
                <a:spcPct val="0"/>
              </a:spcAft>
            </a:pPr>
            <a:r>
              <a:rPr lang="en-GB" sz="2400" b="1" kern="1200">
                <a:solidFill>
                  <a:srgbClr val="000099"/>
                </a:solidFill>
                <a:latin typeface="Arial" charset="0"/>
                <a:ea typeface="+mn-ea"/>
                <a:cs typeface="+mn-cs"/>
              </a:rPr>
              <a:t>P for interaction</a:t>
            </a:r>
            <a:r>
              <a:rPr lang="en-GB" sz="1400" b="1" kern="1200">
                <a:solidFill>
                  <a:srgbClr val="000099"/>
                </a:solidFill>
                <a:latin typeface="Arial" charset="0"/>
                <a:ea typeface="+mn-ea"/>
                <a:cs typeface="+mn-cs"/>
              </a:rPr>
              <a:t>  = </a:t>
            </a:r>
            <a:r>
              <a:rPr lang="en-GB" sz="2400" b="1" kern="1200">
                <a:solidFill>
                  <a:srgbClr val="000099"/>
                </a:solidFill>
                <a:latin typeface="Arial" charset="0"/>
                <a:ea typeface="+mn-ea"/>
                <a:cs typeface="+mn-cs"/>
              </a:rPr>
              <a:t>0.017</a:t>
            </a:r>
            <a:endParaRPr lang="en-US" sz="2400" b="1" kern="1200">
              <a:solidFill>
                <a:srgbClr val="000099"/>
              </a:solidFill>
              <a:latin typeface="Arial" charset="0"/>
              <a:ea typeface="+mn-ea"/>
              <a:cs typeface="+mn-cs"/>
            </a:endParaRPr>
          </a:p>
        </p:txBody>
      </p:sp>
      <p:sp>
        <p:nvSpPr>
          <p:cNvPr id="31834" name="TextBox 89"/>
          <p:cNvSpPr txBox="1">
            <a:spLocks noChangeArrowheads="1"/>
          </p:cNvSpPr>
          <p:nvPr/>
        </p:nvSpPr>
        <p:spPr bwMode="auto">
          <a:xfrm>
            <a:off x="117475" y="6518275"/>
            <a:ext cx="8512175" cy="307975"/>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GB" sz="1400" b="1" kern="1200">
                <a:solidFill>
                  <a:srgbClr val="FFFFFF"/>
                </a:solidFill>
                <a:latin typeface="Arial" charset="0"/>
                <a:ea typeface="+mn-ea"/>
                <a:cs typeface="+mn-cs"/>
              </a:rPr>
              <a:t>Sever, Poulter, Dahlof, Wedel. Europ.Heart Journal. 2006;27:2982</a:t>
            </a:r>
          </a:p>
        </p:txBody>
      </p:sp>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2800" b="1" dirty="0" smtClean="0">
                <a:solidFill>
                  <a:srgbClr val="FF0000"/>
                </a:solidFill>
              </a:rPr>
              <a:t>LLA and BPLA</a:t>
            </a:r>
          </a:p>
          <a:p>
            <a:pPr algn="ctr"/>
            <a:endParaRPr lang="en-GB" sz="2800" b="1" dirty="0" smtClean="0">
              <a:solidFill>
                <a:srgbClr val="FF0000"/>
              </a:solidFill>
            </a:endParaRPr>
          </a:p>
          <a:p>
            <a:pPr algn="ctr"/>
            <a:r>
              <a:rPr lang="en-GB" sz="2000" b="1" dirty="0" smtClean="0">
                <a:solidFill>
                  <a:srgbClr val="FF0000"/>
                </a:solidFill>
              </a:rPr>
              <a:t>Combined benefits of lipid- and blood pressure- lowering</a:t>
            </a:r>
            <a:r>
              <a:rPr lang="en-GB" sz="2000" b="1" dirty="0" smtClean="0"/>
              <a:t/>
            </a:r>
            <a:br>
              <a:rPr lang="en-GB" sz="2000" b="1" dirty="0" smtClean="0"/>
            </a:br>
            <a:endParaRPr lang="en-GB" b="1"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7"/>
          <p:cNvSpPr>
            <a:spLocks noGrp="1" noChangeArrowheads="1"/>
          </p:cNvSpPr>
          <p:nvPr>
            <p:ph type="title"/>
          </p:nvPr>
        </p:nvSpPr>
        <p:spPr>
          <a:xfrm>
            <a:off x="771525" y="190500"/>
            <a:ext cx="7600950" cy="595313"/>
          </a:xfrm>
        </p:spPr>
        <p:txBody>
          <a:bodyPr/>
          <a:lstStyle/>
          <a:p>
            <a:r>
              <a:rPr lang="en-GB" sz="2400" smtClean="0"/>
              <a:t>Estimated benefits of combined blood pressure and lipid lowering</a:t>
            </a:r>
            <a:br>
              <a:rPr lang="en-GB" sz="2400" smtClean="0"/>
            </a:br>
            <a:r>
              <a:rPr lang="en-GB" sz="2400" smtClean="0"/>
              <a:t>from meta-analyses of placebo controlled trials</a:t>
            </a:r>
          </a:p>
        </p:txBody>
      </p:sp>
      <p:graphicFrame>
        <p:nvGraphicFramePr>
          <p:cNvPr id="1740838" name="Group 38"/>
          <p:cNvGraphicFramePr>
            <a:graphicFrameLocks noGrp="1"/>
          </p:cNvGraphicFramePr>
          <p:nvPr>
            <p:ph idx="1"/>
          </p:nvPr>
        </p:nvGraphicFramePr>
        <p:xfrm>
          <a:off x="441325" y="1352550"/>
          <a:ext cx="8305800" cy="4013200"/>
        </p:xfrm>
        <a:graphic>
          <a:graphicData uri="http://schemas.openxmlformats.org/drawingml/2006/table">
            <a:tbl>
              <a:tblPr/>
              <a:tblGrid>
                <a:gridCol w="1509713"/>
                <a:gridCol w="2616200"/>
                <a:gridCol w="1903412"/>
                <a:gridCol w="2276475"/>
              </a:tblGrid>
              <a:tr h="13366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2400" b="0" i="0" u="none" strike="noStrike" cap="none" normalizeH="0" baseline="0" smtClean="0">
                        <a:ln>
                          <a:noFill/>
                        </a:ln>
                        <a:solidFill>
                          <a:srgbClr val="000099"/>
                        </a:solidFill>
                        <a:effectLst/>
                        <a:latin typeface="Arial" charset="0"/>
                      </a:endParaRPr>
                    </a:p>
                  </a:txBody>
                  <a:tcPr marL="18288" marR="18288" marT="18288" marB="18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Blood Pressure Lowering</a:t>
                      </a:r>
                    </a:p>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(15/10mmHg)</a:t>
                      </a: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Lipid Lowering</a:t>
                      </a:r>
                    </a:p>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(1mmol/L)</a:t>
                      </a: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 Combined BP &amp; Lipid Lowering</a:t>
                      </a:r>
                    </a:p>
                  </a:txBody>
                  <a:tcPr marL="18288" marR="18288"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33985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CHD</a:t>
                      </a:r>
                    </a:p>
                  </a:txBody>
                  <a:tcPr marL="18288" marR="18288" marT="18288" marB="18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30%</a:t>
                      </a: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25-35%</a:t>
                      </a: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About 50%</a:t>
                      </a:r>
                    </a:p>
                  </a:txBody>
                  <a:tcPr marL="18288" marR="18288"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6675">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Stroke</a:t>
                      </a:r>
                    </a:p>
                  </a:txBody>
                  <a:tcPr marL="18288" marR="18288" marT="18288" marB="18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45%</a:t>
                      </a: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15-20%</a:t>
                      </a: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About 55%</a:t>
                      </a:r>
                    </a:p>
                  </a:txBody>
                  <a:tcPr marL="18288" marR="18288"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303213" y="182563"/>
            <a:ext cx="8639175" cy="419100"/>
          </a:xfrm>
        </p:spPr>
        <p:txBody>
          <a:bodyPr/>
          <a:lstStyle/>
          <a:p>
            <a:pPr algn="l"/>
            <a:r>
              <a:rPr lang="en-GB" sz="2800" smtClean="0"/>
              <a:t>Reduction in risk of non-fatal MI and fatal CHD using Framingham model for baseline estimates **</a:t>
            </a:r>
          </a:p>
        </p:txBody>
      </p:sp>
      <p:graphicFrame>
        <p:nvGraphicFramePr>
          <p:cNvPr id="1735710" name="Group 30"/>
          <p:cNvGraphicFramePr>
            <a:graphicFrameLocks noGrp="1"/>
          </p:cNvGraphicFramePr>
          <p:nvPr>
            <p:ph type="tbl" idx="1"/>
          </p:nvPr>
        </p:nvGraphicFramePr>
        <p:xfrm>
          <a:off x="762000" y="1909763"/>
          <a:ext cx="7610475" cy="2928938"/>
        </p:xfrm>
        <a:graphic>
          <a:graphicData uri="http://schemas.openxmlformats.org/drawingml/2006/table">
            <a:tbl>
              <a:tblPr/>
              <a:tblGrid>
                <a:gridCol w="2565400"/>
                <a:gridCol w="2508250"/>
                <a:gridCol w="2536825"/>
              </a:tblGrid>
              <a:tr h="132715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1800" b="1" i="0" u="none" strike="noStrike" cap="none" normalizeH="0" baseline="0" smtClean="0">
                          <a:ln>
                            <a:noFill/>
                          </a:ln>
                          <a:solidFill>
                            <a:srgbClr val="000099"/>
                          </a:solidFill>
                          <a:effectLst/>
                          <a:latin typeface="Arial" charset="0"/>
                        </a:rPr>
                        <a:t>Framingham risk estimate from baseline data ( n=10,305)</a:t>
                      </a:r>
                    </a:p>
                  </a:txBody>
                  <a:tcPr marL="18288" marR="18288" marT="18288" marB="18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1800" b="1" i="0" u="none" strike="noStrike" cap="none" normalizeH="0" baseline="0" smtClean="0">
                          <a:ln>
                            <a:noFill/>
                          </a:ln>
                          <a:solidFill>
                            <a:srgbClr val="000099"/>
                          </a:solidFill>
                          <a:effectLst/>
                          <a:latin typeface="Arial" charset="0"/>
                        </a:rPr>
                        <a:t>Final risk in those assigned amlodipine/perindopril and atorvastatin</a:t>
                      </a: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1800" b="1" i="0" u="none" strike="noStrike" cap="none" normalizeH="0" baseline="0" smtClean="0">
                          <a:ln>
                            <a:noFill/>
                          </a:ln>
                          <a:solidFill>
                            <a:srgbClr val="000099"/>
                          </a:solidFill>
                          <a:effectLst/>
                          <a:latin typeface="Arial" charset="0"/>
                        </a:rPr>
                        <a:t>Relative risk reduction</a:t>
                      </a:r>
                    </a:p>
                  </a:txBody>
                  <a:tcPr marL="18288" marR="18288"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60178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0" lang="en-GB" sz="2400" b="1" i="0" u="none" strike="noStrike" cap="none" normalizeH="0" baseline="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 22.8*</a:t>
                      </a:r>
                    </a:p>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0" lang="en-GB" sz="2400" b="1" i="0" u="none" strike="noStrike" cap="none" normalizeH="0" baseline="0" smtClean="0">
                        <a:ln>
                          <a:noFill/>
                        </a:ln>
                        <a:solidFill>
                          <a:srgbClr val="000099"/>
                        </a:solidFill>
                        <a:effectLst/>
                        <a:latin typeface="Arial" charset="0"/>
                      </a:endParaRPr>
                    </a:p>
                  </a:txBody>
                  <a:tcPr marL="18288" marR="18288" marT="18288" marB="18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0" lang="en-GB" sz="2400" b="1" i="0" u="none" strike="noStrike" cap="none" normalizeH="0" baseline="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4.8*</a:t>
                      </a: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0" lang="en-GB" sz="2400" b="1" i="0" u="none" strike="noStrike" cap="none" normalizeH="0" baseline="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GB" sz="2400" b="1" i="0" u="none" strike="noStrike" cap="none" normalizeH="0" baseline="0" smtClean="0">
                          <a:ln>
                            <a:noFill/>
                          </a:ln>
                          <a:solidFill>
                            <a:srgbClr val="000099"/>
                          </a:solidFill>
                          <a:effectLst/>
                          <a:latin typeface="Arial" charset="0"/>
                        </a:rPr>
                        <a:t>79%</a:t>
                      </a:r>
                    </a:p>
                  </a:txBody>
                  <a:tcPr marL="18288" marR="18288"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73" name="Text Box 20"/>
          <p:cNvSpPr txBox="1">
            <a:spLocks noChangeArrowheads="1"/>
          </p:cNvSpPr>
          <p:nvPr/>
        </p:nvSpPr>
        <p:spPr bwMode="auto">
          <a:xfrm>
            <a:off x="198438" y="4994275"/>
            <a:ext cx="4908550" cy="282575"/>
          </a:xfrm>
          <a:prstGeom prst="rect">
            <a:avLst/>
          </a:prstGeom>
          <a:noFill/>
          <a:ln w="9525" algn="ctr">
            <a:noFill/>
            <a:miter lim="800000"/>
            <a:headEnd/>
            <a:tailEnd/>
          </a:ln>
        </p:spPr>
        <p:txBody>
          <a:bodyPr lIns="18288" tIns="18288" rIns="18288" bIns="18288">
            <a:spAutoFit/>
          </a:bodyPr>
          <a:lstStyle/>
          <a:p>
            <a:pPr algn="l" rtl="0" fontAlgn="base">
              <a:spcBef>
                <a:spcPct val="0"/>
              </a:spcBef>
              <a:spcAft>
                <a:spcPct val="0"/>
              </a:spcAft>
            </a:pPr>
            <a:r>
              <a:rPr lang="en-GB" sz="1600" b="1" kern="1200">
                <a:solidFill>
                  <a:srgbClr val="000000"/>
                </a:solidFill>
                <a:latin typeface="Times New Roman" pitchFamily="18" charset="0"/>
                <a:ea typeface="+mn-ea"/>
                <a:cs typeface="+mn-cs"/>
              </a:rPr>
              <a:t>*per 1000 patient years</a:t>
            </a:r>
          </a:p>
        </p:txBody>
      </p:sp>
      <p:sp>
        <p:nvSpPr>
          <p:cNvPr id="70674" name="Text Box 22"/>
          <p:cNvSpPr txBox="1">
            <a:spLocks noChangeArrowheads="1"/>
          </p:cNvSpPr>
          <p:nvPr/>
        </p:nvSpPr>
        <p:spPr bwMode="auto">
          <a:xfrm>
            <a:off x="184150" y="5259388"/>
            <a:ext cx="8666163" cy="1144587"/>
          </a:xfrm>
          <a:prstGeom prst="rect">
            <a:avLst/>
          </a:prstGeom>
          <a:noFill/>
          <a:ln w="9525" algn="ctr">
            <a:noFill/>
            <a:miter lim="800000"/>
            <a:headEnd/>
            <a:tailEnd/>
          </a:ln>
        </p:spPr>
        <p:txBody>
          <a:bodyPr lIns="18288" tIns="18288" rIns="18288" bIns="18288">
            <a:spAutoFit/>
          </a:bodyPr>
          <a:lstStyle/>
          <a:p>
            <a:pPr algn="l" rtl="0" fontAlgn="base">
              <a:spcBef>
                <a:spcPct val="0"/>
              </a:spcBef>
              <a:spcAft>
                <a:spcPct val="0"/>
              </a:spcAft>
            </a:pPr>
            <a:r>
              <a:rPr lang="en-GB" b="1" kern="1200">
                <a:solidFill>
                  <a:srgbClr val="000000"/>
                </a:solidFill>
                <a:latin typeface="Times New Roman" pitchFamily="18" charset="0"/>
                <a:ea typeface="+mn-ea"/>
                <a:cs typeface="+mn-cs"/>
              </a:rPr>
              <a:t>**Variables include SBP, smoking status, total and HDL-cholesterol, presence or absence of LVH, </a:t>
            </a:r>
          </a:p>
          <a:p>
            <a:pPr algn="l" rtl="0" fontAlgn="base">
              <a:spcBef>
                <a:spcPct val="0"/>
              </a:spcBef>
              <a:spcAft>
                <a:spcPct val="0"/>
              </a:spcAft>
            </a:pPr>
            <a:r>
              <a:rPr lang="en-GB" b="1" kern="1200">
                <a:solidFill>
                  <a:srgbClr val="000000"/>
                </a:solidFill>
                <a:latin typeface="Times New Roman" pitchFamily="18" charset="0"/>
                <a:ea typeface="+mn-ea"/>
                <a:cs typeface="+mn-cs"/>
              </a:rPr>
              <a:t>     age, gender, presence or absence of  diabetes. No correction for on- treatment blood pressure</a:t>
            </a:r>
          </a:p>
        </p:txBody>
      </p:sp>
      <p:sp>
        <p:nvSpPr>
          <p:cNvPr id="70675" name="TextBox 6"/>
          <p:cNvSpPr txBox="1">
            <a:spLocks noChangeArrowheads="1"/>
          </p:cNvSpPr>
          <p:nvPr/>
        </p:nvSpPr>
        <p:spPr bwMode="auto">
          <a:xfrm>
            <a:off x="134938" y="6559550"/>
            <a:ext cx="8832850" cy="369888"/>
          </a:xfrm>
          <a:prstGeom prst="rect">
            <a:avLst/>
          </a:prstGeom>
          <a:noFill/>
          <a:ln w="9525">
            <a:noFill/>
            <a:miter lim="800000"/>
            <a:headEnd/>
            <a:tailEnd/>
          </a:ln>
        </p:spPr>
        <p:txBody>
          <a:bodyPr>
            <a:spAutoFit/>
          </a:bodyPr>
          <a:lstStyle/>
          <a:p>
            <a:pPr algn="l" rtl="0" fontAlgn="base">
              <a:spcBef>
                <a:spcPct val="0"/>
              </a:spcBef>
              <a:spcAft>
                <a:spcPct val="0"/>
              </a:spcAft>
            </a:pPr>
            <a:r>
              <a:rPr lang="en-GB" b="1" kern="1200">
                <a:solidFill>
                  <a:srgbClr val="FFFFFF"/>
                </a:solidFill>
                <a:latin typeface="Times New Roman" pitchFamily="18" charset="0"/>
                <a:ea typeface="+mn-ea"/>
                <a:cs typeface="+mn-cs"/>
              </a:rPr>
              <a:t>Sever et al. Int. J. Cardiol.2009. Feb 18, epub ahead of print</a:t>
            </a:r>
          </a:p>
        </p:txBody>
      </p:sp>
    </p:spTree>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2400" b="1" dirty="0" smtClean="0">
                <a:solidFill>
                  <a:srgbClr val="FF0000"/>
                </a:solidFill>
              </a:rPr>
              <a:t>A molecular mechanism for synergy </a:t>
            </a:r>
            <a:r>
              <a:rPr lang="en-GB" sz="2000" b="1" dirty="0" smtClean="0"/>
              <a:t/>
            </a:r>
            <a:br>
              <a:rPr lang="en-GB" sz="2000" b="1" dirty="0" smtClean="0"/>
            </a:br>
            <a:endParaRPr lang="en-GB" b="1"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r>
              <a:rPr lang="en-GB" sz="1400" b="1" dirty="0" err="1" smtClean="0">
                <a:solidFill>
                  <a:srgbClr val="FFFFFF"/>
                </a:solidFill>
                <a:latin typeface="Arial" charset="0"/>
              </a:rPr>
              <a:t>Clunn</a:t>
            </a:r>
            <a:r>
              <a:rPr lang="en-GB" sz="1400" b="1" dirty="0" smtClean="0">
                <a:solidFill>
                  <a:srgbClr val="FFFFFF"/>
                </a:solidFill>
                <a:latin typeface="Arial" charset="0"/>
              </a:rPr>
              <a:t> GF, </a:t>
            </a:r>
            <a:r>
              <a:rPr lang="en-GB" sz="1400" b="1" dirty="0" err="1" smtClean="0">
                <a:solidFill>
                  <a:srgbClr val="FFFFFF"/>
                </a:solidFill>
                <a:latin typeface="Arial" charset="0"/>
              </a:rPr>
              <a:t>Sever,P</a:t>
            </a:r>
            <a:r>
              <a:rPr lang="en-GB" sz="1400" b="1" dirty="0" smtClean="0">
                <a:solidFill>
                  <a:srgbClr val="FFFFFF"/>
                </a:solidFill>
                <a:latin typeface="Arial" charset="0"/>
              </a:rPr>
              <a:t>, Hughes A. </a:t>
            </a:r>
            <a:r>
              <a:rPr lang="en-GB" sz="1400" b="1" dirty="0" err="1" smtClean="0">
                <a:solidFill>
                  <a:srgbClr val="FFFFFF"/>
                </a:solidFill>
                <a:latin typeface="Arial" charset="0"/>
              </a:rPr>
              <a:t>Int</a:t>
            </a:r>
            <a:r>
              <a:rPr lang="en-GB" sz="1400" b="1" dirty="0" smtClean="0">
                <a:solidFill>
                  <a:srgbClr val="FFFFFF"/>
                </a:solidFill>
                <a:latin typeface="Arial" charset="0"/>
              </a:rPr>
              <a:t> J </a:t>
            </a:r>
            <a:r>
              <a:rPr lang="en-GB" sz="1400" b="1" dirty="0" err="1" smtClean="0">
                <a:solidFill>
                  <a:srgbClr val="FFFFFF"/>
                </a:solidFill>
                <a:latin typeface="Arial" charset="0"/>
              </a:rPr>
              <a:t>Cardiol</a:t>
            </a:r>
            <a:r>
              <a:rPr lang="en-GB" sz="1400" b="1" dirty="0" smtClean="0">
                <a:solidFill>
                  <a:srgbClr val="FFFFFF"/>
                </a:solidFill>
                <a:latin typeface="Arial" charset="0"/>
              </a:rPr>
              <a:t> 2009 Jun 10 [</a:t>
            </a:r>
            <a:r>
              <a:rPr lang="en-GB" sz="1400" b="1" dirty="0" err="1" smtClean="0">
                <a:solidFill>
                  <a:srgbClr val="FFFFFF"/>
                </a:solidFill>
                <a:latin typeface="Arial" charset="0"/>
              </a:rPr>
              <a:t>Epub</a:t>
            </a:r>
            <a:r>
              <a:rPr lang="en-GB" sz="1400" b="1" dirty="0" smtClean="0">
                <a:solidFill>
                  <a:srgbClr val="FFFFFF"/>
                </a:solidFill>
                <a:latin typeface="Arial" charset="0"/>
              </a:rPr>
              <a:t> ahead of print]</a:t>
            </a:r>
            <a:endParaRPr lang="en-GB"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343025" y="2909888"/>
            <a:ext cx="1981200" cy="304800"/>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sz="1400" b="1" kern="1200">
                <a:solidFill>
                  <a:srgbClr val="FFFFFF"/>
                </a:solidFill>
                <a:latin typeface="Arial" charset="0"/>
                <a:ea typeface="MS PGothic" pitchFamily="34" charset="-128"/>
                <a:cs typeface="+mn-cs"/>
              </a:rPr>
              <a:t>Macrophage</a:t>
            </a:r>
          </a:p>
        </p:txBody>
      </p:sp>
      <p:sp>
        <p:nvSpPr>
          <p:cNvPr id="21507" name="Text Box 3"/>
          <p:cNvSpPr txBox="1">
            <a:spLocks noChangeArrowheads="1"/>
          </p:cNvSpPr>
          <p:nvPr/>
        </p:nvSpPr>
        <p:spPr bwMode="auto">
          <a:xfrm>
            <a:off x="1966913" y="3995738"/>
            <a:ext cx="1981200" cy="304800"/>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sz="1400" b="1" kern="1200">
                <a:solidFill>
                  <a:srgbClr val="FFFFFF"/>
                </a:solidFill>
                <a:latin typeface="Arial" charset="0"/>
                <a:ea typeface="MS PGothic" pitchFamily="34" charset="-128"/>
                <a:cs typeface="+mn-cs"/>
              </a:rPr>
              <a:t>Cytokine release</a:t>
            </a:r>
          </a:p>
        </p:txBody>
      </p:sp>
      <p:sp>
        <p:nvSpPr>
          <p:cNvPr id="21508" name="Text Box 4"/>
          <p:cNvSpPr txBox="1">
            <a:spLocks noChangeArrowheads="1"/>
          </p:cNvSpPr>
          <p:nvPr/>
        </p:nvSpPr>
        <p:spPr bwMode="auto">
          <a:xfrm>
            <a:off x="6338888" y="3462338"/>
            <a:ext cx="1076325" cy="304800"/>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sz="1400" b="1" kern="1200">
                <a:solidFill>
                  <a:srgbClr val="FFFFFF"/>
                </a:solidFill>
                <a:latin typeface="Arial" charset="0"/>
                <a:ea typeface="MS PGothic" pitchFamily="34" charset="-128"/>
                <a:cs typeface="+mn-cs"/>
              </a:rPr>
              <a:t>Foam cells</a:t>
            </a:r>
          </a:p>
        </p:txBody>
      </p:sp>
      <p:sp>
        <p:nvSpPr>
          <p:cNvPr id="21509" name="Text Box 5"/>
          <p:cNvSpPr txBox="1">
            <a:spLocks noChangeArrowheads="1"/>
          </p:cNvSpPr>
          <p:nvPr/>
        </p:nvSpPr>
        <p:spPr bwMode="auto">
          <a:xfrm>
            <a:off x="5672138" y="2081213"/>
            <a:ext cx="2209800" cy="411162"/>
          </a:xfrm>
          <a:prstGeom prst="rect">
            <a:avLst/>
          </a:prstGeom>
          <a:noFill/>
          <a:ln w="9525">
            <a:noFill/>
            <a:miter lim="800000"/>
            <a:headEnd/>
            <a:tailEnd/>
          </a:ln>
        </p:spPr>
        <p:txBody>
          <a:bodyPr>
            <a:spAutoFit/>
          </a:bodyPr>
          <a:lstStyle/>
          <a:p>
            <a:pPr algn="l" rtl="0" eaLnBrk="0" fontAlgn="base" hangingPunct="0">
              <a:lnSpc>
                <a:spcPct val="50000"/>
              </a:lnSpc>
              <a:spcBef>
                <a:spcPct val="50000"/>
              </a:spcBef>
              <a:spcAft>
                <a:spcPct val="0"/>
              </a:spcAft>
            </a:pPr>
            <a:r>
              <a:rPr lang="en-US" sz="1400" b="1" kern="1200">
                <a:solidFill>
                  <a:srgbClr val="FFFFFF"/>
                </a:solidFill>
                <a:latin typeface="Arial" charset="0"/>
                <a:ea typeface="MS PGothic" pitchFamily="34" charset="-128"/>
                <a:cs typeface="+mn-cs"/>
              </a:rPr>
              <a:t>SMC dedifferentiation</a:t>
            </a:r>
          </a:p>
          <a:p>
            <a:pPr algn="l" rtl="0" eaLnBrk="0" fontAlgn="base" hangingPunct="0">
              <a:lnSpc>
                <a:spcPct val="50000"/>
              </a:lnSpc>
              <a:spcBef>
                <a:spcPct val="50000"/>
              </a:spcBef>
              <a:spcAft>
                <a:spcPct val="0"/>
              </a:spcAft>
            </a:pPr>
            <a:r>
              <a:rPr lang="en-US" sz="1400" b="1" kern="1200">
                <a:solidFill>
                  <a:srgbClr val="FFFFFF"/>
                </a:solidFill>
                <a:latin typeface="Arial" charset="0"/>
                <a:ea typeface="MS PGothic" pitchFamily="34" charset="-128"/>
                <a:cs typeface="+mn-cs"/>
              </a:rPr>
              <a:t>to synthetic phenotype</a:t>
            </a:r>
          </a:p>
        </p:txBody>
      </p:sp>
      <p:sp>
        <p:nvSpPr>
          <p:cNvPr id="21510" name="Line 6"/>
          <p:cNvSpPr>
            <a:spLocks noChangeShapeType="1"/>
          </p:cNvSpPr>
          <p:nvPr/>
        </p:nvSpPr>
        <p:spPr bwMode="auto">
          <a:xfrm>
            <a:off x="2614613" y="3657600"/>
            <a:ext cx="31750" cy="252413"/>
          </a:xfrm>
          <a:prstGeom prst="line">
            <a:avLst/>
          </a:prstGeom>
          <a:noFill/>
          <a:ln w="12700">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1511" name="Line 7"/>
          <p:cNvSpPr>
            <a:spLocks noChangeShapeType="1"/>
          </p:cNvSpPr>
          <p:nvPr/>
        </p:nvSpPr>
        <p:spPr bwMode="auto">
          <a:xfrm>
            <a:off x="2819400" y="3657600"/>
            <a:ext cx="76200" cy="228600"/>
          </a:xfrm>
          <a:prstGeom prst="line">
            <a:avLst/>
          </a:prstGeom>
          <a:noFill/>
          <a:ln w="12700">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1512" name="Line 8"/>
          <p:cNvSpPr>
            <a:spLocks noChangeShapeType="1"/>
          </p:cNvSpPr>
          <p:nvPr/>
        </p:nvSpPr>
        <p:spPr bwMode="auto">
          <a:xfrm flipH="1">
            <a:off x="2393950" y="3657600"/>
            <a:ext cx="44450" cy="252413"/>
          </a:xfrm>
          <a:prstGeom prst="line">
            <a:avLst/>
          </a:prstGeom>
          <a:noFill/>
          <a:ln w="12700">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1513" name="Line 9"/>
          <p:cNvSpPr>
            <a:spLocks noChangeShapeType="1"/>
          </p:cNvSpPr>
          <p:nvPr/>
        </p:nvSpPr>
        <p:spPr bwMode="auto">
          <a:xfrm flipH="1">
            <a:off x="2170113" y="3657600"/>
            <a:ext cx="115887" cy="212725"/>
          </a:xfrm>
          <a:prstGeom prst="line">
            <a:avLst/>
          </a:prstGeom>
          <a:noFill/>
          <a:ln w="12700">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grpSp>
        <p:nvGrpSpPr>
          <p:cNvPr id="2" name="Group 10"/>
          <p:cNvGrpSpPr>
            <a:grpSpLocks/>
          </p:cNvGrpSpPr>
          <p:nvPr/>
        </p:nvGrpSpPr>
        <p:grpSpPr bwMode="auto">
          <a:xfrm>
            <a:off x="4953000" y="3962400"/>
            <a:ext cx="1219200" cy="838200"/>
            <a:chOff x="3120" y="2496"/>
            <a:chExt cx="768" cy="528"/>
          </a:xfrm>
        </p:grpSpPr>
        <p:sp>
          <p:nvSpPr>
            <p:cNvPr id="21521" name="Line 11"/>
            <p:cNvSpPr>
              <a:spLocks noChangeShapeType="1"/>
            </p:cNvSpPr>
            <p:nvPr/>
          </p:nvSpPr>
          <p:spPr bwMode="auto">
            <a:xfrm flipV="1">
              <a:off x="3120" y="2496"/>
              <a:ext cx="48" cy="528"/>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1522" name="Line 12"/>
            <p:cNvSpPr>
              <a:spLocks noChangeShapeType="1"/>
            </p:cNvSpPr>
            <p:nvPr/>
          </p:nvSpPr>
          <p:spPr bwMode="auto">
            <a:xfrm flipH="1" flipV="1">
              <a:off x="3696" y="2496"/>
              <a:ext cx="192" cy="336"/>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grpSp>
      <p:sp>
        <p:nvSpPr>
          <p:cNvPr id="21515" name="Line 13"/>
          <p:cNvSpPr>
            <a:spLocks noChangeShapeType="1"/>
          </p:cNvSpPr>
          <p:nvPr/>
        </p:nvSpPr>
        <p:spPr bwMode="auto">
          <a:xfrm flipV="1">
            <a:off x="5156200" y="2197100"/>
            <a:ext cx="304800" cy="685800"/>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1516" name="Line 14"/>
          <p:cNvSpPr>
            <a:spLocks noChangeShapeType="1"/>
          </p:cNvSpPr>
          <p:nvPr/>
        </p:nvSpPr>
        <p:spPr bwMode="auto">
          <a:xfrm flipV="1">
            <a:off x="7086600" y="1879600"/>
            <a:ext cx="139700" cy="177800"/>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1517" name="Rectangle 15"/>
          <p:cNvSpPr>
            <a:spLocks noChangeArrowheads="1"/>
          </p:cNvSpPr>
          <p:nvPr/>
        </p:nvSpPr>
        <p:spPr bwMode="auto">
          <a:xfrm>
            <a:off x="4343400" y="4648200"/>
            <a:ext cx="1143000" cy="952500"/>
          </a:xfrm>
          <a:prstGeom prst="rect">
            <a:avLst/>
          </a:prstGeom>
          <a:solidFill>
            <a:srgbClr val="4B37FF"/>
          </a:solidFill>
          <a:ln w="0">
            <a:noFill/>
            <a:miter lim="800000"/>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1518" name="Text Box 16"/>
          <p:cNvSpPr txBox="1">
            <a:spLocks noChangeArrowheads="1"/>
          </p:cNvSpPr>
          <p:nvPr/>
        </p:nvSpPr>
        <p:spPr bwMode="auto">
          <a:xfrm>
            <a:off x="4267200" y="4700588"/>
            <a:ext cx="1295400" cy="817562"/>
          </a:xfrm>
          <a:prstGeom prst="rect">
            <a:avLst/>
          </a:prstGeom>
          <a:noFill/>
          <a:ln w="9525">
            <a:noFill/>
            <a:miter lim="800000"/>
            <a:headEnd/>
            <a:tailEnd/>
          </a:ln>
        </p:spPr>
        <p:txBody>
          <a:bodyPr>
            <a:spAutoFit/>
          </a:bodyPr>
          <a:lstStyle/>
          <a:p>
            <a:pPr algn="ctr" rtl="0" eaLnBrk="0" fontAlgn="base" hangingPunct="0">
              <a:lnSpc>
                <a:spcPct val="70000"/>
              </a:lnSpc>
              <a:spcBef>
                <a:spcPct val="50000"/>
              </a:spcBef>
              <a:spcAft>
                <a:spcPct val="0"/>
              </a:spcAft>
            </a:pPr>
            <a:r>
              <a:rPr lang="en-US" sz="1400" b="1" kern="1200">
                <a:solidFill>
                  <a:srgbClr val="FFFFFF"/>
                </a:solidFill>
                <a:latin typeface="Arial" charset="0"/>
                <a:ea typeface="MS PGothic" pitchFamily="34" charset="-128"/>
                <a:cs typeface="+mn-cs"/>
              </a:rPr>
              <a:t>SMC</a:t>
            </a:r>
          </a:p>
          <a:p>
            <a:pPr algn="ctr" rtl="0" eaLnBrk="0" fontAlgn="base" hangingPunct="0">
              <a:lnSpc>
                <a:spcPct val="40000"/>
              </a:lnSpc>
              <a:spcBef>
                <a:spcPct val="50000"/>
              </a:spcBef>
              <a:spcAft>
                <a:spcPct val="0"/>
              </a:spcAft>
            </a:pPr>
            <a:r>
              <a:rPr lang="en-US" sz="1400" b="1" kern="1200">
                <a:solidFill>
                  <a:srgbClr val="FFFFFF"/>
                </a:solidFill>
                <a:latin typeface="Arial" charset="0"/>
                <a:ea typeface="MS PGothic" pitchFamily="34" charset="-128"/>
                <a:cs typeface="+mn-cs"/>
              </a:rPr>
              <a:t>migration</a:t>
            </a:r>
          </a:p>
          <a:p>
            <a:pPr algn="ctr" rtl="0" eaLnBrk="0" fontAlgn="base" hangingPunct="0">
              <a:lnSpc>
                <a:spcPct val="40000"/>
              </a:lnSpc>
              <a:spcBef>
                <a:spcPct val="50000"/>
              </a:spcBef>
              <a:spcAft>
                <a:spcPct val="0"/>
              </a:spcAft>
            </a:pPr>
            <a:r>
              <a:rPr lang="en-US" sz="1400" b="1" kern="1200">
                <a:solidFill>
                  <a:srgbClr val="FFFFFF"/>
                </a:solidFill>
                <a:latin typeface="Arial" charset="0"/>
                <a:ea typeface="MS PGothic" pitchFamily="34" charset="-128"/>
                <a:cs typeface="+mn-cs"/>
              </a:rPr>
              <a:t>and</a:t>
            </a:r>
          </a:p>
          <a:p>
            <a:pPr algn="ctr" rtl="0" eaLnBrk="0" fontAlgn="base" hangingPunct="0">
              <a:lnSpc>
                <a:spcPct val="40000"/>
              </a:lnSpc>
              <a:spcBef>
                <a:spcPct val="50000"/>
              </a:spcBef>
              <a:spcAft>
                <a:spcPct val="0"/>
              </a:spcAft>
            </a:pPr>
            <a:r>
              <a:rPr lang="en-US" sz="1400" b="1" kern="1200">
                <a:solidFill>
                  <a:srgbClr val="FFFFFF"/>
                </a:solidFill>
                <a:latin typeface="Arial" charset="0"/>
                <a:ea typeface="MS PGothic" pitchFamily="34" charset="-128"/>
                <a:cs typeface="+mn-cs"/>
              </a:rPr>
              <a:t>proliferation</a:t>
            </a:r>
          </a:p>
        </p:txBody>
      </p:sp>
      <p:sp>
        <p:nvSpPr>
          <p:cNvPr id="21519" name="Line 17"/>
          <p:cNvSpPr>
            <a:spLocks noChangeShapeType="1"/>
          </p:cNvSpPr>
          <p:nvPr/>
        </p:nvSpPr>
        <p:spPr bwMode="auto">
          <a:xfrm>
            <a:off x="6248400" y="1905000"/>
            <a:ext cx="152400" cy="152400"/>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1520" name="Text Box 18"/>
          <p:cNvSpPr txBox="1">
            <a:spLocks noChangeArrowheads="1"/>
          </p:cNvSpPr>
          <p:nvPr/>
        </p:nvSpPr>
        <p:spPr bwMode="auto">
          <a:xfrm>
            <a:off x="0" y="6567488"/>
            <a:ext cx="2646363" cy="274637"/>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GB" sz="1200" b="1" kern="1200">
                <a:solidFill>
                  <a:srgbClr val="FFFFFF"/>
                </a:solidFill>
                <a:latin typeface="Arial" charset="0"/>
                <a:ea typeface="+mn-ea"/>
                <a:cs typeface="+mn-cs"/>
              </a:rPr>
              <a:t>SMC = smooth muscle cell</a:t>
            </a:r>
          </a:p>
        </p:txBody>
      </p:sp>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86200" y="3333750"/>
            <a:ext cx="2076450" cy="1371600"/>
            <a:chOff x="2448" y="2100"/>
            <a:chExt cx="1308" cy="864"/>
          </a:xfrm>
        </p:grpSpPr>
        <p:sp>
          <p:nvSpPr>
            <p:cNvPr id="23575" name="Oval 3"/>
            <p:cNvSpPr>
              <a:spLocks noChangeArrowheads="1"/>
            </p:cNvSpPr>
            <p:nvPr/>
          </p:nvSpPr>
          <p:spPr bwMode="auto">
            <a:xfrm>
              <a:off x="3660" y="2100"/>
              <a:ext cx="96" cy="96"/>
            </a:xfrm>
            <a:prstGeom prst="ellipse">
              <a:avLst/>
            </a:prstGeom>
            <a:solidFill>
              <a:srgbClr val="FFF44D"/>
            </a:solidFill>
            <a:ln w="0">
              <a:noFill/>
              <a:round/>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3576" name="Line 4"/>
            <p:cNvSpPr>
              <a:spLocks noChangeShapeType="1"/>
            </p:cNvSpPr>
            <p:nvPr/>
          </p:nvSpPr>
          <p:spPr bwMode="auto">
            <a:xfrm flipH="1">
              <a:off x="3408" y="2184"/>
              <a:ext cx="284" cy="408"/>
            </a:xfrm>
            <a:prstGeom prst="line">
              <a:avLst/>
            </a:prstGeom>
            <a:noFill/>
            <a:ln w="34925">
              <a:solidFill>
                <a:srgbClr val="FFF44D"/>
              </a:solidFill>
              <a:round/>
              <a:headEnd/>
              <a:tailEn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3577" name="Rectangle 5"/>
            <p:cNvSpPr>
              <a:spLocks noChangeArrowheads="1"/>
            </p:cNvSpPr>
            <p:nvPr/>
          </p:nvSpPr>
          <p:spPr bwMode="auto">
            <a:xfrm>
              <a:off x="2448" y="2484"/>
              <a:ext cx="1008" cy="480"/>
            </a:xfrm>
            <a:prstGeom prst="rect">
              <a:avLst/>
            </a:prstGeom>
            <a:solidFill>
              <a:srgbClr val="4B37FF"/>
            </a:solidFill>
            <a:ln w="0">
              <a:noFill/>
              <a:miter lim="800000"/>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grpSp>
      <p:sp>
        <p:nvSpPr>
          <p:cNvPr id="23555" name="Text Box 6"/>
          <p:cNvSpPr txBox="1">
            <a:spLocks noChangeArrowheads="1"/>
          </p:cNvSpPr>
          <p:nvPr/>
        </p:nvSpPr>
        <p:spPr bwMode="auto">
          <a:xfrm>
            <a:off x="3794125" y="3900488"/>
            <a:ext cx="1739900" cy="825500"/>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US" sz="1600" b="1" kern="1200">
                <a:solidFill>
                  <a:srgbClr val="FFFFFF"/>
                </a:solidFill>
                <a:latin typeface="Arial" charset="0"/>
                <a:ea typeface="MS PGothic" pitchFamily="34" charset="-128"/>
                <a:cs typeface="+mn-cs"/>
              </a:rPr>
              <a:t>Destruction</a:t>
            </a:r>
          </a:p>
          <a:p>
            <a:pPr algn="ctr" rtl="0" eaLnBrk="0" fontAlgn="base" hangingPunct="0">
              <a:spcBef>
                <a:spcPct val="0"/>
              </a:spcBef>
              <a:spcAft>
                <a:spcPct val="0"/>
              </a:spcAft>
            </a:pPr>
            <a:r>
              <a:rPr lang="en-US" sz="1600" b="1" kern="1200">
                <a:solidFill>
                  <a:srgbClr val="FFFFFF"/>
                </a:solidFill>
                <a:latin typeface="Arial" charset="0"/>
                <a:ea typeface="MS PGothic" pitchFamily="34" charset="-128"/>
                <a:cs typeface="+mn-cs"/>
              </a:rPr>
              <a:t>of intercellular</a:t>
            </a:r>
          </a:p>
          <a:p>
            <a:pPr algn="ctr" rtl="0" eaLnBrk="0" fontAlgn="base" hangingPunct="0">
              <a:spcBef>
                <a:spcPct val="0"/>
              </a:spcBef>
              <a:spcAft>
                <a:spcPct val="0"/>
              </a:spcAft>
            </a:pPr>
            <a:r>
              <a:rPr lang="en-US" sz="1600" b="1" kern="1200">
                <a:solidFill>
                  <a:srgbClr val="FFFFFF"/>
                </a:solidFill>
                <a:latin typeface="Arial" charset="0"/>
                <a:ea typeface="MS PGothic" pitchFamily="34" charset="-128"/>
                <a:cs typeface="+mn-cs"/>
              </a:rPr>
              <a:t>matrix</a:t>
            </a:r>
            <a:endParaRPr lang="en-US" sz="1400" b="1" kern="1200">
              <a:solidFill>
                <a:srgbClr val="FFFFFF"/>
              </a:solidFill>
              <a:latin typeface="Arial" charset="0"/>
              <a:ea typeface="MS PGothic" pitchFamily="34" charset="-128"/>
              <a:cs typeface="+mn-cs"/>
            </a:endParaRPr>
          </a:p>
        </p:txBody>
      </p:sp>
      <p:grpSp>
        <p:nvGrpSpPr>
          <p:cNvPr id="3" name="Group 7"/>
          <p:cNvGrpSpPr>
            <a:grpSpLocks/>
          </p:cNvGrpSpPr>
          <p:nvPr/>
        </p:nvGrpSpPr>
        <p:grpSpPr bwMode="auto">
          <a:xfrm>
            <a:off x="5600700" y="1219200"/>
            <a:ext cx="2171700" cy="1409700"/>
            <a:chOff x="3528" y="768"/>
            <a:chExt cx="1368" cy="888"/>
          </a:xfrm>
        </p:grpSpPr>
        <p:sp>
          <p:nvSpPr>
            <p:cNvPr id="23570" name="Line 8"/>
            <p:cNvSpPr>
              <a:spLocks noChangeShapeType="1"/>
            </p:cNvSpPr>
            <p:nvPr/>
          </p:nvSpPr>
          <p:spPr bwMode="auto">
            <a:xfrm flipH="1">
              <a:off x="3888" y="912"/>
              <a:ext cx="240" cy="672"/>
            </a:xfrm>
            <a:prstGeom prst="line">
              <a:avLst/>
            </a:prstGeom>
            <a:noFill/>
            <a:ln w="34925">
              <a:solidFill>
                <a:srgbClr val="FFF44D"/>
              </a:solidFill>
              <a:round/>
              <a:headEnd/>
              <a:tailEn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3571" name="Line 9"/>
            <p:cNvSpPr>
              <a:spLocks noChangeShapeType="1"/>
            </p:cNvSpPr>
            <p:nvPr/>
          </p:nvSpPr>
          <p:spPr bwMode="auto">
            <a:xfrm flipH="1">
              <a:off x="3600" y="768"/>
              <a:ext cx="432" cy="480"/>
            </a:xfrm>
            <a:prstGeom prst="line">
              <a:avLst/>
            </a:prstGeom>
            <a:noFill/>
            <a:ln w="34925">
              <a:solidFill>
                <a:srgbClr val="FFF44D"/>
              </a:solidFill>
              <a:round/>
              <a:headEnd/>
              <a:tailEn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3572" name="Oval 10"/>
            <p:cNvSpPr>
              <a:spLocks noChangeArrowheads="1"/>
            </p:cNvSpPr>
            <p:nvPr/>
          </p:nvSpPr>
          <p:spPr bwMode="auto">
            <a:xfrm>
              <a:off x="3528" y="1224"/>
              <a:ext cx="96" cy="96"/>
            </a:xfrm>
            <a:prstGeom prst="ellipse">
              <a:avLst/>
            </a:prstGeom>
            <a:solidFill>
              <a:srgbClr val="FFF44D"/>
            </a:solidFill>
            <a:ln w="0">
              <a:noFill/>
              <a:round/>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3573" name="Oval 11"/>
            <p:cNvSpPr>
              <a:spLocks noChangeArrowheads="1"/>
            </p:cNvSpPr>
            <p:nvPr/>
          </p:nvSpPr>
          <p:spPr bwMode="auto">
            <a:xfrm>
              <a:off x="3824" y="1560"/>
              <a:ext cx="96" cy="96"/>
            </a:xfrm>
            <a:prstGeom prst="ellipse">
              <a:avLst/>
            </a:prstGeom>
            <a:solidFill>
              <a:srgbClr val="FFF44D"/>
            </a:solidFill>
            <a:ln w="0">
              <a:noFill/>
              <a:round/>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3574" name="Text Box 12"/>
            <p:cNvSpPr txBox="1">
              <a:spLocks noChangeArrowheads="1"/>
            </p:cNvSpPr>
            <p:nvPr/>
          </p:nvSpPr>
          <p:spPr bwMode="auto">
            <a:xfrm>
              <a:off x="3888" y="768"/>
              <a:ext cx="1008" cy="120"/>
            </a:xfrm>
            <a:prstGeom prst="rect">
              <a:avLst/>
            </a:prstGeom>
            <a:noFill/>
            <a:ln w="9525">
              <a:noFill/>
              <a:miter lim="800000"/>
              <a:headEnd/>
              <a:tailEnd/>
            </a:ln>
          </p:spPr>
          <p:txBody>
            <a:bodyPr>
              <a:spAutoFit/>
            </a:bodyPr>
            <a:lstStyle/>
            <a:p>
              <a:pPr algn="ctr" rtl="0" eaLnBrk="0" fontAlgn="base" hangingPunct="0">
                <a:lnSpc>
                  <a:spcPct val="40000"/>
                </a:lnSpc>
                <a:spcBef>
                  <a:spcPct val="50000"/>
                </a:spcBef>
                <a:spcAft>
                  <a:spcPct val="0"/>
                </a:spcAft>
              </a:pPr>
              <a:r>
                <a:rPr lang="en-US" sz="1600" b="1" kern="1200">
                  <a:solidFill>
                    <a:srgbClr val="FFFFFF"/>
                  </a:solidFill>
                  <a:latin typeface="Arial" charset="0"/>
                  <a:ea typeface="MS PGothic" pitchFamily="34" charset="-128"/>
                  <a:cs typeface="+mn-cs"/>
                </a:rPr>
                <a:t>Apoptosis</a:t>
              </a:r>
              <a:endParaRPr lang="en-US" sz="1400" b="1" kern="1200">
                <a:solidFill>
                  <a:srgbClr val="FFFFFF"/>
                </a:solidFill>
                <a:latin typeface="Arial" charset="0"/>
                <a:ea typeface="MS PGothic" pitchFamily="34" charset="-128"/>
                <a:cs typeface="+mn-cs"/>
              </a:endParaRPr>
            </a:p>
          </p:txBody>
        </p:sp>
      </p:grpSp>
      <p:grpSp>
        <p:nvGrpSpPr>
          <p:cNvPr id="4" name="Group 13"/>
          <p:cNvGrpSpPr>
            <a:grpSpLocks/>
          </p:cNvGrpSpPr>
          <p:nvPr/>
        </p:nvGrpSpPr>
        <p:grpSpPr bwMode="auto">
          <a:xfrm>
            <a:off x="5943600" y="4083050"/>
            <a:ext cx="1600200" cy="1174750"/>
            <a:chOff x="3744" y="2572"/>
            <a:chExt cx="1008" cy="740"/>
          </a:xfrm>
        </p:grpSpPr>
        <p:sp>
          <p:nvSpPr>
            <p:cNvPr id="23566" name="Oval 14"/>
            <p:cNvSpPr>
              <a:spLocks noChangeArrowheads="1"/>
            </p:cNvSpPr>
            <p:nvPr/>
          </p:nvSpPr>
          <p:spPr bwMode="auto">
            <a:xfrm>
              <a:off x="4524" y="2572"/>
              <a:ext cx="96" cy="96"/>
            </a:xfrm>
            <a:prstGeom prst="ellipse">
              <a:avLst/>
            </a:prstGeom>
            <a:solidFill>
              <a:srgbClr val="FFF44D"/>
            </a:solidFill>
            <a:ln w="0">
              <a:noFill/>
              <a:round/>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3567" name="Line 15"/>
            <p:cNvSpPr>
              <a:spLocks noChangeShapeType="1"/>
            </p:cNvSpPr>
            <p:nvPr/>
          </p:nvSpPr>
          <p:spPr bwMode="auto">
            <a:xfrm flipH="1">
              <a:off x="4408" y="2660"/>
              <a:ext cx="144" cy="336"/>
            </a:xfrm>
            <a:prstGeom prst="line">
              <a:avLst/>
            </a:prstGeom>
            <a:noFill/>
            <a:ln w="34925">
              <a:solidFill>
                <a:srgbClr val="FFF44D"/>
              </a:solidFill>
              <a:round/>
              <a:headEnd/>
              <a:tailEn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3568" name="Rectangle 16"/>
            <p:cNvSpPr>
              <a:spLocks noChangeArrowheads="1"/>
            </p:cNvSpPr>
            <p:nvPr/>
          </p:nvSpPr>
          <p:spPr bwMode="auto">
            <a:xfrm>
              <a:off x="3792" y="2958"/>
              <a:ext cx="912" cy="354"/>
            </a:xfrm>
            <a:prstGeom prst="rect">
              <a:avLst/>
            </a:prstGeom>
            <a:solidFill>
              <a:srgbClr val="AE0017">
                <a:alpha val="54901"/>
              </a:srgbClr>
            </a:solidFill>
            <a:ln w="0">
              <a:noFill/>
              <a:miter lim="800000"/>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3569" name="Text Box 17"/>
            <p:cNvSpPr txBox="1">
              <a:spLocks noChangeArrowheads="1"/>
            </p:cNvSpPr>
            <p:nvPr/>
          </p:nvSpPr>
          <p:spPr bwMode="auto">
            <a:xfrm>
              <a:off x="3744" y="2970"/>
              <a:ext cx="1008" cy="320"/>
            </a:xfrm>
            <a:prstGeom prst="rect">
              <a:avLst/>
            </a:prstGeom>
            <a:noFill/>
            <a:ln w="9525">
              <a:noFill/>
              <a:miter lim="800000"/>
              <a:headEnd/>
              <a:tailEnd/>
            </a:ln>
          </p:spPr>
          <p:txBody>
            <a:bodyPr>
              <a:spAutoFit/>
            </a:bodyPr>
            <a:lstStyle/>
            <a:p>
              <a:pPr algn="ctr" rtl="0" eaLnBrk="0" fontAlgn="base" hangingPunct="0">
                <a:lnSpc>
                  <a:spcPct val="80000"/>
                </a:lnSpc>
                <a:spcBef>
                  <a:spcPct val="50000"/>
                </a:spcBef>
                <a:spcAft>
                  <a:spcPct val="0"/>
                </a:spcAft>
              </a:pPr>
              <a:r>
                <a:rPr lang="en-US" sz="1600" b="1" kern="1200">
                  <a:solidFill>
                    <a:srgbClr val="FFFFFF"/>
                  </a:solidFill>
                  <a:latin typeface="Arial" charset="0"/>
                  <a:ea typeface="MS PGothic" pitchFamily="34" charset="-128"/>
                  <a:cs typeface="+mn-cs"/>
                </a:rPr>
                <a:t>Lipid-laden</a:t>
              </a:r>
            </a:p>
            <a:p>
              <a:pPr algn="ctr" rtl="0" eaLnBrk="0" fontAlgn="base" hangingPunct="0">
                <a:lnSpc>
                  <a:spcPct val="40000"/>
                </a:lnSpc>
                <a:spcBef>
                  <a:spcPct val="50000"/>
                </a:spcBef>
                <a:spcAft>
                  <a:spcPct val="0"/>
                </a:spcAft>
              </a:pPr>
              <a:r>
                <a:rPr lang="en-US" sz="1600" b="1" kern="1200">
                  <a:solidFill>
                    <a:srgbClr val="FFFFFF"/>
                  </a:solidFill>
                  <a:latin typeface="Arial" charset="0"/>
                  <a:ea typeface="MS PGothic" pitchFamily="34" charset="-128"/>
                  <a:cs typeface="+mn-cs"/>
                </a:rPr>
                <a:t>macrophage</a:t>
              </a:r>
              <a:endParaRPr lang="en-US" sz="1400" b="1" kern="1200">
                <a:solidFill>
                  <a:srgbClr val="FFFFFF"/>
                </a:solidFill>
                <a:latin typeface="Arial" charset="0"/>
                <a:ea typeface="MS PGothic" pitchFamily="34" charset="-128"/>
                <a:cs typeface="+mn-cs"/>
              </a:endParaRPr>
            </a:p>
          </p:txBody>
        </p:sp>
      </p:grpSp>
      <p:grpSp>
        <p:nvGrpSpPr>
          <p:cNvPr id="5" name="Group 18"/>
          <p:cNvGrpSpPr>
            <a:grpSpLocks/>
          </p:cNvGrpSpPr>
          <p:nvPr/>
        </p:nvGrpSpPr>
        <p:grpSpPr bwMode="auto">
          <a:xfrm>
            <a:off x="6400800" y="2038350"/>
            <a:ext cx="1143000" cy="1771650"/>
            <a:chOff x="4032" y="1284"/>
            <a:chExt cx="720" cy="1116"/>
          </a:xfrm>
        </p:grpSpPr>
        <p:sp>
          <p:nvSpPr>
            <p:cNvPr id="23560" name="Oval 19"/>
            <p:cNvSpPr>
              <a:spLocks noChangeArrowheads="1"/>
            </p:cNvSpPr>
            <p:nvPr/>
          </p:nvSpPr>
          <p:spPr bwMode="auto">
            <a:xfrm>
              <a:off x="4032" y="2304"/>
              <a:ext cx="96" cy="96"/>
            </a:xfrm>
            <a:prstGeom prst="ellipse">
              <a:avLst/>
            </a:prstGeom>
            <a:solidFill>
              <a:srgbClr val="FFF44D"/>
            </a:solidFill>
            <a:ln w="0">
              <a:noFill/>
              <a:round/>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3561" name="Line 20"/>
            <p:cNvSpPr>
              <a:spLocks noChangeShapeType="1"/>
            </p:cNvSpPr>
            <p:nvPr/>
          </p:nvSpPr>
          <p:spPr bwMode="auto">
            <a:xfrm flipH="1">
              <a:off x="4080" y="1440"/>
              <a:ext cx="384" cy="912"/>
            </a:xfrm>
            <a:prstGeom prst="line">
              <a:avLst/>
            </a:prstGeom>
            <a:noFill/>
            <a:ln w="34925">
              <a:solidFill>
                <a:srgbClr val="FFF44D"/>
              </a:solidFill>
              <a:round/>
              <a:headEnd/>
              <a:tailEn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3562" name="Oval 21"/>
            <p:cNvSpPr>
              <a:spLocks noChangeArrowheads="1"/>
            </p:cNvSpPr>
            <p:nvPr/>
          </p:nvSpPr>
          <p:spPr bwMode="auto">
            <a:xfrm>
              <a:off x="4416" y="1968"/>
              <a:ext cx="96" cy="96"/>
            </a:xfrm>
            <a:prstGeom prst="ellipse">
              <a:avLst/>
            </a:prstGeom>
            <a:solidFill>
              <a:srgbClr val="FFF44D"/>
            </a:solidFill>
            <a:ln w="0">
              <a:noFill/>
              <a:round/>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3563" name="Line 22"/>
            <p:cNvSpPr>
              <a:spLocks noChangeShapeType="1"/>
            </p:cNvSpPr>
            <p:nvPr/>
          </p:nvSpPr>
          <p:spPr bwMode="auto">
            <a:xfrm flipH="1">
              <a:off x="4464" y="1440"/>
              <a:ext cx="96" cy="576"/>
            </a:xfrm>
            <a:prstGeom prst="line">
              <a:avLst/>
            </a:prstGeom>
            <a:noFill/>
            <a:ln w="34925">
              <a:solidFill>
                <a:srgbClr val="FFF44D"/>
              </a:solidFill>
              <a:round/>
              <a:headEnd/>
              <a:tailEn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3564" name="Rectangle 23"/>
            <p:cNvSpPr>
              <a:spLocks noChangeArrowheads="1"/>
            </p:cNvSpPr>
            <p:nvPr/>
          </p:nvSpPr>
          <p:spPr bwMode="auto">
            <a:xfrm>
              <a:off x="4272" y="1284"/>
              <a:ext cx="432" cy="190"/>
            </a:xfrm>
            <a:prstGeom prst="rect">
              <a:avLst/>
            </a:prstGeom>
            <a:solidFill>
              <a:srgbClr val="AE0017">
                <a:alpha val="65097"/>
              </a:srgbClr>
            </a:solidFill>
            <a:ln w="0">
              <a:noFill/>
              <a:miter lim="800000"/>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3565" name="Text Box 24"/>
            <p:cNvSpPr txBox="1">
              <a:spLocks noChangeArrowheads="1"/>
            </p:cNvSpPr>
            <p:nvPr/>
          </p:nvSpPr>
          <p:spPr bwMode="auto">
            <a:xfrm>
              <a:off x="4224" y="1296"/>
              <a:ext cx="528" cy="181"/>
            </a:xfrm>
            <a:prstGeom prst="rect">
              <a:avLst/>
            </a:prstGeom>
            <a:noFill/>
            <a:ln w="9525">
              <a:noFill/>
              <a:miter lim="800000"/>
              <a:headEnd/>
              <a:tailEnd/>
            </a:ln>
          </p:spPr>
          <p:txBody>
            <a:bodyPr>
              <a:spAutoFit/>
            </a:bodyPr>
            <a:lstStyle/>
            <a:p>
              <a:pPr algn="ctr" rtl="0" eaLnBrk="0" fontAlgn="base" hangingPunct="0">
                <a:lnSpc>
                  <a:spcPct val="80000"/>
                </a:lnSpc>
                <a:spcBef>
                  <a:spcPct val="50000"/>
                </a:spcBef>
                <a:spcAft>
                  <a:spcPct val="0"/>
                </a:spcAft>
              </a:pPr>
              <a:r>
                <a:rPr lang="en-US" sz="1600" b="1" kern="1200">
                  <a:solidFill>
                    <a:srgbClr val="FFFFFF"/>
                  </a:solidFill>
                  <a:latin typeface="Arial" charset="0"/>
                  <a:ea typeface="MS PGothic" pitchFamily="34" charset="-128"/>
                  <a:cs typeface="+mn-cs"/>
                </a:rPr>
                <a:t>MMPs</a:t>
              </a:r>
              <a:endParaRPr lang="en-US" sz="1400" b="1" kern="1200">
                <a:solidFill>
                  <a:srgbClr val="FFFFFF"/>
                </a:solidFill>
                <a:latin typeface="Arial" charset="0"/>
                <a:ea typeface="MS PGothic" pitchFamily="34" charset="-128"/>
                <a:cs typeface="+mn-cs"/>
              </a:endParaRPr>
            </a:p>
          </p:txBody>
        </p:sp>
      </p:grpSp>
      <p:sp>
        <p:nvSpPr>
          <p:cNvPr id="23559" name="Text Box 25"/>
          <p:cNvSpPr txBox="1">
            <a:spLocks noChangeArrowheads="1"/>
          </p:cNvSpPr>
          <p:nvPr/>
        </p:nvSpPr>
        <p:spPr bwMode="auto">
          <a:xfrm>
            <a:off x="0" y="6567488"/>
            <a:ext cx="2646363" cy="274637"/>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GB" sz="1200" b="1" kern="1200">
                <a:solidFill>
                  <a:srgbClr val="FFFFFF"/>
                </a:solidFill>
                <a:latin typeface="Arial" charset="0"/>
                <a:ea typeface="+mn-ea"/>
                <a:cs typeface="+mn-cs"/>
              </a:rPr>
              <a:t>MMP = matrix metalloproteinase</a:t>
            </a:r>
          </a:p>
        </p:txBody>
      </p:sp>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3200" b="1" dirty="0" smtClean="0">
                <a:solidFill>
                  <a:srgbClr val="FF0000"/>
                </a:solidFill>
              </a:rPr>
              <a:t>Hypertension treatment </a:t>
            </a:r>
          </a:p>
          <a:p>
            <a:pPr algn="ctr"/>
            <a:endParaRPr lang="en-GB" sz="3200" b="1" dirty="0" smtClean="0">
              <a:solidFill>
                <a:srgbClr val="FF0000"/>
              </a:solidFill>
            </a:endParaRPr>
          </a:p>
          <a:p>
            <a:pPr algn="ctr"/>
            <a:r>
              <a:rPr lang="en-GB" sz="3200" b="1" dirty="0" smtClean="0">
                <a:solidFill>
                  <a:srgbClr val="FF0000"/>
                </a:solidFill>
              </a:rPr>
              <a:t>The ASCOT Legacy</a:t>
            </a:r>
          </a:p>
          <a:p>
            <a:pPr algn="ctr"/>
            <a:endParaRPr lang="en-GB" sz="3200" b="1" dirty="0" smtClean="0">
              <a:solidFill>
                <a:srgbClr val="FF0000"/>
              </a:solidFill>
            </a:endParaRPr>
          </a:p>
          <a:p>
            <a:pPr algn="ctr"/>
            <a:r>
              <a:rPr lang="en-GB" sz="2000" dirty="0" smtClean="0"/>
              <a:t/>
            </a:r>
            <a:br>
              <a:rPr lang="en-GB" sz="2000" dirty="0" smtClean="0"/>
            </a:br>
            <a:endParaRPr lang="en-GB"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181600" y="1066800"/>
            <a:ext cx="2209800" cy="1128713"/>
            <a:chOff x="3264" y="672"/>
            <a:chExt cx="1392" cy="711"/>
          </a:xfrm>
        </p:grpSpPr>
        <p:sp>
          <p:nvSpPr>
            <p:cNvPr id="24579" name="Text Box 3"/>
            <p:cNvSpPr txBox="1">
              <a:spLocks noChangeArrowheads="1"/>
            </p:cNvSpPr>
            <p:nvPr/>
          </p:nvSpPr>
          <p:spPr bwMode="auto">
            <a:xfrm>
              <a:off x="3264" y="1152"/>
              <a:ext cx="1392" cy="231"/>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sz="1400" b="1" kern="1200">
                  <a:solidFill>
                    <a:srgbClr val="FFFFFF"/>
                  </a:solidFill>
                  <a:latin typeface="Arial" charset="0"/>
                  <a:ea typeface="MS PGothic" pitchFamily="34" charset="-128"/>
                  <a:cs typeface="+mn-cs"/>
                </a:rPr>
                <a:t>Plaque rupture</a:t>
              </a:r>
              <a:endParaRPr lang="en-US" sz="2400" b="1" kern="1200">
                <a:solidFill>
                  <a:srgbClr val="FFFFFF"/>
                </a:solidFill>
                <a:latin typeface="Arial" charset="0"/>
                <a:ea typeface="MS PGothic" pitchFamily="34" charset="-128"/>
                <a:cs typeface="+mn-cs"/>
              </a:endParaRPr>
            </a:p>
          </p:txBody>
        </p:sp>
        <p:sp>
          <p:nvSpPr>
            <p:cNvPr id="24580" name="Line 4"/>
            <p:cNvSpPr>
              <a:spLocks noChangeShapeType="1"/>
            </p:cNvSpPr>
            <p:nvPr/>
          </p:nvSpPr>
          <p:spPr bwMode="auto">
            <a:xfrm flipV="1">
              <a:off x="3792" y="672"/>
              <a:ext cx="240" cy="384"/>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4581" name="Line 5"/>
            <p:cNvSpPr>
              <a:spLocks noChangeShapeType="1"/>
            </p:cNvSpPr>
            <p:nvPr/>
          </p:nvSpPr>
          <p:spPr bwMode="auto">
            <a:xfrm flipV="1">
              <a:off x="4176" y="720"/>
              <a:ext cx="384" cy="336"/>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4582" name="Line 6"/>
            <p:cNvSpPr>
              <a:spLocks noChangeShapeType="1"/>
            </p:cNvSpPr>
            <p:nvPr/>
          </p:nvSpPr>
          <p:spPr bwMode="auto">
            <a:xfrm flipV="1">
              <a:off x="3984" y="672"/>
              <a:ext cx="288" cy="384"/>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grpSp>
    </p:spTree>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371600" y="1066800"/>
            <a:ext cx="6324600" cy="366713"/>
          </a:xfrm>
          <a:prstGeom prst="rect">
            <a:avLst/>
          </a:prstGeom>
          <a:noFill/>
          <a:ln w="9525">
            <a:noFill/>
            <a:miter lim="800000"/>
            <a:headEnd/>
            <a:tailEnd/>
          </a:ln>
        </p:spPr>
        <p:txBody>
          <a:bodyPr>
            <a:spAutoFit/>
          </a:bodyPr>
          <a:lstStyle/>
          <a:p>
            <a:pPr algn="ctr" rtl="0" eaLnBrk="0" fontAlgn="base" hangingPunct="0">
              <a:spcBef>
                <a:spcPct val="50000"/>
              </a:spcBef>
              <a:spcAft>
                <a:spcPct val="0"/>
              </a:spcAft>
            </a:pPr>
            <a:r>
              <a:rPr lang="en-US" sz="1400" b="1" kern="1200">
                <a:solidFill>
                  <a:srgbClr val="FFFFFF"/>
                </a:solidFill>
                <a:latin typeface="Arial" charset="0"/>
                <a:ea typeface="MS PGothic" pitchFamily="34" charset="-128"/>
                <a:cs typeface="+mn-cs"/>
              </a:rPr>
              <a:t>SMC DEDIFFERENTIATION</a:t>
            </a:r>
            <a:endParaRPr lang="en-US" sz="2400" b="1" kern="1200">
              <a:solidFill>
                <a:srgbClr val="FFFFFF"/>
              </a:solidFill>
              <a:latin typeface="Arial" charset="0"/>
              <a:ea typeface="MS PGothic" pitchFamily="34" charset="-128"/>
              <a:cs typeface="+mn-cs"/>
            </a:endParaRPr>
          </a:p>
        </p:txBody>
      </p:sp>
      <p:sp>
        <p:nvSpPr>
          <p:cNvPr id="25603" name="Text Box 3"/>
          <p:cNvSpPr txBox="1">
            <a:spLocks noChangeArrowheads="1"/>
          </p:cNvSpPr>
          <p:nvPr/>
        </p:nvSpPr>
        <p:spPr bwMode="auto">
          <a:xfrm>
            <a:off x="1447800" y="1524000"/>
            <a:ext cx="6324600" cy="366713"/>
          </a:xfrm>
          <a:prstGeom prst="rect">
            <a:avLst/>
          </a:prstGeom>
          <a:noFill/>
          <a:ln w="9525">
            <a:noFill/>
            <a:miter lim="800000"/>
            <a:headEnd/>
            <a:tailEnd/>
          </a:ln>
        </p:spPr>
        <p:txBody>
          <a:bodyPr>
            <a:spAutoFit/>
          </a:bodyPr>
          <a:lstStyle/>
          <a:p>
            <a:pPr algn="ctr" rtl="0" eaLnBrk="0" fontAlgn="base" hangingPunct="0">
              <a:spcBef>
                <a:spcPct val="50000"/>
              </a:spcBef>
              <a:spcAft>
                <a:spcPct val="0"/>
              </a:spcAft>
            </a:pPr>
            <a:r>
              <a:rPr lang="en-US" sz="1400" b="1" kern="1200">
                <a:solidFill>
                  <a:srgbClr val="FFFFFF"/>
                </a:solidFill>
                <a:latin typeface="Arial" charset="0"/>
                <a:ea typeface="MS PGothic" pitchFamily="34" charset="-128"/>
                <a:cs typeface="+mn-cs"/>
              </a:rPr>
              <a:t>Contractile phenotype                    Synthetic phenotype</a:t>
            </a:r>
            <a:endParaRPr lang="en-US" sz="2400" b="1" kern="1200">
              <a:solidFill>
                <a:srgbClr val="FFFFFF"/>
              </a:solidFill>
              <a:latin typeface="Arial" charset="0"/>
              <a:ea typeface="MS PGothic" pitchFamily="34" charset="-128"/>
              <a:cs typeface="+mn-cs"/>
            </a:endParaRPr>
          </a:p>
        </p:txBody>
      </p:sp>
      <p:sp>
        <p:nvSpPr>
          <p:cNvPr id="25604" name="Text Box 4"/>
          <p:cNvSpPr txBox="1">
            <a:spLocks noChangeArrowheads="1"/>
          </p:cNvSpPr>
          <p:nvPr/>
        </p:nvSpPr>
        <p:spPr bwMode="auto">
          <a:xfrm>
            <a:off x="2000250" y="4576763"/>
            <a:ext cx="2438400" cy="628650"/>
          </a:xfrm>
          <a:prstGeom prst="rect">
            <a:avLst/>
          </a:prstGeom>
          <a:noFill/>
          <a:ln w="9525">
            <a:noFill/>
            <a:miter lim="800000"/>
            <a:headEnd/>
            <a:tailEnd/>
          </a:ln>
        </p:spPr>
        <p:txBody>
          <a:bodyPr>
            <a:spAutoFit/>
          </a:bodyPr>
          <a:lstStyle/>
          <a:p>
            <a:pPr algn="ctr" rtl="0" eaLnBrk="0" fontAlgn="base" hangingPunct="0">
              <a:spcBef>
                <a:spcPct val="50000"/>
              </a:spcBef>
              <a:spcAft>
                <a:spcPct val="0"/>
              </a:spcAft>
            </a:pPr>
            <a:r>
              <a:rPr lang="en-US" sz="1600" b="1" kern="1200">
                <a:solidFill>
                  <a:srgbClr val="FFFFFF"/>
                </a:solidFill>
                <a:latin typeface="Arial" charset="0"/>
                <a:ea typeface="MS PGothic" pitchFamily="34" charset="-128"/>
                <a:cs typeface="+mn-cs"/>
              </a:rPr>
              <a:t>L-type VOC</a:t>
            </a:r>
          </a:p>
          <a:p>
            <a:pPr algn="ctr" rtl="0" eaLnBrk="0" fontAlgn="base" hangingPunct="0">
              <a:lnSpc>
                <a:spcPct val="10000"/>
              </a:lnSpc>
              <a:spcBef>
                <a:spcPct val="50000"/>
              </a:spcBef>
              <a:spcAft>
                <a:spcPct val="0"/>
              </a:spcAft>
            </a:pPr>
            <a:endParaRPr lang="en-US" sz="1600" b="1" kern="1200">
              <a:solidFill>
                <a:srgbClr val="FFFFFF"/>
              </a:solidFill>
              <a:latin typeface="Arial" charset="0"/>
              <a:ea typeface="MS PGothic" pitchFamily="34" charset="-128"/>
              <a:cs typeface="+mn-cs"/>
            </a:endParaRPr>
          </a:p>
          <a:p>
            <a:pPr algn="ctr" rtl="0" eaLnBrk="0" fontAlgn="base" hangingPunct="0">
              <a:lnSpc>
                <a:spcPct val="10000"/>
              </a:lnSpc>
              <a:spcBef>
                <a:spcPct val="50000"/>
              </a:spcBef>
              <a:spcAft>
                <a:spcPct val="0"/>
              </a:spcAft>
            </a:pPr>
            <a:r>
              <a:rPr lang="en-US" sz="1600" b="1" kern="1200">
                <a:solidFill>
                  <a:srgbClr val="FFFFFF"/>
                </a:solidFill>
                <a:latin typeface="Arial" charset="0"/>
                <a:ea typeface="MS PGothic" pitchFamily="34" charset="-128"/>
                <a:cs typeface="+mn-cs"/>
              </a:rPr>
              <a:t>• CCBs effective</a:t>
            </a:r>
          </a:p>
        </p:txBody>
      </p:sp>
      <p:grpSp>
        <p:nvGrpSpPr>
          <p:cNvPr id="2" name="Group 5"/>
          <p:cNvGrpSpPr>
            <a:grpSpLocks/>
          </p:cNvGrpSpPr>
          <p:nvPr/>
        </p:nvGrpSpPr>
        <p:grpSpPr bwMode="auto">
          <a:xfrm>
            <a:off x="5181600" y="2895600"/>
            <a:ext cx="2438400" cy="1282700"/>
            <a:chOff x="3264" y="1824"/>
            <a:chExt cx="1536" cy="808"/>
          </a:xfrm>
        </p:grpSpPr>
        <p:sp>
          <p:nvSpPr>
            <p:cNvPr id="25619" name="Text Box 6"/>
            <p:cNvSpPr txBox="1">
              <a:spLocks noChangeArrowheads="1"/>
            </p:cNvSpPr>
            <p:nvPr/>
          </p:nvSpPr>
          <p:spPr bwMode="auto">
            <a:xfrm>
              <a:off x="3264" y="1973"/>
              <a:ext cx="1536" cy="659"/>
            </a:xfrm>
            <a:prstGeom prst="rect">
              <a:avLst/>
            </a:prstGeom>
            <a:noFill/>
            <a:ln w="9525">
              <a:noFill/>
              <a:miter lim="800000"/>
              <a:headEnd/>
              <a:tailEnd/>
            </a:ln>
          </p:spPr>
          <p:txBody>
            <a:bodyPr>
              <a:spAutoFit/>
            </a:bodyPr>
            <a:lstStyle/>
            <a:p>
              <a:pPr algn="ctr" rtl="0" eaLnBrk="0" fontAlgn="base" hangingPunct="0">
                <a:lnSpc>
                  <a:spcPct val="50000"/>
                </a:lnSpc>
                <a:spcBef>
                  <a:spcPct val="50000"/>
                </a:spcBef>
                <a:spcAft>
                  <a:spcPct val="0"/>
                </a:spcAft>
              </a:pPr>
              <a:r>
                <a:rPr lang="en-US" sz="1600" b="1" kern="1200">
                  <a:solidFill>
                    <a:srgbClr val="FFFFFF"/>
                  </a:solidFill>
                  <a:latin typeface="Arial" charset="0"/>
                  <a:ea typeface="MS PGothic" pitchFamily="34" charset="-128"/>
                  <a:cs typeface="+mn-cs"/>
                </a:rPr>
                <a:t>Loss of</a:t>
              </a:r>
            </a:p>
            <a:p>
              <a:pPr algn="ctr" rtl="0" eaLnBrk="0" fontAlgn="base" hangingPunct="0">
                <a:lnSpc>
                  <a:spcPct val="50000"/>
                </a:lnSpc>
                <a:spcBef>
                  <a:spcPct val="50000"/>
                </a:spcBef>
                <a:spcAft>
                  <a:spcPct val="0"/>
                </a:spcAft>
              </a:pPr>
              <a:r>
                <a:rPr lang="en-US" sz="1600" b="1" kern="1200">
                  <a:solidFill>
                    <a:srgbClr val="FFFFFF"/>
                  </a:solidFill>
                  <a:latin typeface="Arial" charset="0"/>
                  <a:ea typeface="MS PGothic" pitchFamily="34" charset="-128"/>
                  <a:cs typeface="+mn-cs"/>
                </a:rPr>
                <a:t>functionality</a:t>
              </a:r>
            </a:p>
            <a:p>
              <a:pPr algn="ctr" rtl="0" eaLnBrk="0" fontAlgn="base" hangingPunct="0">
                <a:lnSpc>
                  <a:spcPct val="50000"/>
                </a:lnSpc>
                <a:spcBef>
                  <a:spcPct val="50000"/>
                </a:spcBef>
                <a:spcAft>
                  <a:spcPct val="0"/>
                </a:spcAft>
              </a:pPr>
              <a:r>
                <a:rPr lang="en-US" sz="1600" b="1" kern="1200">
                  <a:solidFill>
                    <a:srgbClr val="FFFFFF"/>
                  </a:solidFill>
                  <a:latin typeface="Arial" charset="0"/>
                  <a:ea typeface="MS PGothic" pitchFamily="34" charset="-128"/>
                  <a:cs typeface="+mn-cs"/>
                </a:rPr>
                <a:t>of L-type VOC</a:t>
              </a:r>
            </a:p>
            <a:p>
              <a:pPr algn="ctr" rtl="0" eaLnBrk="0" fontAlgn="base" hangingPunct="0">
                <a:lnSpc>
                  <a:spcPct val="90000"/>
                </a:lnSpc>
                <a:spcBef>
                  <a:spcPct val="50000"/>
                </a:spcBef>
                <a:spcAft>
                  <a:spcPct val="0"/>
                </a:spcAft>
              </a:pPr>
              <a:r>
                <a:rPr lang="en-US" sz="1600" b="1" kern="1200">
                  <a:solidFill>
                    <a:srgbClr val="FFFFFF"/>
                  </a:solidFill>
                  <a:latin typeface="Arial" charset="0"/>
                  <a:ea typeface="MS PGothic" pitchFamily="34" charset="-128"/>
                  <a:cs typeface="+mn-cs"/>
                </a:rPr>
                <a:t>• CCBs ineffective</a:t>
              </a:r>
            </a:p>
          </p:txBody>
        </p:sp>
        <p:sp>
          <p:nvSpPr>
            <p:cNvPr id="25620" name="Line 7"/>
            <p:cNvSpPr>
              <a:spLocks noChangeShapeType="1"/>
            </p:cNvSpPr>
            <p:nvPr/>
          </p:nvSpPr>
          <p:spPr bwMode="auto">
            <a:xfrm flipV="1">
              <a:off x="3744" y="1824"/>
              <a:ext cx="0" cy="240"/>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grpSp>
      <p:sp>
        <p:nvSpPr>
          <p:cNvPr id="25606" name="Rectangle 8"/>
          <p:cNvSpPr>
            <a:spLocks noChangeArrowheads="1"/>
          </p:cNvSpPr>
          <p:nvPr/>
        </p:nvSpPr>
        <p:spPr bwMode="auto">
          <a:xfrm>
            <a:off x="5291138" y="4292600"/>
            <a:ext cx="2286000" cy="1371600"/>
          </a:xfrm>
          <a:prstGeom prst="rect">
            <a:avLst/>
          </a:prstGeom>
          <a:solidFill>
            <a:srgbClr val="4B37FF"/>
          </a:solidFill>
          <a:ln w="0">
            <a:noFill/>
            <a:miter lim="800000"/>
            <a:headEnd/>
            <a:tailEnd/>
          </a:ln>
        </p:spPr>
        <p:txBody>
          <a:bodyPr wrap="none" anchor="ctr"/>
          <a:lstStyle/>
          <a:p>
            <a:pPr algn="l" rtl="0" eaLnBrk="0" fontAlgn="base" hangingPunct="0">
              <a:spcBef>
                <a:spcPct val="0"/>
              </a:spcBef>
              <a:spcAft>
                <a:spcPct val="0"/>
              </a:spcAft>
            </a:pPr>
            <a:endParaRPr lang="en-GB" sz="1400" b="1" kern="1200">
              <a:solidFill>
                <a:srgbClr val="000000"/>
              </a:solidFill>
              <a:latin typeface="Arial" charset="0"/>
              <a:ea typeface="MS PGothic" pitchFamily="34" charset="-128"/>
              <a:cs typeface="+mn-cs"/>
            </a:endParaRPr>
          </a:p>
        </p:txBody>
      </p:sp>
      <p:sp>
        <p:nvSpPr>
          <p:cNvPr id="25607" name="Text Box 9"/>
          <p:cNvSpPr txBox="1">
            <a:spLocks noChangeArrowheads="1"/>
          </p:cNvSpPr>
          <p:nvPr/>
        </p:nvSpPr>
        <p:spPr bwMode="auto">
          <a:xfrm>
            <a:off x="5246688" y="4295775"/>
            <a:ext cx="2392362" cy="1314450"/>
          </a:xfrm>
          <a:prstGeom prst="rect">
            <a:avLst/>
          </a:prstGeom>
          <a:noFill/>
          <a:ln w="9525">
            <a:noFill/>
            <a:miter lim="800000"/>
            <a:headEnd/>
            <a:tailEnd/>
          </a:ln>
        </p:spPr>
        <p:txBody>
          <a:bodyPr>
            <a:spAutoFit/>
          </a:bodyPr>
          <a:lstStyle/>
          <a:p>
            <a:pPr algn="ctr" rtl="0" eaLnBrk="0" fontAlgn="base" hangingPunct="0">
              <a:spcBef>
                <a:spcPct val="50000"/>
              </a:spcBef>
              <a:spcAft>
                <a:spcPct val="0"/>
              </a:spcAft>
            </a:pPr>
            <a:r>
              <a:rPr lang="en-US" sz="1600" b="1" kern="1200">
                <a:solidFill>
                  <a:srgbClr val="FFFFFF"/>
                </a:solidFill>
                <a:latin typeface="Arial" charset="0"/>
                <a:ea typeface="MS PGothic" pitchFamily="34" charset="-128"/>
                <a:cs typeface="+mn-cs"/>
              </a:rPr>
              <a:t>Presence of statins leads to growth arrest and re-expression</a:t>
            </a:r>
            <a:br>
              <a:rPr lang="en-US" sz="1600" b="1" kern="1200">
                <a:solidFill>
                  <a:srgbClr val="FFFFFF"/>
                </a:solidFill>
                <a:latin typeface="Arial" charset="0"/>
                <a:ea typeface="MS PGothic" pitchFamily="34" charset="-128"/>
                <a:cs typeface="+mn-cs"/>
              </a:rPr>
            </a:br>
            <a:r>
              <a:rPr lang="en-US" sz="1600" b="1" kern="1200">
                <a:solidFill>
                  <a:srgbClr val="FFFFFF"/>
                </a:solidFill>
                <a:latin typeface="Arial" charset="0"/>
                <a:ea typeface="MS PGothic" pitchFamily="34" charset="-128"/>
                <a:cs typeface="+mn-cs"/>
              </a:rPr>
              <a:t>of functioning</a:t>
            </a:r>
            <a:br>
              <a:rPr lang="en-US" sz="1600" b="1" kern="1200">
                <a:solidFill>
                  <a:srgbClr val="FFFFFF"/>
                </a:solidFill>
                <a:latin typeface="Arial" charset="0"/>
                <a:ea typeface="MS PGothic" pitchFamily="34" charset="-128"/>
                <a:cs typeface="+mn-cs"/>
              </a:rPr>
            </a:br>
            <a:r>
              <a:rPr lang="en-US" sz="1600" b="1" kern="1200">
                <a:solidFill>
                  <a:srgbClr val="FFFFFF"/>
                </a:solidFill>
                <a:latin typeface="Arial" charset="0"/>
                <a:ea typeface="MS PGothic" pitchFamily="34" charset="-128"/>
                <a:cs typeface="+mn-cs"/>
              </a:rPr>
              <a:t>L-type VOCs</a:t>
            </a:r>
          </a:p>
        </p:txBody>
      </p:sp>
      <p:sp>
        <p:nvSpPr>
          <p:cNvPr id="25608" name="Line 10"/>
          <p:cNvSpPr>
            <a:spLocks noChangeShapeType="1"/>
          </p:cNvSpPr>
          <p:nvPr/>
        </p:nvSpPr>
        <p:spPr bwMode="auto">
          <a:xfrm flipV="1">
            <a:off x="2362200" y="2911475"/>
            <a:ext cx="0" cy="914400"/>
          </a:xfrm>
          <a:prstGeom prst="line">
            <a:avLst/>
          </a:prstGeom>
          <a:noFill/>
          <a:ln w="34925">
            <a:solidFill>
              <a:srgbClr val="FFF44D"/>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5609" name="Line 11"/>
          <p:cNvSpPr>
            <a:spLocks noChangeShapeType="1"/>
          </p:cNvSpPr>
          <p:nvPr/>
        </p:nvSpPr>
        <p:spPr bwMode="auto">
          <a:xfrm>
            <a:off x="2362200" y="3810000"/>
            <a:ext cx="152400" cy="0"/>
          </a:xfrm>
          <a:prstGeom prst="line">
            <a:avLst/>
          </a:prstGeom>
          <a:noFill/>
          <a:ln w="34925">
            <a:solidFill>
              <a:srgbClr val="FFF44D"/>
            </a:solidFill>
            <a:round/>
            <a:headEnd/>
            <a:tailEn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grpSp>
        <p:nvGrpSpPr>
          <p:cNvPr id="3" name="Group 12"/>
          <p:cNvGrpSpPr>
            <a:grpSpLocks/>
          </p:cNvGrpSpPr>
          <p:nvPr/>
        </p:nvGrpSpPr>
        <p:grpSpPr bwMode="auto">
          <a:xfrm>
            <a:off x="2940050" y="3090863"/>
            <a:ext cx="717550" cy="1252537"/>
            <a:chOff x="1852" y="1947"/>
            <a:chExt cx="452" cy="789"/>
          </a:xfrm>
        </p:grpSpPr>
        <p:sp>
          <p:nvSpPr>
            <p:cNvPr id="25617" name="Line 13"/>
            <p:cNvSpPr>
              <a:spLocks noChangeShapeType="1"/>
            </p:cNvSpPr>
            <p:nvPr/>
          </p:nvSpPr>
          <p:spPr bwMode="auto">
            <a:xfrm flipH="1">
              <a:off x="2043" y="2112"/>
              <a:ext cx="0" cy="624"/>
            </a:xfrm>
            <a:prstGeom prst="line">
              <a:avLst/>
            </a:prstGeom>
            <a:noFill/>
            <a:ln w="44450">
              <a:solidFill>
                <a:schemeClr val="tx1"/>
              </a:solidFill>
              <a:round/>
              <a:headEnd/>
              <a:tailEnd type="triangle" w="med" len="med"/>
            </a:ln>
          </p:spPr>
          <p:txBody>
            <a:bodyPr wrap="none" anchor="ctr"/>
            <a:lstStyle/>
            <a:p>
              <a:pPr algn="l" rtl="0" eaLnBrk="0" fontAlgn="base" hangingPunct="0">
                <a:spcBef>
                  <a:spcPct val="0"/>
                </a:spcBef>
                <a:spcAft>
                  <a:spcPct val="0"/>
                </a:spcAft>
              </a:pPr>
              <a:endParaRPr lang="en-GB" kern="1200">
                <a:solidFill>
                  <a:srgbClr val="000000"/>
                </a:solidFill>
                <a:latin typeface="Arial" charset="0"/>
                <a:ea typeface="+mn-ea"/>
                <a:cs typeface="+mn-cs"/>
              </a:endParaRPr>
            </a:p>
          </p:txBody>
        </p:sp>
        <p:sp>
          <p:nvSpPr>
            <p:cNvPr id="25618" name="Text Box 14"/>
            <p:cNvSpPr txBox="1">
              <a:spLocks noChangeArrowheads="1"/>
            </p:cNvSpPr>
            <p:nvPr/>
          </p:nvSpPr>
          <p:spPr bwMode="auto">
            <a:xfrm>
              <a:off x="1852" y="1947"/>
              <a:ext cx="452" cy="196"/>
            </a:xfrm>
            <a:prstGeom prst="rect">
              <a:avLst/>
            </a:prstGeom>
            <a:noFill/>
            <a:ln w="9525">
              <a:noFill/>
              <a:miter lim="800000"/>
              <a:headEnd/>
              <a:tailEnd/>
            </a:ln>
          </p:spPr>
          <p:txBody>
            <a:bodyPr>
              <a:spAutoFit/>
            </a:bodyPr>
            <a:lstStyle/>
            <a:p>
              <a:pPr algn="ctr" rtl="0" eaLnBrk="0" fontAlgn="base" hangingPunct="0">
                <a:lnSpc>
                  <a:spcPct val="80000"/>
                </a:lnSpc>
                <a:spcBef>
                  <a:spcPct val="50000"/>
                </a:spcBef>
                <a:spcAft>
                  <a:spcPct val="0"/>
                </a:spcAft>
              </a:pPr>
              <a:r>
                <a:rPr lang="en-US" sz="1400" b="1" kern="1200">
                  <a:solidFill>
                    <a:srgbClr val="000000"/>
                  </a:solidFill>
                  <a:latin typeface="Arial" charset="0"/>
                  <a:ea typeface="MS PGothic" pitchFamily="34" charset="-128"/>
                  <a:cs typeface="+mn-cs"/>
                </a:rPr>
                <a:t>Ca</a:t>
              </a:r>
              <a:r>
                <a:rPr lang="en-US" sz="1400" b="1" kern="1200" baseline="30000">
                  <a:solidFill>
                    <a:srgbClr val="000000"/>
                  </a:solidFill>
                  <a:latin typeface="Arial" charset="0"/>
                  <a:ea typeface="MS PGothic" pitchFamily="34" charset="-128"/>
                  <a:cs typeface="+mn-cs"/>
                </a:rPr>
                <a:t>2+</a:t>
              </a:r>
              <a:endParaRPr lang="en-US" sz="1400" b="1" kern="1200">
                <a:solidFill>
                  <a:srgbClr val="000000"/>
                </a:solidFill>
                <a:latin typeface="Arial" charset="0"/>
                <a:ea typeface="MS PGothic" pitchFamily="34" charset="-128"/>
                <a:cs typeface="+mn-cs"/>
              </a:endParaRPr>
            </a:p>
          </p:txBody>
        </p:sp>
      </p:grpSp>
      <p:grpSp>
        <p:nvGrpSpPr>
          <p:cNvPr id="4" name="Group 15"/>
          <p:cNvGrpSpPr>
            <a:grpSpLocks/>
          </p:cNvGrpSpPr>
          <p:nvPr/>
        </p:nvGrpSpPr>
        <p:grpSpPr bwMode="auto">
          <a:xfrm>
            <a:off x="2438400" y="3114675"/>
            <a:ext cx="612775" cy="333375"/>
            <a:chOff x="1536" y="1962"/>
            <a:chExt cx="386" cy="210"/>
          </a:xfrm>
        </p:grpSpPr>
        <p:sp>
          <p:nvSpPr>
            <p:cNvPr id="25614" name="Rectangle 16"/>
            <p:cNvSpPr>
              <a:spLocks noChangeArrowheads="1"/>
            </p:cNvSpPr>
            <p:nvPr/>
          </p:nvSpPr>
          <p:spPr bwMode="auto">
            <a:xfrm>
              <a:off x="1580" y="1966"/>
              <a:ext cx="292" cy="146"/>
            </a:xfrm>
            <a:prstGeom prst="rect">
              <a:avLst/>
            </a:prstGeom>
            <a:solidFill>
              <a:srgbClr val="4B37FF"/>
            </a:solidFill>
            <a:ln w="0">
              <a:noFill/>
              <a:miter lim="800000"/>
              <a:headEnd/>
              <a:tailEnd/>
            </a:ln>
          </p:spPr>
          <p:txBody>
            <a:bodyPr wrap="none" anchor="ctr"/>
            <a:lstStyle/>
            <a:p>
              <a:pPr algn="ctr" rtl="0" eaLnBrk="0" fontAlgn="base" hangingPunct="0">
                <a:spcBef>
                  <a:spcPct val="0"/>
                </a:spcBef>
                <a:spcAft>
                  <a:spcPct val="0"/>
                </a:spcAft>
              </a:pPr>
              <a:endParaRPr lang="en-GB" sz="2400" b="1" kern="1200">
                <a:solidFill>
                  <a:srgbClr val="000000"/>
                </a:solidFill>
                <a:latin typeface="Arial" charset="0"/>
                <a:ea typeface="MS PGothic" pitchFamily="34" charset="-128"/>
                <a:cs typeface="+mn-cs"/>
              </a:endParaRPr>
            </a:p>
          </p:txBody>
        </p:sp>
        <p:sp>
          <p:nvSpPr>
            <p:cNvPr id="25615" name="Text Box 17"/>
            <p:cNvSpPr txBox="1">
              <a:spLocks noChangeArrowheads="1"/>
            </p:cNvSpPr>
            <p:nvPr/>
          </p:nvSpPr>
          <p:spPr bwMode="auto">
            <a:xfrm>
              <a:off x="1536" y="1962"/>
              <a:ext cx="386" cy="192"/>
            </a:xfrm>
            <a:prstGeom prst="rect">
              <a:avLst/>
            </a:prstGeom>
            <a:noFill/>
            <a:ln w="9525">
              <a:noFill/>
              <a:miter lim="800000"/>
              <a:headEnd/>
              <a:tailEnd/>
            </a:ln>
          </p:spPr>
          <p:txBody>
            <a:bodyPr wrap="none"/>
            <a:lstStyle/>
            <a:p>
              <a:pPr algn="ctr" rtl="0" eaLnBrk="0" fontAlgn="base" hangingPunct="0">
                <a:lnSpc>
                  <a:spcPct val="80000"/>
                </a:lnSpc>
                <a:spcBef>
                  <a:spcPct val="50000"/>
                </a:spcBef>
                <a:spcAft>
                  <a:spcPct val="0"/>
                </a:spcAft>
              </a:pPr>
              <a:r>
                <a:rPr lang="en-US" sz="1400" b="1" kern="1200">
                  <a:solidFill>
                    <a:srgbClr val="FFFFFF"/>
                  </a:solidFill>
                  <a:latin typeface="Arial" charset="0"/>
                  <a:ea typeface="MS PGothic" pitchFamily="34" charset="-128"/>
                  <a:cs typeface="+mn-cs"/>
                </a:rPr>
                <a:t>CCB</a:t>
              </a:r>
            </a:p>
          </p:txBody>
        </p:sp>
        <p:sp>
          <p:nvSpPr>
            <p:cNvPr id="1668114" name="Line 18"/>
            <p:cNvSpPr>
              <a:spLocks noChangeShapeType="1"/>
            </p:cNvSpPr>
            <p:nvPr/>
          </p:nvSpPr>
          <p:spPr bwMode="auto">
            <a:xfrm>
              <a:off x="1728" y="2112"/>
              <a:ext cx="108" cy="60"/>
            </a:xfrm>
            <a:prstGeom prst="line">
              <a:avLst/>
            </a:prstGeom>
            <a:noFill/>
            <a:ln w="12700">
              <a:solidFill>
                <a:srgbClr val="FFF44D"/>
              </a:solidFill>
              <a:round/>
              <a:headEnd/>
              <a:tailEnd type="triangle" w="med" len="med"/>
            </a:ln>
            <a:effectLst>
              <a:outerShdw dist="12700" dir="2700000" algn="ctr" rotWithShape="0">
                <a:schemeClr val="tx1">
                  <a:alpha val="92999"/>
                </a:schemeClr>
              </a:outerShdw>
            </a:effectLst>
          </p:spPr>
          <p:txBody>
            <a:bodyPr wrap="none" anchor="ctr"/>
            <a:lstStyle/>
            <a:p>
              <a:pPr algn="l" rtl="0" eaLnBrk="0" fontAlgn="base" hangingPunct="0">
                <a:spcBef>
                  <a:spcPct val="0"/>
                </a:spcBef>
                <a:spcAft>
                  <a:spcPct val="0"/>
                </a:spcAft>
                <a:defRPr/>
              </a:pPr>
              <a:endParaRPr lang="en-US" sz="1400" b="1" kern="1200">
                <a:solidFill>
                  <a:srgbClr val="000000"/>
                </a:solidFill>
                <a:latin typeface="Arial"/>
                <a:ea typeface="ＭＳ Ｐゴシック"/>
                <a:cs typeface="+mn-cs"/>
              </a:endParaRPr>
            </a:p>
          </p:txBody>
        </p:sp>
      </p:grpSp>
      <p:sp>
        <p:nvSpPr>
          <p:cNvPr id="25612" name="TextBox 2"/>
          <p:cNvSpPr txBox="1">
            <a:spLocks noChangeArrowheads="1"/>
          </p:cNvSpPr>
          <p:nvPr/>
        </p:nvSpPr>
        <p:spPr bwMode="auto">
          <a:xfrm>
            <a:off x="590550" y="6583363"/>
            <a:ext cx="8373938" cy="274637"/>
          </a:xfrm>
          <a:prstGeom prst="rect">
            <a:avLst/>
          </a:prstGeom>
          <a:noFill/>
          <a:ln w="9525">
            <a:noFill/>
            <a:miter lim="800000"/>
            <a:headEnd/>
            <a:tailEnd/>
          </a:ln>
        </p:spPr>
        <p:txBody>
          <a:bodyPr wrap="square">
            <a:spAutoFit/>
          </a:bodyPr>
          <a:lstStyle/>
          <a:p>
            <a:pPr algn="r" rtl="0" fontAlgn="base">
              <a:spcBef>
                <a:spcPct val="0"/>
              </a:spcBef>
              <a:spcAft>
                <a:spcPct val="0"/>
              </a:spcAft>
            </a:pPr>
            <a:r>
              <a:rPr lang="en-GB" sz="1200" b="1" kern="1200" dirty="0" smtClean="0">
                <a:solidFill>
                  <a:srgbClr val="FFFFFF"/>
                </a:solidFill>
                <a:latin typeface="Arial" charset="0"/>
                <a:ea typeface="+mn-ea"/>
                <a:cs typeface="+mn-cs"/>
              </a:rPr>
              <a:t> </a:t>
            </a:r>
            <a:r>
              <a:rPr lang="en-GB" sz="1200" b="1" kern="1200" dirty="0" err="1">
                <a:solidFill>
                  <a:srgbClr val="FFFFFF"/>
                </a:solidFill>
                <a:latin typeface="Arial" charset="0"/>
                <a:ea typeface="+mn-ea"/>
                <a:cs typeface="+mn-cs"/>
              </a:rPr>
              <a:t>Clunn</a:t>
            </a:r>
            <a:r>
              <a:rPr lang="en-GB" sz="1200" b="1" kern="1200" dirty="0">
                <a:solidFill>
                  <a:srgbClr val="FFFFFF"/>
                </a:solidFill>
                <a:latin typeface="Arial" charset="0"/>
                <a:ea typeface="+mn-ea"/>
                <a:cs typeface="+mn-cs"/>
              </a:rPr>
              <a:t> GF, </a:t>
            </a:r>
            <a:r>
              <a:rPr lang="en-GB" sz="1200" b="1" dirty="0" smtClean="0">
                <a:solidFill>
                  <a:srgbClr val="FFFFFF"/>
                </a:solidFill>
                <a:latin typeface="Arial" charset="0"/>
              </a:rPr>
              <a:t>Sever P, Hughes A</a:t>
            </a:r>
            <a:r>
              <a:rPr lang="en-GB" sz="1200" b="1" kern="1200" dirty="0" smtClean="0">
                <a:solidFill>
                  <a:srgbClr val="FFFFFF"/>
                </a:solidFill>
                <a:latin typeface="Arial" charset="0"/>
                <a:ea typeface="+mn-ea"/>
                <a:cs typeface="+mn-cs"/>
              </a:rPr>
              <a:t>. </a:t>
            </a:r>
            <a:r>
              <a:rPr lang="en-GB" sz="1200" b="1" kern="1200" dirty="0" err="1">
                <a:solidFill>
                  <a:srgbClr val="FFFFFF"/>
                </a:solidFill>
                <a:latin typeface="Arial" charset="0"/>
                <a:ea typeface="+mn-ea"/>
                <a:cs typeface="+mn-cs"/>
              </a:rPr>
              <a:t>Int</a:t>
            </a:r>
            <a:r>
              <a:rPr lang="en-GB" sz="1200" b="1" kern="1200" dirty="0">
                <a:solidFill>
                  <a:srgbClr val="FFFFFF"/>
                </a:solidFill>
                <a:latin typeface="Arial" charset="0"/>
                <a:ea typeface="+mn-ea"/>
                <a:cs typeface="+mn-cs"/>
              </a:rPr>
              <a:t> J </a:t>
            </a:r>
            <a:r>
              <a:rPr lang="en-GB" sz="1200" b="1" kern="1200" dirty="0" err="1">
                <a:solidFill>
                  <a:srgbClr val="FFFFFF"/>
                </a:solidFill>
                <a:latin typeface="Arial" charset="0"/>
                <a:ea typeface="+mn-ea"/>
                <a:cs typeface="+mn-cs"/>
              </a:rPr>
              <a:t>Cardiol</a:t>
            </a:r>
            <a:r>
              <a:rPr lang="en-GB" sz="1200" b="1" kern="1200" dirty="0">
                <a:solidFill>
                  <a:srgbClr val="FFFFFF"/>
                </a:solidFill>
                <a:latin typeface="Arial" charset="0"/>
                <a:ea typeface="+mn-ea"/>
                <a:cs typeface="+mn-cs"/>
              </a:rPr>
              <a:t> 2009 Jun 10 [</a:t>
            </a:r>
            <a:r>
              <a:rPr lang="en-GB" sz="1200" b="1" kern="1200" dirty="0" err="1">
                <a:solidFill>
                  <a:srgbClr val="FFFFFF"/>
                </a:solidFill>
                <a:latin typeface="Arial" charset="0"/>
                <a:ea typeface="+mn-ea"/>
                <a:cs typeface="+mn-cs"/>
              </a:rPr>
              <a:t>Epub</a:t>
            </a:r>
            <a:r>
              <a:rPr lang="en-GB" sz="1200" b="1" kern="1200" dirty="0">
                <a:solidFill>
                  <a:srgbClr val="FFFFFF"/>
                </a:solidFill>
                <a:latin typeface="Arial" charset="0"/>
                <a:ea typeface="+mn-ea"/>
                <a:cs typeface="+mn-cs"/>
              </a:rPr>
              <a:t> ahead of print]</a:t>
            </a:r>
          </a:p>
        </p:txBody>
      </p:sp>
      <p:sp>
        <p:nvSpPr>
          <p:cNvPr id="25613" name="Text Box 20"/>
          <p:cNvSpPr txBox="1">
            <a:spLocks noChangeArrowheads="1"/>
          </p:cNvSpPr>
          <p:nvPr/>
        </p:nvSpPr>
        <p:spPr bwMode="auto">
          <a:xfrm>
            <a:off x="0" y="6308725"/>
            <a:ext cx="2906713" cy="549275"/>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GB" sz="1200" b="1" kern="1200">
                <a:solidFill>
                  <a:srgbClr val="FFFFFF"/>
                </a:solidFill>
                <a:latin typeface="Arial" charset="0"/>
                <a:ea typeface="+mn-ea"/>
                <a:cs typeface="+mn-cs"/>
              </a:rPr>
              <a:t>CCB = calcium channel blocker</a:t>
            </a:r>
          </a:p>
          <a:p>
            <a:pPr algn="l" rtl="0" eaLnBrk="0" fontAlgn="base" hangingPunct="0">
              <a:spcBef>
                <a:spcPct val="50000"/>
              </a:spcBef>
              <a:spcAft>
                <a:spcPct val="0"/>
              </a:spcAft>
            </a:pPr>
            <a:r>
              <a:rPr lang="en-GB" sz="1200" b="1" kern="1200">
                <a:solidFill>
                  <a:srgbClr val="FFFFFF"/>
                </a:solidFill>
                <a:latin typeface="Arial" charset="0"/>
                <a:ea typeface="+mn-ea"/>
                <a:cs typeface="+mn-cs"/>
              </a:rPr>
              <a:t>VOC = voltage-operated Ca</a:t>
            </a:r>
            <a:r>
              <a:rPr lang="en-GB" sz="1200" b="1" kern="1200" baseline="30000">
                <a:solidFill>
                  <a:srgbClr val="FFFFFF"/>
                </a:solidFill>
                <a:latin typeface="Arial" charset="0"/>
                <a:ea typeface="+mn-ea"/>
                <a:cs typeface="+mn-cs"/>
              </a:rPr>
              <a:t>2+</a:t>
            </a:r>
            <a:r>
              <a:rPr lang="en-GB" sz="1200" b="1" kern="1200">
                <a:solidFill>
                  <a:srgbClr val="FFFFFF"/>
                </a:solidFill>
                <a:latin typeface="Arial" charset="0"/>
                <a:ea typeface="+mn-ea"/>
                <a:cs typeface="+mn-cs"/>
              </a:rPr>
              <a:t> channel</a:t>
            </a:r>
          </a:p>
        </p:txBody>
      </p:sp>
    </p:spTree>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371600" y="990600"/>
            <a:ext cx="6324600" cy="366713"/>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pPr>
            <a:r>
              <a:rPr lang="en-US" kern="1200">
                <a:solidFill>
                  <a:srgbClr val="FFFFFF"/>
                </a:solidFill>
                <a:latin typeface="Arial" pitchFamily="34" charset="0"/>
                <a:ea typeface="MS PGothic" pitchFamily="34" charset="-128"/>
                <a:cs typeface="+mn-cs"/>
              </a:rPr>
              <a:t>An additional mechanism?</a:t>
            </a:r>
            <a:endParaRPr lang="en-US" sz="2400" kern="1200">
              <a:solidFill>
                <a:srgbClr val="FFFFFF"/>
              </a:solidFill>
              <a:latin typeface="Arial" pitchFamily="34" charset="0"/>
              <a:ea typeface="MS PGothic" pitchFamily="34" charset="-128"/>
              <a:cs typeface="+mn-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1371600" y="990600"/>
            <a:ext cx="6324600" cy="366713"/>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pPr>
            <a:r>
              <a:rPr lang="en-US" kern="1200">
                <a:solidFill>
                  <a:srgbClr val="FFFFFF"/>
                </a:solidFill>
                <a:latin typeface="Arial" pitchFamily="34" charset="0"/>
                <a:ea typeface="MS PGothic" pitchFamily="34" charset="-128"/>
                <a:cs typeface="+mn-cs"/>
              </a:rPr>
              <a:t>SMC: reversion to a more differentiated phenotype</a:t>
            </a:r>
            <a:endParaRPr lang="en-US" sz="2400" kern="1200">
              <a:solidFill>
                <a:srgbClr val="FFFFFF"/>
              </a:solidFill>
              <a:latin typeface="Arial" pitchFamily="34" charset="0"/>
              <a:ea typeface="MS PGothic" pitchFamily="34" charset="-128"/>
              <a:cs typeface="+mn-cs"/>
            </a:endParaRPr>
          </a:p>
        </p:txBody>
      </p:sp>
      <p:grpSp>
        <p:nvGrpSpPr>
          <p:cNvPr id="2" name="Group 12"/>
          <p:cNvGrpSpPr>
            <a:grpSpLocks/>
          </p:cNvGrpSpPr>
          <p:nvPr/>
        </p:nvGrpSpPr>
        <p:grpSpPr bwMode="auto">
          <a:xfrm>
            <a:off x="2286000" y="1371600"/>
            <a:ext cx="1981200" cy="990600"/>
            <a:chOff x="1440" y="864"/>
            <a:chExt cx="1248" cy="624"/>
          </a:xfrm>
        </p:grpSpPr>
        <p:sp>
          <p:nvSpPr>
            <p:cNvPr id="10247" name="Line 7"/>
            <p:cNvSpPr>
              <a:spLocks noChangeShapeType="1"/>
            </p:cNvSpPr>
            <p:nvPr/>
          </p:nvSpPr>
          <p:spPr bwMode="auto">
            <a:xfrm>
              <a:off x="1440" y="864"/>
              <a:ext cx="1200" cy="384"/>
            </a:xfrm>
            <a:prstGeom prst="line">
              <a:avLst/>
            </a:prstGeom>
            <a:noFill/>
            <a:ln w="34925">
              <a:solidFill>
                <a:srgbClr val="FFF44D"/>
              </a:solidFill>
              <a:round/>
              <a:headEnd/>
              <a:tailEnd/>
            </a:ln>
            <a:effectLst/>
          </p:spPr>
          <p:txBody>
            <a:bodyPr wrap="none" anchor="ctr"/>
            <a:lstStyle/>
            <a:p>
              <a:pPr algn="l" rtl="0" eaLnBrk="0" fontAlgn="base" hangingPunct="0">
                <a:spcBef>
                  <a:spcPct val="0"/>
                </a:spcBef>
                <a:spcAft>
                  <a:spcPct val="0"/>
                </a:spcAft>
              </a:pPr>
              <a:endParaRPr lang="en-GB" sz="2400" kern="1200">
                <a:solidFill>
                  <a:srgbClr val="000000"/>
                </a:solidFill>
                <a:latin typeface="Arial" pitchFamily="34" charset="0"/>
                <a:ea typeface="MS PGothic" pitchFamily="34" charset="-128"/>
                <a:cs typeface="+mn-cs"/>
              </a:endParaRPr>
            </a:p>
          </p:txBody>
        </p:sp>
        <p:sp>
          <p:nvSpPr>
            <p:cNvPr id="10248" name="Line 8"/>
            <p:cNvSpPr>
              <a:spLocks noChangeShapeType="1"/>
            </p:cNvSpPr>
            <p:nvPr/>
          </p:nvSpPr>
          <p:spPr bwMode="auto">
            <a:xfrm>
              <a:off x="1440" y="864"/>
              <a:ext cx="960" cy="576"/>
            </a:xfrm>
            <a:prstGeom prst="line">
              <a:avLst/>
            </a:prstGeom>
            <a:noFill/>
            <a:ln w="34925">
              <a:solidFill>
                <a:srgbClr val="FFF44D"/>
              </a:solidFill>
              <a:round/>
              <a:headEnd/>
              <a:tailEnd/>
            </a:ln>
            <a:effectLst/>
          </p:spPr>
          <p:txBody>
            <a:bodyPr wrap="none" anchor="ctr"/>
            <a:lstStyle/>
            <a:p>
              <a:pPr algn="l" rtl="0" eaLnBrk="0" fontAlgn="base" hangingPunct="0">
                <a:spcBef>
                  <a:spcPct val="0"/>
                </a:spcBef>
                <a:spcAft>
                  <a:spcPct val="0"/>
                </a:spcAft>
              </a:pPr>
              <a:endParaRPr lang="en-GB" sz="2400" kern="1200">
                <a:solidFill>
                  <a:srgbClr val="000000"/>
                </a:solidFill>
                <a:latin typeface="Arial" pitchFamily="34" charset="0"/>
                <a:ea typeface="MS PGothic" pitchFamily="34" charset="-128"/>
                <a:cs typeface="+mn-cs"/>
              </a:endParaRPr>
            </a:p>
          </p:txBody>
        </p:sp>
        <p:sp>
          <p:nvSpPr>
            <p:cNvPr id="10249" name="Oval 9"/>
            <p:cNvSpPr>
              <a:spLocks noChangeArrowheads="1"/>
            </p:cNvSpPr>
            <p:nvPr/>
          </p:nvSpPr>
          <p:spPr bwMode="auto">
            <a:xfrm>
              <a:off x="2352" y="1392"/>
              <a:ext cx="96" cy="96"/>
            </a:xfrm>
            <a:prstGeom prst="ellipse">
              <a:avLst/>
            </a:prstGeom>
            <a:solidFill>
              <a:srgbClr val="FFF44D"/>
            </a:solidFill>
            <a:ln w="0">
              <a:noFill/>
              <a:round/>
              <a:headEnd/>
              <a:tailEnd/>
            </a:ln>
            <a:effectLst/>
          </p:spPr>
          <p:txBody>
            <a:bodyPr wrap="none" anchor="ctr"/>
            <a:lstStyle/>
            <a:p>
              <a:pPr algn="l" rtl="0" eaLnBrk="0" fontAlgn="base" hangingPunct="0">
                <a:spcBef>
                  <a:spcPct val="0"/>
                </a:spcBef>
                <a:spcAft>
                  <a:spcPct val="0"/>
                </a:spcAft>
              </a:pPr>
              <a:endParaRPr lang="en-GB" sz="2400" kern="1200">
                <a:solidFill>
                  <a:srgbClr val="000000"/>
                </a:solidFill>
                <a:latin typeface="Arial" pitchFamily="34" charset="0"/>
                <a:ea typeface="MS PGothic" pitchFamily="34" charset="-128"/>
                <a:cs typeface="+mn-cs"/>
              </a:endParaRPr>
            </a:p>
          </p:txBody>
        </p:sp>
        <p:sp>
          <p:nvSpPr>
            <p:cNvPr id="10250" name="Oval 10"/>
            <p:cNvSpPr>
              <a:spLocks noChangeArrowheads="1"/>
            </p:cNvSpPr>
            <p:nvPr/>
          </p:nvSpPr>
          <p:spPr bwMode="auto">
            <a:xfrm>
              <a:off x="2592" y="1200"/>
              <a:ext cx="96" cy="96"/>
            </a:xfrm>
            <a:prstGeom prst="ellipse">
              <a:avLst/>
            </a:prstGeom>
            <a:solidFill>
              <a:srgbClr val="FFF44D"/>
            </a:solidFill>
            <a:ln w="0">
              <a:noFill/>
              <a:round/>
              <a:headEnd/>
              <a:tailEnd/>
            </a:ln>
            <a:effectLst/>
          </p:spPr>
          <p:txBody>
            <a:bodyPr wrap="none" anchor="ctr"/>
            <a:lstStyle/>
            <a:p>
              <a:pPr algn="l" rtl="0" eaLnBrk="0" fontAlgn="base" hangingPunct="0">
                <a:spcBef>
                  <a:spcPct val="0"/>
                </a:spcBef>
                <a:spcAft>
                  <a:spcPct val="0"/>
                </a:spcAft>
              </a:pPr>
              <a:endParaRPr lang="en-GB" sz="2400" kern="1200">
                <a:solidFill>
                  <a:srgbClr val="000000"/>
                </a:solidFill>
                <a:latin typeface="Arial" pitchFamily="34" charset="0"/>
                <a:ea typeface="MS PGothic" pitchFamily="34" charset="-128"/>
                <a:cs typeface="+mn-cs"/>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1000"/>
                                        <p:tgtEl>
                                          <p:spTgt spid="10245"/>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683568" y="3212976"/>
            <a:ext cx="7688907" cy="3240360"/>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endParaRPr lang="en-GB" sz="3200" b="1" dirty="0" smtClean="0">
              <a:solidFill>
                <a:srgbClr val="FF0000"/>
              </a:solidFill>
            </a:endParaRPr>
          </a:p>
          <a:p>
            <a:pPr algn="ctr"/>
            <a:r>
              <a:rPr lang="en-GB" sz="3200" b="1" dirty="0" smtClean="0">
                <a:solidFill>
                  <a:srgbClr val="FF0000"/>
                </a:solidFill>
              </a:rPr>
              <a:t>Lipid-lowering arm</a:t>
            </a:r>
          </a:p>
          <a:p>
            <a:pPr algn="ctr"/>
            <a:endParaRPr lang="en-GB" sz="2400" b="1" dirty="0" smtClean="0">
              <a:solidFill>
                <a:srgbClr val="FF0000"/>
              </a:solidFill>
            </a:endParaRPr>
          </a:p>
          <a:p>
            <a:pPr algn="ctr"/>
            <a:r>
              <a:rPr lang="en-GB" sz="2400" b="1" dirty="0" err="1" smtClean="0">
                <a:solidFill>
                  <a:srgbClr val="FF0000"/>
                </a:solidFill>
              </a:rPr>
              <a:t>Atorvastatin</a:t>
            </a:r>
            <a:r>
              <a:rPr lang="en-GB" sz="2400" b="1" dirty="0" smtClean="0">
                <a:solidFill>
                  <a:srgbClr val="FF0000"/>
                </a:solidFill>
              </a:rPr>
              <a:t> and carotid artery pressure</a:t>
            </a:r>
          </a:p>
          <a:p>
            <a:pPr algn="ctr"/>
            <a:endParaRPr lang="en-GB" sz="2400" b="1" dirty="0" smtClean="0">
              <a:solidFill>
                <a:srgbClr val="FF0000"/>
              </a:solidFill>
            </a:endParaRPr>
          </a:p>
          <a:p>
            <a:pPr algn="ctr"/>
            <a:r>
              <a:rPr lang="en-GB" sz="2400" dirty="0" smtClean="0"/>
              <a:t>   </a:t>
            </a:r>
            <a:r>
              <a:rPr lang="en-GB" sz="2400" dirty="0" err="1" smtClean="0"/>
              <a:t>Atorvastatin</a:t>
            </a:r>
            <a:r>
              <a:rPr lang="en-GB" sz="2400" dirty="0" smtClean="0"/>
              <a:t> lowers carotid artery pressure but not brachial</a:t>
            </a:r>
          </a:p>
          <a:p>
            <a:pPr algn="ctr"/>
            <a:r>
              <a:rPr lang="en-GB" sz="2400" dirty="0" smtClean="0"/>
              <a:t> artery pressure, with evidence of an enhanced</a:t>
            </a:r>
          </a:p>
          <a:p>
            <a:pPr algn="ctr"/>
            <a:r>
              <a:rPr lang="en-GB" sz="2400" dirty="0" smtClean="0"/>
              <a:t> effect in those assigned amlodipine-based treatment</a:t>
            </a:r>
            <a:endParaRPr lang="en-GB" sz="2400" b="1" dirty="0" smtClean="0">
              <a:solidFill>
                <a:srgbClr val="FF0000"/>
              </a:solidFill>
            </a:endParaRPr>
          </a:p>
          <a:p>
            <a:pPr algn="ctr"/>
            <a:endParaRPr lang="en-GB" sz="3200" b="1" dirty="0" smtClean="0">
              <a:solidFill>
                <a:srgbClr val="FF0000"/>
              </a:solidFill>
            </a:endParaRPr>
          </a:p>
          <a:p>
            <a:pPr algn="ctr"/>
            <a:r>
              <a:rPr lang="en-GB" sz="2000" dirty="0" smtClean="0"/>
              <a:t/>
            </a:r>
            <a:br>
              <a:rPr lang="en-GB" sz="2000" dirty="0" smtClean="0"/>
            </a:br>
            <a:endParaRPr lang="en-GB"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Scans\2009-06 (Jun)\scan0001.tif"/>
          <p:cNvPicPr>
            <a:picLocks noChangeAspect="1" noChangeArrowheads="1"/>
          </p:cNvPicPr>
          <p:nvPr/>
        </p:nvPicPr>
        <p:blipFill>
          <a:blip r:embed="rId2" cstate="print"/>
          <a:srcRect/>
          <a:stretch>
            <a:fillRect/>
          </a:stretch>
        </p:blipFill>
        <p:spPr bwMode="auto">
          <a:xfrm>
            <a:off x="1142976" y="1700808"/>
            <a:ext cx="6716299" cy="4464496"/>
          </a:xfrm>
          <a:prstGeom prst="rect">
            <a:avLst/>
          </a:prstGeom>
          <a:noFill/>
        </p:spPr>
      </p:pic>
      <p:sp>
        <p:nvSpPr>
          <p:cNvPr id="3" name="TextBox 2"/>
          <p:cNvSpPr txBox="1"/>
          <p:nvPr/>
        </p:nvSpPr>
        <p:spPr>
          <a:xfrm>
            <a:off x="500034" y="0"/>
            <a:ext cx="7929618" cy="2031325"/>
          </a:xfrm>
          <a:prstGeom prst="rect">
            <a:avLst/>
          </a:prstGeom>
          <a:noFill/>
        </p:spPr>
        <p:txBody>
          <a:bodyPr wrap="square" rtlCol="0">
            <a:spAutoFit/>
          </a:bodyPr>
          <a:lstStyle/>
          <a:p>
            <a:pPr algn="l" rtl="0"/>
            <a:r>
              <a:rPr lang="en-GB" sz="2400" b="1" kern="1200" dirty="0">
                <a:solidFill>
                  <a:srgbClr val="FF0000"/>
                </a:solidFill>
                <a:latin typeface="Calibri"/>
                <a:ea typeface="+mn-ea"/>
                <a:cs typeface="+mn-cs"/>
              </a:rPr>
              <a:t>Effect of atorvastatin on carotid systolic pressure in those assigned amlodipine- or atenolol- based treatment in </a:t>
            </a:r>
            <a:r>
              <a:rPr lang="en-GB" sz="2400" b="1" kern="1200" dirty="0" smtClean="0">
                <a:solidFill>
                  <a:srgbClr val="FF0000"/>
                </a:solidFill>
                <a:latin typeface="Calibri"/>
                <a:ea typeface="+mn-ea"/>
                <a:cs typeface="+mn-cs"/>
              </a:rPr>
              <a:t>ASCOT</a:t>
            </a:r>
          </a:p>
          <a:p>
            <a:r>
              <a:rPr lang="en-GB" dirty="0" err="1" smtClean="0"/>
              <a:t>Aplanation</a:t>
            </a:r>
            <a:r>
              <a:rPr lang="en-GB" dirty="0" smtClean="0"/>
              <a:t> </a:t>
            </a:r>
            <a:r>
              <a:rPr lang="en-GB" dirty="0" err="1" smtClean="0"/>
              <a:t>tonometry</a:t>
            </a:r>
            <a:r>
              <a:rPr lang="en-GB" dirty="0" smtClean="0"/>
              <a:t> performed on the right carotid artery .Carotid artery flow velocity measured by pulsed wave Doppler ultrasound, and wave intensity analysis also performed</a:t>
            </a:r>
          </a:p>
          <a:p>
            <a:pPr algn="l" rtl="0"/>
            <a:endParaRPr lang="en-GB" sz="2400" b="1" kern="1200" dirty="0">
              <a:solidFill>
                <a:srgbClr val="FF0000"/>
              </a:solidFill>
              <a:latin typeface="Calibri"/>
              <a:ea typeface="+mn-ea"/>
              <a:cs typeface="+mn-cs"/>
            </a:endParaRPr>
          </a:p>
        </p:txBody>
      </p:sp>
      <p:sp>
        <p:nvSpPr>
          <p:cNvPr id="4" name="TextBox 3"/>
          <p:cNvSpPr txBox="1"/>
          <p:nvPr/>
        </p:nvSpPr>
        <p:spPr>
          <a:xfrm>
            <a:off x="142844" y="6093296"/>
            <a:ext cx="8675901" cy="923330"/>
          </a:xfrm>
          <a:prstGeom prst="rect">
            <a:avLst/>
          </a:prstGeom>
          <a:noFill/>
        </p:spPr>
        <p:txBody>
          <a:bodyPr wrap="square" rtlCol="0">
            <a:spAutoFit/>
          </a:bodyPr>
          <a:lstStyle/>
          <a:p>
            <a:pPr algn="l" rtl="0"/>
            <a:r>
              <a:rPr lang="en-GB" kern="1200" dirty="0">
                <a:solidFill>
                  <a:prstClr val="black"/>
                </a:solidFill>
                <a:latin typeface="Calibri"/>
                <a:ea typeface="+mn-ea"/>
                <a:cs typeface="+mn-cs"/>
              </a:rPr>
              <a:t>Augmentation pressure and augmentation index were lower in those assigned </a:t>
            </a:r>
            <a:r>
              <a:rPr lang="en-GB" kern="1200" dirty="0" err="1">
                <a:solidFill>
                  <a:prstClr val="black"/>
                </a:solidFill>
                <a:latin typeface="Calibri"/>
                <a:ea typeface="+mn-ea"/>
                <a:cs typeface="+mn-cs"/>
              </a:rPr>
              <a:t>atorvastatin</a:t>
            </a:r>
            <a:endParaRPr lang="en-GB" kern="1200" dirty="0">
              <a:solidFill>
                <a:prstClr val="black"/>
              </a:solidFill>
              <a:latin typeface="Calibri"/>
              <a:ea typeface="+mn-ea"/>
              <a:cs typeface="+mn-cs"/>
            </a:endParaRPr>
          </a:p>
          <a:p>
            <a:pPr algn="l" rtl="0"/>
            <a:endParaRPr lang="en-GB" kern="1200" dirty="0">
              <a:solidFill>
                <a:prstClr val="black"/>
              </a:solidFill>
              <a:latin typeface="Calibri"/>
              <a:ea typeface="+mn-ea"/>
              <a:cs typeface="+mn-cs"/>
            </a:endParaRPr>
          </a:p>
          <a:p>
            <a:pPr algn="l" rtl="0"/>
            <a:endParaRPr lang="en-GB" kern="1200" dirty="0">
              <a:solidFill>
                <a:prstClr val="black"/>
              </a:solidFill>
              <a:latin typeface="Calibri"/>
              <a:ea typeface="+mn-ea"/>
              <a:cs typeface="+mn-cs"/>
            </a:endParaRPr>
          </a:p>
        </p:txBody>
      </p:sp>
      <p:sp>
        <p:nvSpPr>
          <p:cNvPr id="6" name="TextBox 5"/>
          <p:cNvSpPr txBox="1"/>
          <p:nvPr/>
        </p:nvSpPr>
        <p:spPr>
          <a:xfrm>
            <a:off x="285720" y="6429396"/>
            <a:ext cx="8643998" cy="307777"/>
          </a:xfrm>
          <a:prstGeom prst="rect">
            <a:avLst/>
          </a:prstGeom>
          <a:noFill/>
        </p:spPr>
        <p:txBody>
          <a:bodyPr wrap="square" rtlCol="0">
            <a:spAutoFit/>
          </a:bodyPr>
          <a:lstStyle/>
          <a:p>
            <a:pPr algn="l" rtl="0"/>
            <a:r>
              <a:rPr lang="en-GB" sz="1400" kern="1200" dirty="0">
                <a:solidFill>
                  <a:prstClr val="black"/>
                </a:solidFill>
                <a:latin typeface="Calibri"/>
                <a:ea typeface="+mn-ea"/>
                <a:cs typeface="+mn-cs"/>
              </a:rPr>
              <a:t>Manisty C, Mayet J, Tapp R, Sever P et al. Hypertension 2009:54; e-pub online Aug 31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683568" y="3212976"/>
            <a:ext cx="7688907" cy="3240360"/>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endParaRPr lang="en-GB" sz="3200" b="1" dirty="0" smtClean="0">
              <a:solidFill>
                <a:srgbClr val="FF0000"/>
              </a:solidFill>
            </a:endParaRPr>
          </a:p>
          <a:p>
            <a:pPr algn="ctr"/>
            <a:r>
              <a:rPr lang="en-GB" sz="3200" b="1" dirty="0" smtClean="0">
                <a:solidFill>
                  <a:srgbClr val="FF0000"/>
                </a:solidFill>
              </a:rPr>
              <a:t>Lipid-lowering arm</a:t>
            </a:r>
          </a:p>
          <a:p>
            <a:pPr algn="ctr"/>
            <a:endParaRPr lang="en-GB" sz="3200" b="1" dirty="0" smtClean="0">
              <a:solidFill>
                <a:srgbClr val="FF0000"/>
              </a:solidFill>
            </a:endParaRPr>
          </a:p>
          <a:p>
            <a:pPr algn="ctr"/>
            <a:r>
              <a:rPr lang="en-GB" sz="3200" b="1" dirty="0" smtClean="0"/>
              <a:t>The relationship Between </a:t>
            </a:r>
            <a:r>
              <a:rPr lang="en-GB" sz="3200" b="1" dirty="0" err="1" smtClean="0"/>
              <a:t>statin</a:t>
            </a:r>
            <a:r>
              <a:rPr lang="en-GB" sz="3200" b="1" dirty="0" smtClean="0"/>
              <a:t> therapy and</a:t>
            </a:r>
          </a:p>
          <a:p>
            <a:pPr algn="ctr"/>
            <a:r>
              <a:rPr lang="en-GB" sz="3200" b="1" dirty="0" smtClean="0"/>
              <a:t>the progression of renal damage</a:t>
            </a:r>
            <a:endParaRPr lang="en-GB" sz="3200" b="1" dirty="0" smtClean="0">
              <a:solidFill>
                <a:srgbClr val="FF0000"/>
              </a:solidFill>
            </a:endParaRPr>
          </a:p>
          <a:p>
            <a:pPr algn="ctr"/>
            <a:endParaRPr lang="en-GB" sz="2400" b="1" dirty="0" smtClean="0">
              <a:solidFill>
                <a:srgbClr val="FF0000"/>
              </a:solidFill>
            </a:endParaRPr>
          </a:p>
          <a:p>
            <a:pPr algn="ctr"/>
            <a:endParaRPr lang="en-GB" sz="3200" b="1" dirty="0" smtClean="0">
              <a:solidFill>
                <a:srgbClr val="FF0000"/>
              </a:solidFill>
            </a:endParaRPr>
          </a:p>
          <a:p>
            <a:pPr algn="ctr"/>
            <a:r>
              <a:rPr lang="en-GB" sz="2000" dirty="0" smtClean="0"/>
              <a:t/>
            </a:r>
            <a:br>
              <a:rPr lang="en-GB" sz="2000" dirty="0" smtClean="0"/>
            </a:br>
            <a:endParaRPr lang="en-GB"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257174" y="346841"/>
            <a:ext cx="8620125" cy="419100"/>
          </a:xfrm>
        </p:spPr>
        <p:txBody>
          <a:bodyPr/>
          <a:lstStyle/>
          <a:p>
            <a:r>
              <a:rPr lang="en-GB" sz="3200" b="1" dirty="0" smtClean="0"/>
              <a:t>Background</a:t>
            </a:r>
          </a:p>
        </p:txBody>
      </p:sp>
      <p:sp>
        <p:nvSpPr>
          <p:cNvPr id="7171" name="Rectangle 5"/>
          <p:cNvSpPr>
            <a:spLocks noGrp="1" noChangeArrowheads="1"/>
          </p:cNvSpPr>
          <p:nvPr>
            <p:ph type="body" idx="4294967295"/>
          </p:nvPr>
        </p:nvSpPr>
        <p:spPr>
          <a:xfrm>
            <a:off x="362607" y="2276871"/>
            <a:ext cx="8387255" cy="3398715"/>
          </a:xfrm>
        </p:spPr>
        <p:txBody>
          <a:bodyPr/>
          <a:lstStyle/>
          <a:p>
            <a:pPr>
              <a:lnSpc>
                <a:spcPct val="90000"/>
              </a:lnSpc>
              <a:spcBef>
                <a:spcPct val="0"/>
              </a:spcBef>
              <a:spcAft>
                <a:spcPct val="40000"/>
              </a:spcAft>
            </a:pPr>
            <a:r>
              <a:rPr lang="en-GB" sz="2400" dirty="0" smtClean="0">
                <a:solidFill>
                  <a:schemeClr val="accent6">
                    <a:lumMod val="75000"/>
                  </a:schemeClr>
                </a:solidFill>
              </a:rPr>
              <a:t> Uncertainty  whether the use of statin therapy is effective in retarding the progression of renal damage among high-risk patients in a primary prevention setting.</a:t>
            </a:r>
          </a:p>
          <a:p>
            <a:pPr>
              <a:lnSpc>
                <a:spcPct val="90000"/>
              </a:lnSpc>
              <a:spcBef>
                <a:spcPct val="0"/>
              </a:spcBef>
              <a:spcAft>
                <a:spcPct val="40000"/>
              </a:spcAft>
              <a:buNone/>
            </a:pPr>
            <a:endParaRPr lang="en-GB" sz="2400" dirty="0" smtClean="0">
              <a:solidFill>
                <a:schemeClr val="accent6">
                  <a:lumMod val="75000"/>
                </a:schemeClr>
              </a:solidFill>
            </a:endParaRPr>
          </a:p>
          <a:p>
            <a:pPr>
              <a:lnSpc>
                <a:spcPct val="90000"/>
              </a:lnSpc>
              <a:spcBef>
                <a:spcPct val="0"/>
              </a:spcBef>
              <a:spcAft>
                <a:spcPct val="40000"/>
              </a:spcAft>
            </a:pPr>
            <a:r>
              <a:rPr lang="en-GB" sz="2400" dirty="0" smtClean="0">
                <a:solidFill>
                  <a:schemeClr val="accent6">
                    <a:lumMod val="75000"/>
                  </a:schemeClr>
                </a:solidFill>
              </a:rPr>
              <a:t>Would the use of statin therapy in combination with antihypertensive medication, be additive in reducing the age-related decline in  renal function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997" y="132456"/>
            <a:ext cx="7880537" cy="954107"/>
          </a:xfrm>
          <a:prstGeom prst="rect">
            <a:avLst/>
          </a:prstGeom>
          <a:noFill/>
        </p:spPr>
        <p:txBody>
          <a:bodyPr wrap="square" rtlCol="0">
            <a:spAutoFit/>
          </a:bodyPr>
          <a:lstStyle/>
          <a:p>
            <a:pPr algn="l" rtl="0" fontAlgn="base">
              <a:spcBef>
                <a:spcPct val="0"/>
              </a:spcBef>
              <a:spcAft>
                <a:spcPct val="0"/>
              </a:spcAft>
            </a:pPr>
            <a:r>
              <a:rPr lang="en-US" sz="2800" b="1" kern="1200" dirty="0">
                <a:solidFill>
                  <a:srgbClr val="FF0000"/>
                </a:solidFill>
                <a:latin typeface="Arial" pitchFamily="34" charset="0"/>
                <a:ea typeface="+mn-ea"/>
                <a:cs typeface="Arial" pitchFamily="34" charset="0"/>
              </a:rPr>
              <a:t>Mean eGFR During Follow-up in the ASCOT-LLA, Stratified by Allocated Treatment</a:t>
            </a:r>
          </a:p>
        </p:txBody>
      </p:sp>
      <p:grpSp>
        <p:nvGrpSpPr>
          <p:cNvPr id="3" name="Group 346"/>
          <p:cNvGrpSpPr/>
          <p:nvPr/>
        </p:nvGrpSpPr>
        <p:grpSpPr>
          <a:xfrm>
            <a:off x="143593" y="1277607"/>
            <a:ext cx="8473264" cy="5059495"/>
            <a:chOff x="143593" y="1277607"/>
            <a:chExt cx="8473264" cy="5059495"/>
          </a:xfrm>
        </p:grpSpPr>
        <p:sp>
          <p:nvSpPr>
            <p:cNvPr id="4" name="Rectangle 9"/>
            <p:cNvSpPr>
              <a:spLocks noChangeArrowheads="1"/>
            </p:cNvSpPr>
            <p:nvPr/>
          </p:nvSpPr>
          <p:spPr bwMode="auto">
            <a:xfrm>
              <a:off x="2200343" y="1303136"/>
              <a:ext cx="6385815" cy="3121143"/>
            </a:xfrm>
            <a:prstGeom prst="rect">
              <a:avLst/>
            </a:prstGeom>
            <a:solidFill>
              <a:srgbClr val="FFFFFF"/>
            </a:solidFill>
            <a:ln w="9525">
              <a:solidFill>
                <a:srgbClr val="FFFFFF"/>
              </a:solid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 name="Line 10"/>
            <p:cNvSpPr>
              <a:spLocks noChangeShapeType="1"/>
            </p:cNvSpPr>
            <p:nvPr/>
          </p:nvSpPr>
          <p:spPr bwMode="auto">
            <a:xfrm>
              <a:off x="2149207" y="3985303"/>
              <a:ext cx="6390390" cy="1380"/>
            </a:xfrm>
            <a:prstGeom prst="line">
              <a:avLst/>
            </a:prstGeom>
            <a:noFill/>
            <a:ln w="13">
              <a:solidFill>
                <a:srgbClr val="EAF2F3"/>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 name="Line 11"/>
            <p:cNvSpPr>
              <a:spLocks noChangeShapeType="1"/>
            </p:cNvSpPr>
            <p:nvPr/>
          </p:nvSpPr>
          <p:spPr bwMode="auto">
            <a:xfrm>
              <a:off x="2165064" y="3162806"/>
              <a:ext cx="6390390" cy="1380"/>
            </a:xfrm>
            <a:prstGeom prst="line">
              <a:avLst/>
            </a:prstGeom>
            <a:noFill/>
            <a:ln w="13">
              <a:solidFill>
                <a:srgbClr val="EAF2F3"/>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 name="Line 12"/>
            <p:cNvSpPr>
              <a:spLocks noChangeShapeType="1"/>
            </p:cNvSpPr>
            <p:nvPr/>
          </p:nvSpPr>
          <p:spPr bwMode="auto">
            <a:xfrm>
              <a:off x="2149207" y="2352260"/>
              <a:ext cx="6390390" cy="1380"/>
            </a:xfrm>
            <a:prstGeom prst="line">
              <a:avLst/>
            </a:prstGeom>
            <a:noFill/>
            <a:ln w="13">
              <a:solidFill>
                <a:srgbClr val="EAF2F3"/>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 name="Line 13"/>
            <p:cNvSpPr>
              <a:spLocks noChangeShapeType="1"/>
            </p:cNvSpPr>
            <p:nvPr/>
          </p:nvSpPr>
          <p:spPr bwMode="auto">
            <a:xfrm>
              <a:off x="2149207" y="1357732"/>
              <a:ext cx="6390390" cy="1380"/>
            </a:xfrm>
            <a:prstGeom prst="line">
              <a:avLst/>
            </a:prstGeom>
            <a:noFill/>
            <a:ln w="13">
              <a:solidFill>
                <a:srgbClr val="EAF2F3"/>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 name="Freeform 14"/>
            <p:cNvSpPr>
              <a:spLocks/>
            </p:cNvSpPr>
            <p:nvPr/>
          </p:nvSpPr>
          <p:spPr bwMode="auto">
            <a:xfrm>
              <a:off x="2271219" y="3371013"/>
              <a:ext cx="6065533" cy="744050"/>
            </a:xfrm>
            <a:custGeom>
              <a:avLst/>
              <a:gdLst>
                <a:gd name="T0" fmla="*/ 0 w 1291"/>
                <a:gd name="T1" fmla="*/ 507 h 166"/>
                <a:gd name="T2" fmla="*/ 3065 w 1291"/>
                <a:gd name="T3" fmla="*/ 1750 h 166"/>
                <a:gd name="T4" fmla="*/ 6130 w 1291"/>
                <a:gd name="T5" fmla="*/ 1623 h 166"/>
                <a:gd name="T6" fmla="*/ 9195 w 1291"/>
                <a:gd name="T7" fmla="*/ 1023 h 166"/>
                <a:gd name="T8" fmla="*/ 12251 w 1291"/>
                <a:gd name="T9" fmla="*/ 0 h 166"/>
                <a:gd name="T10" fmla="*/ 0 60000 65536"/>
                <a:gd name="T11" fmla="*/ 0 60000 65536"/>
                <a:gd name="T12" fmla="*/ 0 60000 65536"/>
                <a:gd name="T13" fmla="*/ 0 60000 65536"/>
                <a:gd name="T14" fmla="*/ 0 60000 65536"/>
                <a:gd name="T15" fmla="*/ 0 w 1291"/>
                <a:gd name="T16" fmla="*/ 0 h 166"/>
                <a:gd name="T17" fmla="*/ 1291 w 1291"/>
                <a:gd name="T18" fmla="*/ 166 h 166"/>
              </a:gdLst>
              <a:ahLst/>
              <a:cxnLst>
                <a:cxn ang="T10">
                  <a:pos x="T0" y="T1"/>
                </a:cxn>
                <a:cxn ang="T11">
                  <a:pos x="T2" y="T3"/>
                </a:cxn>
                <a:cxn ang="T12">
                  <a:pos x="T4" y="T5"/>
                </a:cxn>
                <a:cxn ang="T13">
                  <a:pos x="T6" y="T7"/>
                </a:cxn>
                <a:cxn ang="T14">
                  <a:pos x="T8" y="T9"/>
                </a:cxn>
              </a:cxnLst>
              <a:rect l="T15" t="T16" r="T17" b="T18"/>
              <a:pathLst>
                <a:path w="1291" h="166">
                  <a:moveTo>
                    <a:pt x="0" y="48"/>
                  </a:moveTo>
                  <a:lnTo>
                    <a:pt x="323" y="166"/>
                  </a:lnTo>
                  <a:lnTo>
                    <a:pt x="646" y="154"/>
                  </a:lnTo>
                  <a:lnTo>
                    <a:pt x="969" y="97"/>
                  </a:lnTo>
                  <a:lnTo>
                    <a:pt x="1291" y="0"/>
                  </a:lnTo>
                </a:path>
              </a:pathLst>
            </a:custGeom>
            <a:noFill/>
            <a:ln w="13">
              <a:solidFill>
                <a:srgbClr val="1A476F"/>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 name="Rectangle 15"/>
            <p:cNvSpPr>
              <a:spLocks noChangeArrowheads="1"/>
            </p:cNvSpPr>
            <p:nvPr/>
          </p:nvSpPr>
          <p:spPr bwMode="auto">
            <a:xfrm>
              <a:off x="2228515" y="3544948"/>
              <a:ext cx="85409" cy="81445"/>
            </a:xfrm>
            <a:prstGeom prst="rect">
              <a:avLst/>
            </a:prstGeom>
            <a:solidFill>
              <a:srgbClr val="FF0000"/>
            </a:solidFill>
            <a:ln w="13">
              <a:solidFill>
                <a:srgbClr val="FF0000"/>
              </a:solid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 name="Rectangle 16"/>
            <p:cNvSpPr>
              <a:spLocks noChangeArrowheads="1"/>
            </p:cNvSpPr>
            <p:nvPr/>
          </p:nvSpPr>
          <p:spPr bwMode="auto">
            <a:xfrm>
              <a:off x="3747567" y="4075031"/>
              <a:ext cx="83884" cy="80065"/>
            </a:xfrm>
            <a:prstGeom prst="rect">
              <a:avLst/>
            </a:prstGeom>
            <a:solidFill>
              <a:srgbClr val="FF0000"/>
            </a:solidFill>
            <a:ln w="13">
              <a:solidFill>
                <a:srgbClr val="FF0000"/>
              </a:solid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 name="Rectangle 17"/>
            <p:cNvSpPr>
              <a:spLocks noChangeArrowheads="1"/>
            </p:cNvSpPr>
            <p:nvPr/>
          </p:nvSpPr>
          <p:spPr bwMode="auto">
            <a:xfrm>
              <a:off x="5265094" y="4021194"/>
              <a:ext cx="83884" cy="80065"/>
            </a:xfrm>
            <a:prstGeom prst="rect">
              <a:avLst/>
            </a:prstGeom>
            <a:solidFill>
              <a:srgbClr val="FF0000"/>
            </a:solidFill>
            <a:ln w="13">
              <a:solidFill>
                <a:srgbClr val="FF0000"/>
              </a:solid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 name="Rectangle 18"/>
            <p:cNvSpPr>
              <a:spLocks noChangeArrowheads="1"/>
            </p:cNvSpPr>
            <p:nvPr/>
          </p:nvSpPr>
          <p:spPr bwMode="auto">
            <a:xfrm>
              <a:off x="6782621" y="3765815"/>
              <a:ext cx="83884" cy="80065"/>
            </a:xfrm>
            <a:prstGeom prst="rect">
              <a:avLst/>
            </a:prstGeom>
            <a:solidFill>
              <a:srgbClr val="FF0000"/>
            </a:solidFill>
            <a:ln w="13">
              <a:solidFill>
                <a:srgbClr val="FF0000"/>
              </a:solid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 name="Rectangle 19"/>
            <p:cNvSpPr>
              <a:spLocks noChangeArrowheads="1"/>
            </p:cNvSpPr>
            <p:nvPr/>
          </p:nvSpPr>
          <p:spPr bwMode="auto">
            <a:xfrm>
              <a:off x="8295572" y="3329601"/>
              <a:ext cx="83884" cy="81445"/>
            </a:xfrm>
            <a:prstGeom prst="rect">
              <a:avLst/>
            </a:prstGeom>
            <a:solidFill>
              <a:srgbClr val="FF0000"/>
            </a:solidFill>
            <a:ln w="13">
              <a:solidFill>
                <a:srgbClr val="FF0000"/>
              </a:solid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 name="Line 20"/>
            <p:cNvSpPr>
              <a:spLocks noChangeShapeType="1"/>
            </p:cNvSpPr>
            <p:nvPr/>
          </p:nvSpPr>
          <p:spPr bwMode="auto">
            <a:xfrm>
              <a:off x="2345951" y="3598784"/>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 name="Line 21"/>
            <p:cNvSpPr>
              <a:spLocks noChangeShapeType="1"/>
            </p:cNvSpPr>
            <p:nvPr/>
          </p:nvSpPr>
          <p:spPr bwMode="auto">
            <a:xfrm>
              <a:off x="2426784" y="3626393"/>
              <a:ext cx="47280"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 name="Line 22"/>
            <p:cNvSpPr>
              <a:spLocks noChangeShapeType="1"/>
            </p:cNvSpPr>
            <p:nvPr/>
          </p:nvSpPr>
          <p:spPr bwMode="auto">
            <a:xfrm>
              <a:off x="2510668" y="3648479"/>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 name="Line 23"/>
            <p:cNvSpPr>
              <a:spLocks noChangeShapeType="1"/>
            </p:cNvSpPr>
            <p:nvPr/>
          </p:nvSpPr>
          <p:spPr bwMode="auto">
            <a:xfrm>
              <a:off x="2591501" y="3670566"/>
              <a:ext cx="41179"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 name="Line 24"/>
            <p:cNvSpPr>
              <a:spLocks noChangeShapeType="1"/>
            </p:cNvSpPr>
            <p:nvPr/>
          </p:nvSpPr>
          <p:spPr bwMode="auto">
            <a:xfrm>
              <a:off x="2670809" y="3694034"/>
              <a:ext cx="42704"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 name="Line 25"/>
            <p:cNvSpPr>
              <a:spLocks noChangeShapeType="1"/>
            </p:cNvSpPr>
            <p:nvPr/>
          </p:nvSpPr>
          <p:spPr bwMode="auto">
            <a:xfrm>
              <a:off x="2750117" y="3716120"/>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 name="Line 26"/>
            <p:cNvSpPr>
              <a:spLocks noChangeShapeType="1"/>
            </p:cNvSpPr>
            <p:nvPr/>
          </p:nvSpPr>
          <p:spPr bwMode="auto">
            <a:xfrm>
              <a:off x="2835525" y="3738207"/>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 name="Line 27"/>
            <p:cNvSpPr>
              <a:spLocks noChangeShapeType="1"/>
            </p:cNvSpPr>
            <p:nvPr/>
          </p:nvSpPr>
          <p:spPr bwMode="auto">
            <a:xfrm>
              <a:off x="2914833" y="3760294"/>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 name="Line 28"/>
            <p:cNvSpPr>
              <a:spLocks noChangeShapeType="1"/>
            </p:cNvSpPr>
            <p:nvPr/>
          </p:nvSpPr>
          <p:spPr bwMode="auto">
            <a:xfrm>
              <a:off x="2995666" y="3787902"/>
              <a:ext cx="41179"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 name="Line 29"/>
            <p:cNvSpPr>
              <a:spLocks noChangeShapeType="1"/>
            </p:cNvSpPr>
            <p:nvPr/>
          </p:nvSpPr>
          <p:spPr bwMode="auto">
            <a:xfrm>
              <a:off x="3074974" y="3809989"/>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5" name="Line 30"/>
            <p:cNvSpPr>
              <a:spLocks noChangeShapeType="1"/>
            </p:cNvSpPr>
            <p:nvPr/>
          </p:nvSpPr>
          <p:spPr bwMode="auto">
            <a:xfrm>
              <a:off x="3154282" y="3832076"/>
              <a:ext cx="47280"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6" name="Line 31"/>
            <p:cNvSpPr>
              <a:spLocks noChangeShapeType="1"/>
            </p:cNvSpPr>
            <p:nvPr/>
          </p:nvSpPr>
          <p:spPr bwMode="auto">
            <a:xfrm>
              <a:off x="3239691" y="3855543"/>
              <a:ext cx="42704"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 name="Line 32"/>
            <p:cNvSpPr>
              <a:spLocks noChangeShapeType="1"/>
            </p:cNvSpPr>
            <p:nvPr/>
          </p:nvSpPr>
          <p:spPr bwMode="auto">
            <a:xfrm>
              <a:off x="3318999" y="3877630"/>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8" name="Line 33"/>
            <p:cNvSpPr>
              <a:spLocks noChangeShapeType="1"/>
            </p:cNvSpPr>
            <p:nvPr/>
          </p:nvSpPr>
          <p:spPr bwMode="auto">
            <a:xfrm>
              <a:off x="3399832" y="3899717"/>
              <a:ext cx="41179"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9" name="Line 34"/>
            <p:cNvSpPr>
              <a:spLocks noChangeShapeType="1"/>
            </p:cNvSpPr>
            <p:nvPr/>
          </p:nvSpPr>
          <p:spPr bwMode="auto">
            <a:xfrm>
              <a:off x="3479140" y="3921803"/>
              <a:ext cx="47280"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0" name="Line 35"/>
            <p:cNvSpPr>
              <a:spLocks noChangeShapeType="1"/>
            </p:cNvSpPr>
            <p:nvPr/>
          </p:nvSpPr>
          <p:spPr bwMode="auto">
            <a:xfrm>
              <a:off x="3563023" y="3945271"/>
              <a:ext cx="42704"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1" name="Line 36"/>
            <p:cNvSpPr>
              <a:spLocks noChangeShapeType="1"/>
            </p:cNvSpPr>
            <p:nvPr/>
          </p:nvSpPr>
          <p:spPr bwMode="auto">
            <a:xfrm>
              <a:off x="3643856" y="3971499"/>
              <a:ext cx="41179"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 name="Line 37"/>
            <p:cNvSpPr>
              <a:spLocks noChangeShapeType="1"/>
            </p:cNvSpPr>
            <p:nvPr/>
          </p:nvSpPr>
          <p:spPr bwMode="auto">
            <a:xfrm>
              <a:off x="3723164" y="3993586"/>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3" name="Line 38"/>
            <p:cNvSpPr>
              <a:spLocks noChangeShapeType="1"/>
            </p:cNvSpPr>
            <p:nvPr/>
          </p:nvSpPr>
          <p:spPr bwMode="auto">
            <a:xfrm>
              <a:off x="3802472" y="4017053"/>
              <a:ext cx="42704"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4" name="Line 39"/>
            <p:cNvSpPr>
              <a:spLocks noChangeShapeType="1"/>
            </p:cNvSpPr>
            <p:nvPr/>
          </p:nvSpPr>
          <p:spPr bwMode="auto">
            <a:xfrm>
              <a:off x="3887881" y="4029477"/>
              <a:ext cx="4270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5" name="Line 40"/>
            <p:cNvSpPr>
              <a:spLocks noChangeShapeType="1"/>
            </p:cNvSpPr>
            <p:nvPr/>
          </p:nvSpPr>
          <p:spPr bwMode="auto">
            <a:xfrm flipV="1">
              <a:off x="3971764" y="4025336"/>
              <a:ext cx="42704" cy="4141"/>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6" name="Line 41"/>
            <p:cNvSpPr>
              <a:spLocks noChangeShapeType="1"/>
            </p:cNvSpPr>
            <p:nvPr/>
          </p:nvSpPr>
          <p:spPr bwMode="auto">
            <a:xfrm>
              <a:off x="4057173" y="4025336"/>
              <a:ext cx="4270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7" name="Line 42"/>
            <p:cNvSpPr>
              <a:spLocks noChangeShapeType="1"/>
            </p:cNvSpPr>
            <p:nvPr/>
          </p:nvSpPr>
          <p:spPr bwMode="auto">
            <a:xfrm>
              <a:off x="4141056" y="4021194"/>
              <a:ext cx="4270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8" name="Line 43"/>
            <p:cNvSpPr>
              <a:spLocks noChangeShapeType="1"/>
            </p:cNvSpPr>
            <p:nvPr/>
          </p:nvSpPr>
          <p:spPr bwMode="auto">
            <a:xfrm flipV="1">
              <a:off x="4226464" y="4017053"/>
              <a:ext cx="41179" cy="4141"/>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9" name="Line 44"/>
            <p:cNvSpPr>
              <a:spLocks noChangeShapeType="1"/>
            </p:cNvSpPr>
            <p:nvPr/>
          </p:nvSpPr>
          <p:spPr bwMode="auto">
            <a:xfrm>
              <a:off x="4310348" y="4017053"/>
              <a:ext cx="4270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0" name="Line 45"/>
            <p:cNvSpPr>
              <a:spLocks noChangeShapeType="1"/>
            </p:cNvSpPr>
            <p:nvPr/>
          </p:nvSpPr>
          <p:spPr bwMode="auto">
            <a:xfrm flipV="1">
              <a:off x="4395757" y="4011532"/>
              <a:ext cx="41179" cy="5521"/>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1" name="Line 46"/>
            <p:cNvSpPr>
              <a:spLocks noChangeShapeType="1"/>
            </p:cNvSpPr>
            <p:nvPr/>
          </p:nvSpPr>
          <p:spPr bwMode="auto">
            <a:xfrm flipV="1">
              <a:off x="4479640" y="4007390"/>
              <a:ext cx="42704" cy="4141"/>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2" name="Line 47"/>
            <p:cNvSpPr>
              <a:spLocks noChangeShapeType="1"/>
            </p:cNvSpPr>
            <p:nvPr/>
          </p:nvSpPr>
          <p:spPr bwMode="auto">
            <a:xfrm>
              <a:off x="4565049" y="4007390"/>
              <a:ext cx="41179"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3" name="Line 48"/>
            <p:cNvSpPr>
              <a:spLocks noChangeShapeType="1"/>
            </p:cNvSpPr>
            <p:nvPr/>
          </p:nvSpPr>
          <p:spPr bwMode="auto">
            <a:xfrm flipV="1">
              <a:off x="4648932" y="4003248"/>
              <a:ext cx="42704" cy="4141"/>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4" name="Line 49"/>
            <p:cNvSpPr>
              <a:spLocks noChangeShapeType="1"/>
            </p:cNvSpPr>
            <p:nvPr/>
          </p:nvSpPr>
          <p:spPr bwMode="auto">
            <a:xfrm>
              <a:off x="4732815" y="4003248"/>
              <a:ext cx="4270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5" name="Line 50"/>
            <p:cNvSpPr>
              <a:spLocks noChangeShapeType="1"/>
            </p:cNvSpPr>
            <p:nvPr/>
          </p:nvSpPr>
          <p:spPr bwMode="auto">
            <a:xfrm>
              <a:off x="4818224" y="3999107"/>
              <a:ext cx="4270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6" name="Line 51"/>
            <p:cNvSpPr>
              <a:spLocks noChangeShapeType="1"/>
            </p:cNvSpPr>
            <p:nvPr/>
          </p:nvSpPr>
          <p:spPr bwMode="auto">
            <a:xfrm flipV="1">
              <a:off x="4902108" y="3993586"/>
              <a:ext cx="42704" cy="5521"/>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7" name="Line 52"/>
            <p:cNvSpPr>
              <a:spLocks noChangeShapeType="1"/>
            </p:cNvSpPr>
            <p:nvPr/>
          </p:nvSpPr>
          <p:spPr bwMode="auto">
            <a:xfrm>
              <a:off x="4987516" y="3993586"/>
              <a:ext cx="4270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8" name="Line 53"/>
            <p:cNvSpPr>
              <a:spLocks noChangeShapeType="1"/>
            </p:cNvSpPr>
            <p:nvPr/>
          </p:nvSpPr>
          <p:spPr bwMode="auto">
            <a:xfrm>
              <a:off x="5071399" y="3989445"/>
              <a:ext cx="4270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49" name="Line 54"/>
            <p:cNvSpPr>
              <a:spLocks noChangeShapeType="1"/>
            </p:cNvSpPr>
            <p:nvPr/>
          </p:nvSpPr>
          <p:spPr bwMode="auto">
            <a:xfrm flipV="1">
              <a:off x="5152233" y="3985303"/>
              <a:ext cx="45754" cy="4141"/>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0" name="Line 55"/>
            <p:cNvSpPr>
              <a:spLocks noChangeShapeType="1"/>
            </p:cNvSpPr>
            <p:nvPr/>
          </p:nvSpPr>
          <p:spPr bwMode="auto">
            <a:xfrm>
              <a:off x="5236116" y="3985303"/>
              <a:ext cx="47280"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1" name="Line 56"/>
            <p:cNvSpPr>
              <a:spLocks noChangeShapeType="1"/>
            </p:cNvSpPr>
            <p:nvPr/>
          </p:nvSpPr>
          <p:spPr bwMode="auto">
            <a:xfrm>
              <a:off x="5321524" y="3981162"/>
              <a:ext cx="4575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2" name="Line 57"/>
            <p:cNvSpPr>
              <a:spLocks noChangeShapeType="1"/>
            </p:cNvSpPr>
            <p:nvPr/>
          </p:nvSpPr>
          <p:spPr bwMode="auto">
            <a:xfrm flipV="1">
              <a:off x="5405408" y="3967358"/>
              <a:ext cx="47280"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3" name="Line 58"/>
            <p:cNvSpPr>
              <a:spLocks noChangeShapeType="1"/>
            </p:cNvSpPr>
            <p:nvPr/>
          </p:nvSpPr>
          <p:spPr bwMode="auto">
            <a:xfrm flipV="1">
              <a:off x="5489292" y="3949412"/>
              <a:ext cx="42704"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4" name="Line 59"/>
            <p:cNvSpPr>
              <a:spLocks noChangeShapeType="1"/>
            </p:cNvSpPr>
            <p:nvPr/>
          </p:nvSpPr>
          <p:spPr bwMode="auto">
            <a:xfrm flipV="1">
              <a:off x="5570124" y="3931467"/>
              <a:ext cx="47280"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5" name="Line 60"/>
            <p:cNvSpPr>
              <a:spLocks noChangeShapeType="1"/>
            </p:cNvSpPr>
            <p:nvPr/>
          </p:nvSpPr>
          <p:spPr bwMode="auto">
            <a:xfrm flipV="1">
              <a:off x="5654008" y="3913521"/>
              <a:ext cx="42704"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6" name="Line 61"/>
            <p:cNvSpPr>
              <a:spLocks noChangeShapeType="1"/>
            </p:cNvSpPr>
            <p:nvPr/>
          </p:nvSpPr>
          <p:spPr bwMode="auto">
            <a:xfrm flipV="1">
              <a:off x="5739417" y="3895576"/>
              <a:ext cx="41179"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7" name="Line 62"/>
            <p:cNvSpPr>
              <a:spLocks noChangeShapeType="1"/>
            </p:cNvSpPr>
            <p:nvPr/>
          </p:nvSpPr>
          <p:spPr bwMode="auto">
            <a:xfrm flipV="1">
              <a:off x="5818724" y="3881771"/>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8" name="Line 63"/>
            <p:cNvSpPr>
              <a:spLocks noChangeShapeType="1"/>
            </p:cNvSpPr>
            <p:nvPr/>
          </p:nvSpPr>
          <p:spPr bwMode="auto">
            <a:xfrm flipV="1">
              <a:off x="5904132" y="3863826"/>
              <a:ext cx="41179"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59" name="Line 64"/>
            <p:cNvSpPr>
              <a:spLocks noChangeShapeType="1"/>
            </p:cNvSpPr>
            <p:nvPr/>
          </p:nvSpPr>
          <p:spPr bwMode="auto">
            <a:xfrm flipV="1">
              <a:off x="5983440" y="3845880"/>
              <a:ext cx="47280"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0" name="Line 65"/>
            <p:cNvSpPr>
              <a:spLocks noChangeShapeType="1"/>
            </p:cNvSpPr>
            <p:nvPr/>
          </p:nvSpPr>
          <p:spPr bwMode="auto">
            <a:xfrm flipV="1">
              <a:off x="6067324" y="3827935"/>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1" name="Line 66"/>
            <p:cNvSpPr>
              <a:spLocks noChangeShapeType="1"/>
            </p:cNvSpPr>
            <p:nvPr/>
          </p:nvSpPr>
          <p:spPr bwMode="auto">
            <a:xfrm flipV="1">
              <a:off x="6148157" y="3809989"/>
              <a:ext cx="47280"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2" name="Line 67"/>
            <p:cNvSpPr>
              <a:spLocks noChangeShapeType="1"/>
            </p:cNvSpPr>
            <p:nvPr/>
          </p:nvSpPr>
          <p:spPr bwMode="auto">
            <a:xfrm flipV="1">
              <a:off x="6232041" y="3796185"/>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3" name="Line 68"/>
            <p:cNvSpPr>
              <a:spLocks noChangeShapeType="1"/>
            </p:cNvSpPr>
            <p:nvPr/>
          </p:nvSpPr>
          <p:spPr bwMode="auto">
            <a:xfrm flipV="1">
              <a:off x="6312874" y="3778240"/>
              <a:ext cx="4575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4" name="Line 69"/>
            <p:cNvSpPr>
              <a:spLocks noChangeShapeType="1"/>
            </p:cNvSpPr>
            <p:nvPr/>
          </p:nvSpPr>
          <p:spPr bwMode="auto">
            <a:xfrm flipV="1">
              <a:off x="6396757" y="3760294"/>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5" name="Line 70"/>
            <p:cNvSpPr>
              <a:spLocks noChangeShapeType="1"/>
            </p:cNvSpPr>
            <p:nvPr/>
          </p:nvSpPr>
          <p:spPr bwMode="auto">
            <a:xfrm flipV="1">
              <a:off x="6480641" y="3742349"/>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6" name="Line 71"/>
            <p:cNvSpPr>
              <a:spLocks noChangeShapeType="1"/>
            </p:cNvSpPr>
            <p:nvPr/>
          </p:nvSpPr>
          <p:spPr bwMode="auto">
            <a:xfrm flipV="1">
              <a:off x="6561474" y="3724403"/>
              <a:ext cx="42704" cy="966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7" name="Line 72"/>
            <p:cNvSpPr>
              <a:spLocks noChangeShapeType="1"/>
            </p:cNvSpPr>
            <p:nvPr/>
          </p:nvSpPr>
          <p:spPr bwMode="auto">
            <a:xfrm flipV="1">
              <a:off x="6645357" y="3706457"/>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8" name="Line 73"/>
            <p:cNvSpPr>
              <a:spLocks noChangeShapeType="1"/>
            </p:cNvSpPr>
            <p:nvPr/>
          </p:nvSpPr>
          <p:spPr bwMode="auto">
            <a:xfrm flipV="1">
              <a:off x="6726190" y="3694034"/>
              <a:ext cx="45754"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69" name="Line 74"/>
            <p:cNvSpPr>
              <a:spLocks noChangeShapeType="1"/>
            </p:cNvSpPr>
            <p:nvPr/>
          </p:nvSpPr>
          <p:spPr bwMode="auto">
            <a:xfrm flipV="1">
              <a:off x="6810073" y="3676088"/>
              <a:ext cx="42704" cy="8283"/>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0" name="Line 75"/>
            <p:cNvSpPr>
              <a:spLocks noChangeShapeType="1"/>
            </p:cNvSpPr>
            <p:nvPr/>
          </p:nvSpPr>
          <p:spPr bwMode="auto">
            <a:xfrm>
              <a:off x="6889381" y="3666425"/>
              <a:ext cx="10676"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1" name="Line 76"/>
            <p:cNvSpPr>
              <a:spLocks noChangeShapeType="1"/>
            </p:cNvSpPr>
            <p:nvPr/>
          </p:nvSpPr>
          <p:spPr bwMode="auto">
            <a:xfrm flipV="1">
              <a:off x="6900057" y="3652620"/>
              <a:ext cx="32028"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2" name="Line 77"/>
            <p:cNvSpPr>
              <a:spLocks noChangeShapeType="1"/>
            </p:cNvSpPr>
            <p:nvPr/>
          </p:nvSpPr>
          <p:spPr bwMode="auto">
            <a:xfrm flipV="1">
              <a:off x="6970215" y="3626393"/>
              <a:ext cx="47280"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3" name="Line 78"/>
            <p:cNvSpPr>
              <a:spLocks noChangeShapeType="1"/>
            </p:cNvSpPr>
            <p:nvPr/>
          </p:nvSpPr>
          <p:spPr bwMode="auto">
            <a:xfrm flipV="1">
              <a:off x="7049523" y="3604305"/>
              <a:ext cx="47280"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4" name="Line 79"/>
            <p:cNvSpPr>
              <a:spLocks noChangeShapeType="1"/>
            </p:cNvSpPr>
            <p:nvPr/>
          </p:nvSpPr>
          <p:spPr bwMode="auto">
            <a:xfrm flipV="1">
              <a:off x="7134932" y="3576698"/>
              <a:ext cx="41179"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5" name="Line 80"/>
            <p:cNvSpPr>
              <a:spLocks noChangeShapeType="1"/>
            </p:cNvSpPr>
            <p:nvPr/>
          </p:nvSpPr>
          <p:spPr bwMode="auto">
            <a:xfrm flipV="1">
              <a:off x="7214239" y="3550469"/>
              <a:ext cx="42704"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6" name="Line 81"/>
            <p:cNvSpPr>
              <a:spLocks noChangeShapeType="1"/>
            </p:cNvSpPr>
            <p:nvPr/>
          </p:nvSpPr>
          <p:spPr bwMode="auto">
            <a:xfrm flipV="1">
              <a:off x="7293547" y="3522860"/>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7" name="Line 82"/>
            <p:cNvSpPr>
              <a:spLocks noChangeShapeType="1"/>
            </p:cNvSpPr>
            <p:nvPr/>
          </p:nvSpPr>
          <p:spPr bwMode="auto">
            <a:xfrm flipV="1">
              <a:off x="7374380" y="3500774"/>
              <a:ext cx="41179"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8" name="Line 83"/>
            <p:cNvSpPr>
              <a:spLocks noChangeShapeType="1"/>
            </p:cNvSpPr>
            <p:nvPr/>
          </p:nvSpPr>
          <p:spPr bwMode="auto">
            <a:xfrm flipV="1">
              <a:off x="7453688" y="3473165"/>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79" name="Line 84"/>
            <p:cNvSpPr>
              <a:spLocks noChangeShapeType="1"/>
            </p:cNvSpPr>
            <p:nvPr/>
          </p:nvSpPr>
          <p:spPr bwMode="auto">
            <a:xfrm flipV="1">
              <a:off x="7532996" y="3446937"/>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0" name="Line 85"/>
            <p:cNvSpPr>
              <a:spLocks noChangeShapeType="1"/>
            </p:cNvSpPr>
            <p:nvPr/>
          </p:nvSpPr>
          <p:spPr bwMode="auto">
            <a:xfrm flipV="1">
              <a:off x="7613829" y="3419328"/>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1" name="Line 86"/>
            <p:cNvSpPr>
              <a:spLocks noChangeShapeType="1"/>
            </p:cNvSpPr>
            <p:nvPr/>
          </p:nvSpPr>
          <p:spPr bwMode="auto">
            <a:xfrm flipV="1">
              <a:off x="7693137" y="3397242"/>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2" name="Line 87"/>
            <p:cNvSpPr>
              <a:spLocks noChangeShapeType="1"/>
            </p:cNvSpPr>
            <p:nvPr/>
          </p:nvSpPr>
          <p:spPr bwMode="auto">
            <a:xfrm flipV="1">
              <a:off x="7773970" y="3371013"/>
              <a:ext cx="41179"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3" name="Line 88"/>
            <p:cNvSpPr>
              <a:spLocks noChangeShapeType="1"/>
            </p:cNvSpPr>
            <p:nvPr/>
          </p:nvSpPr>
          <p:spPr bwMode="auto">
            <a:xfrm flipV="1">
              <a:off x="7853278" y="3343406"/>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4" name="Line 89"/>
            <p:cNvSpPr>
              <a:spLocks noChangeShapeType="1"/>
            </p:cNvSpPr>
            <p:nvPr/>
          </p:nvSpPr>
          <p:spPr bwMode="auto">
            <a:xfrm flipV="1">
              <a:off x="7932586" y="3317177"/>
              <a:ext cx="42704"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5" name="Line 90"/>
            <p:cNvSpPr>
              <a:spLocks noChangeShapeType="1"/>
            </p:cNvSpPr>
            <p:nvPr/>
          </p:nvSpPr>
          <p:spPr bwMode="auto">
            <a:xfrm flipV="1">
              <a:off x="8013419" y="3293710"/>
              <a:ext cx="41179"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6" name="Line 91"/>
            <p:cNvSpPr>
              <a:spLocks noChangeShapeType="1"/>
            </p:cNvSpPr>
            <p:nvPr/>
          </p:nvSpPr>
          <p:spPr bwMode="auto">
            <a:xfrm flipV="1">
              <a:off x="8092727" y="3267482"/>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7" name="Line 92"/>
            <p:cNvSpPr>
              <a:spLocks noChangeShapeType="1"/>
            </p:cNvSpPr>
            <p:nvPr/>
          </p:nvSpPr>
          <p:spPr bwMode="auto">
            <a:xfrm flipV="1">
              <a:off x="8172035" y="3239873"/>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8" name="Line 93"/>
            <p:cNvSpPr>
              <a:spLocks noChangeShapeType="1"/>
            </p:cNvSpPr>
            <p:nvPr/>
          </p:nvSpPr>
          <p:spPr bwMode="auto">
            <a:xfrm flipV="1">
              <a:off x="8252868" y="3217786"/>
              <a:ext cx="42704" cy="1380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89" name="Line 94"/>
            <p:cNvSpPr>
              <a:spLocks noChangeShapeType="1"/>
            </p:cNvSpPr>
            <p:nvPr/>
          </p:nvSpPr>
          <p:spPr bwMode="auto">
            <a:xfrm flipV="1">
              <a:off x="8332176" y="3191559"/>
              <a:ext cx="42704" cy="12424"/>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0" name="Line 95"/>
            <p:cNvSpPr>
              <a:spLocks noChangeShapeType="1"/>
            </p:cNvSpPr>
            <p:nvPr/>
          </p:nvSpPr>
          <p:spPr bwMode="auto">
            <a:xfrm>
              <a:off x="8413009" y="3177754"/>
              <a:ext cx="4576"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2" name="Oval 97"/>
            <p:cNvSpPr>
              <a:spLocks noChangeArrowheads="1"/>
            </p:cNvSpPr>
            <p:nvPr/>
          </p:nvSpPr>
          <p:spPr bwMode="auto">
            <a:xfrm>
              <a:off x="3822299" y="3993586"/>
              <a:ext cx="83884" cy="81445"/>
            </a:xfrm>
            <a:prstGeom prst="ellipse">
              <a:avLst/>
            </a:prstGeom>
            <a:solidFill>
              <a:srgbClr val="0000FF"/>
            </a:solid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3" name="Oval 98"/>
            <p:cNvSpPr>
              <a:spLocks noChangeArrowheads="1"/>
            </p:cNvSpPr>
            <p:nvPr/>
          </p:nvSpPr>
          <p:spPr bwMode="auto">
            <a:xfrm>
              <a:off x="5339826" y="3939750"/>
              <a:ext cx="83884" cy="81445"/>
            </a:xfrm>
            <a:prstGeom prst="ellipse">
              <a:avLst/>
            </a:prstGeom>
            <a:solidFill>
              <a:srgbClr val="0000FF"/>
            </a:solid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4" name="Oval 99"/>
            <p:cNvSpPr>
              <a:spLocks noChangeArrowheads="1"/>
            </p:cNvSpPr>
            <p:nvPr/>
          </p:nvSpPr>
          <p:spPr bwMode="auto">
            <a:xfrm>
              <a:off x="6857353" y="3626393"/>
              <a:ext cx="83884" cy="80065"/>
            </a:xfrm>
            <a:prstGeom prst="ellipse">
              <a:avLst/>
            </a:prstGeom>
            <a:solidFill>
              <a:srgbClr val="0000FF"/>
            </a:solid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5" name="Oval 100"/>
            <p:cNvSpPr>
              <a:spLocks noChangeArrowheads="1"/>
            </p:cNvSpPr>
            <p:nvPr/>
          </p:nvSpPr>
          <p:spPr bwMode="auto">
            <a:xfrm>
              <a:off x="8374880" y="3137722"/>
              <a:ext cx="83884" cy="75924"/>
            </a:xfrm>
            <a:prstGeom prst="ellipse">
              <a:avLst/>
            </a:prstGeom>
            <a:solidFill>
              <a:srgbClr val="0000FF"/>
            </a:solid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6" name="Freeform 101"/>
            <p:cNvSpPr>
              <a:spLocks/>
            </p:cNvSpPr>
            <p:nvPr/>
          </p:nvSpPr>
          <p:spPr bwMode="auto">
            <a:xfrm>
              <a:off x="2271219" y="1873252"/>
              <a:ext cx="6065533" cy="1340394"/>
            </a:xfrm>
            <a:custGeom>
              <a:avLst/>
              <a:gdLst>
                <a:gd name="T0" fmla="*/ 0 w 1291"/>
                <a:gd name="T1" fmla="*/ 3153 h 299"/>
                <a:gd name="T2" fmla="*/ 3065 w 1291"/>
                <a:gd name="T3" fmla="*/ 2257 h 299"/>
                <a:gd name="T4" fmla="*/ 6130 w 1291"/>
                <a:gd name="T5" fmla="*/ 2026 h 299"/>
                <a:gd name="T6" fmla="*/ 9195 w 1291"/>
                <a:gd name="T7" fmla="*/ 948 h 299"/>
                <a:gd name="T8" fmla="*/ 12251 w 1291"/>
                <a:gd name="T9" fmla="*/ 0 h 299"/>
                <a:gd name="T10" fmla="*/ 0 60000 65536"/>
                <a:gd name="T11" fmla="*/ 0 60000 65536"/>
                <a:gd name="T12" fmla="*/ 0 60000 65536"/>
                <a:gd name="T13" fmla="*/ 0 60000 65536"/>
                <a:gd name="T14" fmla="*/ 0 60000 65536"/>
                <a:gd name="T15" fmla="*/ 0 w 1291"/>
                <a:gd name="T16" fmla="*/ 0 h 299"/>
                <a:gd name="T17" fmla="*/ 1291 w 1291"/>
                <a:gd name="T18" fmla="*/ 299 h 299"/>
              </a:gdLst>
              <a:ahLst/>
              <a:cxnLst>
                <a:cxn ang="T10">
                  <a:pos x="T0" y="T1"/>
                </a:cxn>
                <a:cxn ang="T11">
                  <a:pos x="T2" y="T3"/>
                </a:cxn>
                <a:cxn ang="T12">
                  <a:pos x="T4" y="T5"/>
                </a:cxn>
                <a:cxn ang="T13">
                  <a:pos x="T6" y="T7"/>
                </a:cxn>
                <a:cxn ang="T14">
                  <a:pos x="T8" y="T9"/>
                </a:cxn>
              </a:cxnLst>
              <a:rect l="T15" t="T16" r="T17" b="T18"/>
              <a:pathLst>
                <a:path w="1291" h="299">
                  <a:moveTo>
                    <a:pt x="0" y="299"/>
                  </a:moveTo>
                  <a:lnTo>
                    <a:pt x="323" y="214"/>
                  </a:lnTo>
                  <a:lnTo>
                    <a:pt x="646" y="192"/>
                  </a:lnTo>
                  <a:lnTo>
                    <a:pt x="969" y="90"/>
                  </a:lnTo>
                  <a:lnTo>
                    <a:pt x="1291" y="0"/>
                  </a:lnTo>
                </a:path>
              </a:pathLst>
            </a:custGeom>
            <a:noFill/>
            <a:ln w="9525">
              <a:solidFill>
                <a:srgbClr val="55752F"/>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7" name="Freeform 102"/>
            <p:cNvSpPr>
              <a:spLocks/>
            </p:cNvSpPr>
            <p:nvPr/>
          </p:nvSpPr>
          <p:spPr bwMode="auto">
            <a:xfrm>
              <a:off x="2219363" y="3155667"/>
              <a:ext cx="103710" cy="84206"/>
            </a:xfrm>
            <a:custGeom>
              <a:avLst/>
              <a:gdLst>
                <a:gd name="T0" fmla="*/ 34 w 68"/>
                <a:gd name="T1" fmla="*/ 0 h 61"/>
                <a:gd name="T2" fmla="*/ 0 w 68"/>
                <a:gd name="T3" fmla="*/ 61 h 61"/>
                <a:gd name="T4" fmla="*/ 68 w 68"/>
                <a:gd name="T5" fmla="*/ 61 h 61"/>
                <a:gd name="T6" fmla="*/ 34 w 68"/>
                <a:gd name="T7" fmla="*/ 0 h 61"/>
                <a:gd name="T8" fmla="*/ 0 60000 65536"/>
                <a:gd name="T9" fmla="*/ 0 60000 65536"/>
                <a:gd name="T10" fmla="*/ 0 60000 65536"/>
                <a:gd name="T11" fmla="*/ 0 60000 65536"/>
                <a:gd name="T12" fmla="*/ 0 w 68"/>
                <a:gd name="T13" fmla="*/ 0 h 61"/>
                <a:gd name="T14" fmla="*/ 68 w 68"/>
                <a:gd name="T15" fmla="*/ 61 h 61"/>
              </a:gdLst>
              <a:ahLst/>
              <a:cxnLst>
                <a:cxn ang="T8">
                  <a:pos x="T0" y="T1"/>
                </a:cxn>
                <a:cxn ang="T9">
                  <a:pos x="T2" y="T3"/>
                </a:cxn>
                <a:cxn ang="T10">
                  <a:pos x="T4" y="T5"/>
                </a:cxn>
                <a:cxn ang="T11">
                  <a:pos x="T6" y="T7"/>
                </a:cxn>
              </a:cxnLst>
              <a:rect l="T12" t="T13" r="T14" b="T15"/>
              <a:pathLst>
                <a:path w="68" h="61">
                  <a:moveTo>
                    <a:pt x="34" y="0"/>
                  </a:moveTo>
                  <a:lnTo>
                    <a:pt x="0" y="61"/>
                  </a:lnTo>
                  <a:lnTo>
                    <a:pt x="68" y="61"/>
                  </a:lnTo>
                  <a:lnTo>
                    <a:pt x="34" y="0"/>
                  </a:lnTo>
                  <a:close/>
                </a:path>
              </a:pathLst>
            </a:custGeom>
            <a:solidFill>
              <a:srgbClr val="FF0000"/>
            </a:solidFill>
            <a:ln w="13">
              <a:solidFill>
                <a:srgbClr val="FF0000"/>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8" name="Freeform 103"/>
            <p:cNvSpPr>
              <a:spLocks/>
            </p:cNvSpPr>
            <p:nvPr/>
          </p:nvSpPr>
          <p:spPr bwMode="auto">
            <a:xfrm>
              <a:off x="3736890" y="2778811"/>
              <a:ext cx="99135" cy="80065"/>
            </a:xfrm>
            <a:custGeom>
              <a:avLst/>
              <a:gdLst>
                <a:gd name="T0" fmla="*/ 34 w 65"/>
                <a:gd name="T1" fmla="*/ 0 h 58"/>
                <a:gd name="T2" fmla="*/ 0 w 65"/>
                <a:gd name="T3" fmla="*/ 58 h 58"/>
                <a:gd name="T4" fmla="*/ 65 w 65"/>
                <a:gd name="T5" fmla="*/ 58 h 58"/>
                <a:gd name="T6" fmla="*/ 34 w 65"/>
                <a:gd name="T7" fmla="*/ 0 h 58"/>
                <a:gd name="T8" fmla="*/ 0 60000 65536"/>
                <a:gd name="T9" fmla="*/ 0 60000 65536"/>
                <a:gd name="T10" fmla="*/ 0 60000 65536"/>
                <a:gd name="T11" fmla="*/ 0 60000 65536"/>
                <a:gd name="T12" fmla="*/ 0 w 65"/>
                <a:gd name="T13" fmla="*/ 0 h 58"/>
                <a:gd name="T14" fmla="*/ 65 w 65"/>
                <a:gd name="T15" fmla="*/ 58 h 58"/>
              </a:gdLst>
              <a:ahLst/>
              <a:cxnLst>
                <a:cxn ang="T8">
                  <a:pos x="T0" y="T1"/>
                </a:cxn>
                <a:cxn ang="T9">
                  <a:pos x="T2" y="T3"/>
                </a:cxn>
                <a:cxn ang="T10">
                  <a:pos x="T4" y="T5"/>
                </a:cxn>
                <a:cxn ang="T11">
                  <a:pos x="T6" y="T7"/>
                </a:cxn>
              </a:cxnLst>
              <a:rect l="T12" t="T13" r="T14" b="T15"/>
              <a:pathLst>
                <a:path w="65" h="58">
                  <a:moveTo>
                    <a:pt x="34" y="0"/>
                  </a:moveTo>
                  <a:lnTo>
                    <a:pt x="0" y="58"/>
                  </a:lnTo>
                  <a:lnTo>
                    <a:pt x="65" y="58"/>
                  </a:lnTo>
                  <a:lnTo>
                    <a:pt x="34" y="0"/>
                  </a:lnTo>
                  <a:close/>
                </a:path>
              </a:pathLst>
            </a:custGeom>
            <a:solidFill>
              <a:srgbClr val="FF0000"/>
            </a:solidFill>
            <a:ln w="13">
              <a:solidFill>
                <a:srgbClr val="FF0000"/>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99" name="Freeform 104"/>
            <p:cNvSpPr>
              <a:spLocks/>
            </p:cNvSpPr>
            <p:nvPr/>
          </p:nvSpPr>
          <p:spPr bwMode="auto">
            <a:xfrm>
              <a:off x="5254417" y="2679421"/>
              <a:ext cx="99135" cy="81445"/>
            </a:xfrm>
            <a:custGeom>
              <a:avLst/>
              <a:gdLst>
                <a:gd name="T0" fmla="*/ 34 w 65"/>
                <a:gd name="T1" fmla="*/ 0 h 59"/>
                <a:gd name="T2" fmla="*/ 0 w 65"/>
                <a:gd name="T3" fmla="*/ 59 h 59"/>
                <a:gd name="T4" fmla="*/ 65 w 65"/>
                <a:gd name="T5" fmla="*/ 59 h 59"/>
                <a:gd name="T6" fmla="*/ 34 w 65"/>
                <a:gd name="T7" fmla="*/ 0 h 59"/>
                <a:gd name="T8" fmla="*/ 0 60000 65536"/>
                <a:gd name="T9" fmla="*/ 0 60000 65536"/>
                <a:gd name="T10" fmla="*/ 0 60000 65536"/>
                <a:gd name="T11" fmla="*/ 0 60000 65536"/>
                <a:gd name="T12" fmla="*/ 0 w 65"/>
                <a:gd name="T13" fmla="*/ 0 h 59"/>
                <a:gd name="T14" fmla="*/ 65 w 65"/>
                <a:gd name="T15" fmla="*/ 59 h 59"/>
              </a:gdLst>
              <a:ahLst/>
              <a:cxnLst>
                <a:cxn ang="T8">
                  <a:pos x="T0" y="T1"/>
                </a:cxn>
                <a:cxn ang="T9">
                  <a:pos x="T2" y="T3"/>
                </a:cxn>
                <a:cxn ang="T10">
                  <a:pos x="T4" y="T5"/>
                </a:cxn>
                <a:cxn ang="T11">
                  <a:pos x="T6" y="T7"/>
                </a:cxn>
              </a:cxnLst>
              <a:rect l="T12" t="T13" r="T14" b="T15"/>
              <a:pathLst>
                <a:path w="65" h="59">
                  <a:moveTo>
                    <a:pt x="34" y="0"/>
                  </a:moveTo>
                  <a:lnTo>
                    <a:pt x="0" y="59"/>
                  </a:lnTo>
                  <a:lnTo>
                    <a:pt x="65" y="59"/>
                  </a:lnTo>
                  <a:lnTo>
                    <a:pt x="34" y="0"/>
                  </a:lnTo>
                  <a:close/>
                </a:path>
              </a:pathLst>
            </a:custGeom>
            <a:solidFill>
              <a:srgbClr val="FF0000"/>
            </a:solidFill>
            <a:ln w="13">
              <a:solidFill>
                <a:srgbClr val="FF0000"/>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0" name="Freeform 105"/>
            <p:cNvSpPr>
              <a:spLocks/>
            </p:cNvSpPr>
            <p:nvPr/>
          </p:nvSpPr>
          <p:spPr bwMode="auto">
            <a:xfrm>
              <a:off x="6771944" y="2218358"/>
              <a:ext cx="99135" cy="84206"/>
            </a:xfrm>
            <a:custGeom>
              <a:avLst/>
              <a:gdLst>
                <a:gd name="T0" fmla="*/ 34 w 65"/>
                <a:gd name="T1" fmla="*/ 0 h 61"/>
                <a:gd name="T2" fmla="*/ 0 w 65"/>
                <a:gd name="T3" fmla="*/ 61 h 61"/>
                <a:gd name="T4" fmla="*/ 65 w 65"/>
                <a:gd name="T5" fmla="*/ 61 h 61"/>
                <a:gd name="T6" fmla="*/ 34 w 65"/>
                <a:gd name="T7" fmla="*/ 0 h 61"/>
                <a:gd name="T8" fmla="*/ 0 60000 65536"/>
                <a:gd name="T9" fmla="*/ 0 60000 65536"/>
                <a:gd name="T10" fmla="*/ 0 60000 65536"/>
                <a:gd name="T11" fmla="*/ 0 60000 65536"/>
                <a:gd name="T12" fmla="*/ 0 w 65"/>
                <a:gd name="T13" fmla="*/ 0 h 61"/>
                <a:gd name="T14" fmla="*/ 65 w 65"/>
                <a:gd name="T15" fmla="*/ 61 h 61"/>
              </a:gdLst>
              <a:ahLst/>
              <a:cxnLst>
                <a:cxn ang="T8">
                  <a:pos x="T0" y="T1"/>
                </a:cxn>
                <a:cxn ang="T9">
                  <a:pos x="T2" y="T3"/>
                </a:cxn>
                <a:cxn ang="T10">
                  <a:pos x="T4" y="T5"/>
                </a:cxn>
                <a:cxn ang="T11">
                  <a:pos x="T6" y="T7"/>
                </a:cxn>
              </a:cxnLst>
              <a:rect l="T12" t="T13" r="T14" b="T15"/>
              <a:pathLst>
                <a:path w="65" h="61">
                  <a:moveTo>
                    <a:pt x="34" y="0"/>
                  </a:moveTo>
                  <a:lnTo>
                    <a:pt x="0" y="61"/>
                  </a:lnTo>
                  <a:lnTo>
                    <a:pt x="65" y="61"/>
                  </a:lnTo>
                  <a:lnTo>
                    <a:pt x="34" y="0"/>
                  </a:lnTo>
                  <a:close/>
                </a:path>
              </a:pathLst>
            </a:custGeom>
            <a:solidFill>
              <a:srgbClr val="FF0000"/>
            </a:solidFill>
            <a:ln w="13">
              <a:solidFill>
                <a:srgbClr val="FF0000"/>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1" name="Freeform 106"/>
            <p:cNvSpPr>
              <a:spLocks/>
            </p:cNvSpPr>
            <p:nvPr/>
          </p:nvSpPr>
          <p:spPr bwMode="auto">
            <a:xfrm>
              <a:off x="8289472" y="1813894"/>
              <a:ext cx="99135" cy="85586"/>
            </a:xfrm>
            <a:custGeom>
              <a:avLst/>
              <a:gdLst>
                <a:gd name="T0" fmla="*/ 31 w 65"/>
                <a:gd name="T1" fmla="*/ 0 h 62"/>
                <a:gd name="T2" fmla="*/ 0 w 65"/>
                <a:gd name="T3" fmla="*/ 62 h 62"/>
                <a:gd name="T4" fmla="*/ 65 w 65"/>
                <a:gd name="T5" fmla="*/ 62 h 62"/>
                <a:gd name="T6" fmla="*/ 31 w 65"/>
                <a:gd name="T7" fmla="*/ 0 h 62"/>
                <a:gd name="T8" fmla="*/ 0 60000 65536"/>
                <a:gd name="T9" fmla="*/ 0 60000 65536"/>
                <a:gd name="T10" fmla="*/ 0 60000 65536"/>
                <a:gd name="T11" fmla="*/ 0 60000 65536"/>
                <a:gd name="T12" fmla="*/ 0 w 65"/>
                <a:gd name="T13" fmla="*/ 0 h 62"/>
                <a:gd name="T14" fmla="*/ 65 w 65"/>
                <a:gd name="T15" fmla="*/ 62 h 62"/>
              </a:gdLst>
              <a:ahLst/>
              <a:cxnLst>
                <a:cxn ang="T8">
                  <a:pos x="T0" y="T1"/>
                </a:cxn>
                <a:cxn ang="T9">
                  <a:pos x="T2" y="T3"/>
                </a:cxn>
                <a:cxn ang="T10">
                  <a:pos x="T4" y="T5"/>
                </a:cxn>
                <a:cxn ang="T11">
                  <a:pos x="T6" y="T7"/>
                </a:cxn>
              </a:cxnLst>
              <a:rect l="T12" t="T13" r="T14" b="T15"/>
              <a:pathLst>
                <a:path w="65" h="62">
                  <a:moveTo>
                    <a:pt x="31" y="0"/>
                  </a:moveTo>
                  <a:lnTo>
                    <a:pt x="0" y="62"/>
                  </a:lnTo>
                  <a:lnTo>
                    <a:pt x="65" y="62"/>
                  </a:lnTo>
                  <a:lnTo>
                    <a:pt x="31" y="0"/>
                  </a:lnTo>
                  <a:close/>
                </a:path>
              </a:pathLst>
            </a:custGeom>
            <a:solidFill>
              <a:srgbClr val="FF0000"/>
            </a:solidFill>
            <a:ln w="13">
              <a:solidFill>
                <a:srgbClr val="FF0000"/>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2" name="Line 107"/>
            <p:cNvSpPr>
              <a:spLocks noChangeShapeType="1"/>
            </p:cNvSpPr>
            <p:nvPr/>
          </p:nvSpPr>
          <p:spPr bwMode="auto">
            <a:xfrm flipV="1">
              <a:off x="2345951" y="3052135"/>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3" name="Line 108"/>
            <p:cNvSpPr>
              <a:spLocks noChangeShapeType="1"/>
            </p:cNvSpPr>
            <p:nvPr/>
          </p:nvSpPr>
          <p:spPr bwMode="auto">
            <a:xfrm flipV="1">
              <a:off x="2426784" y="3030049"/>
              <a:ext cx="47280"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4" name="Line 109"/>
            <p:cNvSpPr>
              <a:spLocks noChangeShapeType="1"/>
            </p:cNvSpPr>
            <p:nvPr/>
          </p:nvSpPr>
          <p:spPr bwMode="auto">
            <a:xfrm flipV="1">
              <a:off x="2510668" y="3002440"/>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5" name="Line 110"/>
            <p:cNvSpPr>
              <a:spLocks noChangeShapeType="1"/>
            </p:cNvSpPr>
            <p:nvPr/>
          </p:nvSpPr>
          <p:spPr bwMode="auto">
            <a:xfrm flipV="1">
              <a:off x="2591501" y="2980353"/>
              <a:ext cx="41179"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6" name="Line 111"/>
            <p:cNvSpPr>
              <a:spLocks noChangeShapeType="1"/>
            </p:cNvSpPr>
            <p:nvPr/>
          </p:nvSpPr>
          <p:spPr bwMode="auto">
            <a:xfrm flipV="1">
              <a:off x="2670809" y="2958267"/>
              <a:ext cx="42704" cy="828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7" name="Line 112"/>
            <p:cNvSpPr>
              <a:spLocks noChangeShapeType="1"/>
            </p:cNvSpPr>
            <p:nvPr/>
          </p:nvSpPr>
          <p:spPr bwMode="auto">
            <a:xfrm flipV="1">
              <a:off x="2750117" y="2930658"/>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8" name="Line 113"/>
            <p:cNvSpPr>
              <a:spLocks noChangeShapeType="1"/>
            </p:cNvSpPr>
            <p:nvPr/>
          </p:nvSpPr>
          <p:spPr bwMode="auto">
            <a:xfrm flipV="1">
              <a:off x="2830949" y="2908572"/>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09" name="Line 114"/>
            <p:cNvSpPr>
              <a:spLocks noChangeShapeType="1"/>
            </p:cNvSpPr>
            <p:nvPr/>
          </p:nvSpPr>
          <p:spPr bwMode="auto">
            <a:xfrm flipV="1">
              <a:off x="2910257" y="2882343"/>
              <a:ext cx="47280"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0" name="Line 115"/>
            <p:cNvSpPr>
              <a:spLocks noChangeShapeType="1"/>
            </p:cNvSpPr>
            <p:nvPr/>
          </p:nvSpPr>
          <p:spPr bwMode="auto">
            <a:xfrm flipV="1">
              <a:off x="2995666" y="2858876"/>
              <a:ext cx="41179"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1" name="Line 116"/>
            <p:cNvSpPr>
              <a:spLocks noChangeShapeType="1"/>
            </p:cNvSpPr>
            <p:nvPr/>
          </p:nvSpPr>
          <p:spPr bwMode="auto">
            <a:xfrm flipV="1">
              <a:off x="3074974" y="2836789"/>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2" name="Line 117"/>
            <p:cNvSpPr>
              <a:spLocks noChangeShapeType="1"/>
            </p:cNvSpPr>
            <p:nvPr/>
          </p:nvSpPr>
          <p:spPr bwMode="auto">
            <a:xfrm flipV="1">
              <a:off x="3154282" y="2810561"/>
              <a:ext cx="42704"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3" name="Line 118"/>
            <p:cNvSpPr>
              <a:spLocks noChangeShapeType="1"/>
            </p:cNvSpPr>
            <p:nvPr/>
          </p:nvSpPr>
          <p:spPr bwMode="auto">
            <a:xfrm flipV="1">
              <a:off x="3235115" y="2787093"/>
              <a:ext cx="41179"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4" name="Line 119"/>
            <p:cNvSpPr>
              <a:spLocks noChangeShapeType="1"/>
            </p:cNvSpPr>
            <p:nvPr/>
          </p:nvSpPr>
          <p:spPr bwMode="auto">
            <a:xfrm flipV="1">
              <a:off x="3314423" y="2765007"/>
              <a:ext cx="42704" cy="966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5" name="Line 120"/>
            <p:cNvSpPr>
              <a:spLocks noChangeShapeType="1"/>
            </p:cNvSpPr>
            <p:nvPr/>
          </p:nvSpPr>
          <p:spPr bwMode="auto">
            <a:xfrm flipV="1">
              <a:off x="3393731" y="2738778"/>
              <a:ext cx="47280"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6" name="Line 121"/>
            <p:cNvSpPr>
              <a:spLocks noChangeShapeType="1"/>
            </p:cNvSpPr>
            <p:nvPr/>
          </p:nvSpPr>
          <p:spPr bwMode="auto">
            <a:xfrm flipV="1">
              <a:off x="3479140" y="2715312"/>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7" name="Line 122"/>
            <p:cNvSpPr>
              <a:spLocks noChangeShapeType="1"/>
            </p:cNvSpPr>
            <p:nvPr/>
          </p:nvSpPr>
          <p:spPr bwMode="auto">
            <a:xfrm flipV="1">
              <a:off x="3558448" y="2689083"/>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8" name="Line 123"/>
            <p:cNvSpPr>
              <a:spLocks noChangeShapeType="1"/>
            </p:cNvSpPr>
            <p:nvPr/>
          </p:nvSpPr>
          <p:spPr bwMode="auto">
            <a:xfrm flipV="1">
              <a:off x="3639280" y="2666997"/>
              <a:ext cx="41179"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19" name="Line 124"/>
            <p:cNvSpPr>
              <a:spLocks noChangeShapeType="1"/>
            </p:cNvSpPr>
            <p:nvPr/>
          </p:nvSpPr>
          <p:spPr bwMode="auto">
            <a:xfrm flipV="1">
              <a:off x="3718588" y="2643530"/>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0" name="Line 125"/>
            <p:cNvSpPr>
              <a:spLocks noChangeShapeType="1"/>
            </p:cNvSpPr>
            <p:nvPr/>
          </p:nvSpPr>
          <p:spPr bwMode="auto">
            <a:xfrm flipV="1">
              <a:off x="3797896" y="2617301"/>
              <a:ext cx="47280"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1" name="Line 126"/>
            <p:cNvSpPr>
              <a:spLocks noChangeShapeType="1"/>
            </p:cNvSpPr>
            <p:nvPr/>
          </p:nvSpPr>
          <p:spPr bwMode="auto">
            <a:xfrm flipV="1">
              <a:off x="3883305" y="2607638"/>
              <a:ext cx="42704" cy="552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2" name="Line 127"/>
            <p:cNvSpPr>
              <a:spLocks noChangeShapeType="1"/>
            </p:cNvSpPr>
            <p:nvPr/>
          </p:nvSpPr>
          <p:spPr bwMode="auto">
            <a:xfrm flipV="1">
              <a:off x="3967189" y="2603497"/>
              <a:ext cx="42704" cy="414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3" name="Line 128"/>
            <p:cNvSpPr>
              <a:spLocks noChangeShapeType="1"/>
            </p:cNvSpPr>
            <p:nvPr/>
          </p:nvSpPr>
          <p:spPr bwMode="auto">
            <a:xfrm flipV="1">
              <a:off x="4052597" y="2599356"/>
              <a:ext cx="41179" cy="414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4" name="Line 129"/>
            <p:cNvSpPr>
              <a:spLocks noChangeShapeType="1"/>
            </p:cNvSpPr>
            <p:nvPr/>
          </p:nvSpPr>
          <p:spPr bwMode="auto">
            <a:xfrm>
              <a:off x="4131905" y="2595215"/>
              <a:ext cx="47280" cy="1380"/>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5" name="Line 130"/>
            <p:cNvSpPr>
              <a:spLocks noChangeShapeType="1"/>
            </p:cNvSpPr>
            <p:nvPr/>
          </p:nvSpPr>
          <p:spPr bwMode="auto">
            <a:xfrm>
              <a:off x="4217314" y="2589692"/>
              <a:ext cx="45754" cy="1380"/>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6" name="Line 131"/>
            <p:cNvSpPr>
              <a:spLocks noChangeShapeType="1"/>
            </p:cNvSpPr>
            <p:nvPr/>
          </p:nvSpPr>
          <p:spPr bwMode="auto">
            <a:xfrm>
              <a:off x="4301198" y="2585551"/>
              <a:ext cx="47280" cy="1380"/>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7" name="Line 132"/>
            <p:cNvSpPr>
              <a:spLocks noChangeShapeType="1"/>
            </p:cNvSpPr>
            <p:nvPr/>
          </p:nvSpPr>
          <p:spPr bwMode="auto">
            <a:xfrm>
              <a:off x="4385080" y="2581410"/>
              <a:ext cx="47280" cy="1380"/>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8" name="Line 133"/>
            <p:cNvSpPr>
              <a:spLocks noChangeShapeType="1"/>
            </p:cNvSpPr>
            <p:nvPr/>
          </p:nvSpPr>
          <p:spPr bwMode="auto">
            <a:xfrm flipV="1">
              <a:off x="4470489" y="2571747"/>
              <a:ext cx="47280" cy="552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29" name="Line 134"/>
            <p:cNvSpPr>
              <a:spLocks noChangeShapeType="1"/>
            </p:cNvSpPr>
            <p:nvPr/>
          </p:nvSpPr>
          <p:spPr bwMode="auto">
            <a:xfrm flipV="1">
              <a:off x="4554373" y="2567606"/>
              <a:ext cx="47280" cy="414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0" name="Line 135"/>
            <p:cNvSpPr>
              <a:spLocks noChangeShapeType="1"/>
            </p:cNvSpPr>
            <p:nvPr/>
          </p:nvSpPr>
          <p:spPr bwMode="auto">
            <a:xfrm flipV="1">
              <a:off x="4639781" y="2563465"/>
              <a:ext cx="47280" cy="414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1" name="Line 136"/>
            <p:cNvSpPr>
              <a:spLocks noChangeShapeType="1"/>
            </p:cNvSpPr>
            <p:nvPr/>
          </p:nvSpPr>
          <p:spPr bwMode="auto">
            <a:xfrm flipV="1">
              <a:off x="4723665" y="2559324"/>
              <a:ext cx="47280" cy="414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2" name="Line 137"/>
            <p:cNvSpPr>
              <a:spLocks noChangeShapeType="1"/>
            </p:cNvSpPr>
            <p:nvPr/>
          </p:nvSpPr>
          <p:spPr bwMode="auto">
            <a:xfrm flipV="1">
              <a:off x="4809073" y="2553802"/>
              <a:ext cx="47280" cy="552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3" name="Line 138"/>
            <p:cNvSpPr>
              <a:spLocks noChangeShapeType="1"/>
            </p:cNvSpPr>
            <p:nvPr/>
          </p:nvSpPr>
          <p:spPr bwMode="auto">
            <a:xfrm>
              <a:off x="4892956" y="2549661"/>
              <a:ext cx="42704" cy="1380"/>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4" name="Line 139"/>
            <p:cNvSpPr>
              <a:spLocks noChangeShapeType="1"/>
            </p:cNvSpPr>
            <p:nvPr/>
          </p:nvSpPr>
          <p:spPr bwMode="auto">
            <a:xfrm>
              <a:off x="4978365" y="2545519"/>
              <a:ext cx="41179" cy="1380"/>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5" name="Line 140"/>
            <p:cNvSpPr>
              <a:spLocks noChangeShapeType="1"/>
            </p:cNvSpPr>
            <p:nvPr/>
          </p:nvSpPr>
          <p:spPr bwMode="auto">
            <a:xfrm>
              <a:off x="5062248" y="2541377"/>
              <a:ext cx="42704" cy="1380"/>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6" name="Line 141"/>
            <p:cNvSpPr>
              <a:spLocks noChangeShapeType="1"/>
            </p:cNvSpPr>
            <p:nvPr/>
          </p:nvSpPr>
          <p:spPr bwMode="auto">
            <a:xfrm>
              <a:off x="5147657" y="2535856"/>
              <a:ext cx="41179" cy="1380"/>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7" name="Line 142"/>
            <p:cNvSpPr>
              <a:spLocks noChangeShapeType="1"/>
            </p:cNvSpPr>
            <p:nvPr/>
          </p:nvSpPr>
          <p:spPr bwMode="auto">
            <a:xfrm flipV="1">
              <a:off x="5231541" y="2527574"/>
              <a:ext cx="42704" cy="414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8" name="Line 143"/>
            <p:cNvSpPr>
              <a:spLocks noChangeShapeType="1"/>
            </p:cNvSpPr>
            <p:nvPr/>
          </p:nvSpPr>
          <p:spPr bwMode="auto">
            <a:xfrm flipV="1">
              <a:off x="5315424" y="2523432"/>
              <a:ext cx="42704" cy="414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39" name="Line 144"/>
            <p:cNvSpPr>
              <a:spLocks noChangeShapeType="1"/>
            </p:cNvSpPr>
            <p:nvPr/>
          </p:nvSpPr>
          <p:spPr bwMode="auto">
            <a:xfrm flipV="1">
              <a:off x="5396256" y="2509629"/>
              <a:ext cx="47280" cy="828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0" name="Line 145"/>
            <p:cNvSpPr>
              <a:spLocks noChangeShapeType="1"/>
            </p:cNvSpPr>
            <p:nvPr/>
          </p:nvSpPr>
          <p:spPr bwMode="auto">
            <a:xfrm flipV="1">
              <a:off x="5480140" y="2487541"/>
              <a:ext cx="42704"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1" name="Line 146"/>
            <p:cNvSpPr>
              <a:spLocks noChangeShapeType="1"/>
            </p:cNvSpPr>
            <p:nvPr/>
          </p:nvSpPr>
          <p:spPr bwMode="auto">
            <a:xfrm flipV="1">
              <a:off x="5560973" y="2469596"/>
              <a:ext cx="41179" cy="828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2" name="Line 147"/>
            <p:cNvSpPr>
              <a:spLocks noChangeShapeType="1"/>
            </p:cNvSpPr>
            <p:nvPr/>
          </p:nvSpPr>
          <p:spPr bwMode="auto">
            <a:xfrm flipV="1">
              <a:off x="5644857" y="2446129"/>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3" name="Line 148"/>
            <p:cNvSpPr>
              <a:spLocks noChangeShapeType="1"/>
            </p:cNvSpPr>
            <p:nvPr/>
          </p:nvSpPr>
          <p:spPr bwMode="auto">
            <a:xfrm flipV="1">
              <a:off x="5724165" y="2428183"/>
              <a:ext cx="42704" cy="966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4" name="Line 149"/>
            <p:cNvSpPr>
              <a:spLocks noChangeShapeType="1"/>
            </p:cNvSpPr>
            <p:nvPr/>
          </p:nvSpPr>
          <p:spPr bwMode="auto">
            <a:xfrm flipV="1">
              <a:off x="5804998" y="2406096"/>
              <a:ext cx="47280"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5" name="Line 150"/>
            <p:cNvSpPr>
              <a:spLocks noChangeShapeType="1"/>
            </p:cNvSpPr>
            <p:nvPr/>
          </p:nvSpPr>
          <p:spPr bwMode="auto">
            <a:xfrm flipV="1">
              <a:off x="5888881" y="2388150"/>
              <a:ext cx="42704" cy="966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6" name="Line 151"/>
            <p:cNvSpPr>
              <a:spLocks noChangeShapeType="1"/>
            </p:cNvSpPr>
            <p:nvPr/>
          </p:nvSpPr>
          <p:spPr bwMode="auto">
            <a:xfrm flipV="1">
              <a:off x="5969714" y="2366064"/>
              <a:ext cx="4575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7" name="Line 152"/>
            <p:cNvSpPr>
              <a:spLocks noChangeShapeType="1"/>
            </p:cNvSpPr>
            <p:nvPr/>
          </p:nvSpPr>
          <p:spPr bwMode="auto">
            <a:xfrm flipV="1">
              <a:off x="6053598" y="2348118"/>
              <a:ext cx="42704" cy="828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8" name="Line 153"/>
            <p:cNvSpPr>
              <a:spLocks noChangeShapeType="1"/>
            </p:cNvSpPr>
            <p:nvPr/>
          </p:nvSpPr>
          <p:spPr bwMode="auto">
            <a:xfrm flipV="1">
              <a:off x="6132906" y="2326032"/>
              <a:ext cx="42704" cy="828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49" name="Line 154"/>
            <p:cNvSpPr>
              <a:spLocks noChangeShapeType="1"/>
            </p:cNvSpPr>
            <p:nvPr/>
          </p:nvSpPr>
          <p:spPr bwMode="auto">
            <a:xfrm flipV="1">
              <a:off x="6213739" y="2302564"/>
              <a:ext cx="47280"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0" name="Line 155"/>
            <p:cNvSpPr>
              <a:spLocks noChangeShapeType="1"/>
            </p:cNvSpPr>
            <p:nvPr/>
          </p:nvSpPr>
          <p:spPr bwMode="auto">
            <a:xfrm flipV="1">
              <a:off x="6297622" y="2284619"/>
              <a:ext cx="42704" cy="966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1" name="Line 156"/>
            <p:cNvSpPr>
              <a:spLocks noChangeShapeType="1"/>
            </p:cNvSpPr>
            <p:nvPr/>
          </p:nvSpPr>
          <p:spPr bwMode="auto">
            <a:xfrm flipV="1">
              <a:off x="6378455" y="2262532"/>
              <a:ext cx="4575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2" name="Line 157"/>
            <p:cNvSpPr>
              <a:spLocks noChangeShapeType="1"/>
            </p:cNvSpPr>
            <p:nvPr/>
          </p:nvSpPr>
          <p:spPr bwMode="auto">
            <a:xfrm flipV="1">
              <a:off x="6462339" y="2244587"/>
              <a:ext cx="42704" cy="966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3" name="Line 158"/>
            <p:cNvSpPr>
              <a:spLocks noChangeShapeType="1"/>
            </p:cNvSpPr>
            <p:nvPr/>
          </p:nvSpPr>
          <p:spPr bwMode="auto">
            <a:xfrm flipV="1">
              <a:off x="6541647" y="2222499"/>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4" name="Line 159"/>
            <p:cNvSpPr>
              <a:spLocks noChangeShapeType="1"/>
            </p:cNvSpPr>
            <p:nvPr/>
          </p:nvSpPr>
          <p:spPr bwMode="auto">
            <a:xfrm flipV="1">
              <a:off x="6622480" y="2204554"/>
              <a:ext cx="47280" cy="828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5" name="Line 160"/>
            <p:cNvSpPr>
              <a:spLocks noChangeShapeType="1"/>
            </p:cNvSpPr>
            <p:nvPr/>
          </p:nvSpPr>
          <p:spPr bwMode="auto">
            <a:xfrm flipV="1">
              <a:off x="6706364" y="2182467"/>
              <a:ext cx="42704"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6" name="Line 161"/>
            <p:cNvSpPr>
              <a:spLocks noChangeShapeType="1"/>
            </p:cNvSpPr>
            <p:nvPr/>
          </p:nvSpPr>
          <p:spPr bwMode="auto">
            <a:xfrm flipV="1">
              <a:off x="6787197" y="2164522"/>
              <a:ext cx="45754" cy="828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7" name="Line 162"/>
            <p:cNvSpPr>
              <a:spLocks noChangeShapeType="1"/>
            </p:cNvSpPr>
            <p:nvPr/>
          </p:nvSpPr>
          <p:spPr bwMode="auto">
            <a:xfrm flipV="1">
              <a:off x="6871079" y="2146576"/>
              <a:ext cx="28978" cy="828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8" name="Line 163"/>
            <p:cNvSpPr>
              <a:spLocks noChangeShapeType="1"/>
            </p:cNvSpPr>
            <p:nvPr/>
          </p:nvSpPr>
          <p:spPr bwMode="auto">
            <a:xfrm flipV="1">
              <a:off x="6900057" y="2141054"/>
              <a:ext cx="13726" cy="552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59" name="Line 164"/>
            <p:cNvSpPr>
              <a:spLocks noChangeShapeType="1"/>
            </p:cNvSpPr>
            <p:nvPr/>
          </p:nvSpPr>
          <p:spPr bwMode="auto">
            <a:xfrm flipV="1">
              <a:off x="6951913" y="2114827"/>
              <a:ext cx="41179"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0" name="Line 165"/>
            <p:cNvSpPr>
              <a:spLocks noChangeShapeType="1"/>
            </p:cNvSpPr>
            <p:nvPr/>
          </p:nvSpPr>
          <p:spPr bwMode="auto">
            <a:xfrm flipV="1">
              <a:off x="7031221" y="2092739"/>
              <a:ext cx="42704"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1" name="Line 166"/>
            <p:cNvSpPr>
              <a:spLocks noChangeShapeType="1"/>
            </p:cNvSpPr>
            <p:nvPr/>
          </p:nvSpPr>
          <p:spPr bwMode="auto">
            <a:xfrm flipV="1">
              <a:off x="7110529" y="2065131"/>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2" name="Line 167"/>
            <p:cNvSpPr>
              <a:spLocks noChangeShapeType="1"/>
            </p:cNvSpPr>
            <p:nvPr/>
          </p:nvSpPr>
          <p:spPr bwMode="auto">
            <a:xfrm flipV="1">
              <a:off x="7191362" y="2038903"/>
              <a:ext cx="41179"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3" name="Line 168"/>
            <p:cNvSpPr>
              <a:spLocks noChangeShapeType="1"/>
            </p:cNvSpPr>
            <p:nvPr/>
          </p:nvSpPr>
          <p:spPr bwMode="auto">
            <a:xfrm flipV="1">
              <a:off x="7270670" y="2016816"/>
              <a:ext cx="42704"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4" name="Line 169"/>
            <p:cNvSpPr>
              <a:spLocks noChangeShapeType="1"/>
            </p:cNvSpPr>
            <p:nvPr/>
          </p:nvSpPr>
          <p:spPr bwMode="auto">
            <a:xfrm flipV="1">
              <a:off x="7349978" y="1989207"/>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5" name="Line 170"/>
            <p:cNvSpPr>
              <a:spLocks noChangeShapeType="1"/>
            </p:cNvSpPr>
            <p:nvPr/>
          </p:nvSpPr>
          <p:spPr bwMode="auto">
            <a:xfrm flipV="1">
              <a:off x="7430811" y="1962980"/>
              <a:ext cx="41179"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6" name="Line 171"/>
            <p:cNvSpPr>
              <a:spLocks noChangeShapeType="1"/>
            </p:cNvSpPr>
            <p:nvPr/>
          </p:nvSpPr>
          <p:spPr bwMode="auto">
            <a:xfrm flipV="1">
              <a:off x="7510119" y="1939512"/>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7" name="Line 172"/>
            <p:cNvSpPr>
              <a:spLocks noChangeShapeType="1"/>
            </p:cNvSpPr>
            <p:nvPr/>
          </p:nvSpPr>
          <p:spPr bwMode="auto">
            <a:xfrm flipV="1">
              <a:off x="7589427" y="1913285"/>
              <a:ext cx="47280"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8" name="Line 173"/>
            <p:cNvSpPr>
              <a:spLocks noChangeShapeType="1"/>
            </p:cNvSpPr>
            <p:nvPr/>
          </p:nvSpPr>
          <p:spPr bwMode="auto">
            <a:xfrm flipV="1">
              <a:off x="7674835" y="1885676"/>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69" name="Line 174"/>
            <p:cNvSpPr>
              <a:spLocks noChangeShapeType="1"/>
            </p:cNvSpPr>
            <p:nvPr/>
          </p:nvSpPr>
          <p:spPr bwMode="auto">
            <a:xfrm flipV="1">
              <a:off x="7754143" y="1863589"/>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0" name="Line 175"/>
            <p:cNvSpPr>
              <a:spLocks noChangeShapeType="1"/>
            </p:cNvSpPr>
            <p:nvPr/>
          </p:nvSpPr>
          <p:spPr bwMode="auto">
            <a:xfrm flipV="1">
              <a:off x="7834976" y="1837361"/>
              <a:ext cx="41179"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1" name="Line 176"/>
            <p:cNvSpPr>
              <a:spLocks noChangeShapeType="1"/>
            </p:cNvSpPr>
            <p:nvPr/>
          </p:nvSpPr>
          <p:spPr bwMode="auto">
            <a:xfrm flipV="1">
              <a:off x="7914284" y="1809752"/>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2" name="Line 177"/>
            <p:cNvSpPr>
              <a:spLocks noChangeShapeType="1"/>
            </p:cNvSpPr>
            <p:nvPr/>
          </p:nvSpPr>
          <p:spPr bwMode="auto">
            <a:xfrm flipV="1">
              <a:off x="7993592" y="1787665"/>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3" name="Line 178"/>
            <p:cNvSpPr>
              <a:spLocks noChangeShapeType="1"/>
            </p:cNvSpPr>
            <p:nvPr/>
          </p:nvSpPr>
          <p:spPr bwMode="auto">
            <a:xfrm flipV="1">
              <a:off x="8074425" y="1760057"/>
              <a:ext cx="41179"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4" name="Line 179"/>
            <p:cNvSpPr>
              <a:spLocks noChangeShapeType="1"/>
            </p:cNvSpPr>
            <p:nvPr/>
          </p:nvSpPr>
          <p:spPr bwMode="auto">
            <a:xfrm flipV="1">
              <a:off x="8153733" y="1737970"/>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5" name="Line 180"/>
            <p:cNvSpPr>
              <a:spLocks noChangeShapeType="1"/>
            </p:cNvSpPr>
            <p:nvPr/>
          </p:nvSpPr>
          <p:spPr bwMode="auto">
            <a:xfrm flipV="1">
              <a:off x="8234566" y="1711742"/>
              <a:ext cx="41179" cy="1242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6" name="Line 181"/>
            <p:cNvSpPr>
              <a:spLocks noChangeShapeType="1"/>
            </p:cNvSpPr>
            <p:nvPr/>
          </p:nvSpPr>
          <p:spPr bwMode="auto">
            <a:xfrm flipV="1">
              <a:off x="8313874" y="1684134"/>
              <a:ext cx="42704" cy="13804"/>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7" name="Line 182"/>
            <p:cNvSpPr>
              <a:spLocks noChangeShapeType="1"/>
            </p:cNvSpPr>
            <p:nvPr/>
          </p:nvSpPr>
          <p:spPr bwMode="auto">
            <a:xfrm flipV="1">
              <a:off x="8393182" y="1666188"/>
              <a:ext cx="24402" cy="9663"/>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8" name="Freeform 183"/>
            <p:cNvSpPr>
              <a:spLocks/>
            </p:cNvSpPr>
            <p:nvPr/>
          </p:nvSpPr>
          <p:spPr bwMode="auto">
            <a:xfrm>
              <a:off x="2284945" y="3007962"/>
              <a:ext cx="123537" cy="115956"/>
            </a:xfrm>
            <a:custGeom>
              <a:avLst/>
              <a:gdLst>
                <a:gd name="T0" fmla="*/ 40 w 81"/>
                <a:gd name="T1" fmla="*/ 0 h 84"/>
                <a:gd name="T2" fmla="*/ 0 w 81"/>
                <a:gd name="T3" fmla="*/ 42 h 84"/>
                <a:gd name="T4" fmla="*/ 40 w 81"/>
                <a:gd name="T5" fmla="*/ 84 h 84"/>
                <a:gd name="T6" fmla="*/ 81 w 81"/>
                <a:gd name="T7" fmla="*/ 42 h 84"/>
                <a:gd name="T8" fmla="*/ 40 w 81"/>
                <a:gd name="T9" fmla="*/ 0 h 84"/>
                <a:gd name="T10" fmla="*/ 0 60000 65536"/>
                <a:gd name="T11" fmla="*/ 0 60000 65536"/>
                <a:gd name="T12" fmla="*/ 0 60000 65536"/>
                <a:gd name="T13" fmla="*/ 0 60000 65536"/>
                <a:gd name="T14" fmla="*/ 0 60000 65536"/>
                <a:gd name="T15" fmla="*/ 0 w 81"/>
                <a:gd name="T16" fmla="*/ 0 h 84"/>
                <a:gd name="T17" fmla="*/ 81 w 81"/>
                <a:gd name="T18" fmla="*/ 84 h 84"/>
              </a:gdLst>
              <a:ahLst/>
              <a:cxnLst>
                <a:cxn ang="T10">
                  <a:pos x="T0" y="T1"/>
                </a:cxn>
                <a:cxn ang="T11">
                  <a:pos x="T2" y="T3"/>
                </a:cxn>
                <a:cxn ang="T12">
                  <a:pos x="T4" y="T5"/>
                </a:cxn>
                <a:cxn ang="T13">
                  <a:pos x="T6" y="T7"/>
                </a:cxn>
                <a:cxn ang="T14">
                  <a:pos x="T8" y="T9"/>
                </a:cxn>
              </a:cxnLst>
              <a:rect l="T15" t="T16" r="T17" b="T18"/>
              <a:pathLst>
                <a:path w="81" h="84">
                  <a:moveTo>
                    <a:pt x="40" y="0"/>
                  </a:moveTo>
                  <a:lnTo>
                    <a:pt x="0" y="42"/>
                  </a:lnTo>
                  <a:lnTo>
                    <a:pt x="40" y="84"/>
                  </a:lnTo>
                  <a:lnTo>
                    <a:pt x="81" y="42"/>
                  </a:lnTo>
                  <a:lnTo>
                    <a:pt x="40" y="0"/>
                  </a:lnTo>
                  <a:close/>
                </a:path>
              </a:pathLst>
            </a:custGeom>
            <a:solidFill>
              <a:srgbClr val="0000FF"/>
            </a:solidFill>
            <a:ln w="13">
              <a:solidFill>
                <a:srgbClr val="0000FF"/>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79" name="Freeform 184"/>
            <p:cNvSpPr>
              <a:spLocks/>
            </p:cNvSpPr>
            <p:nvPr/>
          </p:nvSpPr>
          <p:spPr bwMode="auto">
            <a:xfrm>
              <a:off x="3802472" y="2553802"/>
              <a:ext cx="123537" cy="117336"/>
            </a:xfrm>
            <a:custGeom>
              <a:avLst/>
              <a:gdLst>
                <a:gd name="T0" fmla="*/ 41 w 81"/>
                <a:gd name="T1" fmla="*/ 0 h 85"/>
                <a:gd name="T2" fmla="*/ 0 w 81"/>
                <a:gd name="T3" fmla="*/ 43 h 85"/>
                <a:gd name="T4" fmla="*/ 41 w 81"/>
                <a:gd name="T5" fmla="*/ 85 h 85"/>
                <a:gd name="T6" fmla="*/ 81 w 81"/>
                <a:gd name="T7" fmla="*/ 43 h 85"/>
                <a:gd name="T8" fmla="*/ 41 w 81"/>
                <a:gd name="T9" fmla="*/ 0 h 85"/>
                <a:gd name="T10" fmla="*/ 0 60000 65536"/>
                <a:gd name="T11" fmla="*/ 0 60000 65536"/>
                <a:gd name="T12" fmla="*/ 0 60000 65536"/>
                <a:gd name="T13" fmla="*/ 0 60000 65536"/>
                <a:gd name="T14" fmla="*/ 0 60000 65536"/>
                <a:gd name="T15" fmla="*/ 0 w 81"/>
                <a:gd name="T16" fmla="*/ 0 h 85"/>
                <a:gd name="T17" fmla="*/ 81 w 81"/>
                <a:gd name="T18" fmla="*/ 85 h 85"/>
              </a:gdLst>
              <a:ahLst/>
              <a:cxnLst>
                <a:cxn ang="T10">
                  <a:pos x="T0" y="T1"/>
                </a:cxn>
                <a:cxn ang="T11">
                  <a:pos x="T2" y="T3"/>
                </a:cxn>
                <a:cxn ang="T12">
                  <a:pos x="T4" y="T5"/>
                </a:cxn>
                <a:cxn ang="T13">
                  <a:pos x="T6" y="T7"/>
                </a:cxn>
                <a:cxn ang="T14">
                  <a:pos x="T8" y="T9"/>
                </a:cxn>
              </a:cxnLst>
              <a:rect l="T15" t="T16" r="T17" b="T18"/>
              <a:pathLst>
                <a:path w="81" h="85">
                  <a:moveTo>
                    <a:pt x="41" y="0"/>
                  </a:moveTo>
                  <a:lnTo>
                    <a:pt x="0" y="43"/>
                  </a:lnTo>
                  <a:lnTo>
                    <a:pt x="41" y="85"/>
                  </a:lnTo>
                  <a:lnTo>
                    <a:pt x="81" y="43"/>
                  </a:lnTo>
                  <a:lnTo>
                    <a:pt x="41" y="0"/>
                  </a:lnTo>
                  <a:close/>
                </a:path>
              </a:pathLst>
            </a:custGeom>
            <a:solidFill>
              <a:srgbClr val="0000FF"/>
            </a:solidFill>
            <a:ln w="13">
              <a:solidFill>
                <a:srgbClr val="0000FF"/>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0" name="Freeform 185"/>
            <p:cNvSpPr>
              <a:spLocks/>
            </p:cNvSpPr>
            <p:nvPr/>
          </p:nvSpPr>
          <p:spPr bwMode="auto">
            <a:xfrm>
              <a:off x="5321524" y="2464074"/>
              <a:ext cx="122012" cy="117336"/>
            </a:xfrm>
            <a:custGeom>
              <a:avLst/>
              <a:gdLst>
                <a:gd name="T0" fmla="*/ 40 w 80"/>
                <a:gd name="T1" fmla="*/ 0 h 85"/>
                <a:gd name="T2" fmla="*/ 0 w 80"/>
                <a:gd name="T3" fmla="*/ 43 h 85"/>
                <a:gd name="T4" fmla="*/ 40 w 80"/>
                <a:gd name="T5" fmla="*/ 85 h 85"/>
                <a:gd name="T6" fmla="*/ 80 w 80"/>
                <a:gd name="T7" fmla="*/ 43 h 85"/>
                <a:gd name="T8" fmla="*/ 40 w 80"/>
                <a:gd name="T9" fmla="*/ 0 h 85"/>
                <a:gd name="T10" fmla="*/ 0 60000 65536"/>
                <a:gd name="T11" fmla="*/ 0 60000 65536"/>
                <a:gd name="T12" fmla="*/ 0 60000 65536"/>
                <a:gd name="T13" fmla="*/ 0 60000 65536"/>
                <a:gd name="T14" fmla="*/ 0 60000 65536"/>
                <a:gd name="T15" fmla="*/ 0 w 80"/>
                <a:gd name="T16" fmla="*/ 0 h 85"/>
                <a:gd name="T17" fmla="*/ 80 w 80"/>
                <a:gd name="T18" fmla="*/ 85 h 85"/>
              </a:gdLst>
              <a:ahLst/>
              <a:cxnLst>
                <a:cxn ang="T10">
                  <a:pos x="T0" y="T1"/>
                </a:cxn>
                <a:cxn ang="T11">
                  <a:pos x="T2" y="T3"/>
                </a:cxn>
                <a:cxn ang="T12">
                  <a:pos x="T4" y="T5"/>
                </a:cxn>
                <a:cxn ang="T13">
                  <a:pos x="T6" y="T7"/>
                </a:cxn>
                <a:cxn ang="T14">
                  <a:pos x="T8" y="T9"/>
                </a:cxn>
              </a:cxnLst>
              <a:rect l="T15" t="T16" r="T17" b="T18"/>
              <a:pathLst>
                <a:path w="80" h="85">
                  <a:moveTo>
                    <a:pt x="40" y="0"/>
                  </a:moveTo>
                  <a:lnTo>
                    <a:pt x="0" y="43"/>
                  </a:lnTo>
                  <a:lnTo>
                    <a:pt x="40" y="85"/>
                  </a:lnTo>
                  <a:lnTo>
                    <a:pt x="80" y="43"/>
                  </a:lnTo>
                  <a:lnTo>
                    <a:pt x="40" y="0"/>
                  </a:lnTo>
                  <a:close/>
                </a:path>
              </a:pathLst>
            </a:custGeom>
            <a:solidFill>
              <a:srgbClr val="0000FF"/>
            </a:solidFill>
            <a:ln w="13">
              <a:solidFill>
                <a:srgbClr val="0000FF"/>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1" name="Freeform 186"/>
            <p:cNvSpPr>
              <a:spLocks/>
            </p:cNvSpPr>
            <p:nvPr/>
          </p:nvSpPr>
          <p:spPr bwMode="auto">
            <a:xfrm>
              <a:off x="6839051" y="2088598"/>
              <a:ext cx="122012" cy="115956"/>
            </a:xfrm>
            <a:custGeom>
              <a:avLst/>
              <a:gdLst>
                <a:gd name="T0" fmla="*/ 40 w 80"/>
                <a:gd name="T1" fmla="*/ 0 h 84"/>
                <a:gd name="T2" fmla="*/ 0 w 80"/>
                <a:gd name="T3" fmla="*/ 42 h 84"/>
                <a:gd name="T4" fmla="*/ 40 w 80"/>
                <a:gd name="T5" fmla="*/ 84 h 84"/>
                <a:gd name="T6" fmla="*/ 80 w 80"/>
                <a:gd name="T7" fmla="*/ 42 h 84"/>
                <a:gd name="T8" fmla="*/ 40 w 80"/>
                <a:gd name="T9" fmla="*/ 0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40" y="0"/>
                  </a:moveTo>
                  <a:lnTo>
                    <a:pt x="0" y="42"/>
                  </a:lnTo>
                  <a:lnTo>
                    <a:pt x="40" y="84"/>
                  </a:lnTo>
                  <a:lnTo>
                    <a:pt x="80" y="42"/>
                  </a:lnTo>
                  <a:lnTo>
                    <a:pt x="40" y="0"/>
                  </a:lnTo>
                  <a:close/>
                </a:path>
              </a:pathLst>
            </a:custGeom>
            <a:solidFill>
              <a:srgbClr val="0000FF"/>
            </a:solidFill>
            <a:ln w="13">
              <a:solidFill>
                <a:srgbClr val="0000FF"/>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2" name="Freeform 187"/>
            <p:cNvSpPr>
              <a:spLocks/>
            </p:cNvSpPr>
            <p:nvPr/>
          </p:nvSpPr>
          <p:spPr bwMode="auto">
            <a:xfrm>
              <a:off x="8356578" y="1608210"/>
              <a:ext cx="122012" cy="115956"/>
            </a:xfrm>
            <a:custGeom>
              <a:avLst/>
              <a:gdLst>
                <a:gd name="T0" fmla="*/ 40 w 80"/>
                <a:gd name="T1" fmla="*/ 0 h 84"/>
                <a:gd name="T2" fmla="*/ 0 w 80"/>
                <a:gd name="T3" fmla="*/ 42 h 84"/>
                <a:gd name="T4" fmla="*/ 40 w 80"/>
                <a:gd name="T5" fmla="*/ 84 h 84"/>
                <a:gd name="T6" fmla="*/ 80 w 80"/>
                <a:gd name="T7" fmla="*/ 42 h 84"/>
                <a:gd name="T8" fmla="*/ 40 w 80"/>
                <a:gd name="T9" fmla="*/ 0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40" y="0"/>
                  </a:moveTo>
                  <a:lnTo>
                    <a:pt x="0" y="42"/>
                  </a:lnTo>
                  <a:lnTo>
                    <a:pt x="40" y="84"/>
                  </a:lnTo>
                  <a:lnTo>
                    <a:pt x="80" y="42"/>
                  </a:lnTo>
                  <a:lnTo>
                    <a:pt x="40" y="0"/>
                  </a:lnTo>
                  <a:close/>
                </a:path>
              </a:pathLst>
            </a:custGeom>
            <a:solidFill>
              <a:srgbClr val="0000FF"/>
            </a:solidFill>
            <a:ln w="13">
              <a:solidFill>
                <a:srgbClr val="0000FF"/>
              </a:solidFill>
              <a:prstDash val="solid"/>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3" name="Line 188"/>
            <p:cNvSpPr>
              <a:spLocks noChangeShapeType="1"/>
            </p:cNvSpPr>
            <p:nvPr/>
          </p:nvSpPr>
          <p:spPr bwMode="auto">
            <a:xfrm>
              <a:off x="2271219" y="3393101"/>
              <a:ext cx="1525" cy="380998"/>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4" name="Line 189"/>
            <p:cNvSpPr>
              <a:spLocks noChangeShapeType="1"/>
            </p:cNvSpPr>
            <p:nvPr/>
          </p:nvSpPr>
          <p:spPr bwMode="auto">
            <a:xfrm>
              <a:off x="2228515" y="3774099"/>
              <a:ext cx="85409"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5" name="Line 190"/>
            <p:cNvSpPr>
              <a:spLocks noChangeShapeType="1"/>
            </p:cNvSpPr>
            <p:nvPr/>
          </p:nvSpPr>
          <p:spPr bwMode="auto">
            <a:xfrm>
              <a:off x="2228515" y="3393101"/>
              <a:ext cx="85409"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6" name="Line 191"/>
            <p:cNvSpPr>
              <a:spLocks noChangeShapeType="1"/>
            </p:cNvSpPr>
            <p:nvPr/>
          </p:nvSpPr>
          <p:spPr bwMode="auto">
            <a:xfrm>
              <a:off x="3788746" y="3917662"/>
              <a:ext cx="1525" cy="39066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7" name="Line 192"/>
            <p:cNvSpPr>
              <a:spLocks noChangeShapeType="1"/>
            </p:cNvSpPr>
            <p:nvPr/>
          </p:nvSpPr>
          <p:spPr bwMode="auto">
            <a:xfrm>
              <a:off x="3747567" y="4308323"/>
              <a:ext cx="83884"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8" name="Line 193"/>
            <p:cNvSpPr>
              <a:spLocks noChangeShapeType="1"/>
            </p:cNvSpPr>
            <p:nvPr/>
          </p:nvSpPr>
          <p:spPr bwMode="auto">
            <a:xfrm>
              <a:off x="3747567" y="3917662"/>
              <a:ext cx="83884"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89" name="Line 194"/>
            <p:cNvSpPr>
              <a:spLocks noChangeShapeType="1"/>
            </p:cNvSpPr>
            <p:nvPr/>
          </p:nvSpPr>
          <p:spPr bwMode="auto">
            <a:xfrm>
              <a:off x="5306273" y="3859685"/>
              <a:ext cx="1525" cy="403084"/>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0" name="Line 195"/>
            <p:cNvSpPr>
              <a:spLocks noChangeShapeType="1"/>
            </p:cNvSpPr>
            <p:nvPr/>
          </p:nvSpPr>
          <p:spPr bwMode="auto">
            <a:xfrm>
              <a:off x="5265094" y="4262769"/>
              <a:ext cx="83884"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1" name="Line 196"/>
            <p:cNvSpPr>
              <a:spLocks noChangeShapeType="1"/>
            </p:cNvSpPr>
            <p:nvPr/>
          </p:nvSpPr>
          <p:spPr bwMode="auto">
            <a:xfrm>
              <a:off x="5265094" y="3859685"/>
              <a:ext cx="83884"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2" name="Line 197"/>
            <p:cNvSpPr>
              <a:spLocks noChangeShapeType="1"/>
            </p:cNvSpPr>
            <p:nvPr/>
          </p:nvSpPr>
          <p:spPr bwMode="auto">
            <a:xfrm>
              <a:off x="6823800" y="3576698"/>
              <a:ext cx="1525" cy="458302"/>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3" name="Line 198"/>
            <p:cNvSpPr>
              <a:spLocks noChangeShapeType="1"/>
            </p:cNvSpPr>
            <p:nvPr/>
          </p:nvSpPr>
          <p:spPr bwMode="auto">
            <a:xfrm>
              <a:off x="6778045" y="4034998"/>
              <a:ext cx="88458"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4" name="Line 199"/>
            <p:cNvSpPr>
              <a:spLocks noChangeShapeType="1"/>
            </p:cNvSpPr>
            <p:nvPr/>
          </p:nvSpPr>
          <p:spPr bwMode="auto">
            <a:xfrm>
              <a:off x="6778045" y="3576698"/>
              <a:ext cx="88458"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5" name="Line 200"/>
            <p:cNvSpPr>
              <a:spLocks noChangeShapeType="1"/>
            </p:cNvSpPr>
            <p:nvPr/>
          </p:nvSpPr>
          <p:spPr bwMode="auto">
            <a:xfrm>
              <a:off x="8336752" y="3123917"/>
              <a:ext cx="1525" cy="48867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6" name="Line 201"/>
            <p:cNvSpPr>
              <a:spLocks noChangeShapeType="1"/>
            </p:cNvSpPr>
            <p:nvPr/>
          </p:nvSpPr>
          <p:spPr bwMode="auto">
            <a:xfrm>
              <a:off x="8295572" y="3612588"/>
              <a:ext cx="88458"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7" name="Line 202"/>
            <p:cNvSpPr>
              <a:spLocks noChangeShapeType="1"/>
            </p:cNvSpPr>
            <p:nvPr/>
          </p:nvSpPr>
          <p:spPr bwMode="auto">
            <a:xfrm>
              <a:off x="8295572" y="3123917"/>
              <a:ext cx="88458"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8" name="Line 203"/>
            <p:cNvSpPr>
              <a:spLocks noChangeShapeType="1"/>
            </p:cNvSpPr>
            <p:nvPr/>
          </p:nvSpPr>
          <p:spPr bwMode="auto">
            <a:xfrm>
              <a:off x="2345951" y="3411046"/>
              <a:ext cx="1525" cy="380998"/>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199" name="Line 204"/>
            <p:cNvSpPr>
              <a:spLocks noChangeShapeType="1"/>
            </p:cNvSpPr>
            <p:nvPr/>
          </p:nvSpPr>
          <p:spPr bwMode="auto">
            <a:xfrm>
              <a:off x="2304772" y="3792044"/>
              <a:ext cx="83884"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0" name="Line 205"/>
            <p:cNvSpPr>
              <a:spLocks noChangeShapeType="1"/>
            </p:cNvSpPr>
            <p:nvPr/>
          </p:nvSpPr>
          <p:spPr bwMode="auto">
            <a:xfrm>
              <a:off x="2304772" y="3411046"/>
              <a:ext cx="83884"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1" name="Line 206"/>
            <p:cNvSpPr>
              <a:spLocks noChangeShapeType="1"/>
            </p:cNvSpPr>
            <p:nvPr/>
          </p:nvSpPr>
          <p:spPr bwMode="auto">
            <a:xfrm>
              <a:off x="3865003" y="3837597"/>
              <a:ext cx="1525" cy="3892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2" name="Line 208"/>
            <p:cNvSpPr>
              <a:spLocks noChangeShapeType="1"/>
            </p:cNvSpPr>
            <p:nvPr/>
          </p:nvSpPr>
          <p:spPr bwMode="auto">
            <a:xfrm>
              <a:off x="3822300" y="4226878"/>
              <a:ext cx="83883"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3" name="Line 209"/>
            <p:cNvSpPr>
              <a:spLocks noChangeShapeType="1"/>
            </p:cNvSpPr>
            <p:nvPr/>
          </p:nvSpPr>
          <p:spPr bwMode="auto">
            <a:xfrm>
              <a:off x="3822300" y="3837597"/>
              <a:ext cx="83883"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4" name="Line 210"/>
            <p:cNvSpPr>
              <a:spLocks noChangeShapeType="1"/>
            </p:cNvSpPr>
            <p:nvPr/>
          </p:nvSpPr>
          <p:spPr bwMode="auto">
            <a:xfrm>
              <a:off x="5382530" y="3774098"/>
              <a:ext cx="1526" cy="408606"/>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5" name="Line 211"/>
            <p:cNvSpPr>
              <a:spLocks noChangeShapeType="1"/>
            </p:cNvSpPr>
            <p:nvPr/>
          </p:nvSpPr>
          <p:spPr bwMode="auto">
            <a:xfrm>
              <a:off x="5339826" y="4182704"/>
              <a:ext cx="83884"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6" name="Line 212"/>
            <p:cNvSpPr>
              <a:spLocks noChangeShapeType="1"/>
            </p:cNvSpPr>
            <p:nvPr/>
          </p:nvSpPr>
          <p:spPr bwMode="auto">
            <a:xfrm>
              <a:off x="5339826" y="3774098"/>
              <a:ext cx="83884"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7" name="Line 213"/>
            <p:cNvSpPr>
              <a:spLocks noChangeShapeType="1"/>
            </p:cNvSpPr>
            <p:nvPr/>
          </p:nvSpPr>
          <p:spPr bwMode="auto">
            <a:xfrm>
              <a:off x="6900058" y="3437274"/>
              <a:ext cx="1525" cy="45416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8" name="Line 214"/>
            <p:cNvSpPr>
              <a:spLocks noChangeShapeType="1"/>
            </p:cNvSpPr>
            <p:nvPr/>
          </p:nvSpPr>
          <p:spPr bwMode="auto">
            <a:xfrm>
              <a:off x="6857354" y="3891435"/>
              <a:ext cx="83883"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09" name="Line 215"/>
            <p:cNvSpPr>
              <a:spLocks noChangeShapeType="1"/>
            </p:cNvSpPr>
            <p:nvPr/>
          </p:nvSpPr>
          <p:spPr bwMode="auto">
            <a:xfrm>
              <a:off x="6857354" y="3437274"/>
              <a:ext cx="83883"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0" name="Line 216"/>
            <p:cNvSpPr>
              <a:spLocks noChangeShapeType="1"/>
            </p:cNvSpPr>
            <p:nvPr/>
          </p:nvSpPr>
          <p:spPr bwMode="auto">
            <a:xfrm>
              <a:off x="8417585" y="2936180"/>
              <a:ext cx="1526" cy="483149"/>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1" name="Line 217"/>
            <p:cNvSpPr>
              <a:spLocks noChangeShapeType="1"/>
            </p:cNvSpPr>
            <p:nvPr/>
          </p:nvSpPr>
          <p:spPr bwMode="auto">
            <a:xfrm>
              <a:off x="8370305" y="3419329"/>
              <a:ext cx="88458"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2" name="Line 218"/>
            <p:cNvSpPr>
              <a:spLocks noChangeShapeType="1"/>
            </p:cNvSpPr>
            <p:nvPr/>
          </p:nvSpPr>
          <p:spPr bwMode="auto">
            <a:xfrm>
              <a:off x="8370305" y="2936180"/>
              <a:ext cx="88458"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3" name="Line 219"/>
            <p:cNvSpPr>
              <a:spLocks noChangeShapeType="1"/>
            </p:cNvSpPr>
            <p:nvPr/>
          </p:nvSpPr>
          <p:spPr bwMode="auto">
            <a:xfrm>
              <a:off x="2271219" y="3025908"/>
              <a:ext cx="1526" cy="371335"/>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4" name="Line 220"/>
            <p:cNvSpPr>
              <a:spLocks noChangeShapeType="1"/>
            </p:cNvSpPr>
            <p:nvPr/>
          </p:nvSpPr>
          <p:spPr bwMode="auto">
            <a:xfrm>
              <a:off x="2228515" y="3397242"/>
              <a:ext cx="85409"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5" name="Line 221"/>
            <p:cNvSpPr>
              <a:spLocks noChangeShapeType="1"/>
            </p:cNvSpPr>
            <p:nvPr/>
          </p:nvSpPr>
          <p:spPr bwMode="auto">
            <a:xfrm>
              <a:off x="2228515" y="3025908"/>
              <a:ext cx="85409" cy="1381"/>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6" name="Line 222"/>
            <p:cNvSpPr>
              <a:spLocks noChangeShapeType="1"/>
            </p:cNvSpPr>
            <p:nvPr/>
          </p:nvSpPr>
          <p:spPr bwMode="auto">
            <a:xfrm>
              <a:off x="3788746" y="2635247"/>
              <a:ext cx="1525" cy="398943"/>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7" name="Line 223"/>
            <p:cNvSpPr>
              <a:spLocks noChangeShapeType="1"/>
            </p:cNvSpPr>
            <p:nvPr/>
          </p:nvSpPr>
          <p:spPr bwMode="auto">
            <a:xfrm>
              <a:off x="3747567" y="3034190"/>
              <a:ext cx="83884" cy="1381"/>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8" name="Line 224"/>
            <p:cNvSpPr>
              <a:spLocks noChangeShapeType="1"/>
            </p:cNvSpPr>
            <p:nvPr/>
          </p:nvSpPr>
          <p:spPr bwMode="auto">
            <a:xfrm>
              <a:off x="3747567" y="2635247"/>
              <a:ext cx="83884"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19" name="Line 225"/>
            <p:cNvSpPr>
              <a:spLocks noChangeShapeType="1"/>
            </p:cNvSpPr>
            <p:nvPr/>
          </p:nvSpPr>
          <p:spPr bwMode="auto">
            <a:xfrm>
              <a:off x="5306273" y="2527574"/>
              <a:ext cx="1526" cy="412747"/>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0" name="Line 226"/>
            <p:cNvSpPr>
              <a:spLocks noChangeShapeType="1"/>
            </p:cNvSpPr>
            <p:nvPr/>
          </p:nvSpPr>
          <p:spPr bwMode="auto">
            <a:xfrm>
              <a:off x="5265094" y="2940320"/>
              <a:ext cx="83883" cy="1381"/>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1" name="Line 227"/>
            <p:cNvSpPr>
              <a:spLocks noChangeShapeType="1"/>
            </p:cNvSpPr>
            <p:nvPr/>
          </p:nvSpPr>
          <p:spPr bwMode="auto">
            <a:xfrm>
              <a:off x="5265094" y="2527574"/>
              <a:ext cx="83883"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2" name="Line 228"/>
            <p:cNvSpPr>
              <a:spLocks noChangeShapeType="1"/>
            </p:cNvSpPr>
            <p:nvPr/>
          </p:nvSpPr>
          <p:spPr bwMode="auto">
            <a:xfrm>
              <a:off x="6823800" y="2043044"/>
              <a:ext cx="1525" cy="462443"/>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3" name="Line 229"/>
            <p:cNvSpPr>
              <a:spLocks noChangeShapeType="1"/>
            </p:cNvSpPr>
            <p:nvPr/>
          </p:nvSpPr>
          <p:spPr bwMode="auto">
            <a:xfrm>
              <a:off x="6778046" y="2505487"/>
              <a:ext cx="88458"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4" name="Line 230"/>
            <p:cNvSpPr>
              <a:spLocks noChangeShapeType="1"/>
            </p:cNvSpPr>
            <p:nvPr/>
          </p:nvSpPr>
          <p:spPr bwMode="auto">
            <a:xfrm>
              <a:off x="6778046" y="2043044"/>
              <a:ext cx="88458" cy="1381"/>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5" name="Line 231"/>
            <p:cNvSpPr>
              <a:spLocks noChangeShapeType="1"/>
            </p:cNvSpPr>
            <p:nvPr/>
          </p:nvSpPr>
          <p:spPr bwMode="auto">
            <a:xfrm>
              <a:off x="8336752" y="1616493"/>
              <a:ext cx="1525" cy="506615"/>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6" name="Line 232"/>
            <p:cNvSpPr>
              <a:spLocks noChangeShapeType="1"/>
            </p:cNvSpPr>
            <p:nvPr/>
          </p:nvSpPr>
          <p:spPr bwMode="auto">
            <a:xfrm>
              <a:off x="8295572" y="2123109"/>
              <a:ext cx="88458" cy="1381"/>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7" name="Line 233"/>
            <p:cNvSpPr>
              <a:spLocks noChangeShapeType="1"/>
            </p:cNvSpPr>
            <p:nvPr/>
          </p:nvSpPr>
          <p:spPr bwMode="auto">
            <a:xfrm>
              <a:off x="8295572" y="1616493"/>
              <a:ext cx="88458" cy="1380"/>
            </a:xfrm>
            <a:prstGeom prst="line">
              <a:avLst/>
            </a:prstGeom>
            <a:noFill/>
            <a:ln w="13">
              <a:solidFill>
                <a:srgbClr val="FF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8" name="Line 234"/>
            <p:cNvSpPr>
              <a:spLocks noChangeShapeType="1"/>
            </p:cNvSpPr>
            <p:nvPr/>
          </p:nvSpPr>
          <p:spPr bwMode="auto">
            <a:xfrm>
              <a:off x="2345952" y="2872680"/>
              <a:ext cx="1525" cy="385138"/>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29" name="Line 235"/>
            <p:cNvSpPr>
              <a:spLocks noChangeShapeType="1"/>
            </p:cNvSpPr>
            <p:nvPr/>
          </p:nvSpPr>
          <p:spPr bwMode="auto">
            <a:xfrm>
              <a:off x="2304772" y="3257819"/>
              <a:ext cx="83884"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0" name="Line 236"/>
            <p:cNvSpPr>
              <a:spLocks noChangeShapeType="1"/>
            </p:cNvSpPr>
            <p:nvPr/>
          </p:nvSpPr>
          <p:spPr bwMode="auto">
            <a:xfrm>
              <a:off x="2304772" y="2872680"/>
              <a:ext cx="83884"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1" name="Line 237"/>
            <p:cNvSpPr>
              <a:spLocks noChangeShapeType="1"/>
            </p:cNvSpPr>
            <p:nvPr/>
          </p:nvSpPr>
          <p:spPr bwMode="auto">
            <a:xfrm>
              <a:off x="3865004" y="2406096"/>
              <a:ext cx="1525" cy="412747"/>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2" name="Line 238"/>
            <p:cNvSpPr>
              <a:spLocks noChangeShapeType="1"/>
            </p:cNvSpPr>
            <p:nvPr/>
          </p:nvSpPr>
          <p:spPr bwMode="auto">
            <a:xfrm>
              <a:off x="3822300" y="2818843"/>
              <a:ext cx="83883"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3" name="Line 239"/>
            <p:cNvSpPr>
              <a:spLocks noChangeShapeType="1"/>
            </p:cNvSpPr>
            <p:nvPr/>
          </p:nvSpPr>
          <p:spPr bwMode="auto">
            <a:xfrm>
              <a:off x="3822300" y="2406096"/>
              <a:ext cx="83883"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4" name="Line 240"/>
            <p:cNvSpPr>
              <a:spLocks noChangeShapeType="1"/>
            </p:cNvSpPr>
            <p:nvPr/>
          </p:nvSpPr>
          <p:spPr bwMode="auto">
            <a:xfrm>
              <a:off x="5382530" y="2312228"/>
              <a:ext cx="1526" cy="421029"/>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5" name="Line 241"/>
            <p:cNvSpPr>
              <a:spLocks noChangeShapeType="1"/>
            </p:cNvSpPr>
            <p:nvPr/>
          </p:nvSpPr>
          <p:spPr bwMode="auto">
            <a:xfrm>
              <a:off x="5339826" y="2733257"/>
              <a:ext cx="83884"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6" name="Line 242"/>
            <p:cNvSpPr>
              <a:spLocks noChangeShapeType="1"/>
            </p:cNvSpPr>
            <p:nvPr/>
          </p:nvSpPr>
          <p:spPr bwMode="auto">
            <a:xfrm>
              <a:off x="5339826" y="2312228"/>
              <a:ext cx="83884"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7" name="Line 243"/>
            <p:cNvSpPr>
              <a:spLocks noChangeShapeType="1"/>
            </p:cNvSpPr>
            <p:nvPr/>
          </p:nvSpPr>
          <p:spPr bwMode="auto">
            <a:xfrm>
              <a:off x="6900058" y="1917426"/>
              <a:ext cx="1525" cy="462442"/>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8" name="Line 244"/>
            <p:cNvSpPr>
              <a:spLocks noChangeShapeType="1"/>
            </p:cNvSpPr>
            <p:nvPr/>
          </p:nvSpPr>
          <p:spPr bwMode="auto">
            <a:xfrm>
              <a:off x="6857354" y="2379868"/>
              <a:ext cx="83883"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39" name="Line 245"/>
            <p:cNvSpPr>
              <a:spLocks noChangeShapeType="1"/>
            </p:cNvSpPr>
            <p:nvPr/>
          </p:nvSpPr>
          <p:spPr bwMode="auto">
            <a:xfrm>
              <a:off x="6857354" y="1917426"/>
              <a:ext cx="83883" cy="138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0" name="Line 246"/>
            <p:cNvSpPr>
              <a:spLocks noChangeShapeType="1"/>
            </p:cNvSpPr>
            <p:nvPr/>
          </p:nvSpPr>
          <p:spPr bwMode="auto">
            <a:xfrm>
              <a:off x="8417585" y="1424613"/>
              <a:ext cx="1526" cy="488670"/>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1" name="Line 247"/>
            <p:cNvSpPr>
              <a:spLocks noChangeShapeType="1"/>
            </p:cNvSpPr>
            <p:nvPr/>
          </p:nvSpPr>
          <p:spPr bwMode="auto">
            <a:xfrm>
              <a:off x="8370305" y="1913284"/>
              <a:ext cx="88458"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2" name="Line 248"/>
            <p:cNvSpPr>
              <a:spLocks noChangeShapeType="1"/>
            </p:cNvSpPr>
            <p:nvPr/>
          </p:nvSpPr>
          <p:spPr bwMode="auto">
            <a:xfrm>
              <a:off x="8370305" y="1424613"/>
              <a:ext cx="88458" cy="1381"/>
            </a:xfrm>
            <a:prstGeom prst="line">
              <a:avLst/>
            </a:prstGeom>
            <a:noFill/>
            <a:ln w="13">
              <a:solidFill>
                <a:srgbClr val="0000F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3" name="Line 273"/>
            <p:cNvSpPr>
              <a:spLocks noChangeShapeType="1"/>
            </p:cNvSpPr>
            <p:nvPr/>
          </p:nvSpPr>
          <p:spPr bwMode="auto">
            <a:xfrm flipV="1">
              <a:off x="2149207" y="1303136"/>
              <a:ext cx="1526" cy="3125284"/>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4" name="Line 274"/>
            <p:cNvSpPr>
              <a:spLocks noChangeShapeType="1"/>
            </p:cNvSpPr>
            <p:nvPr/>
          </p:nvSpPr>
          <p:spPr bwMode="auto">
            <a:xfrm flipH="1">
              <a:off x="2069899" y="3985303"/>
              <a:ext cx="79308" cy="1380"/>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5" name="Rectangle 275"/>
            <p:cNvSpPr>
              <a:spLocks noChangeArrowheads="1"/>
            </p:cNvSpPr>
            <p:nvPr/>
          </p:nvSpPr>
          <p:spPr bwMode="auto">
            <a:xfrm rot="16200000">
              <a:off x="1831723" y="3868826"/>
              <a:ext cx="198772"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68</a:t>
              </a:r>
            </a:p>
          </p:txBody>
        </p:sp>
        <p:sp>
          <p:nvSpPr>
            <p:cNvPr id="246" name="Line 276"/>
            <p:cNvSpPr>
              <a:spLocks noChangeShapeType="1"/>
            </p:cNvSpPr>
            <p:nvPr/>
          </p:nvSpPr>
          <p:spPr bwMode="auto">
            <a:xfrm flipH="1">
              <a:off x="2069899" y="3168091"/>
              <a:ext cx="79308" cy="1380"/>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7" name="Rectangle 277"/>
            <p:cNvSpPr>
              <a:spLocks noChangeArrowheads="1"/>
            </p:cNvSpPr>
            <p:nvPr/>
          </p:nvSpPr>
          <p:spPr bwMode="auto">
            <a:xfrm rot="16200000">
              <a:off x="1834011" y="3060123"/>
              <a:ext cx="198772"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70</a:t>
              </a:r>
            </a:p>
          </p:txBody>
        </p:sp>
        <p:sp>
          <p:nvSpPr>
            <p:cNvPr id="248" name="Line 278"/>
            <p:cNvSpPr>
              <a:spLocks noChangeShapeType="1"/>
            </p:cNvSpPr>
            <p:nvPr/>
          </p:nvSpPr>
          <p:spPr bwMode="auto">
            <a:xfrm flipH="1">
              <a:off x="2069899" y="2352259"/>
              <a:ext cx="79308" cy="1381"/>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49" name="Rectangle 279"/>
            <p:cNvSpPr>
              <a:spLocks noChangeArrowheads="1"/>
            </p:cNvSpPr>
            <p:nvPr/>
          </p:nvSpPr>
          <p:spPr bwMode="auto">
            <a:xfrm rot="16200000">
              <a:off x="1834011" y="2234403"/>
              <a:ext cx="198772"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72</a:t>
              </a:r>
            </a:p>
          </p:txBody>
        </p:sp>
        <p:sp>
          <p:nvSpPr>
            <p:cNvPr id="250" name="Line 280"/>
            <p:cNvSpPr>
              <a:spLocks noChangeShapeType="1"/>
            </p:cNvSpPr>
            <p:nvPr/>
          </p:nvSpPr>
          <p:spPr bwMode="auto">
            <a:xfrm flipH="1">
              <a:off x="2069899" y="1536428"/>
              <a:ext cx="79308" cy="1380"/>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51" name="Rectangle 281"/>
            <p:cNvSpPr>
              <a:spLocks noChangeArrowheads="1"/>
            </p:cNvSpPr>
            <p:nvPr/>
          </p:nvSpPr>
          <p:spPr bwMode="auto">
            <a:xfrm rot="16200000">
              <a:off x="1831723" y="1445479"/>
              <a:ext cx="198772"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74</a:t>
              </a:r>
            </a:p>
          </p:txBody>
        </p:sp>
        <p:sp>
          <p:nvSpPr>
            <p:cNvPr id="252" name="Rectangle 282"/>
            <p:cNvSpPr>
              <a:spLocks noChangeArrowheads="1"/>
            </p:cNvSpPr>
            <p:nvPr/>
          </p:nvSpPr>
          <p:spPr bwMode="auto">
            <a:xfrm rot="16200000">
              <a:off x="16034" y="2786238"/>
              <a:ext cx="3130665" cy="215444"/>
            </a:xfrm>
            <a:prstGeom prst="rect">
              <a:avLst/>
            </a:prstGeom>
            <a:noFill/>
            <a:ln w="9525">
              <a:noFill/>
              <a:miter lim="800000"/>
              <a:headEnd/>
              <a:tailEnd/>
            </a:ln>
          </p:spPr>
          <p:txBody>
            <a:bodyPr wrap="none" lIns="0" tIns="0" rIns="0" bIns="0">
              <a:spAutoFit/>
            </a:bodyPr>
            <a:lstStyle/>
            <a:p>
              <a:pPr algn="ctr" rtl="0" fontAlgn="base">
                <a:spcBef>
                  <a:spcPct val="0"/>
                </a:spcBef>
                <a:spcAft>
                  <a:spcPct val="0"/>
                </a:spcAft>
              </a:pPr>
              <a:r>
                <a:rPr lang="en-US" sz="1400" kern="1200" dirty="0">
                  <a:solidFill>
                    <a:srgbClr val="000000"/>
                  </a:solidFill>
                  <a:latin typeface="Arial"/>
                  <a:ea typeface="+mn-ea"/>
                  <a:cs typeface="Arial" pitchFamily="34" charset="0"/>
                </a:rPr>
                <a:t>Mean eGFR (95% CI), mL/min/1.73 m</a:t>
              </a:r>
              <a:r>
                <a:rPr lang="en-US" sz="1400" kern="1200" baseline="30000" dirty="0">
                  <a:solidFill>
                    <a:srgbClr val="000000"/>
                  </a:solidFill>
                  <a:latin typeface="Arial"/>
                  <a:ea typeface="+mn-ea"/>
                  <a:cs typeface="Arial" pitchFamily="34" charset="0"/>
                </a:rPr>
                <a:t>2</a:t>
              </a:r>
              <a:r>
                <a:rPr lang="en-US" sz="1400" kern="1200" dirty="0">
                  <a:solidFill>
                    <a:srgbClr val="000000"/>
                  </a:solidFill>
                  <a:latin typeface="Arial"/>
                  <a:ea typeface="+mn-ea"/>
                  <a:cs typeface="Arial" pitchFamily="34" charset="0"/>
                </a:rPr>
                <a:t> </a:t>
              </a:r>
            </a:p>
          </p:txBody>
        </p:sp>
        <p:sp>
          <p:nvSpPr>
            <p:cNvPr id="253" name="Line 283"/>
            <p:cNvSpPr>
              <a:spLocks noChangeShapeType="1"/>
            </p:cNvSpPr>
            <p:nvPr/>
          </p:nvSpPr>
          <p:spPr bwMode="auto">
            <a:xfrm>
              <a:off x="2149207" y="4428420"/>
              <a:ext cx="6390390" cy="1381"/>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54" name="Line 284"/>
            <p:cNvSpPr>
              <a:spLocks noChangeShapeType="1"/>
            </p:cNvSpPr>
            <p:nvPr/>
          </p:nvSpPr>
          <p:spPr bwMode="auto">
            <a:xfrm>
              <a:off x="2266159" y="4432301"/>
              <a:ext cx="1187" cy="111467"/>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55" name="Rectangle 285"/>
            <p:cNvSpPr>
              <a:spLocks noChangeArrowheads="1"/>
            </p:cNvSpPr>
            <p:nvPr/>
          </p:nvSpPr>
          <p:spPr bwMode="auto">
            <a:xfrm>
              <a:off x="2037554" y="4541615"/>
              <a:ext cx="687689"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Baseline</a:t>
              </a:r>
            </a:p>
          </p:txBody>
        </p:sp>
        <p:sp>
          <p:nvSpPr>
            <p:cNvPr id="257" name="Rectangle 287"/>
            <p:cNvSpPr>
              <a:spLocks noChangeArrowheads="1"/>
            </p:cNvSpPr>
            <p:nvPr/>
          </p:nvSpPr>
          <p:spPr bwMode="auto">
            <a:xfrm>
              <a:off x="3436435" y="4541615"/>
              <a:ext cx="646011"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6 Month</a:t>
              </a:r>
            </a:p>
          </p:txBody>
        </p:sp>
        <p:sp>
          <p:nvSpPr>
            <p:cNvPr id="259" name="Rectangle 289"/>
            <p:cNvSpPr>
              <a:spLocks noChangeArrowheads="1"/>
            </p:cNvSpPr>
            <p:nvPr/>
          </p:nvSpPr>
          <p:spPr bwMode="auto">
            <a:xfrm>
              <a:off x="5019544" y="4541615"/>
              <a:ext cx="528734"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Year 1</a:t>
              </a:r>
            </a:p>
          </p:txBody>
        </p:sp>
        <p:sp>
          <p:nvSpPr>
            <p:cNvPr id="261" name="Rectangle 291"/>
            <p:cNvSpPr>
              <a:spLocks noChangeArrowheads="1"/>
            </p:cNvSpPr>
            <p:nvPr/>
          </p:nvSpPr>
          <p:spPr bwMode="auto">
            <a:xfrm>
              <a:off x="6575171" y="4541615"/>
              <a:ext cx="528734"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Year 2</a:t>
              </a:r>
            </a:p>
          </p:txBody>
        </p:sp>
        <p:sp>
          <p:nvSpPr>
            <p:cNvPr id="263" name="Rectangle 293"/>
            <p:cNvSpPr>
              <a:spLocks noChangeArrowheads="1"/>
            </p:cNvSpPr>
            <p:nvPr/>
          </p:nvSpPr>
          <p:spPr bwMode="auto">
            <a:xfrm>
              <a:off x="8088123" y="4541615"/>
              <a:ext cx="528734"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a:solidFill>
                    <a:srgbClr val="000000"/>
                  </a:solidFill>
                  <a:latin typeface="Arial" pitchFamily="34" charset="0"/>
                  <a:ea typeface="+mn-ea"/>
                  <a:cs typeface="Arial" pitchFamily="34" charset="0"/>
                </a:rPr>
                <a:t>Year 3</a:t>
              </a:r>
            </a:p>
          </p:txBody>
        </p:sp>
        <p:sp>
          <p:nvSpPr>
            <p:cNvPr id="264" name="Rectangle 294"/>
            <p:cNvSpPr>
              <a:spLocks noChangeArrowheads="1"/>
            </p:cNvSpPr>
            <p:nvPr/>
          </p:nvSpPr>
          <p:spPr bwMode="auto">
            <a:xfrm>
              <a:off x="5315424" y="4718309"/>
              <a:ext cx="146415" cy="260901"/>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700" b="1" kern="1200" dirty="0">
                  <a:solidFill>
                    <a:srgbClr val="000000"/>
                  </a:solidFill>
                  <a:latin typeface="Arial" pitchFamily="34" charset="0"/>
                  <a:ea typeface="+mn-ea"/>
                  <a:cs typeface="Arial" pitchFamily="34" charset="0"/>
                </a:rPr>
                <a:t> </a:t>
              </a:r>
              <a:endParaRPr lang="en-US" sz="1400" b="1" kern="1200" dirty="0">
                <a:solidFill>
                  <a:srgbClr val="000099"/>
                </a:solidFill>
                <a:latin typeface="Arial" pitchFamily="34" charset="0"/>
                <a:ea typeface="+mn-ea"/>
                <a:cs typeface="Arial" pitchFamily="34" charset="0"/>
              </a:endParaRPr>
            </a:p>
          </p:txBody>
        </p:sp>
        <p:sp>
          <p:nvSpPr>
            <p:cNvPr id="265" name="Line 295"/>
            <p:cNvSpPr>
              <a:spLocks noChangeShapeType="1"/>
            </p:cNvSpPr>
            <p:nvPr/>
          </p:nvSpPr>
          <p:spPr bwMode="auto">
            <a:xfrm>
              <a:off x="2300197" y="1371310"/>
              <a:ext cx="562780" cy="1380"/>
            </a:xfrm>
            <a:prstGeom prst="line">
              <a:avLst/>
            </a:prstGeom>
            <a:noFill/>
            <a:ln w="9525">
              <a:solidFill>
                <a:srgbClr val="1A476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66" name="Rectangle 296"/>
            <p:cNvSpPr>
              <a:spLocks noChangeArrowheads="1"/>
            </p:cNvSpPr>
            <p:nvPr/>
          </p:nvSpPr>
          <p:spPr bwMode="auto">
            <a:xfrm>
              <a:off x="2539646" y="1331276"/>
              <a:ext cx="83884" cy="80065"/>
            </a:xfrm>
            <a:prstGeom prst="rect">
              <a:avLst/>
            </a:prstGeom>
            <a:solidFill>
              <a:srgbClr val="FF0000"/>
            </a:solidFill>
            <a:ln w="13">
              <a:solidFill>
                <a:srgbClr val="FF0000"/>
              </a:solid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67" name="Line 297"/>
            <p:cNvSpPr>
              <a:spLocks noChangeShapeType="1"/>
            </p:cNvSpPr>
            <p:nvPr/>
          </p:nvSpPr>
          <p:spPr bwMode="auto">
            <a:xfrm>
              <a:off x="4969665" y="1371310"/>
              <a:ext cx="41179"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68" name="Line 298"/>
            <p:cNvSpPr>
              <a:spLocks noChangeShapeType="1"/>
            </p:cNvSpPr>
            <p:nvPr/>
          </p:nvSpPr>
          <p:spPr bwMode="auto">
            <a:xfrm>
              <a:off x="5057495" y="1371310"/>
              <a:ext cx="47280"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69" name="Line 299"/>
            <p:cNvSpPr>
              <a:spLocks noChangeShapeType="1"/>
            </p:cNvSpPr>
            <p:nvPr/>
          </p:nvSpPr>
          <p:spPr bwMode="auto">
            <a:xfrm>
              <a:off x="5142904" y="1371310"/>
              <a:ext cx="45754"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0" name="Line 300"/>
            <p:cNvSpPr>
              <a:spLocks noChangeShapeType="1"/>
            </p:cNvSpPr>
            <p:nvPr/>
          </p:nvSpPr>
          <p:spPr bwMode="auto">
            <a:xfrm>
              <a:off x="5243834" y="1362800"/>
              <a:ext cx="47279"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1" name="Line 301"/>
            <p:cNvSpPr>
              <a:spLocks noChangeShapeType="1"/>
            </p:cNvSpPr>
            <p:nvPr/>
          </p:nvSpPr>
          <p:spPr bwMode="auto">
            <a:xfrm>
              <a:off x="5327717" y="1371310"/>
              <a:ext cx="47280"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2" name="Line 302"/>
            <p:cNvSpPr>
              <a:spLocks noChangeShapeType="1"/>
            </p:cNvSpPr>
            <p:nvPr/>
          </p:nvSpPr>
          <p:spPr bwMode="auto">
            <a:xfrm>
              <a:off x="5396080" y="1371310"/>
              <a:ext cx="47280"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3" name="Line 303"/>
            <p:cNvSpPr>
              <a:spLocks noChangeShapeType="1"/>
            </p:cNvSpPr>
            <p:nvPr/>
          </p:nvSpPr>
          <p:spPr bwMode="auto">
            <a:xfrm>
              <a:off x="5479963" y="1371310"/>
              <a:ext cx="47279" cy="1380"/>
            </a:xfrm>
            <a:prstGeom prst="line">
              <a:avLst/>
            </a:prstGeom>
            <a:noFill/>
            <a:ln w="13">
              <a:solidFill>
                <a:srgbClr val="90353B"/>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5" name="Line 305"/>
            <p:cNvSpPr>
              <a:spLocks noChangeShapeType="1"/>
            </p:cNvSpPr>
            <p:nvPr/>
          </p:nvSpPr>
          <p:spPr bwMode="auto">
            <a:xfrm>
              <a:off x="2300197" y="1640492"/>
              <a:ext cx="562780" cy="1381"/>
            </a:xfrm>
            <a:prstGeom prst="line">
              <a:avLst/>
            </a:prstGeom>
            <a:noFill/>
            <a:ln w="9525">
              <a:solidFill>
                <a:srgbClr val="55752F"/>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7" name="Line 307"/>
            <p:cNvSpPr>
              <a:spLocks noChangeShapeType="1"/>
            </p:cNvSpPr>
            <p:nvPr/>
          </p:nvSpPr>
          <p:spPr bwMode="auto">
            <a:xfrm>
              <a:off x="4952619" y="1640492"/>
              <a:ext cx="41179" cy="138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8" name="Line 308"/>
            <p:cNvSpPr>
              <a:spLocks noChangeShapeType="1"/>
            </p:cNvSpPr>
            <p:nvPr/>
          </p:nvSpPr>
          <p:spPr bwMode="auto">
            <a:xfrm>
              <a:off x="4997834" y="1640492"/>
              <a:ext cx="47280" cy="138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79" name="Line 309"/>
            <p:cNvSpPr>
              <a:spLocks noChangeShapeType="1"/>
            </p:cNvSpPr>
            <p:nvPr/>
          </p:nvSpPr>
          <p:spPr bwMode="auto">
            <a:xfrm>
              <a:off x="5083243" y="1640492"/>
              <a:ext cx="45754" cy="138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80" name="Line 310"/>
            <p:cNvSpPr>
              <a:spLocks noChangeShapeType="1"/>
            </p:cNvSpPr>
            <p:nvPr/>
          </p:nvSpPr>
          <p:spPr bwMode="auto">
            <a:xfrm>
              <a:off x="5218263" y="1640492"/>
              <a:ext cx="47279" cy="138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81" name="Line 311"/>
            <p:cNvSpPr>
              <a:spLocks noChangeShapeType="1"/>
            </p:cNvSpPr>
            <p:nvPr/>
          </p:nvSpPr>
          <p:spPr bwMode="auto">
            <a:xfrm>
              <a:off x="5302146" y="1640492"/>
              <a:ext cx="47280" cy="138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82" name="Line 312"/>
            <p:cNvSpPr>
              <a:spLocks noChangeShapeType="1"/>
            </p:cNvSpPr>
            <p:nvPr/>
          </p:nvSpPr>
          <p:spPr bwMode="auto">
            <a:xfrm>
              <a:off x="5387555" y="1640492"/>
              <a:ext cx="47280" cy="138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83" name="Line 313"/>
            <p:cNvSpPr>
              <a:spLocks noChangeShapeType="1"/>
            </p:cNvSpPr>
            <p:nvPr/>
          </p:nvSpPr>
          <p:spPr bwMode="auto">
            <a:xfrm>
              <a:off x="5479963" y="1640492"/>
              <a:ext cx="47279" cy="1381"/>
            </a:xfrm>
            <a:prstGeom prst="line">
              <a:avLst/>
            </a:prstGeom>
            <a:noFill/>
            <a:ln w="13">
              <a:solidFill>
                <a:srgbClr val="E37E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285" name="Rectangle 315"/>
            <p:cNvSpPr>
              <a:spLocks noChangeArrowheads="1"/>
            </p:cNvSpPr>
            <p:nvPr/>
          </p:nvSpPr>
          <p:spPr bwMode="auto">
            <a:xfrm>
              <a:off x="2919409" y="1277607"/>
              <a:ext cx="1970025" cy="215444"/>
            </a:xfrm>
            <a:prstGeom prst="rect">
              <a:avLst/>
            </a:prstGeom>
            <a:noFill/>
            <a:ln w="9525">
              <a:noFill/>
              <a:miter lim="800000"/>
              <a:headEnd/>
              <a:tailEnd/>
            </a:ln>
          </p:spPr>
          <p:txBody>
            <a:bodyPr wrap="square" lIns="0" tIns="0" rIns="0" bIns="0">
              <a:spAutoFit/>
            </a:bodyPr>
            <a:lstStyle/>
            <a:p>
              <a:pPr algn="l" rtl="0" fontAlgn="base">
                <a:spcBef>
                  <a:spcPct val="0"/>
                </a:spcBef>
                <a:spcAft>
                  <a:spcPct val="0"/>
                </a:spcAft>
              </a:pPr>
              <a:r>
                <a:rPr lang="en-US" sz="1400" kern="1200" dirty="0" err="1">
                  <a:solidFill>
                    <a:srgbClr val="000000"/>
                  </a:solidFill>
                  <a:latin typeface="Arial" pitchFamily="34" charset="0"/>
                  <a:ea typeface="+mn-ea"/>
                  <a:cs typeface="Arial" pitchFamily="34" charset="0"/>
                </a:rPr>
                <a:t>Aten</a:t>
              </a:r>
              <a:r>
                <a:rPr lang="en-US" sz="1400" kern="1200" dirty="0">
                  <a:solidFill>
                    <a:srgbClr val="000000"/>
                  </a:solidFill>
                  <a:latin typeface="Arial" pitchFamily="34" charset="0"/>
                  <a:ea typeface="+mn-ea"/>
                  <a:cs typeface="Arial" pitchFamily="34" charset="0"/>
                </a:rPr>
                <a:t>-based &amp; Placebo</a:t>
              </a:r>
            </a:p>
          </p:txBody>
        </p:sp>
        <p:sp>
          <p:nvSpPr>
            <p:cNvPr id="286" name="Rectangle 316"/>
            <p:cNvSpPr>
              <a:spLocks noChangeArrowheads="1"/>
            </p:cNvSpPr>
            <p:nvPr/>
          </p:nvSpPr>
          <p:spPr bwMode="auto">
            <a:xfrm>
              <a:off x="5592824" y="1291245"/>
              <a:ext cx="2070823" cy="21544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kern="1200" dirty="0" err="1">
                  <a:solidFill>
                    <a:srgbClr val="000000"/>
                  </a:solidFill>
                  <a:latin typeface="Arial" pitchFamily="34" charset="0"/>
                  <a:ea typeface="+mn-ea"/>
                  <a:cs typeface="Arial" pitchFamily="34" charset="0"/>
                </a:rPr>
                <a:t>Aten</a:t>
              </a:r>
              <a:r>
                <a:rPr lang="en-US" sz="1400" kern="1200" dirty="0">
                  <a:solidFill>
                    <a:srgbClr val="000000"/>
                  </a:solidFill>
                  <a:latin typeface="Arial" pitchFamily="34" charset="0"/>
                  <a:ea typeface="+mn-ea"/>
                  <a:cs typeface="Arial" pitchFamily="34" charset="0"/>
                </a:rPr>
                <a:t>-based &amp; Atorvastatin</a:t>
              </a:r>
            </a:p>
          </p:txBody>
        </p:sp>
        <p:sp>
          <p:nvSpPr>
            <p:cNvPr id="287" name="Rectangle 317"/>
            <p:cNvSpPr>
              <a:spLocks noChangeArrowheads="1"/>
            </p:cNvSpPr>
            <p:nvPr/>
          </p:nvSpPr>
          <p:spPr bwMode="auto">
            <a:xfrm>
              <a:off x="2914560" y="1541575"/>
              <a:ext cx="2063896" cy="215444"/>
            </a:xfrm>
            <a:prstGeom prst="rect">
              <a:avLst/>
            </a:prstGeom>
            <a:noFill/>
            <a:ln w="9525">
              <a:noFill/>
              <a:miter lim="800000"/>
              <a:headEnd/>
              <a:tailEnd/>
            </a:ln>
          </p:spPr>
          <p:txBody>
            <a:bodyPr wrap="square" lIns="0" tIns="0" rIns="0" bIns="0">
              <a:spAutoFit/>
            </a:bodyPr>
            <a:lstStyle/>
            <a:p>
              <a:pPr algn="l" rtl="0" fontAlgn="base">
                <a:spcBef>
                  <a:spcPct val="0"/>
                </a:spcBef>
                <a:spcAft>
                  <a:spcPct val="0"/>
                </a:spcAft>
              </a:pPr>
              <a:r>
                <a:rPr lang="en-US" sz="1400" kern="1200" dirty="0" err="1">
                  <a:solidFill>
                    <a:srgbClr val="000000"/>
                  </a:solidFill>
                  <a:latin typeface="Arial" pitchFamily="34" charset="0"/>
                  <a:ea typeface="+mn-ea"/>
                  <a:cs typeface="Arial" pitchFamily="34" charset="0"/>
                </a:rPr>
                <a:t>Amlo</a:t>
              </a:r>
              <a:r>
                <a:rPr lang="en-US" sz="1400" kern="1200" dirty="0">
                  <a:solidFill>
                    <a:srgbClr val="000000"/>
                  </a:solidFill>
                  <a:latin typeface="Arial" pitchFamily="34" charset="0"/>
                  <a:ea typeface="+mn-ea"/>
                  <a:cs typeface="Arial" pitchFamily="34" charset="0"/>
                </a:rPr>
                <a:t>-based &amp; Placebo</a:t>
              </a:r>
            </a:p>
          </p:txBody>
        </p:sp>
        <p:sp>
          <p:nvSpPr>
            <p:cNvPr id="288" name="Rectangle 318"/>
            <p:cNvSpPr>
              <a:spLocks noChangeArrowheads="1"/>
            </p:cNvSpPr>
            <p:nvPr/>
          </p:nvSpPr>
          <p:spPr bwMode="auto">
            <a:xfrm>
              <a:off x="5592823" y="1560427"/>
              <a:ext cx="2213696" cy="215444"/>
            </a:xfrm>
            <a:prstGeom prst="rect">
              <a:avLst/>
            </a:prstGeom>
            <a:noFill/>
            <a:ln w="9525">
              <a:noFill/>
              <a:miter lim="800000"/>
              <a:headEnd/>
              <a:tailEnd/>
            </a:ln>
          </p:spPr>
          <p:txBody>
            <a:bodyPr wrap="square" lIns="0" tIns="0" rIns="0" bIns="0">
              <a:spAutoFit/>
            </a:bodyPr>
            <a:lstStyle/>
            <a:p>
              <a:pPr algn="l" rtl="0" fontAlgn="base">
                <a:spcBef>
                  <a:spcPct val="0"/>
                </a:spcBef>
                <a:spcAft>
                  <a:spcPct val="0"/>
                </a:spcAft>
              </a:pPr>
              <a:r>
                <a:rPr lang="en-US" sz="1400" kern="1200" dirty="0" err="1">
                  <a:solidFill>
                    <a:srgbClr val="000000"/>
                  </a:solidFill>
                  <a:latin typeface="Arial" pitchFamily="34" charset="0"/>
                  <a:ea typeface="+mn-ea"/>
                  <a:cs typeface="Arial" pitchFamily="34" charset="0"/>
                </a:rPr>
                <a:t>Amlo</a:t>
              </a:r>
              <a:r>
                <a:rPr lang="en-US" sz="1400" kern="1200" dirty="0">
                  <a:solidFill>
                    <a:srgbClr val="000000"/>
                  </a:solidFill>
                  <a:latin typeface="Arial" pitchFamily="34" charset="0"/>
                  <a:ea typeface="+mn-ea"/>
                  <a:cs typeface="Arial" pitchFamily="34" charset="0"/>
                </a:rPr>
                <a:t>-based &amp; Atorvastatin</a:t>
              </a:r>
            </a:p>
          </p:txBody>
        </p:sp>
        <p:sp>
          <p:nvSpPr>
            <p:cNvPr id="290" name="Rectangle 249"/>
            <p:cNvSpPr>
              <a:spLocks noChangeArrowheads="1"/>
            </p:cNvSpPr>
            <p:nvPr/>
          </p:nvSpPr>
          <p:spPr bwMode="auto">
            <a:xfrm>
              <a:off x="143593" y="4981512"/>
              <a:ext cx="1707199"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err="1">
                  <a:solidFill>
                    <a:srgbClr val="000000"/>
                  </a:solidFill>
                  <a:latin typeface="Arial" pitchFamily="34" charset="0"/>
                  <a:ea typeface="+mn-ea"/>
                  <a:cs typeface="Arial" pitchFamily="34" charset="0"/>
                </a:rPr>
                <a:t>Aten</a:t>
              </a:r>
              <a:r>
                <a:rPr lang="en-US" sz="1300" kern="1200" dirty="0">
                  <a:solidFill>
                    <a:srgbClr val="000000"/>
                  </a:solidFill>
                  <a:latin typeface="Arial" pitchFamily="34" charset="0"/>
                  <a:ea typeface="+mn-ea"/>
                  <a:cs typeface="Arial" pitchFamily="34" charset="0"/>
                </a:rPr>
                <a:t>-based &amp; Placebo:</a:t>
              </a:r>
            </a:p>
          </p:txBody>
        </p:sp>
        <p:sp>
          <p:nvSpPr>
            <p:cNvPr id="291" name="Rectangle 250"/>
            <p:cNvSpPr>
              <a:spLocks noChangeArrowheads="1"/>
            </p:cNvSpPr>
            <p:nvPr/>
          </p:nvSpPr>
          <p:spPr bwMode="auto">
            <a:xfrm>
              <a:off x="2232173" y="4981512"/>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69.0</a:t>
              </a:r>
            </a:p>
          </p:txBody>
        </p:sp>
        <p:sp>
          <p:nvSpPr>
            <p:cNvPr id="292" name="Rectangle 251"/>
            <p:cNvSpPr>
              <a:spLocks noChangeArrowheads="1"/>
            </p:cNvSpPr>
            <p:nvPr/>
          </p:nvSpPr>
          <p:spPr bwMode="auto">
            <a:xfrm>
              <a:off x="3596987" y="4981512"/>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67.7</a:t>
              </a:r>
            </a:p>
          </p:txBody>
        </p:sp>
        <p:sp>
          <p:nvSpPr>
            <p:cNvPr id="293" name="Rectangle 252"/>
            <p:cNvSpPr>
              <a:spLocks noChangeArrowheads="1"/>
            </p:cNvSpPr>
            <p:nvPr/>
          </p:nvSpPr>
          <p:spPr bwMode="auto">
            <a:xfrm>
              <a:off x="5147706" y="4981512"/>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67.8</a:t>
              </a:r>
            </a:p>
          </p:txBody>
        </p:sp>
        <p:sp>
          <p:nvSpPr>
            <p:cNvPr id="294" name="Rectangle 253"/>
            <p:cNvSpPr>
              <a:spLocks noChangeArrowheads="1"/>
            </p:cNvSpPr>
            <p:nvPr/>
          </p:nvSpPr>
          <p:spPr bwMode="auto">
            <a:xfrm>
              <a:off x="6679363" y="4981512"/>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68.4</a:t>
              </a:r>
            </a:p>
          </p:txBody>
        </p:sp>
        <p:sp>
          <p:nvSpPr>
            <p:cNvPr id="295" name="Rectangle 254"/>
            <p:cNvSpPr>
              <a:spLocks noChangeArrowheads="1"/>
            </p:cNvSpPr>
            <p:nvPr/>
          </p:nvSpPr>
          <p:spPr bwMode="auto">
            <a:xfrm>
              <a:off x="8194293" y="4981512"/>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69.5</a:t>
              </a:r>
            </a:p>
          </p:txBody>
        </p:sp>
        <p:sp>
          <p:nvSpPr>
            <p:cNvPr id="296" name="Rectangle 255"/>
            <p:cNvSpPr>
              <a:spLocks noChangeArrowheads="1"/>
            </p:cNvSpPr>
            <p:nvPr/>
          </p:nvSpPr>
          <p:spPr bwMode="auto">
            <a:xfrm>
              <a:off x="143593" y="5183484"/>
              <a:ext cx="1976951"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err="1">
                  <a:solidFill>
                    <a:srgbClr val="000000"/>
                  </a:solidFill>
                  <a:latin typeface="Arial" pitchFamily="34" charset="0"/>
                  <a:ea typeface="+mn-ea"/>
                  <a:cs typeface="Arial" pitchFamily="34" charset="0"/>
                </a:rPr>
                <a:t>Aten</a:t>
              </a:r>
              <a:r>
                <a:rPr lang="en-US" sz="1300" kern="1200" dirty="0">
                  <a:solidFill>
                    <a:srgbClr val="000000"/>
                  </a:solidFill>
                  <a:latin typeface="Arial" pitchFamily="34" charset="0"/>
                  <a:ea typeface="+mn-ea"/>
                  <a:cs typeface="Arial" pitchFamily="34" charset="0"/>
                </a:rPr>
                <a:t>-based &amp; Atorvastatin:</a:t>
              </a:r>
            </a:p>
          </p:txBody>
        </p:sp>
        <p:sp>
          <p:nvSpPr>
            <p:cNvPr id="297" name="Rectangle 256"/>
            <p:cNvSpPr>
              <a:spLocks noChangeArrowheads="1"/>
            </p:cNvSpPr>
            <p:nvPr/>
          </p:nvSpPr>
          <p:spPr bwMode="auto">
            <a:xfrm>
              <a:off x="2232173" y="5183483"/>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68.9</a:t>
              </a:r>
            </a:p>
          </p:txBody>
        </p:sp>
        <p:sp>
          <p:nvSpPr>
            <p:cNvPr id="298" name="Rectangle 257"/>
            <p:cNvSpPr>
              <a:spLocks noChangeArrowheads="1"/>
            </p:cNvSpPr>
            <p:nvPr/>
          </p:nvSpPr>
          <p:spPr bwMode="auto">
            <a:xfrm>
              <a:off x="3596987" y="5183483"/>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67.9</a:t>
              </a:r>
            </a:p>
          </p:txBody>
        </p:sp>
        <p:sp>
          <p:nvSpPr>
            <p:cNvPr id="299" name="Rectangle 258"/>
            <p:cNvSpPr>
              <a:spLocks noChangeArrowheads="1"/>
            </p:cNvSpPr>
            <p:nvPr/>
          </p:nvSpPr>
          <p:spPr bwMode="auto">
            <a:xfrm>
              <a:off x="5147706" y="5183483"/>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68.0</a:t>
              </a:r>
            </a:p>
          </p:txBody>
        </p:sp>
        <p:sp>
          <p:nvSpPr>
            <p:cNvPr id="300" name="Rectangle 259"/>
            <p:cNvSpPr>
              <a:spLocks noChangeArrowheads="1"/>
            </p:cNvSpPr>
            <p:nvPr/>
          </p:nvSpPr>
          <p:spPr bwMode="auto">
            <a:xfrm>
              <a:off x="6679363" y="5183483"/>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68.8</a:t>
              </a:r>
            </a:p>
          </p:txBody>
        </p:sp>
        <p:sp>
          <p:nvSpPr>
            <p:cNvPr id="301" name="Rectangle 260"/>
            <p:cNvSpPr>
              <a:spLocks noChangeArrowheads="1"/>
            </p:cNvSpPr>
            <p:nvPr/>
          </p:nvSpPr>
          <p:spPr bwMode="auto">
            <a:xfrm>
              <a:off x="8194293" y="5183483"/>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70.0</a:t>
              </a:r>
            </a:p>
          </p:txBody>
        </p:sp>
        <p:sp>
          <p:nvSpPr>
            <p:cNvPr id="302" name="Rectangle 261"/>
            <p:cNvSpPr>
              <a:spLocks noChangeArrowheads="1"/>
            </p:cNvSpPr>
            <p:nvPr/>
          </p:nvSpPr>
          <p:spPr bwMode="auto">
            <a:xfrm>
              <a:off x="143593" y="5385027"/>
              <a:ext cx="1744067"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err="1">
                  <a:solidFill>
                    <a:srgbClr val="000000"/>
                  </a:solidFill>
                  <a:latin typeface="Arial" pitchFamily="34" charset="0"/>
                  <a:ea typeface="+mn-ea"/>
                  <a:cs typeface="Arial" pitchFamily="34" charset="0"/>
                </a:rPr>
                <a:t>Amlo</a:t>
              </a:r>
              <a:r>
                <a:rPr lang="en-US" sz="1300" kern="1200" dirty="0">
                  <a:solidFill>
                    <a:srgbClr val="000000"/>
                  </a:solidFill>
                  <a:latin typeface="Arial" pitchFamily="34" charset="0"/>
                  <a:ea typeface="+mn-ea"/>
                  <a:cs typeface="Arial" pitchFamily="34" charset="0"/>
                </a:rPr>
                <a:t>-based &amp; Placebo:</a:t>
              </a:r>
            </a:p>
          </p:txBody>
        </p:sp>
        <p:sp>
          <p:nvSpPr>
            <p:cNvPr id="303" name="Rectangle 262"/>
            <p:cNvSpPr>
              <a:spLocks noChangeArrowheads="1"/>
            </p:cNvSpPr>
            <p:nvPr/>
          </p:nvSpPr>
          <p:spPr bwMode="auto">
            <a:xfrm>
              <a:off x="2232173" y="5385026"/>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69.9</a:t>
              </a:r>
            </a:p>
          </p:txBody>
        </p:sp>
        <p:sp>
          <p:nvSpPr>
            <p:cNvPr id="304" name="Rectangle 263"/>
            <p:cNvSpPr>
              <a:spLocks noChangeArrowheads="1"/>
            </p:cNvSpPr>
            <p:nvPr/>
          </p:nvSpPr>
          <p:spPr bwMode="auto">
            <a:xfrm>
              <a:off x="3596987" y="5385026"/>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70.8</a:t>
              </a:r>
            </a:p>
          </p:txBody>
        </p:sp>
        <p:sp>
          <p:nvSpPr>
            <p:cNvPr id="305" name="Rectangle 264"/>
            <p:cNvSpPr>
              <a:spLocks noChangeArrowheads="1"/>
            </p:cNvSpPr>
            <p:nvPr/>
          </p:nvSpPr>
          <p:spPr bwMode="auto">
            <a:xfrm>
              <a:off x="5147706" y="5385026"/>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71.1</a:t>
              </a:r>
            </a:p>
          </p:txBody>
        </p:sp>
        <p:sp>
          <p:nvSpPr>
            <p:cNvPr id="306" name="Rectangle 265"/>
            <p:cNvSpPr>
              <a:spLocks noChangeArrowheads="1"/>
            </p:cNvSpPr>
            <p:nvPr/>
          </p:nvSpPr>
          <p:spPr bwMode="auto">
            <a:xfrm>
              <a:off x="6679363" y="5385026"/>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72.2</a:t>
              </a:r>
            </a:p>
          </p:txBody>
        </p:sp>
        <p:sp>
          <p:nvSpPr>
            <p:cNvPr id="307" name="Rectangle 266"/>
            <p:cNvSpPr>
              <a:spLocks noChangeArrowheads="1"/>
            </p:cNvSpPr>
            <p:nvPr/>
          </p:nvSpPr>
          <p:spPr bwMode="auto">
            <a:xfrm>
              <a:off x="8194293" y="5385026"/>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73.2</a:t>
              </a:r>
            </a:p>
          </p:txBody>
        </p:sp>
        <p:sp>
          <p:nvSpPr>
            <p:cNvPr id="308" name="Rectangle 267"/>
            <p:cNvSpPr>
              <a:spLocks noChangeArrowheads="1"/>
            </p:cNvSpPr>
            <p:nvPr/>
          </p:nvSpPr>
          <p:spPr bwMode="auto">
            <a:xfrm>
              <a:off x="143593" y="5590710"/>
              <a:ext cx="2060308"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err="1">
                  <a:solidFill>
                    <a:srgbClr val="000000"/>
                  </a:solidFill>
                  <a:latin typeface="Arial" pitchFamily="34" charset="0"/>
                  <a:ea typeface="+mn-ea"/>
                  <a:cs typeface="Arial" pitchFamily="34" charset="0"/>
                </a:rPr>
                <a:t>Amlo</a:t>
              </a:r>
              <a:r>
                <a:rPr lang="en-US" sz="1300" kern="1200" dirty="0">
                  <a:solidFill>
                    <a:srgbClr val="000000"/>
                  </a:solidFill>
                  <a:latin typeface="Arial" pitchFamily="34" charset="0"/>
                  <a:ea typeface="+mn-ea"/>
                  <a:cs typeface="Arial" pitchFamily="34" charset="0"/>
                </a:rPr>
                <a:t>-based &amp; Atorvastatin: </a:t>
              </a:r>
            </a:p>
          </p:txBody>
        </p:sp>
        <p:sp>
          <p:nvSpPr>
            <p:cNvPr id="309" name="Rectangle 268"/>
            <p:cNvSpPr>
              <a:spLocks noChangeArrowheads="1"/>
            </p:cNvSpPr>
            <p:nvPr/>
          </p:nvSpPr>
          <p:spPr bwMode="auto">
            <a:xfrm>
              <a:off x="2232173" y="5590710"/>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70.3</a:t>
              </a:r>
            </a:p>
          </p:txBody>
        </p:sp>
        <p:sp>
          <p:nvSpPr>
            <p:cNvPr id="310" name="Rectangle 269"/>
            <p:cNvSpPr>
              <a:spLocks noChangeArrowheads="1"/>
            </p:cNvSpPr>
            <p:nvPr/>
          </p:nvSpPr>
          <p:spPr bwMode="auto">
            <a:xfrm>
              <a:off x="3596987" y="5590710"/>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71.4</a:t>
              </a:r>
            </a:p>
          </p:txBody>
        </p:sp>
        <p:sp>
          <p:nvSpPr>
            <p:cNvPr id="311" name="Rectangle 270"/>
            <p:cNvSpPr>
              <a:spLocks noChangeArrowheads="1"/>
            </p:cNvSpPr>
            <p:nvPr/>
          </p:nvSpPr>
          <p:spPr bwMode="auto">
            <a:xfrm>
              <a:off x="5147706" y="5590710"/>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71.6</a:t>
              </a:r>
            </a:p>
          </p:txBody>
        </p:sp>
        <p:sp>
          <p:nvSpPr>
            <p:cNvPr id="312" name="Rectangle 271"/>
            <p:cNvSpPr>
              <a:spLocks noChangeArrowheads="1"/>
            </p:cNvSpPr>
            <p:nvPr/>
          </p:nvSpPr>
          <p:spPr bwMode="auto">
            <a:xfrm>
              <a:off x="6679363" y="5590710"/>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72.5</a:t>
              </a:r>
            </a:p>
          </p:txBody>
        </p:sp>
        <p:sp>
          <p:nvSpPr>
            <p:cNvPr id="313" name="Rectangle 272"/>
            <p:cNvSpPr>
              <a:spLocks noChangeArrowheads="1"/>
            </p:cNvSpPr>
            <p:nvPr/>
          </p:nvSpPr>
          <p:spPr bwMode="auto">
            <a:xfrm>
              <a:off x="8194293" y="5590710"/>
              <a:ext cx="325410"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kern="1200" dirty="0">
                  <a:solidFill>
                    <a:srgbClr val="000000"/>
                  </a:solidFill>
                  <a:latin typeface="Arial" pitchFamily="34" charset="0"/>
                  <a:ea typeface="+mn-ea"/>
                  <a:cs typeface="Arial" pitchFamily="34" charset="0"/>
                </a:rPr>
                <a:t>73.7</a:t>
              </a:r>
            </a:p>
          </p:txBody>
        </p:sp>
        <p:sp>
          <p:nvSpPr>
            <p:cNvPr id="314" name="Rectangle 319"/>
            <p:cNvSpPr>
              <a:spLocks noChangeArrowheads="1"/>
            </p:cNvSpPr>
            <p:nvPr/>
          </p:nvSpPr>
          <p:spPr bwMode="auto">
            <a:xfrm>
              <a:off x="2279383" y="5086425"/>
              <a:ext cx="46488" cy="200055"/>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300" b="1" kern="1200" dirty="0">
                  <a:solidFill>
                    <a:srgbClr val="000000"/>
                  </a:solidFill>
                  <a:latin typeface="Arial" pitchFamily="34" charset="0"/>
                  <a:ea typeface="+mn-ea"/>
                  <a:cs typeface="Arial" pitchFamily="34" charset="0"/>
                </a:rPr>
                <a:t> </a:t>
              </a:r>
            </a:p>
          </p:txBody>
        </p:sp>
        <p:sp>
          <p:nvSpPr>
            <p:cNvPr id="318" name="Line 284"/>
            <p:cNvSpPr>
              <a:spLocks noChangeShapeType="1"/>
            </p:cNvSpPr>
            <p:nvPr/>
          </p:nvSpPr>
          <p:spPr bwMode="auto">
            <a:xfrm>
              <a:off x="5308079" y="4428062"/>
              <a:ext cx="1187" cy="111467"/>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0" name="Line 284"/>
            <p:cNvSpPr>
              <a:spLocks noChangeShapeType="1"/>
            </p:cNvSpPr>
            <p:nvPr/>
          </p:nvSpPr>
          <p:spPr bwMode="auto">
            <a:xfrm>
              <a:off x="8339547" y="4428062"/>
              <a:ext cx="1187" cy="111467"/>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1" name="Line 284"/>
            <p:cNvSpPr>
              <a:spLocks noChangeShapeType="1"/>
            </p:cNvSpPr>
            <p:nvPr/>
          </p:nvSpPr>
          <p:spPr bwMode="auto">
            <a:xfrm>
              <a:off x="6827510" y="4431772"/>
              <a:ext cx="1187" cy="111467"/>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2" name="Line 284"/>
            <p:cNvSpPr>
              <a:spLocks noChangeShapeType="1"/>
            </p:cNvSpPr>
            <p:nvPr/>
          </p:nvSpPr>
          <p:spPr bwMode="auto">
            <a:xfrm>
              <a:off x="3793060" y="4430399"/>
              <a:ext cx="1187" cy="111467"/>
            </a:xfrm>
            <a:prstGeom prst="line">
              <a:avLst/>
            </a:prstGeom>
            <a:noFill/>
            <a:ln w="6">
              <a:solidFill>
                <a:srgbClr val="000000"/>
              </a:solid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15" name="Rectangle 314"/>
            <p:cNvSpPr/>
            <p:nvPr/>
          </p:nvSpPr>
          <p:spPr>
            <a:xfrm>
              <a:off x="200082" y="5875437"/>
              <a:ext cx="6951346" cy="461665"/>
            </a:xfrm>
            <a:prstGeom prst="rect">
              <a:avLst/>
            </a:prstGeom>
          </p:spPr>
          <p:txBody>
            <a:bodyPr wrap="square">
              <a:spAutoFit/>
            </a:bodyPr>
            <a:lstStyle/>
            <a:p>
              <a:pPr algn="l" rtl="0" fontAlgn="base">
                <a:spcBef>
                  <a:spcPct val="0"/>
                </a:spcBef>
                <a:spcAft>
                  <a:spcPct val="0"/>
                </a:spcAft>
              </a:pPr>
              <a:r>
                <a:rPr lang="en-GB" sz="1200" kern="1200" dirty="0">
                  <a:solidFill>
                    <a:srgbClr val="2D2DB9">
                      <a:lumMod val="75000"/>
                    </a:srgbClr>
                  </a:solidFill>
                  <a:latin typeface="Arial" pitchFamily="34" charset="0"/>
                  <a:ea typeface="+mn-ea"/>
                  <a:cs typeface="Arial" pitchFamily="34" charset="0"/>
                </a:rPr>
                <a:t>eGFR: estimated glomerular filtration rate; CI: confidence interval; </a:t>
              </a:r>
              <a:r>
                <a:rPr lang="en-GB" sz="1200" kern="1200" dirty="0" err="1">
                  <a:solidFill>
                    <a:srgbClr val="2D2DB9">
                      <a:lumMod val="75000"/>
                    </a:srgbClr>
                  </a:solidFill>
                  <a:latin typeface="Arial" pitchFamily="34" charset="0"/>
                  <a:ea typeface="+mn-ea"/>
                  <a:cs typeface="Arial" pitchFamily="34" charset="0"/>
                </a:rPr>
                <a:t>Aten</a:t>
              </a:r>
              <a:r>
                <a:rPr lang="en-GB" sz="1200" kern="1200" dirty="0">
                  <a:solidFill>
                    <a:srgbClr val="2D2DB9">
                      <a:lumMod val="75000"/>
                    </a:srgbClr>
                  </a:solidFill>
                  <a:latin typeface="Arial" pitchFamily="34" charset="0"/>
                  <a:ea typeface="+mn-ea"/>
                  <a:cs typeface="Arial" pitchFamily="34" charset="0"/>
                </a:rPr>
                <a:t>-based: Atenolol ± thiazide ; </a:t>
              </a:r>
              <a:r>
                <a:rPr lang="en-GB" sz="1200" kern="1200" dirty="0" err="1">
                  <a:solidFill>
                    <a:srgbClr val="2D2DB9">
                      <a:lumMod val="75000"/>
                    </a:srgbClr>
                  </a:solidFill>
                  <a:latin typeface="Arial" pitchFamily="34" charset="0"/>
                  <a:ea typeface="+mn-ea"/>
                  <a:cs typeface="Arial" pitchFamily="34" charset="0"/>
                </a:rPr>
                <a:t>Amlo</a:t>
              </a:r>
              <a:r>
                <a:rPr lang="en-GB" sz="1200" kern="1200" dirty="0">
                  <a:solidFill>
                    <a:srgbClr val="2D2DB9">
                      <a:lumMod val="75000"/>
                    </a:srgbClr>
                  </a:solidFill>
                  <a:latin typeface="Arial" pitchFamily="34" charset="0"/>
                  <a:ea typeface="+mn-ea"/>
                  <a:cs typeface="Arial" pitchFamily="34" charset="0"/>
                </a:rPr>
                <a:t>-based: Amlodipine ± Perindopril</a:t>
              </a:r>
              <a:endParaRPr lang="en-US" sz="1200" kern="1200" dirty="0">
                <a:solidFill>
                  <a:srgbClr val="2D2DB9">
                    <a:lumMod val="75000"/>
                  </a:srgbClr>
                </a:solidFill>
                <a:latin typeface="Arial" pitchFamily="34" charset="0"/>
                <a:ea typeface="+mn-ea"/>
                <a:cs typeface="Arial" pitchFamily="34" charset="0"/>
              </a:endParaRPr>
            </a:p>
          </p:txBody>
        </p:sp>
        <p:sp>
          <p:nvSpPr>
            <p:cNvPr id="319" name="Rectangle 296"/>
            <p:cNvSpPr>
              <a:spLocks noChangeArrowheads="1"/>
            </p:cNvSpPr>
            <p:nvPr/>
          </p:nvSpPr>
          <p:spPr bwMode="auto">
            <a:xfrm>
              <a:off x="5230421" y="1322740"/>
              <a:ext cx="97200" cy="97200"/>
            </a:xfrm>
            <a:prstGeom prst="rect">
              <a:avLst/>
            </a:prstGeom>
            <a:solidFill>
              <a:srgbClr val="0000FF"/>
            </a:solidFill>
            <a:ln w="13">
              <a:no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3" name="Rectangle 296"/>
            <p:cNvSpPr>
              <a:spLocks noChangeArrowheads="1"/>
            </p:cNvSpPr>
            <p:nvPr/>
          </p:nvSpPr>
          <p:spPr bwMode="auto">
            <a:xfrm>
              <a:off x="8369756" y="3129596"/>
              <a:ext cx="101446" cy="93664"/>
            </a:xfrm>
            <a:prstGeom prst="rect">
              <a:avLst/>
            </a:prstGeom>
            <a:solidFill>
              <a:srgbClr val="0000FF"/>
            </a:solidFill>
            <a:ln w="13">
              <a:no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4" name="Rectangle 296"/>
            <p:cNvSpPr>
              <a:spLocks noChangeArrowheads="1"/>
            </p:cNvSpPr>
            <p:nvPr/>
          </p:nvSpPr>
          <p:spPr bwMode="auto">
            <a:xfrm>
              <a:off x="6853376" y="3624896"/>
              <a:ext cx="97200" cy="97200"/>
            </a:xfrm>
            <a:prstGeom prst="rect">
              <a:avLst/>
            </a:prstGeom>
            <a:solidFill>
              <a:srgbClr val="0000FF"/>
            </a:solidFill>
            <a:ln w="13">
              <a:no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5" name="Rectangle 296"/>
            <p:cNvSpPr>
              <a:spLocks noChangeArrowheads="1"/>
            </p:cNvSpPr>
            <p:nvPr/>
          </p:nvSpPr>
          <p:spPr bwMode="auto">
            <a:xfrm>
              <a:off x="5340096" y="3932634"/>
              <a:ext cx="96012" cy="99177"/>
            </a:xfrm>
            <a:prstGeom prst="rect">
              <a:avLst/>
            </a:prstGeom>
            <a:solidFill>
              <a:srgbClr val="0000FF"/>
            </a:solidFill>
            <a:ln w="13">
              <a:no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6" name="Rectangle 296"/>
            <p:cNvSpPr>
              <a:spLocks noChangeArrowheads="1"/>
            </p:cNvSpPr>
            <p:nvPr/>
          </p:nvSpPr>
          <p:spPr bwMode="auto">
            <a:xfrm>
              <a:off x="3821330" y="3991356"/>
              <a:ext cx="96874" cy="97200"/>
            </a:xfrm>
            <a:prstGeom prst="rect">
              <a:avLst/>
            </a:prstGeom>
            <a:solidFill>
              <a:srgbClr val="0000FF"/>
            </a:solidFill>
            <a:ln w="13">
              <a:no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7" name="Rectangle 296"/>
            <p:cNvSpPr>
              <a:spLocks noChangeArrowheads="1"/>
            </p:cNvSpPr>
            <p:nvPr/>
          </p:nvSpPr>
          <p:spPr bwMode="auto">
            <a:xfrm>
              <a:off x="2314094" y="3563630"/>
              <a:ext cx="90000" cy="90000"/>
            </a:xfrm>
            <a:prstGeom prst="rect">
              <a:avLst/>
            </a:prstGeom>
            <a:solidFill>
              <a:srgbClr val="0000FF"/>
            </a:solidFill>
            <a:ln w="13">
              <a:noFill/>
              <a:miter lim="800000"/>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28" name="Oval 304"/>
            <p:cNvSpPr>
              <a:spLocks noChangeArrowheads="1"/>
            </p:cNvSpPr>
            <p:nvPr/>
          </p:nvSpPr>
          <p:spPr bwMode="auto">
            <a:xfrm>
              <a:off x="2523745" y="1581912"/>
              <a:ext cx="105156" cy="109728"/>
            </a:xfrm>
            <a:prstGeom prst="ellipse">
              <a:avLst/>
            </a:prstGeom>
            <a:solidFill>
              <a:srgbClr val="FF3300"/>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31" name="Oval 304"/>
            <p:cNvSpPr>
              <a:spLocks noChangeArrowheads="1"/>
            </p:cNvSpPr>
            <p:nvPr/>
          </p:nvSpPr>
          <p:spPr bwMode="auto">
            <a:xfrm>
              <a:off x="8278959" y="1814826"/>
              <a:ext cx="118800" cy="118800"/>
            </a:xfrm>
            <a:prstGeom prst="ellipse">
              <a:avLst/>
            </a:prstGeom>
            <a:solidFill>
              <a:srgbClr val="FF3300"/>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32" name="Oval 304"/>
            <p:cNvSpPr>
              <a:spLocks noChangeArrowheads="1"/>
            </p:cNvSpPr>
            <p:nvPr/>
          </p:nvSpPr>
          <p:spPr bwMode="auto">
            <a:xfrm>
              <a:off x="6768871" y="2231769"/>
              <a:ext cx="118800" cy="118800"/>
            </a:xfrm>
            <a:prstGeom prst="ellipse">
              <a:avLst/>
            </a:prstGeom>
            <a:solidFill>
              <a:srgbClr val="FF3300"/>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33" name="Oval 304"/>
            <p:cNvSpPr>
              <a:spLocks noChangeArrowheads="1"/>
            </p:cNvSpPr>
            <p:nvPr/>
          </p:nvSpPr>
          <p:spPr bwMode="auto">
            <a:xfrm>
              <a:off x="5242461" y="2683218"/>
              <a:ext cx="118800" cy="118800"/>
            </a:xfrm>
            <a:prstGeom prst="ellipse">
              <a:avLst/>
            </a:prstGeom>
            <a:solidFill>
              <a:srgbClr val="FF3300"/>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34" name="Oval 304"/>
            <p:cNvSpPr>
              <a:spLocks noChangeArrowheads="1"/>
            </p:cNvSpPr>
            <p:nvPr/>
          </p:nvSpPr>
          <p:spPr bwMode="auto">
            <a:xfrm>
              <a:off x="3731908" y="2778573"/>
              <a:ext cx="118800" cy="118800"/>
            </a:xfrm>
            <a:prstGeom prst="ellipse">
              <a:avLst/>
            </a:prstGeom>
            <a:solidFill>
              <a:srgbClr val="FF3300"/>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35" name="Oval 304"/>
            <p:cNvSpPr>
              <a:spLocks noChangeArrowheads="1"/>
            </p:cNvSpPr>
            <p:nvPr/>
          </p:nvSpPr>
          <p:spPr bwMode="auto">
            <a:xfrm>
              <a:off x="2221820" y="3166297"/>
              <a:ext cx="118800" cy="118800"/>
            </a:xfrm>
            <a:prstGeom prst="ellipse">
              <a:avLst/>
            </a:prstGeom>
            <a:solidFill>
              <a:srgbClr val="FF3300"/>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36" name="Oval 304"/>
            <p:cNvSpPr>
              <a:spLocks noChangeArrowheads="1"/>
            </p:cNvSpPr>
            <p:nvPr/>
          </p:nvSpPr>
          <p:spPr bwMode="auto">
            <a:xfrm>
              <a:off x="5218062" y="1590539"/>
              <a:ext cx="105156" cy="109728"/>
            </a:xfrm>
            <a:prstGeom prst="ellipse">
              <a:avLst/>
            </a:prstGeom>
            <a:solidFill>
              <a:srgbClr val="0000FF"/>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41" name="Oval 304"/>
            <p:cNvSpPr>
              <a:spLocks noChangeArrowheads="1"/>
            </p:cNvSpPr>
            <p:nvPr/>
          </p:nvSpPr>
          <p:spPr bwMode="auto">
            <a:xfrm>
              <a:off x="5324454" y="2467154"/>
              <a:ext cx="126000" cy="126000"/>
            </a:xfrm>
            <a:prstGeom prst="ellipse">
              <a:avLst/>
            </a:prstGeom>
            <a:solidFill>
              <a:srgbClr val="0000FF"/>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42" name="Oval 304"/>
            <p:cNvSpPr>
              <a:spLocks noChangeArrowheads="1"/>
            </p:cNvSpPr>
            <p:nvPr/>
          </p:nvSpPr>
          <p:spPr bwMode="auto">
            <a:xfrm>
              <a:off x="8358077" y="1613139"/>
              <a:ext cx="126000" cy="126000"/>
            </a:xfrm>
            <a:prstGeom prst="ellipse">
              <a:avLst/>
            </a:prstGeom>
            <a:solidFill>
              <a:srgbClr val="0000FF"/>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43" name="Oval 304"/>
            <p:cNvSpPr>
              <a:spLocks noChangeArrowheads="1"/>
            </p:cNvSpPr>
            <p:nvPr/>
          </p:nvSpPr>
          <p:spPr bwMode="auto">
            <a:xfrm>
              <a:off x="2287956" y="3007743"/>
              <a:ext cx="126000" cy="126000"/>
            </a:xfrm>
            <a:prstGeom prst="ellipse">
              <a:avLst/>
            </a:prstGeom>
            <a:solidFill>
              <a:srgbClr val="0000FF"/>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44" name="Oval 304"/>
            <p:cNvSpPr>
              <a:spLocks noChangeArrowheads="1"/>
            </p:cNvSpPr>
            <p:nvPr/>
          </p:nvSpPr>
          <p:spPr bwMode="auto">
            <a:xfrm>
              <a:off x="3808385" y="2559170"/>
              <a:ext cx="126000" cy="126000"/>
            </a:xfrm>
            <a:prstGeom prst="ellipse">
              <a:avLst/>
            </a:prstGeom>
            <a:solidFill>
              <a:srgbClr val="0000FF"/>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sp>
          <p:nvSpPr>
            <p:cNvPr id="345" name="Oval 304"/>
            <p:cNvSpPr>
              <a:spLocks noChangeArrowheads="1"/>
            </p:cNvSpPr>
            <p:nvPr/>
          </p:nvSpPr>
          <p:spPr bwMode="auto">
            <a:xfrm>
              <a:off x="6836952" y="2093343"/>
              <a:ext cx="126000" cy="126000"/>
            </a:xfrm>
            <a:prstGeom prst="ellipse">
              <a:avLst/>
            </a:prstGeom>
            <a:solidFill>
              <a:srgbClr val="0000FF"/>
            </a:solidFill>
            <a:ln w="13">
              <a:noFill/>
              <a:round/>
              <a:headEnd/>
              <a:tailEnd/>
            </a:ln>
          </p:spPr>
          <p:txBody>
            <a:bodyPr/>
            <a:lstStyle/>
            <a:p>
              <a:pPr algn="l" rtl="0" fontAlgn="base">
                <a:spcBef>
                  <a:spcPct val="0"/>
                </a:spcBef>
                <a:spcAft>
                  <a:spcPct val="0"/>
                </a:spcAft>
              </a:pPr>
              <a:endParaRPr lang="en-GB" sz="1400" b="1" kern="1200" dirty="0">
                <a:solidFill>
                  <a:srgbClr val="000099"/>
                </a:solidFill>
                <a:latin typeface="Arial" pitchFamily="34" charset="0"/>
                <a:ea typeface="+mn-ea"/>
                <a:cs typeface="Arial" pitchFamily="34" charset="0"/>
              </a:endParaRP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3200" b="1" dirty="0" smtClean="0">
                <a:solidFill>
                  <a:srgbClr val="FF0000"/>
                </a:solidFill>
              </a:rPr>
              <a:t>Blood Pressure-lowering arm</a:t>
            </a:r>
          </a:p>
          <a:p>
            <a:pPr algn="ctr"/>
            <a:endParaRPr lang="en-GB" sz="3200" b="1" dirty="0" smtClean="0">
              <a:solidFill>
                <a:srgbClr val="FF0000"/>
              </a:solidFill>
            </a:endParaRPr>
          </a:p>
          <a:p>
            <a:pPr algn="ctr"/>
            <a:r>
              <a:rPr lang="en-GB" sz="3200" b="1" dirty="0" err="1" smtClean="0">
                <a:solidFill>
                  <a:srgbClr val="FF0000"/>
                </a:solidFill>
              </a:rPr>
              <a:t>Substudies</a:t>
            </a:r>
            <a:endParaRPr lang="en-GB" sz="3200" b="1" dirty="0" smtClean="0">
              <a:solidFill>
                <a:srgbClr val="FF0000"/>
              </a:solidFill>
            </a:endParaRPr>
          </a:p>
          <a:p>
            <a:pPr algn="ctr"/>
            <a:r>
              <a:rPr lang="en-GB" sz="2000" dirty="0" smtClean="0"/>
              <a:t/>
            </a:r>
            <a:br>
              <a:rPr lang="en-GB" sz="2000" dirty="0" smtClean="0"/>
            </a:br>
            <a:endParaRPr lang="en-GB"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ASCOT History</a:t>
            </a:r>
            <a:endParaRPr lang="en-GB"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GB" dirty="0" smtClean="0"/>
              <a:t>1988/9 European Blood Pressure Group- discussion on unmet needs in hypertension research</a:t>
            </a:r>
          </a:p>
          <a:p>
            <a:endParaRPr lang="en-GB" dirty="0" smtClean="0"/>
          </a:p>
          <a:p>
            <a:r>
              <a:rPr lang="en-GB" dirty="0" smtClean="0"/>
              <a:t>1991 British Hypertension Society Working Party formed; produced initial trial design but no funding</a:t>
            </a:r>
          </a:p>
          <a:p>
            <a:pPr>
              <a:buNone/>
            </a:pPr>
            <a:endParaRPr lang="en-GB" dirty="0" smtClean="0"/>
          </a:p>
          <a:p>
            <a:r>
              <a:rPr lang="en-GB" dirty="0" smtClean="0"/>
              <a:t>1993 </a:t>
            </a:r>
            <a:r>
              <a:rPr lang="en-GB" dirty="0" err="1" smtClean="0"/>
              <a:t>Furberg</a:t>
            </a:r>
            <a:r>
              <a:rPr lang="en-GB" dirty="0" smtClean="0"/>
              <a:t> and the CCB controversy</a:t>
            </a:r>
          </a:p>
          <a:p>
            <a:pPr>
              <a:buNone/>
            </a:pPr>
            <a:endParaRPr lang="en-GB" dirty="0" smtClean="0"/>
          </a:p>
          <a:p>
            <a:r>
              <a:rPr lang="en-GB" dirty="0" smtClean="0"/>
              <a:t>1993 NHLBI agree to fund ALLHAT</a:t>
            </a:r>
          </a:p>
          <a:p>
            <a:endParaRPr lang="en-GB" dirty="0" smtClean="0"/>
          </a:p>
          <a:p>
            <a:r>
              <a:rPr lang="en-GB" dirty="0" smtClean="0"/>
              <a:t>1995 Joint discussions between  UK, Sweden and Pfizer.</a:t>
            </a:r>
          </a:p>
          <a:p>
            <a:pPr>
              <a:buNone/>
            </a:pPr>
            <a:endParaRPr lang="en-GB" dirty="0" smtClean="0"/>
          </a:p>
          <a:p>
            <a:r>
              <a:rPr lang="en-GB" dirty="0" smtClean="0"/>
              <a:t> 1996 ASCOT announcement and Steering Committee established</a:t>
            </a:r>
          </a:p>
          <a:p>
            <a:pPr>
              <a:buNone/>
            </a:pPr>
            <a:endParaRPr lang="en-GB" dirty="0" smtClean="0"/>
          </a:p>
          <a:p>
            <a:pPr>
              <a:buNone/>
            </a:pPr>
            <a:r>
              <a:rPr lang="en-GB" dirty="0" smtClean="0"/>
              <a:t> </a:t>
            </a:r>
          </a:p>
          <a:p>
            <a:endParaRPr lang="en-GB" dirty="0" smtClean="0"/>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sz="3600" b="1" dirty="0" smtClean="0">
                <a:solidFill>
                  <a:schemeClr val="accent2"/>
                </a:solidFill>
                <a:latin typeface="Arial" charset="0"/>
              </a:rPr>
              <a:t>CAFÉ Study: </a:t>
            </a:r>
            <a:r>
              <a:rPr lang="en-US" sz="3600" b="1" dirty="0">
                <a:solidFill>
                  <a:schemeClr val="accent2"/>
                </a:solidFill>
                <a:latin typeface="Arial" charset="0"/>
              </a:rPr>
              <a:t>Methods</a:t>
            </a:r>
          </a:p>
        </p:txBody>
      </p:sp>
      <p:sp>
        <p:nvSpPr>
          <p:cNvPr id="308227" name="Rectangle 3"/>
          <p:cNvSpPr>
            <a:spLocks noGrp="1" noChangeArrowheads="1"/>
          </p:cNvSpPr>
          <p:nvPr>
            <p:ph type="body" sz="half" idx="2"/>
          </p:nvPr>
        </p:nvSpPr>
        <p:spPr>
          <a:xfrm>
            <a:off x="4854575" y="2455867"/>
            <a:ext cx="3532188" cy="2770187"/>
          </a:xfrm>
        </p:spPr>
        <p:txBody>
          <a:bodyPr/>
          <a:lstStyle/>
          <a:p>
            <a:pPr marL="230188" indent="-230188"/>
            <a:r>
              <a:rPr lang="en-US" sz="2000"/>
              <a:t>Radial artery waveforms measured via noninvasive applanation tonometry </a:t>
            </a:r>
          </a:p>
          <a:p>
            <a:pPr marL="230188" indent="-230188"/>
            <a:r>
              <a:rPr lang="en-US" sz="2000"/>
              <a:t>Augmentation index (AIx) defined as ratio of augmentation to central pulse pressure: </a:t>
            </a:r>
            <a:br>
              <a:rPr lang="en-US" sz="2000"/>
            </a:br>
            <a:r>
              <a:rPr lang="en-US" sz="2000"/>
              <a:t>Alx = (∆ P/PP) × 100</a:t>
            </a:r>
          </a:p>
          <a:p>
            <a:pPr marL="230188" indent="-230188">
              <a:buFontTx/>
              <a:buNone/>
            </a:pPr>
            <a:endParaRPr lang="en-US" sz="2000"/>
          </a:p>
        </p:txBody>
      </p:sp>
      <p:sp>
        <p:nvSpPr>
          <p:cNvPr id="308228" name="Rectangle 4"/>
          <p:cNvSpPr>
            <a:spLocks noChangeArrowheads="1"/>
          </p:cNvSpPr>
          <p:nvPr/>
        </p:nvSpPr>
        <p:spPr bwMode="auto">
          <a:xfrm>
            <a:off x="2971804" y="6172200"/>
            <a:ext cx="5788025" cy="304800"/>
          </a:xfrm>
          <a:prstGeom prst="rect">
            <a:avLst/>
          </a:prstGeom>
          <a:noFill/>
          <a:ln w="9525">
            <a:noFill/>
            <a:miter lim="800000"/>
            <a:headEnd/>
            <a:tailEnd/>
          </a:ln>
          <a:effectLst/>
        </p:spPr>
        <p:txBody>
          <a:bodyPr lIns="0" rIns="0" anchor="b">
            <a:spAutoFit/>
          </a:bodyPr>
          <a:lstStyle/>
          <a:p>
            <a:pPr algn="r" rtl="0" eaLnBrk="0" fontAlgn="base" hangingPunct="0">
              <a:spcBef>
                <a:spcPct val="0"/>
              </a:spcBef>
              <a:spcAft>
                <a:spcPct val="0"/>
              </a:spcAft>
            </a:pPr>
            <a:r>
              <a:rPr lang="en-US" sz="1400" b="1" kern="1200">
                <a:solidFill>
                  <a:srgbClr val="000099"/>
                </a:solidFill>
                <a:latin typeface="Arial" charset="0"/>
                <a:ea typeface="ＭＳ Ｐゴシック" pitchFamily="34" charset="-128"/>
                <a:cs typeface="+mn-cs"/>
              </a:rPr>
              <a:t>CAFE Investigators. </a:t>
            </a:r>
            <a:r>
              <a:rPr lang="en-US" sz="1400" b="1" i="1" kern="1200">
                <a:solidFill>
                  <a:srgbClr val="000099"/>
                </a:solidFill>
                <a:latin typeface="Arial" charset="0"/>
                <a:ea typeface="ＭＳ Ｐゴシック" pitchFamily="34" charset="-128"/>
                <a:cs typeface="+mn-cs"/>
              </a:rPr>
              <a:t>Circulation</a:t>
            </a:r>
            <a:r>
              <a:rPr lang="en-US" sz="1400" b="1" kern="1200">
                <a:solidFill>
                  <a:srgbClr val="000099"/>
                </a:solidFill>
                <a:latin typeface="Arial" charset="0"/>
                <a:ea typeface="ＭＳ Ｐゴシック" pitchFamily="34" charset="-128"/>
                <a:cs typeface="+mn-cs"/>
              </a:rPr>
              <a:t>. 2006;113: epublished Feb 13, 2006.</a:t>
            </a:r>
          </a:p>
        </p:txBody>
      </p:sp>
      <p:sp>
        <p:nvSpPr>
          <p:cNvPr id="308229" name="Rectangle 5"/>
          <p:cNvSpPr>
            <a:spLocks noChangeArrowheads="1"/>
          </p:cNvSpPr>
          <p:nvPr/>
        </p:nvSpPr>
        <p:spPr bwMode="auto">
          <a:xfrm>
            <a:off x="285752" y="6172221"/>
            <a:ext cx="2077813" cy="307777"/>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400" b="1" kern="1200">
                <a:solidFill>
                  <a:srgbClr val="000099"/>
                </a:solidFill>
                <a:latin typeface="Arial" charset="0"/>
                <a:ea typeface="ＭＳ Ｐゴシック" pitchFamily="34" charset="-128"/>
                <a:cs typeface="+mn-cs"/>
              </a:rPr>
              <a:t>ED = ejection duration</a:t>
            </a:r>
          </a:p>
        </p:txBody>
      </p:sp>
      <p:sp>
        <p:nvSpPr>
          <p:cNvPr id="308230" name="Text Box 6"/>
          <p:cNvSpPr txBox="1">
            <a:spLocks noChangeArrowheads="1"/>
          </p:cNvSpPr>
          <p:nvPr/>
        </p:nvSpPr>
        <p:spPr bwMode="auto">
          <a:xfrm>
            <a:off x="304800" y="3167068"/>
            <a:ext cx="1172117" cy="646331"/>
          </a:xfrm>
          <a:prstGeom prst="rect">
            <a:avLst/>
          </a:prstGeom>
          <a:noFill/>
          <a:ln w="25400">
            <a:noFill/>
            <a:miter lim="800000"/>
            <a:headEnd/>
            <a:tailEnd/>
          </a:ln>
          <a:effectLst/>
        </p:spPr>
        <p:txBody>
          <a:bodyPr wrap="none">
            <a:spAutoFit/>
          </a:bodyPr>
          <a:lstStyle/>
          <a:p>
            <a:pPr algn="ctr" rtl="0" eaLnBrk="0" fontAlgn="base" hangingPunct="0">
              <a:spcBef>
                <a:spcPct val="0"/>
              </a:spcBef>
              <a:spcAft>
                <a:spcPct val="0"/>
              </a:spcAft>
            </a:pPr>
            <a:r>
              <a:rPr lang="en-US" b="1" kern="1200">
                <a:solidFill>
                  <a:srgbClr val="000099"/>
                </a:solidFill>
                <a:latin typeface="Arial" charset="0"/>
                <a:ea typeface="ＭＳ Ｐゴシック" pitchFamily="34" charset="-128"/>
                <a:cs typeface="+mn-cs"/>
              </a:rPr>
              <a:t>Pressure</a:t>
            </a:r>
            <a:br>
              <a:rPr lang="en-US" b="1" kern="1200">
                <a:solidFill>
                  <a:srgbClr val="000099"/>
                </a:solidFill>
                <a:latin typeface="Arial" charset="0"/>
                <a:ea typeface="ＭＳ Ｐゴシック" pitchFamily="34" charset="-128"/>
                <a:cs typeface="+mn-cs"/>
              </a:rPr>
            </a:br>
            <a:r>
              <a:rPr lang="en-US" b="1" kern="1200">
                <a:solidFill>
                  <a:srgbClr val="000099"/>
                </a:solidFill>
                <a:latin typeface="Arial" charset="0"/>
                <a:ea typeface="ＭＳ Ｐゴシック" pitchFamily="34" charset="-128"/>
                <a:cs typeface="+mn-cs"/>
              </a:rPr>
              <a:t>(mm Hg)</a:t>
            </a:r>
          </a:p>
        </p:txBody>
      </p:sp>
      <p:sp>
        <p:nvSpPr>
          <p:cNvPr id="308231" name="Line 7"/>
          <p:cNvSpPr>
            <a:spLocks noChangeShapeType="1"/>
          </p:cNvSpPr>
          <p:nvPr/>
        </p:nvSpPr>
        <p:spPr bwMode="auto">
          <a:xfrm flipV="1">
            <a:off x="1682750" y="2028825"/>
            <a:ext cx="0" cy="2819400"/>
          </a:xfrm>
          <a:prstGeom prst="line">
            <a:avLst/>
          </a:prstGeom>
          <a:noFill/>
          <a:ln w="19050">
            <a:solidFill>
              <a:schemeClr val="tx1"/>
            </a:solidFill>
            <a:round/>
            <a:headEnd/>
            <a:tailEnd type="triangle" w="med" len="me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08232" name="Text Box 8"/>
          <p:cNvSpPr txBox="1">
            <a:spLocks noChangeArrowheads="1"/>
          </p:cNvSpPr>
          <p:nvPr/>
        </p:nvSpPr>
        <p:spPr bwMode="auto">
          <a:xfrm>
            <a:off x="3054360" y="2100263"/>
            <a:ext cx="543739" cy="369332"/>
          </a:xfrm>
          <a:prstGeom prst="rect">
            <a:avLst/>
          </a:prstGeom>
          <a:noFill/>
          <a:ln w="25400">
            <a:noFill/>
            <a:miter lim="800000"/>
            <a:headEnd/>
            <a:tailEnd/>
          </a:ln>
          <a:effectLst/>
        </p:spPr>
        <p:txBody>
          <a:bodyPr wrap="none">
            <a:spAutoFit/>
          </a:bodyPr>
          <a:lstStyle/>
          <a:p>
            <a:pPr algn="l" rtl="0" eaLnBrk="0" fontAlgn="base" hangingPunct="0">
              <a:spcBef>
                <a:spcPct val="0"/>
              </a:spcBef>
              <a:spcAft>
                <a:spcPct val="0"/>
              </a:spcAft>
            </a:pPr>
            <a:r>
              <a:rPr lang="en-US" b="1" kern="1200">
                <a:solidFill>
                  <a:srgbClr val="000099"/>
                </a:solidFill>
                <a:latin typeface="Arial" charset="0"/>
                <a:ea typeface="+mn-ea"/>
                <a:cs typeface="Arial" charset="0"/>
              </a:rPr>
              <a:t>∆</a:t>
            </a:r>
            <a:r>
              <a:rPr lang="en-US" b="1" kern="1200">
                <a:solidFill>
                  <a:srgbClr val="000099"/>
                </a:solidFill>
                <a:latin typeface="Arial" charset="0"/>
                <a:ea typeface="ＭＳ Ｐゴシック" pitchFamily="34" charset="-128"/>
                <a:cs typeface="+mn-cs"/>
              </a:rPr>
              <a:t> P</a:t>
            </a:r>
          </a:p>
        </p:txBody>
      </p:sp>
      <p:sp>
        <p:nvSpPr>
          <p:cNvPr id="308233" name="Text Box 9"/>
          <p:cNvSpPr txBox="1">
            <a:spLocks noChangeArrowheads="1"/>
          </p:cNvSpPr>
          <p:nvPr/>
        </p:nvSpPr>
        <p:spPr bwMode="auto">
          <a:xfrm>
            <a:off x="1139836" y="1905001"/>
            <a:ext cx="492443" cy="369332"/>
          </a:xfrm>
          <a:prstGeom prst="rect">
            <a:avLst/>
          </a:prstGeom>
          <a:noFill/>
          <a:ln w="25400">
            <a:noFill/>
            <a:miter lim="800000"/>
            <a:headEnd/>
            <a:tailEnd/>
          </a:ln>
          <a:effectLst/>
        </p:spPr>
        <p:txBody>
          <a:bodyPr wrap="none">
            <a:spAutoFit/>
          </a:bodyPr>
          <a:lstStyle/>
          <a:p>
            <a:pPr algn="l" rtl="0" eaLnBrk="0" fontAlgn="base" hangingPunct="0">
              <a:spcBef>
                <a:spcPct val="0"/>
              </a:spcBef>
              <a:spcAft>
                <a:spcPct val="0"/>
              </a:spcAft>
            </a:pPr>
            <a:r>
              <a:rPr lang="en-US" b="1" kern="1200">
                <a:solidFill>
                  <a:srgbClr val="000099"/>
                </a:solidFill>
                <a:latin typeface="Arial" charset="0"/>
                <a:ea typeface="ＭＳ Ｐゴシック" pitchFamily="34" charset="-128"/>
                <a:cs typeface="+mn-cs"/>
              </a:rPr>
              <a:t>SP</a:t>
            </a:r>
          </a:p>
        </p:txBody>
      </p:sp>
      <p:sp>
        <p:nvSpPr>
          <p:cNvPr id="308234" name="Text Box 10"/>
          <p:cNvSpPr txBox="1">
            <a:spLocks noChangeArrowheads="1"/>
          </p:cNvSpPr>
          <p:nvPr/>
        </p:nvSpPr>
        <p:spPr bwMode="auto">
          <a:xfrm>
            <a:off x="1173164" y="2176463"/>
            <a:ext cx="423514" cy="369332"/>
          </a:xfrm>
          <a:prstGeom prst="rect">
            <a:avLst/>
          </a:prstGeom>
          <a:noFill/>
          <a:ln w="25400">
            <a:noFill/>
            <a:miter lim="800000"/>
            <a:headEnd/>
            <a:tailEnd/>
          </a:ln>
          <a:effectLst/>
        </p:spPr>
        <p:txBody>
          <a:bodyPr wrap="none">
            <a:spAutoFit/>
          </a:bodyPr>
          <a:lstStyle/>
          <a:p>
            <a:pPr algn="l" rtl="0" eaLnBrk="0" fontAlgn="base" hangingPunct="0">
              <a:spcBef>
                <a:spcPct val="0"/>
              </a:spcBef>
              <a:spcAft>
                <a:spcPct val="0"/>
              </a:spcAft>
            </a:pPr>
            <a:r>
              <a:rPr lang="en-US" b="1" kern="1200">
                <a:solidFill>
                  <a:srgbClr val="000099"/>
                </a:solidFill>
                <a:latin typeface="Arial" charset="0"/>
                <a:ea typeface="ＭＳ Ｐゴシック" pitchFamily="34" charset="-128"/>
                <a:cs typeface="+mn-cs"/>
              </a:rPr>
              <a:t>P</a:t>
            </a:r>
            <a:r>
              <a:rPr lang="en-US" b="1" kern="1200" baseline="-25000">
                <a:solidFill>
                  <a:srgbClr val="000099"/>
                </a:solidFill>
                <a:latin typeface="Arial" charset="0"/>
                <a:ea typeface="ＭＳ Ｐゴシック" pitchFamily="34" charset="-128"/>
                <a:cs typeface="+mn-cs"/>
              </a:rPr>
              <a:t>1</a:t>
            </a:r>
          </a:p>
        </p:txBody>
      </p:sp>
      <p:sp>
        <p:nvSpPr>
          <p:cNvPr id="308235" name="Text Box 11"/>
          <p:cNvSpPr txBox="1">
            <a:spLocks noChangeArrowheads="1"/>
          </p:cNvSpPr>
          <p:nvPr/>
        </p:nvSpPr>
        <p:spPr bwMode="auto">
          <a:xfrm>
            <a:off x="1133488" y="4581526"/>
            <a:ext cx="505267" cy="369332"/>
          </a:xfrm>
          <a:prstGeom prst="rect">
            <a:avLst/>
          </a:prstGeom>
          <a:noFill/>
          <a:ln w="25400">
            <a:noFill/>
            <a:miter lim="800000"/>
            <a:headEnd/>
            <a:tailEnd/>
          </a:ln>
          <a:effectLst/>
        </p:spPr>
        <p:txBody>
          <a:bodyPr wrap="none">
            <a:spAutoFit/>
          </a:bodyPr>
          <a:lstStyle/>
          <a:p>
            <a:pPr algn="ctr" rtl="0" eaLnBrk="0" fontAlgn="base" hangingPunct="0">
              <a:spcBef>
                <a:spcPct val="0"/>
              </a:spcBef>
              <a:spcAft>
                <a:spcPct val="0"/>
              </a:spcAft>
            </a:pPr>
            <a:r>
              <a:rPr lang="en-US" b="1" kern="1200">
                <a:solidFill>
                  <a:srgbClr val="000099"/>
                </a:solidFill>
                <a:latin typeface="Arial" charset="0"/>
                <a:ea typeface="ＭＳ Ｐゴシック" pitchFamily="34" charset="-128"/>
                <a:cs typeface="+mn-cs"/>
              </a:rPr>
              <a:t>DP</a:t>
            </a:r>
          </a:p>
        </p:txBody>
      </p:sp>
      <p:sp>
        <p:nvSpPr>
          <p:cNvPr id="308236" name="Text Box 12"/>
          <p:cNvSpPr txBox="1">
            <a:spLocks noChangeArrowheads="1"/>
          </p:cNvSpPr>
          <p:nvPr/>
        </p:nvSpPr>
        <p:spPr bwMode="auto">
          <a:xfrm>
            <a:off x="2587625" y="4838701"/>
            <a:ext cx="1069524" cy="369332"/>
          </a:xfrm>
          <a:prstGeom prst="rect">
            <a:avLst/>
          </a:prstGeom>
          <a:noFill/>
          <a:ln w="25400">
            <a:noFill/>
            <a:miter lim="800000"/>
            <a:headEnd/>
            <a:tailEnd/>
          </a:ln>
          <a:effectLst/>
        </p:spPr>
        <p:txBody>
          <a:bodyPr wrap="none">
            <a:spAutoFit/>
          </a:bodyPr>
          <a:lstStyle/>
          <a:p>
            <a:pPr algn="ctr" rtl="0" eaLnBrk="0" fontAlgn="base" hangingPunct="0">
              <a:spcBef>
                <a:spcPct val="0"/>
              </a:spcBef>
              <a:spcAft>
                <a:spcPct val="0"/>
              </a:spcAft>
            </a:pPr>
            <a:r>
              <a:rPr lang="en-US" b="1" kern="1200">
                <a:solidFill>
                  <a:srgbClr val="000099"/>
                </a:solidFill>
                <a:latin typeface="Arial" charset="0"/>
                <a:ea typeface="ＭＳ Ｐゴシック" pitchFamily="34" charset="-128"/>
                <a:cs typeface="+mn-cs"/>
              </a:rPr>
              <a:t>Incisura</a:t>
            </a:r>
          </a:p>
        </p:txBody>
      </p:sp>
      <p:sp>
        <p:nvSpPr>
          <p:cNvPr id="308237" name="Text Box 13"/>
          <p:cNvSpPr txBox="1">
            <a:spLocks noChangeArrowheads="1"/>
          </p:cNvSpPr>
          <p:nvPr/>
        </p:nvSpPr>
        <p:spPr bwMode="auto">
          <a:xfrm>
            <a:off x="2101853" y="5343526"/>
            <a:ext cx="1527021" cy="369332"/>
          </a:xfrm>
          <a:prstGeom prst="rect">
            <a:avLst/>
          </a:prstGeom>
          <a:noFill/>
          <a:ln w="25400">
            <a:noFill/>
            <a:miter lim="800000"/>
            <a:headEnd/>
            <a:tailEnd/>
          </a:ln>
          <a:effectLst/>
        </p:spPr>
        <p:txBody>
          <a:bodyPr wrap="none">
            <a:spAutoFit/>
          </a:bodyPr>
          <a:lstStyle/>
          <a:p>
            <a:pPr algn="ctr" rtl="0" eaLnBrk="0" fontAlgn="base" hangingPunct="0">
              <a:spcBef>
                <a:spcPct val="0"/>
              </a:spcBef>
              <a:spcAft>
                <a:spcPct val="0"/>
              </a:spcAft>
            </a:pPr>
            <a:r>
              <a:rPr lang="en-US" b="1" kern="1200">
                <a:solidFill>
                  <a:srgbClr val="000099"/>
                </a:solidFill>
                <a:latin typeface="Arial" charset="0"/>
                <a:ea typeface="ＭＳ Ｐゴシック" pitchFamily="34" charset="-128"/>
                <a:cs typeface="+mn-cs"/>
              </a:rPr>
              <a:t>Time (msec)</a:t>
            </a:r>
          </a:p>
        </p:txBody>
      </p:sp>
      <p:sp>
        <p:nvSpPr>
          <p:cNvPr id="308238" name="Line 14"/>
          <p:cNvSpPr>
            <a:spLocks noChangeShapeType="1"/>
          </p:cNvSpPr>
          <p:nvPr/>
        </p:nvSpPr>
        <p:spPr bwMode="auto">
          <a:xfrm>
            <a:off x="1720850" y="5229225"/>
            <a:ext cx="1123950" cy="0"/>
          </a:xfrm>
          <a:prstGeom prst="line">
            <a:avLst/>
          </a:prstGeom>
          <a:noFill/>
          <a:ln w="19050">
            <a:solidFill>
              <a:schemeClr val="tx1"/>
            </a:solidFill>
            <a:round/>
            <a:headEnd type="triangle" w="lg" len="med"/>
            <a:tailEnd type="triangle" w="lg" len="me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useBgFill="1">
        <p:nvSpPr>
          <p:cNvPr id="308239" name="Text Box 15"/>
          <p:cNvSpPr txBox="1">
            <a:spLocks noChangeArrowheads="1"/>
          </p:cNvSpPr>
          <p:nvPr/>
        </p:nvSpPr>
        <p:spPr bwMode="auto">
          <a:xfrm>
            <a:off x="1981200" y="5057775"/>
            <a:ext cx="603250" cy="336550"/>
          </a:xfrm>
          <a:prstGeom prst="rect">
            <a:avLst/>
          </a:prstGeom>
          <a:ln w="25400">
            <a:noFill/>
            <a:miter lim="800000"/>
            <a:headEnd/>
            <a:tailEnd/>
          </a:ln>
          <a:effectLst/>
        </p:spPr>
        <p:txBody>
          <a:bodyPr>
            <a:spAutoFit/>
          </a:bodyPr>
          <a:lstStyle/>
          <a:p>
            <a:pPr algn="ctr" rtl="0" eaLnBrk="0" fontAlgn="base" hangingPunct="0">
              <a:spcBef>
                <a:spcPct val="0"/>
              </a:spcBef>
              <a:spcAft>
                <a:spcPct val="0"/>
              </a:spcAft>
            </a:pPr>
            <a:r>
              <a:rPr lang="en-US" sz="1600" b="1" kern="1200">
                <a:solidFill>
                  <a:srgbClr val="000099"/>
                </a:solidFill>
                <a:latin typeface="Arial" charset="0"/>
                <a:ea typeface="ＭＳ Ｐゴシック" pitchFamily="34" charset="-128"/>
                <a:cs typeface="+mn-cs"/>
              </a:rPr>
              <a:t>ED</a:t>
            </a:r>
          </a:p>
        </p:txBody>
      </p:sp>
      <p:sp>
        <p:nvSpPr>
          <p:cNvPr id="308240" name="Line 16"/>
          <p:cNvSpPr>
            <a:spLocks noChangeShapeType="1"/>
          </p:cNvSpPr>
          <p:nvPr/>
        </p:nvSpPr>
        <p:spPr bwMode="auto">
          <a:xfrm>
            <a:off x="1695450" y="2125663"/>
            <a:ext cx="1320800" cy="0"/>
          </a:xfrm>
          <a:prstGeom prst="line">
            <a:avLst/>
          </a:prstGeom>
          <a:noFill/>
          <a:ln w="19050">
            <a:solidFill>
              <a:schemeClr val="tx1"/>
            </a:solidFill>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08241" name="Line 17"/>
          <p:cNvSpPr>
            <a:spLocks noChangeShapeType="1"/>
          </p:cNvSpPr>
          <p:nvPr/>
        </p:nvSpPr>
        <p:spPr bwMode="auto">
          <a:xfrm>
            <a:off x="1695450" y="2354263"/>
            <a:ext cx="1320800" cy="0"/>
          </a:xfrm>
          <a:prstGeom prst="line">
            <a:avLst/>
          </a:prstGeom>
          <a:noFill/>
          <a:ln w="19050">
            <a:solidFill>
              <a:schemeClr val="tx1"/>
            </a:solidFill>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08242" name="Line 18"/>
          <p:cNvSpPr>
            <a:spLocks noChangeShapeType="1"/>
          </p:cNvSpPr>
          <p:nvPr/>
        </p:nvSpPr>
        <p:spPr bwMode="auto">
          <a:xfrm flipH="1">
            <a:off x="3001974" y="2100285"/>
            <a:ext cx="14287" cy="276225"/>
          </a:xfrm>
          <a:prstGeom prst="line">
            <a:avLst/>
          </a:prstGeom>
          <a:noFill/>
          <a:ln w="254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08243" name="Line 19"/>
          <p:cNvSpPr>
            <a:spLocks noChangeShapeType="1"/>
          </p:cNvSpPr>
          <p:nvPr/>
        </p:nvSpPr>
        <p:spPr bwMode="auto">
          <a:xfrm>
            <a:off x="2101850" y="2347913"/>
            <a:ext cx="0" cy="2495550"/>
          </a:xfrm>
          <a:prstGeom prst="line">
            <a:avLst/>
          </a:prstGeom>
          <a:noFill/>
          <a:ln w="38100">
            <a:solidFill>
              <a:schemeClr val="tx1"/>
            </a:solidFill>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08244" name="Line 20"/>
          <p:cNvSpPr>
            <a:spLocks noChangeShapeType="1"/>
          </p:cNvSpPr>
          <p:nvPr/>
        </p:nvSpPr>
        <p:spPr bwMode="auto">
          <a:xfrm>
            <a:off x="2463800" y="2119313"/>
            <a:ext cx="0" cy="2724150"/>
          </a:xfrm>
          <a:prstGeom prst="line">
            <a:avLst/>
          </a:prstGeom>
          <a:noFill/>
          <a:ln w="38100">
            <a:solidFill>
              <a:schemeClr val="tx1"/>
            </a:solidFill>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08245" name="Line 21"/>
          <p:cNvSpPr>
            <a:spLocks noChangeShapeType="1"/>
          </p:cNvSpPr>
          <p:nvPr/>
        </p:nvSpPr>
        <p:spPr bwMode="auto">
          <a:xfrm flipH="1">
            <a:off x="2863850" y="3176588"/>
            <a:ext cx="7938" cy="1600200"/>
          </a:xfrm>
          <a:prstGeom prst="line">
            <a:avLst/>
          </a:prstGeom>
          <a:noFill/>
          <a:ln w="38100">
            <a:solidFill>
              <a:schemeClr val="tx1"/>
            </a:solidFill>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08246" name="Freeform 22"/>
          <p:cNvSpPr>
            <a:spLocks/>
          </p:cNvSpPr>
          <p:nvPr/>
        </p:nvSpPr>
        <p:spPr bwMode="auto">
          <a:xfrm>
            <a:off x="1720850" y="2103445"/>
            <a:ext cx="3048000" cy="2740025"/>
          </a:xfrm>
          <a:custGeom>
            <a:avLst/>
            <a:gdLst/>
            <a:ahLst/>
            <a:cxnLst>
              <a:cxn ang="0">
                <a:pos x="0" y="1726"/>
              </a:cxn>
              <a:cxn ang="0">
                <a:pos x="36" y="1582"/>
              </a:cxn>
              <a:cxn ang="0">
                <a:pos x="96" y="1102"/>
              </a:cxn>
              <a:cxn ang="0">
                <a:pos x="144" y="622"/>
              </a:cxn>
              <a:cxn ang="0">
                <a:pos x="192" y="277"/>
              </a:cxn>
              <a:cxn ang="0">
                <a:pos x="240" y="166"/>
              </a:cxn>
              <a:cxn ang="0">
                <a:pos x="306" y="130"/>
              </a:cxn>
              <a:cxn ang="0">
                <a:pos x="384" y="46"/>
              </a:cxn>
              <a:cxn ang="0">
                <a:pos x="450" y="10"/>
              </a:cxn>
              <a:cxn ang="0">
                <a:pos x="522" y="109"/>
              </a:cxn>
              <a:cxn ang="0">
                <a:pos x="576" y="286"/>
              </a:cxn>
              <a:cxn ang="0">
                <a:pos x="645" y="523"/>
              </a:cxn>
              <a:cxn ang="0">
                <a:pos x="723" y="679"/>
              </a:cxn>
              <a:cxn ang="0">
                <a:pos x="813" y="739"/>
              </a:cxn>
              <a:cxn ang="0">
                <a:pos x="912" y="808"/>
              </a:cxn>
              <a:cxn ang="0">
                <a:pos x="927" y="823"/>
              </a:cxn>
              <a:cxn ang="0">
                <a:pos x="1020" y="943"/>
              </a:cxn>
              <a:cxn ang="0">
                <a:pos x="1152" y="1075"/>
              </a:cxn>
              <a:cxn ang="0">
                <a:pos x="1248" y="1198"/>
              </a:cxn>
              <a:cxn ang="0">
                <a:pos x="1392" y="1390"/>
              </a:cxn>
              <a:cxn ang="0">
                <a:pos x="1548" y="1531"/>
              </a:cxn>
              <a:cxn ang="0">
                <a:pos x="1725" y="1636"/>
              </a:cxn>
              <a:cxn ang="0">
                <a:pos x="1869" y="1708"/>
              </a:cxn>
              <a:cxn ang="0">
                <a:pos x="1920" y="1714"/>
              </a:cxn>
            </a:cxnLst>
            <a:rect l="0" t="0" r="r" b="b"/>
            <a:pathLst>
              <a:path w="1920" h="1726">
                <a:moveTo>
                  <a:pt x="0" y="1726"/>
                </a:moveTo>
                <a:cubicBezTo>
                  <a:pt x="6" y="1702"/>
                  <a:pt x="20" y="1686"/>
                  <a:pt x="36" y="1582"/>
                </a:cubicBezTo>
                <a:cubicBezTo>
                  <a:pt x="52" y="1478"/>
                  <a:pt x="78" y="1262"/>
                  <a:pt x="96" y="1102"/>
                </a:cubicBezTo>
                <a:cubicBezTo>
                  <a:pt x="114" y="942"/>
                  <a:pt x="128" y="759"/>
                  <a:pt x="144" y="622"/>
                </a:cubicBezTo>
                <a:cubicBezTo>
                  <a:pt x="160" y="485"/>
                  <a:pt x="176" y="353"/>
                  <a:pt x="192" y="277"/>
                </a:cubicBezTo>
                <a:cubicBezTo>
                  <a:pt x="208" y="201"/>
                  <a:pt x="221" y="190"/>
                  <a:pt x="240" y="166"/>
                </a:cubicBezTo>
                <a:cubicBezTo>
                  <a:pt x="259" y="142"/>
                  <a:pt x="282" y="150"/>
                  <a:pt x="306" y="130"/>
                </a:cubicBezTo>
                <a:cubicBezTo>
                  <a:pt x="330" y="110"/>
                  <a:pt x="360" y="66"/>
                  <a:pt x="384" y="46"/>
                </a:cubicBezTo>
                <a:cubicBezTo>
                  <a:pt x="408" y="26"/>
                  <a:pt x="427" y="0"/>
                  <a:pt x="450" y="10"/>
                </a:cubicBezTo>
                <a:cubicBezTo>
                  <a:pt x="473" y="20"/>
                  <a:pt x="501" y="63"/>
                  <a:pt x="522" y="109"/>
                </a:cubicBezTo>
                <a:cubicBezTo>
                  <a:pt x="543" y="155"/>
                  <a:pt x="556" y="217"/>
                  <a:pt x="576" y="286"/>
                </a:cubicBezTo>
                <a:cubicBezTo>
                  <a:pt x="596" y="355"/>
                  <a:pt x="620" y="458"/>
                  <a:pt x="645" y="523"/>
                </a:cubicBezTo>
                <a:cubicBezTo>
                  <a:pt x="670" y="588"/>
                  <a:pt x="695" y="643"/>
                  <a:pt x="723" y="679"/>
                </a:cubicBezTo>
                <a:cubicBezTo>
                  <a:pt x="751" y="715"/>
                  <a:pt x="781" y="717"/>
                  <a:pt x="813" y="739"/>
                </a:cubicBezTo>
                <a:cubicBezTo>
                  <a:pt x="845" y="761"/>
                  <a:pt x="893" y="794"/>
                  <a:pt x="912" y="808"/>
                </a:cubicBezTo>
                <a:cubicBezTo>
                  <a:pt x="931" y="822"/>
                  <a:pt x="909" y="801"/>
                  <a:pt x="927" y="823"/>
                </a:cubicBezTo>
                <a:cubicBezTo>
                  <a:pt x="945" y="845"/>
                  <a:pt x="982" y="901"/>
                  <a:pt x="1020" y="943"/>
                </a:cubicBezTo>
                <a:cubicBezTo>
                  <a:pt x="1058" y="985"/>
                  <a:pt x="1114" y="1032"/>
                  <a:pt x="1152" y="1075"/>
                </a:cubicBezTo>
                <a:cubicBezTo>
                  <a:pt x="1190" y="1118"/>
                  <a:pt x="1208" y="1146"/>
                  <a:pt x="1248" y="1198"/>
                </a:cubicBezTo>
                <a:cubicBezTo>
                  <a:pt x="1288" y="1250"/>
                  <a:pt x="1342" y="1335"/>
                  <a:pt x="1392" y="1390"/>
                </a:cubicBezTo>
                <a:cubicBezTo>
                  <a:pt x="1442" y="1445"/>
                  <a:pt x="1493" y="1490"/>
                  <a:pt x="1548" y="1531"/>
                </a:cubicBezTo>
                <a:cubicBezTo>
                  <a:pt x="1603" y="1572"/>
                  <a:pt x="1672" y="1607"/>
                  <a:pt x="1725" y="1636"/>
                </a:cubicBezTo>
                <a:cubicBezTo>
                  <a:pt x="1778" y="1665"/>
                  <a:pt x="1837" y="1695"/>
                  <a:pt x="1869" y="1708"/>
                </a:cubicBezTo>
                <a:cubicBezTo>
                  <a:pt x="1901" y="1721"/>
                  <a:pt x="1910" y="1713"/>
                  <a:pt x="1920" y="1714"/>
                </a:cubicBezTo>
              </a:path>
            </a:pathLst>
          </a:custGeom>
          <a:noFill/>
          <a:ln w="38100" cap="flat" cmpd="sng">
            <a:solidFill>
              <a:schemeClr val="accent1"/>
            </a:solidFill>
            <a:prstDash val="solid"/>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308247" name="Line 23"/>
          <p:cNvSpPr>
            <a:spLocks noChangeShapeType="1"/>
          </p:cNvSpPr>
          <p:nvPr/>
        </p:nvSpPr>
        <p:spPr bwMode="auto">
          <a:xfrm>
            <a:off x="1682750" y="4843463"/>
            <a:ext cx="3200400" cy="0"/>
          </a:xfrm>
          <a:prstGeom prst="line">
            <a:avLst/>
          </a:prstGeom>
          <a:noFill/>
          <a:ln w="19050">
            <a:solidFill>
              <a:schemeClr val="tx1"/>
            </a:solidFill>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Tree>
  </p:cSld>
  <p:clrMapOvr>
    <a:masterClrMapping/>
  </p:clrMapOvr>
  <p:transition spd="slow">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a:xfrm>
            <a:off x="258766" y="304800"/>
            <a:ext cx="8529637" cy="996950"/>
          </a:xfrm>
        </p:spPr>
        <p:txBody>
          <a:bodyPr/>
          <a:lstStyle/>
          <a:p>
            <a:r>
              <a:rPr lang="en-US" sz="2800" b="1" dirty="0">
                <a:solidFill>
                  <a:srgbClr val="FF0000"/>
                </a:solidFill>
              </a:rPr>
              <a:t>CAFE: Lower central aortic BP with newer </a:t>
            </a:r>
            <a:r>
              <a:rPr lang="en-US" sz="2800" b="1" dirty="0" err="1">
                <a:solidFill>
                  <a:srgbClr val="FF0000"/>
                </a:solidFill>
              </a:rPr>
              <a:t>vs</a:t>
            </a:r>
            <a:r>
              <a:rPr lang="en-US" sz="2800" b="1" dirty="0">
                <a:solidFill>
                  <a:srgbClr val="FF0000"/>
                </a:solidFill>
              </a:rPr>
              <a:t> older antihypertensive regimen despite similar brachial BP</a:t>
            </a:r>
          </a:p>
        </p:txBody>
      </p:sp>
      <p:sp>
        <p:nvSpPr>
          <p:cNvPr id="1634307" name="Rectangle 3"/>
          <p:cNvSpPr>
            <a:spLocks noChangeArrowheads="1"/>
          </p:cNvSpPr>
          <p:nvPr/>
        </p:nvSpPr>
        <p:spPr bwMode="auto">
          <a:xfrm>
            <a:off x="938217" y="5991226"/>
            <a:ext cx="2622550" cy="523220"/>
          </a:xfrm>
          <a:prstGeom prst="rect">
            <a:avLst/>
          </a:prstGeom>
          <a:noFill/>
          <a:ln w="9525">
            <a:noFill/>
            <a:miter lim="800000"/>
            <a:headEnd/>
            <a:tailEnd/>
          </a:ln>
          <a:effectLst/>
        </p:spPr>
        <p:txBody>
          <a:bodyPr lIns="0" rIns="0" anchor="b">
            <a:spAutoFit/>
          </a:bodyPr>
          <a:lstStyle/>
          <a:p>
            <a:pPr algn="l" rtl="0" fontAlgn="base">
              <a:spcBef>
                <a:spcPct val="0"/>
              </a:spcBef>
              <a:spcAft>
                <a:spcPct val="0"/>
              </a:spcAft>
            </a:pPr>
            <a:r>
              <a:rPr lang="en-US" sz="1400" kern="1200">
                <a:solidFill>
                  <a:srgbClr val="000000"/>
                </a:solidFill>
                <a:latin typeface="Arial" charset="0"/>
                <a:ea typeface="ＭＳ Ｐゴシック" pitchFamily="34" charset="-128"/>
                <a:cs typeface="+mn-cs"/>
              </a:rPr>
              <a:t>Amlodipine </a:t>
            </a:r>
            <a:r>
              <a:rPr lang="en-US" sz="1400" kern="1200">
                <a:solidFill>
                  <a:srgbClr val="000000"/>
                </a:solidFill>
                <a:latin typeface="Arial" charset="0"/>
                <a:ea typeface="+mn-ea"/>
                <a:cs typeface="Arial" charset="0"/>
              </a:rPr>
              <a:t>± perindopril</a:t>
            </a:r>
            <a:br>
              <a:rPr lang="en-US" sz="1400" kern="1200">
                <a:solidFill>
                  <a:srgbClr val="000000"/>
                </a:solidFill>
                <a:latin typeface="Arial" charset="0"/>
                <a:ea typeface="+mn-ea"/>
                <a:cs typeface="Arial" charset="0"/>
              </a:rPr>
            </a:br>
            <a:r>
              <a:rPr lang="en-US" sz="1400" kern="1200">
                <a:solidFill>
                  <a:srgbClr val="000000"/>
                </a:solidFill>
                <a:latin typeface="Arial" charset="0"/>
                <a:ea typeface="+mn-ea"/>
                <a:cs typeface="Arial" charset="0"/>
              </a:rPr>
              <a:t>Atenolol </a:t>
            </a:r>
            <a:r>
              <a:rPr lang="en-US" sz="1400" kern="1200">
                <a:solidFill>
                  <a:srgbClr val="000000"/>
                </a:solidFill>
                <a:latin typeface="Arial" charset="0"/>
                <a:ea typeface="ＭＳ Ｐゴシック" pitchFamily="34" charset="-128"/>
                <a:cs typeface="+mn-cs"/>
              </a:rPr>
              <a:t>± bendroflumethiazide</a:t>
            </a:r>
          </a:p>
        </p:txBody>
      </p:sp>
      <p:sp>
        <p:nvSpPr>
          <p:cNvPr id="1634308" name="Line 4"/>
          <p:cNvSpPr>
            <a:spLocks noChangeShapeType="1"/>
          </p:cNvSpPr>
          <p:nvPr/>
        </p:nvSpPr>
        <p:spPr bwMode="auto">
          <a:xfrm>
            <a:off x="7408863" y="2694010"/>
            <a:ext cx="0" cy="9683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09" name="Line 5"/>
          <p:cNvSpPr>
            <a:spLocks noChangeShapeType="1"/>
          </p:cNvSpPr>
          <p:nvPr/>
        </p:nvSpPr>
        <p:spPr bwMode="auto">
          <a:xfrm>
            <a:off x="7340611" y="26860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0" name="Line 6"/>
          <p:cNvSpPr>
            <a:spLocks noChangeShapeType="1"/>
          </p:cNvSpPr>
          <p:nvPr/>
        </p:nvSpPr>
        <p:spPr bwMode="auto">
          <a:xfrm>
            <a:off x="7340611" y="271621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1" name="Line 7"/>
          <p:cNvSpPr>
            <a:spLocks noChangeShapeType="1"/>
          </p:cNvSpPr>
          <p:nvPr/>
        </p:nvSpPr>
        <p:spPr bwMode="auto">
          <a:xfrm>
            <a:off x="6489700" y="2768600"/>
            <a:ext cx="0" cy="4191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2" name="Line 8"/>
          <p:cNvSpPr>
            <a:spLocks noChangeShapeType="1"/>
          </p:cNvSpPr>
          <p:nvPr/>
        </p:nvSpPr>
        <p:spPr bwMode="auto">
          <a:xfrm>
            <a:off x="6951663" y="2409825"/>
            <a:ext cx="0" cy="69373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3" name="Line 9"/>
          <p:cNvSpPr>
            <a:spLocks noChangeShapeType="1"/>
          </p:cNvSpPr>
          <p:nvPr/>
        </p:nvSpPr>
        <p:spPr bwMode="auto">
          <a:xfrm>
            <a:off x="6424624" y="27479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4" name="Line 10"/>
          <p:cNvSpPr>
            <a:spLocks noChangeShapeType="1"/>
          </p:cNvSpPr>
          <p:nvPr/>
        </p:nvSpPr>
        <p:spPr bwMode="auto">
          <a:xfrm>
            <a:off x="6424624" y="28765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5" name="Line 11"/>
          <p:cNvSpPr>
            <a:spLocks noChangeShapeType="1"/>
          </p:cNvSpPr>
          <p:nvPr/>
        </p:nvSpPr>
        <p:spPr bwMode="auto">
          <a:xfrm>
            <a:off x="6424624" y="31813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6" name="Line 12"/>
          <p:cNvSpPr>
            <a:spLocks noChangeShapeType="1"/>
          </p:cNvSpPr>
          <p:nvPr/>
        </p:nvSpPr>
        <p:spPr bwMode="auto">
          <a:xfrm>
            <a:off x="6881824" y="24098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7" name="Line 13"/>
          <p:cNvSpPr>
            <a:spLocks noChangeShapeType="1"/>
          </p:cNvSpPr>
          <p:nvPr/>
        </p:nvSpPr>
        <p:spPr bwMode="auto">
          <a:xfrm>
            <a:off x="6881824" y="25320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8" name="Line 14"/>
          <p:cNvSpPr>
            <a:spLocks noChangeShapeType="1"/>
          </p:cNvSpPr>
          <p:nvPr/>
        </p:nvSpPr>
        <p:spPr bwMode="auto">
          <a:xfrm>
            <a:off x="6881824" y="304323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19" name="Line 15"/>
          <p:cNvSpPr>
            <a:spLocks noChangeShapeType="1"/>
          </p:cNvSpPr>
          <p:nvPr/>
        </p:nvSpPr>
        <p:spPr bwMode="auto">
          <a:xfrm>
            <a:off x="6881824" y="31115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0" name="Line 16"/>
          <p:cNvSpPr>
            <a:spLocks noChangeShapeType="1"/>
          </p:cNvSpPr>
          <p:nvPr/>
        </p:nvSpPr>
        <p:spPr bwMode="auto">
          <a:xfrm>
            <a:off x="6040438" y="2641622"/>
            <a:ext cx="0" cy="474663"/>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1" name="Line 17"/>
          <p:cNvSpPr>
            <a:spLocks noChangeShapeType="1"/>
          </p:cNvSpPr>
          <p:nvPr/>
        </p:nvSpPr>
        <p:spPr bwMode="auto">
          <a:xfrm>
            <a:off x="5967424" y="26431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2" name="Line 18"/>
          <p:cNvSpPr>
            <a:spLocks noChangeShapeType="1"/>
          </p:cNvSpPr>
          <p:nvPr/>
        </p:nvSpPr>
        <p:spPr bwMode="auto">
          <a:xfrm>
            <a:off x="5967424" y="26892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3" name="Line 19"/>
          <p:cNvSpPr>
            <a:spLocks noChangeShapeType="1"/>
          </p:cNvSpPr>
          <p:nvPr/>
        </p:nvSpPr>
        <p:spPr bwMode="auto">
          <a:xfrm>
            <a:off x="5967424" y="30480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4" name="Line 20"/>
          <p:cNvSpPr>
            <a:spLocks noChangeShapeType="1"/>
          </p:cNvSpPr>
          <p:nvPr/>
        </p:nvSpPr>
        <p:spPr bwMode="auto">
          <a:xfrm>
            <a:off x="5967424" y="31242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5" name="Line 21"/>
          <p:cNvSpPr>
            <a:spLocks noChangeShapeType="1"/>
          </p:cNvSpPr>
          <p:nvPr/>
        </p:nvSpPr>
        <p:spPr bwMode="auto">
          <a:xfrm>
            <a:off x="5575300" y="2647972"/>
            <a:ext cx="0" cy="5429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6" name="Line 22"/>
          <p:cNvSpPr>
            <a:spLocks noChangeShapeType="1"/>
          </p:cNvSpPr>
          <p:nvPr/>
        </p:nvSpPr>
        <p:spPr bwMode="auto">
          <a:xfrm>
            <a:off x="5507049" y="26336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7" name="Line 23"/>
          <p:cNvSpPr>
            <a:spLocks noChangeShapeType="1"/>
          </p:cNvSpPr>
          <p:nvPr/>
        </p:nvSpPr>
        <p:spPr bwMode="auto">
          <a:xfrm>
            <a:off x="5507049" y="29146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8" name="Line 24"/>
          <p:cNvSpPr>
            <a:spLocks noChangeShapeType="1"/>
          </p:cNvSpPr>
          <p:nvPr/>
        </p:nvSpPr>
        <p:spPr bwMode="auto">
          <a:xfrm>
            <a:off x="5507049" y="29845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29" name="Line 25"/>
          <p:cNvSpPr>
            <a:spLocks noChangeShapeType="1"/>
          </p:cNvSpPr>
          <p:nvPr/>
        </p:nvSpPr>
        <p:spPr bwMode="auto">
          <a:xfrm>
            <a:off x="5507049" y="31892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0" name="Line 26"/>
          <p:cNvSpPr>
            <a:spLocks noChangeShapeType="1"/>
          </p:cNvSpPr>
          <p:nvPr/>
        </p:nvSpPr>
        <p:spPr bwMode="auto">
          <a:xfrm>
            <a:off x="5118100" y="2557463"/>
            <a:ext cx="0" cy="4508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1" name="Line 27"/>
          <p:cNvSpPr>
            <a:spLocks noChangeShapeType="1"/>
          </p:cNvSpPr>
          <p:nvPr/>
        </p:nvSpPr>
        <p:spPr bwMode="auto">
          <a:xfrm>
            <a:off x="5049849" y="25574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2" name="Line 28"/>
          <p:cNvSpPr>
            <a:spLocks noChangeShapeType="1"/>
          </p:cNvSpPr>
          <p:nvPr/>
        </p:nvSpPr>
        <p:spPr bwMode="auto">
          <a:xfrm>
            <a:off x="5049849" y="26479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3" name="Line 29"/>
          <p:cNvSpPr>
            <a:spLocks noChangeShapeType="1"/>
          </p:cNvSpPr>
          <p:nvPr/>
        </p:nvSpPr>
        <p:spPr bwMode="auto">
          <a:xfrm>
            <a:off x="5049849" y="29305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4" name="Line 30"/>
          <p:cNvSpPr>
            <a:spLocks noChangeShapeType="1"/>
          </p:cNvSpPr>
          <p:nvPr/>
        </p:nvSpPr>
        <p:spPr bwMode="auto">
          <a:xfrm>
            <a:off x="5049849" y="30146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5" name="Line 31"/>
          <p:cNvSpPr>
            <a:spLocks noChangeShapeType="1"/>
          </p:cNvSpPr>
          <p:nvPr/>
        </p:nvSpPr>
        <p:spPr bwMode="auto">
          <a:xfrm>
            <a:off x="4660900" y="2762272"/>
            <a:ext cx="0" cy="3905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6" name="Line 32"/>
          <p:cNvSpPr>
            <a:spLocks noChangeShapeType="1"/>
          </p:cNvSpPr>
          <p:nvPr/>
        </p:nvSpPr>
        <p:spPr bwMode="auto">
          <a:xfrm>
            <a:off x="4591061" y="275431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7" name="Line 33"/>
          <p:cNvSpPr>
            <a:spLocks noChangeShapeType="1"/>
          </p:cNvSpPr>
          <p:nvPr/>
        </p:nvSpPr>
        <p:spPr bwMode="auto">
          <a:xfrm>
            <a:off x="4591061" y="28463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8" name="Line 34"/>
          <p:cNvSpPr>
            <a:spLocks noChangeShapeType="1"/>
          </p:cNvSpPr>
          <p:nvPr/>
        </p:nvSpPr>
        <p:spPr bwMode="auto">
          <a:xfrm>
            <a:off x="4591061" y="30749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39" name="Line 35"/>
          <p:cNvSpPr>
            <a:spLocks noChangeShapeType="1"/>
          </p:cNvSpPr>
          <p:nvPr/>
        </p:nvSpPr>
        <p:spPr bwMode="auto">
          <a:xfrm>
            <a:off x="4591061" y="31511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0" name="Line 36"/>
          <p:cNvSpPr>
            <a:spLocks noChangeShapeType="1"/>
          </p:cNvSpPr>
          <p:nvPr/>
        </p:nvSpPr>
        <p:spPr bwMode="auto">
          <a:xfrm>
            <a:off x="4195763" y="2900363"/>
            <a:ext cx="0" cy="366712"/>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1" name="Line 37"/>
          <p:cNvSpPr>
            <a:spLocks noChangeShapeType="1"/>
          </p:cNvSpPr>
          <p:nvPr/>
        </p:nvSpPr>
        <p:spPr bwMode="auto">
          <a:xfrm>
            <a:off x="4127511" y="292893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2" name="Line 38"/>
          <p:cNvSpPr>
            <a:spLocks noChangeShapeType="1"/>
          </p:cNvSpPr>
          <p:nvPr/>
        </p:nvSpPr>
        <p:spPr bwMode="auto">
          <a:xfrm>
            <a:off x="4127511" y="28987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3" name="Line 39"/>
          <p:cNvSpPr>
            <a:spLocks noChangeShapeType="1"/>
          </p:cNvSpPr>
          <p:nvPr/>
        </p:nvSpPr>
        <p:spPr bwMode="auto">
          <a:xfrm>
            <a:off x="4127511" y="32035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4" name="Line 40"/>
          <p:cNvSpPr>
            <a:spLocks noChangeShapeType="1"/>
          </p:cNvSpPr>
          <p:nvPr/>
        </p:nvSpPr>
        <p:spPr bwMode="auto">
          <a:xfrm>
            <a:off x="4127511" y="32639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5" name="Line 41"/>
          <p:cNvSpPr>
            <a:spLocks noChangeShapeType="1"/>
          </p:cNvSpPr>
          <p:nvPr/>
        </p:nvSpPr>
        <p:spPr bwMode="auto">
          <a:xfrm>
            <a:off x="3738563" y="2862263"/>
            <a:ext cx="0" cy="4508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6" name="Line 42"/>
          <p:cNvSpPr>
            <a:spLocks noChangeShapeType="1"/>
          </p:cNvSpPr>
          <p:nvPr/>
        </p:nvSpPr>
        <p:spPr bwMode="auto">
          <a:xfrm>
            <a:off x="3678249" y="28606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7" name="Line 43"/>
          <p:cNvSpPr>
            <a:spLocks noChangeShapeType="1"/>
          </p:cNvSpPr>
          <p:nvPr/>
        </p:nvSpPr>
        <p:spPr bwMode="auto">
          <a:xfrm>
            <a:off x="3670311" y="332581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8" name="Line 44"/>
          <p:cNvSpPr>
            <a:spLocks noChangeShapeType="1"/>
          </p:cNvSpPr>
          <p:nvPr/>
        </p:nvSpPr>
        <p:spPr bwMode="auto">
          <a:xfrm>
            <a:off x="3678249" y="29527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49" name="Line 45"/>
          <p:cNvSpPr>
            <a:spLocks noChangeShapeType="1"/>
          </p:cNvSpPr>
          <p:nvPr/>
        </p:nvSpPr>
        <p:spPr bwMode="auto">
          <a:xfrm>
            <a:off x="3281363" y="2390797"/>
            <a:ext cx="0" cy="627063"/>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0" name="Line 46"/>
          <p:cNvSpPr>
            <a:spLocks noChangeShapeType="1"/>
          </p:cNvSpPr>
          <p:nvPr/>
        </p:nvSpPr>
        <p:spPr bwMode="auto">
          <a:xfrm>
            <a:off x="3221049" y="23939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1" name="Line 47"/>
          <p:cNvSpPr>
            <a:spLocks noChangeShapeType="1"/>
          </p:cNvSpPr>
          <p:nvPr/>
        </p:nvSpPr>
        <p:spPr bwMode="auto">
          <a:xfrm>
            <a:off x="3221049" y="28971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2" name="Line 48"/>
          <p:cNvSpPr>
            <a:spLocks noChangeShapeType="1"/>
          </p:cNvSpPr>
          <p:nvPr/>
        </p:nvSpPr>
        <p:spPr bwMode="auto">
          <a:xfrm>
            <a:off x="3221049" y="30194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3" name="Line 49"/>
          <p:cNvSpPr>
            <a:spLocks noChangeShapeType="1"/>
          </p:cNvSpPr>
          <p:nvPr/>
        </p:nvSpPr>
        <p:spPr bwMode="auto">
          <a:xfrm>
            <a:off x="3221049" y="257651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4" name="Line 50"/>
          <p:cNvSpPr>
            <a:spLocks noChangeShapeType="1"/>
          </p:cNvSpPr>
          <p:nvPr/>
        </p:nvSpPr>
        <p:spPr bwMode="auto">
          <a:xfrm>
            <a:off x="2757499" y="19589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5" name="Line 51"/>
          <p:cNvSpPr>
            <a:spLocks noChangeShapeType="1"/>
          </p:cNvSpPr>
          <p:nvPr/>
        </p:nvSpPr>
        <p:spPr bwMode="auto">
          <a:xfrm>
            <a:off x="2759086" y="20605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6" name="Line 52"/>
          <p:cNvSpPr>
            <a:spLocks noChangeShapeType="1"/>
          </p:cNvSpPr>
          <p:nvPr/>
        </p:nvSpPr>
        <p:spPr bwMode="auto">
          <a:xfrm>
            <a:off x="2752736" y="26685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7" name="Line 53"/>
          <p:cNvSpPr>
            <a:spLocks noChangeShapeType="1"/>
          </p:cNvSpPr>
          <p:nvPr/>
        </p:nvSpPr>
        <p:spPr bwMode="auto">
          <a:xfrm>
            <a:off x="2754324" y="28289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8" name="Line 54"/>
          <p:cNvSpPr>
            <a:spLocks noChangeShapeType="1"/>
          </p:cNvSpPr>
          <p:nvPr/>
        </p:nvSpPr>
        <p:spPr bwMode="auto">
          <a:xfrm>
            <a:off x="2825750" y="1957410"/>
            <a:ext cx="0" cy="858837"/>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59" name="AutoShape 55"/>
          <p:cNvSpPr>
            <a:spLocks noChangeArrowheads="1"/>
          </p:cNvSpPr>
          <p:nvPr/>
        </p:nvSpPr>
        <p:spPr bwMode="auto">
          <a:xfrm>
            <a:off x="2741613" y="2300288"/>
            <a:ext cx="165100" cy="144462"/>
          </a:xfrm>
          <a:prstGeom prst="triangle">
            <a:avLst>
              <a:gd name="adj" fmla="val 50000"/>
            </a:avLst>
          </a:prstGeom>
          <a:solidFill>
            <a:schemeClr val="folHlink"/>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60" name="AutoShape 56"/>
          <p:cNvSpPr>
            <a:spLocks noChangeArrowheads="1"/>
          </p:cNvSpPr>
          <p:nvPr/>
        </p:nvSpPr>
        <p:spPr bwMode="auto">
          <a:xfrm>
            <a:off x="4116388" y="2992438"/>
            <a:ext cx="165100" cy="144462"/>
          </a:xfrm>
          <a:prstGeom prst="triangle">
            <a:avLst>
              <a:gd name="adj" fmla="val 50000"/>
            </a:avLst>
          </a:prstGeom>
          <a:solidFill>
            <a:srgbClr val="00B0F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nvGrpSpPr>
          <p:cNvPr id="2" name="Group 57"/>
          <p:cNvGrpSpPr>
            <a:grpSpLocks/>
          </p:cNvGrpSpPr>
          <p:nvPr/>
        </p:nvGrpSpPr>
        <p:grpSpPr bwMode="auto">
          <a:xfrm>
            <a:off x="2838450" y="2386035"/>
            <a:ext cx="4662488" cy="771525"/>
            <a:chOff x="1787" y="1483"/>
            <a:chExt cx="2937" cy="486"/>
          </a:xfrm>
        </p:grpSpPr>
        <p:sp>
          <p:nvSpPr>
            <p:cNvPr id="1634362" name="Line 58"/>
            <p:cNvSpPr>
              <a:spLocks noChangeShapeType="1"/>
            </p:cNvSpPr>
            <p:nvPr/>
          </p:nvSpPr>
          <p:spPr bwMode="auto">
            <a:xfrm>
              <a:off x="1787" y="1483"/>
              <a:ext cx="274" cy="264"/>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63" name="Line 59"/>
            <p:cNvSpPr>
              <a:spLocks noChangeShapeType="1"/>
            </p:cNvSpPr>
            <p:nvPr/>
          </p:nvSpPr>
          <p:spPr bwMode="auto">
            <a:xfrm>
              <a:off x="2066" y="1749"/>
              <a:ext cx="283" cy="128"/>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64" name="Line 60"/>
            <p:cNvSpPr>
              <a:spLocks noChangeShapeType="1"/>
            </p:cNvSpPr>
            <p:nvPr/>
          </p:nvSpPr>
          <p:spPr bwMode="auto">
            <a:xfrm>
              <a:off x="2358" y="1873"/>
              <a:ext cx="284" cy="42"/>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65" name="Line 61"/>
            <p:cNvSpPr>
              <a:spLocks noChangeShapeType="1"/>
            </p:cNvSpPr>
            <p:nvPr/>
          </p:nvSpPr>
          <p:spPr bwMode="auto">
            <a:xfrm flipV="1">
              <a:off x="2640" y="1877"/>
              <a:ext cx="295" cy="39"/>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66" name="Line 62"/>
            <p:cNvSpPr>
              <a:spLocks noChangeShapeType="1"/>
            </p:cNvSpPr>
            <p:nvPr/>
          </p:nvSpPr>
          <p:spPr bwMode="auto">
            <a:xfrm flipV="1">
              <a:off x="2921" y="1761"/>
              <a:ext cx="311" cy="117"/>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67" name="Line 63"/>
            <p:cNvSpPr>
              <a:spLocks noChangeShapeType="1"/>
            </p:cNvSpPr>
            <p:nvPr/>
          </p:nvSpPr>
          <p:spPr bwMode="auto">
            <a:xfrm>
              <a:off x="3228" y="1768"/>
              <a:ext cx="287" cy="137"/>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68" name="Line 64"/>
            <p:cNvSpPr>
              <a:spLocks noChangeShapeType="1"/>
            </p:cNvSpPr>
            <p:nvPr/>
          </p:nvSpPr>
          <p:spPr bwMode="auto">
            <a:xfrm flipV="1">
              <a:off x="3510" y="1795"/>
              <a:ext cx="303" cy="107"/>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69" name="Line 65"/>
            <p:cNvSpPr>
              <a:spLocks noChangeShapeType="1"/>
            </p:cNvSpPr>
            <p:nvPr/>
          </p:nvSpPr>
          <p:spPr bwMode="auto">
            <a:xfrm>
              <a:off x="3787" y="1797"/>
              <a:ext cx="314" cy="94"/>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0" name="Line 66"/>
            <p:cNvSpPr>
              <a:spLocks noChangeShapeType="1"/>
            </p:cNvSpPr>
            <p:nvPr/>
          </p:nvSpPr>
          <p:spPr bwMode="auto">
            <a:xfrm flipV="1">
              <a:off x="4074" y="1733"/>
              <a:ext cx="320" cy="159"/>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1" name="Line 67"/>
            <p:cNvSpPr>
              <a:spLocks noChangeShapeType="1"/>
            </p:cNvSpPr>
            <p:nvPr/>
          </p:nvSpPr>
          <p:spPr bwMode="auto">
            <a:xfrm>
              <a:off x="4408" y="1749"/>
              <a:ext cx="274" cy="166"/>
            </a:xfrm>
            <a:prstGeom prst="line">
              <a:avLst/>
            </a:prstGeom>
            <a:noFill/>
            <a:ln w="31750">
              <a:solidFill>
                <a:srgbClr val="83B51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2" name="AutoShape 68"/>
            <p:cNvSpPr>
              <a:spLocks noChangeArrowheads="1"/>
            </p:cNvSpPr>
            <p:nvPr/>
          </p:nvSpPr>
          <p:spPr bwMode="auto">
            <a:xfrm>
              <a:off x="2015" y="1695"/>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3" name="AutoShape 69"/>
            <p:cNvSpPr>
              <a:spLocks noChangeArrowheads="1"/>
            </p:cNvSpPr>
            <p:nvPr/>
          </p:nvSpPr>
          <p:spPr bwMode="auto">
            <a:xfrm>
              <a:off x="2304" y="1816"/>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4" name="AutoShape 70"/>
            <p:cNvSpPr>
              <a:spLocks noChangeArrowheads="1"/>
            </p:cNvSpPr>
            <p:nvPr/>
          </p:nvSpPr>
          <p:spPr bwMode="auto">
            <a:xfrm>
              <a:off x="2884" y="1812"/>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5" name="AutoShape 71"/>
            <p:cNvSpPr>
              <a:spLocks noChangeArrowheads="1"/>
            </p:cNvSpPr>
            <p:nvPr/>
          </p:nvSpPr>
          <p:spPr bwMode="auto">
            <a:xfrm>
              <a:off x="3171" y="1711"/>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6" name="AutoShape 72"/>
            <p:cNvSpPr>
              <a:spLocks noChangeArrowheads="1"/>
            </p:cNvSpPr>
            <p:nvPr/>
          </p:nvSpPr>
          <p:spPr bwMode="auto">
            <a:xfrm>
              <a:off x="3464" y="1855"/>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7" name="AutoShape 73"/>
            <p:cNvSpPr>
              <a:spLocks noChangeArrowheads="1"/>
            </p:cNvSpPr>
            <p:nvPr/>
          </p:nvSpPr>
          <p:spPr bwMode="auto">
            <a:xfrm>
              <a:off x="3757" y="1744"/>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8" name="AutoShape 74"/>
            <p:cNvSpPr>
              <a:spLocks noChangeArrowheads="1"/>
            </p:cNvSpPr>
            <p:nvPr/>
          </p:nvSpPr>
          <p:spPr bwMode="auto">
            <a:xfrm>
              <a:off x="4038" y="1835"/>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79" name="AutoShape 75"/>
            <p:cNvSpPr>
              <a:spLocks noChangeArrowheads="1"/>
            </p:cNvSpPr>
            <p:nvPr/>
          </p:nvSpPr>
          <p:spPr bwMode="auto">
            <a:xfrm>
              <a:off x="4329" y="1681"/>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0" name="AutoShape 76"/>
            <p:cNvSpPr>
              <a:spLocks noChangeArrowheads="1"/>
            </p:cNvSpPr>
            <p:nvPr/>
          </p:nvSpPr>
          <p:spPr bwMode="auto">
            <a:xfrm>
              <a:off x="4620" y="1855"/>
              <a:ext cx="104" cy="91"/>
            </a:xfrm>
            <a:prstGeom prst="triangle">
              <a:avLst>
                <a:gd name="adj" fmla="val 50000"/>
              </a:avLst>
            </a:prstGeom>
            <a:solidFill>
              <a:srgbClr val="83B511"/>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1" name="Oval 77"/>
            <p:cNvSpPr>
              <a:spLocks noChangeArrowheads="1"/>
            </p:cNvSpPr>
            <p:nvPr/>
          </p:nvSpPr>
          <p:spPr bwMode="auto">
            <a:xfrm>
              <a:off x="2602" y="1887"/>
              <a:ext cx="82" cy="82"/>
            </a:xfrm>
            <a:prstGeom prst="ellipse">
              <a:avLst/>
            </a:prstGeom>
            <a:solidFill>
              <a:schemeClr val="hlink"/>
            </a:solidFill>
            <a:ln w="190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sp>
        <p:nvSpPr>
          <p:cNvPr id="1634382" name="Oval 78"/>
          <p:cNvSpPr>
            <a:spLocks noChangeArrowheads="1"/>
          </p:cNvSpPr>
          <p:nvPr/>
        </p:nvSpPr>
        <p:spPr bwMode="auto">
          <a:xfrm>
            <a:off x="4591061" y="2855935"/>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3" name="Line 79"/>
          <p:cNvSpPr>
            <a:spLocks noChangeShapeType="1"/>
          </p:cNvSpPr>
          <p:nvPr/>
        </p:nvSpPr>
        <p:spPr bwMode="auto">
          <a:xfrm>
            <a:off x="2825750" y="2428875"/>
            <a:ext cx="477838" cy="215900"/>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4" name="Line 80"/>
          <p:cNvSpPr>
            <a:spLocks noChangeShapeType="1"/>
          </p:cNvSpPr>
          <p:nvPr/>
        </p:nvSpPr>
        <p:spPr bwMode="auto">
          <a:xfrm>
            <a:off x="3281374" y="2655910"/>
            <a:ext cx="441325" cy="484187"/>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5" name="Line 81"/>
          <p:cNvSpPr>
            <a:spLocks noChangeShapeType="1"/>
          </p:cNvSpPr>
          <p:nvPr/>
        </p:nvSpPr>
        <p:spPr bwMode="auto">
          <a:xfrm flipV="1">
            <a:off x="3743329" y="3079750"/>
            <a:ext cx="452438" cy="77788"/>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6" name="Line 82"/>
          <p:cNvSpPr>
            <a:spLocks noChangeShapeType="1"/>
          </p:cNvSpPr>
          <p:nvPr/>
        </p:nvSpPr>
        <p:spPr bwMode="auto">
          <a:xfrm flipV="1">
            <a:off x="4184650" y="2903538"/>
            <a:ext cx="476250" cy="184150"/>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7" name="Line 83"/>
          <p:cNvSpPr>
            <a:spLocks noChangeShapeType="1"/>
          </p:cNvSpPr>
          <p:nvPr/>
        </p:nvSpPr>
        <p:spPr bwMode="auto">
          <a:xfrm flipV="1">
            <a:off x="4646624" y="2744788"/>
            <a:ext cx="471487" cy="163512"/>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8" name="Line 84"/>
          <p:cNvSpPr>
            <a:spLocks noChangeShapeType="1"/>
          </p:cNvSpPr>
          <p:nvPr/>
        </p:nvSpPr>
        <p:spPr bwMode="auto">
          <a:xfrm>
            <a:off x="5102226" y="2740025"/>
            <a:ext cx="495300" cy="65088"/>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89" name="Line 85"/>
          <p:cNvSpPr>
            <a:spLocks noChangeShapeType="1"/>
          </p:cNvSpPr>
          <p:nvPr/>
        </p:nvSpPr>
        <p:spPr bwMode="auto">
          <a:xfrm>
            <a:off x="5557838" y="2808310"/>
            <a:ext cx="496887" cy="73025"/>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0" name="Line 86"/>
          <p:cNvSpPr>
            <a:spLocks noChangeShapeType="1"/>
          </p:cNvSpPr>
          <p:nvPr/>
        </p:nvSpPr>
        <p:spPr bwMode="auto">
          <a:xfrm>
            <a:off x="6013450" y="2884510"/>
            <a:ext cx="482600" cy="65087"/>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1" name="Line 87"/>
          <p:cNvSpPr>
            <a:spLocks noChangeShapeType="1"/>
          </p:cNvSpPr>
          <p:nvPr/>
        </p:nvSpPr>
        <p:spPr bwMode="auto">
          <a:xfrm flipV="1">
            <a:off x="6523041" y="2744788"/>
            <a:ext cx="438150" cy="215900"/>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2" name="Line 88"/>
          <p:cNvSpPr>
            <a:spLocks noChangeShapeType="1"/>
          </p:cNvSpPr>
          <p:nvPr/>
        </p:nvSpPr>
        <p:spPr bwMode="auto">
          <a:xfrm>
            <a:off x="6945324" y="2770188"/>
            <a:ext cx="473075" cy="393700"/>
          </a:xfrm>
          <a:prstGeom prst="line">
            <a:avLst/>
          </a:prstGeom>
          <a:noFill/>
          <a:ln w="31750">
            <a:solidFill>
              <a:srgbClr val="006BD5"/>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3" name="Oval 89"/>
          <p:cNvSpPr>
            <a:spLocks noChangeArrowheads="1"/>
          </p:cNvSpPr>
          <p:nvPr/>
        </p:nvSpPr>
        <p:spPr bwMode="auto">
          <a:xfrm>
            <a:off x="3219461" y="2576535"/>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4" name="Oval 90"/>
          <p:cNvSpPr>
            <a:spLocks noChangeArrowheads="1"/>
          </p:cNvSpPr>
          <p:nvPr/>
        </p:nvSpPr>
        <p:spPr bwMode="auto">
          <a:xfrm>
            <a:off x="3676661" y="3075010"/>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5" name="Oval 91"/>
          <p:cNvSpPr>
            <a:spLocks noChangeArrowheads="1"/>
          </p:cNvSpPr>
          <p:nvPr/>
        </p:nvSpPr>
        <p:spPr bwMode="auto">
          <a:xfrm>
            <a:off x="5513399" y="2752747"/>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6" name="Oval 92"/>
          <p:cNvSpPr>
            <a:spLocks noChangeArrowheads="1"/>
          </p:cNvSpPr>
          <p:nvPr/>
        </p:nvSpPr>
        <p:spPr bwMode="auto">
          <a:xfrm>
            <a:off x="6427799" y="2887685"/>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7" name="Oval 93"/>
          <p:cNvSpPr>
            <a:spLocks noChangeArrowheads="1"/>
          </p:cNvSpPr>
          <p:nvPr/>
        </p:nvSpPr>
        <p:spPr bwMode="auto">
          <a:xfrm>
            <a:off x="2754324" y="2371747"/>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8" name="Oval 94"/>
          <p:cNvSpPr>
            <a:spLocks noChangeArrowheads="1"/>
          </p:cNvSpPr>
          <p:nvPr/>
        </p:nvSpPr>
        <p:spPr bwMode="auto">
          <a:xfrm>
            <a:off x="5048261" y="2697185"/>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399" name="Oval 95"/>
          <p:cNvSpPr>
            <a:spLocks noChangeArrowheads="1"/>
          </p:cNvSpPr>
          <p:nvPr/>
        </p:nvSpPr>
        <p:spPr bwMode="auto">
          <a:xfrm>
            <a:off x="5978536" y="2808310"/>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0" name="Oval 96"/>
          <p:cNvSpPr>
            <a:spLocks noChangeArrowheads="1"/>
          </p:cNvSpPr>
          <p:nvPr/>
        </p:nvSpPr>
        <p:spPr bwMode="auto">
          <a:xfrm>
            <a:off x="6892936" y="2681310"/>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1" name="Oval 97"/>
          <p:cNvSpPr>
            <a:spLocks noChangeArrowheads="1"/>
          </p:cNvSpPr>
          <p:nvPr/>
        </p:nvSpPr>
        <p:spPr bwMode="auto">
          <a:xfrm>
            <a:off x="7358074" y="3109935"/>
            <a:ext cx="130175" cy="130175"/>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2" name="Line 98"/>
          <p:cNvSpPr>
            <a:spLocks noChangeShapeType="1"/>
          </p:cNvSpPr>
          <p:nvPr/>
        </p:nvSpPr>
        <p:spPr bwMode="auto">
          <a:xfrm>
            <a:off x="2825750" y="2909888"/>
            <a:ext cx="0" cy="12636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3" name="Line 99"/>
          <p:cNvSpPr>
            <a:spLocks noChangeShapeType="1"/>
          </p:cNvSpPr>
          <p:nvPr/>
        </p:nvSpPr>
        <p:spPr bwMode="auto">
          <a:xfrm>
            <a:off x="2755911" y="29019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4" name="Line 100"/>
          <p:cNvSpPr>
            <a:spLocks noChangeShapeType="1"/>
          </p:cNvSpPr>
          <p:nvPr/>
        </p:nvSpPr>
        <p:spPr bwMode="auto">
          <a:xfrm>
            <a:off x="2757499" y="37623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5" name="Line 101"/>
          <p:cNvSpPr>
            <a:spLocks noChangeShapeType="1"/>
          </p:cNvSpPr>
          <p:nvPr/>
        </p:nvSpPr>
        <p:spPr bwMode="auto">
          <a:xfrm>
            <a:off x="2759086" y="35877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6" name="Line 102"/>
          <p:cNvSpPr>
            <a:spLocks noChangeShapeType="1"/>
          </p:cNvSpPr>
          <p:nvPr/>
        </p:nvSpPr>
        <p:spPr bwMode="auto">
          <a:xfrm>
            <a:off x="2759086" y="418941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7" name="Line 103"/>
          <p:cNvSpPr>
            <a:spLocks noChangeShapeType="1"/>
          </p:cNvSpPr>
          <p:nvPr/>
        </p:nvSpPr>
        <p:spPr bwMode="auto">
          <a:xfrm>
            <a:off x="1906588" y="1958975"/>
            <a:ext cx="0" cy="3201988"/>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8" name="Line 104"/>
          <p:cNvSpPr>
            <a:spLocks noChangeShapeType="1"/>
          </p:cNvSpPr>
          <p:nvPr/>
        </p:nvSpPr>
        <p:spPr bwMode="auto">
          <a:xfrm>
            <a:off x="1906588" y="5137150"/>
            <a:ext cx="6418262"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09" name="Line 105"/>
          <p:cNvSpPr>
            <a:spLocks noChangeShapeType="1"/>
          </p:cNvSpPr>
          <p:nvPr/>
        </p:nvSpPr>
        <p:spPr bwMode="auto">
          <a:xfrm>
            <a:off x="1814515" y="1970088"/>
            <a:ext cx="92075"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0" name="Line 106"/>
          <p:cNvSpPr>
            <a:spLocks noChangeShapeType="1"/>
          </p:cNvSpPr>
          <p:nvPr/>
        </p:nvSpPr>
        <p:spPr bwMode="auto">
          <a:xfrm>
            <a:off x="1814515" y="2581275"/>
            <a:ext cx="92075"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1" name="Line 107"/>
          <p:cNvSpPr>
            <a:spLocks noChangeShapeType="1"/>
          </p:cNvSpPr>
          <p:nvPr/>
        </p:nvSpPr>
        <p:spPr bwMode="auto">
          <a:xfrm>
            <a:off x="1814515" y="3232150"/>
            <a:ext cx="92075"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2" name="Line 108"/>
          <p:cNvSpPr>
            <a:spLocks noChangeShapeType="1"/>
          </p:cNvSpPr>
          <p:nvPr/>
        </p:nvSpPr>
        <p:spPr bwMode="auto">
          <a:xfrm>
            <a:off x="1814515" y="3875088"/>
            <a:ext cx="92075"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3" name="Line 109"/>
          <p:cNvSpPr>
            <a:spLocks noChangeShapeType="1"/>
          </p:cNvSpPr>
          <p:nvPr/>
        </p:nvSpPr>
        <p:spPr bwMode="auto">
          <a:xfrm>
            <a:off x="1814515" y="4510088"/>
            <a:ext cx="92075"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4" name="Line 110"/>
          <p:cNvSpPr>
            <a:spLocks noChangeShapeType="1"/>
          </p:cNvSpPr>
          <p:nvPr/>
        </p:nvSpPr>
        <p:spPr bwMode="auto">
          <a:xfrm>
            <a:off x="1814515" y="5137150"/>
            <a:ext cx="92075"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5" name="Line 111"/>
          <p:cNvSpPr>
            <a:spLocks noChangeShapeType="1"/>
          </p:cNvSpPr>
          <p:nvPr/>
        </p:nvSpPr>
        <p:spPr bwMode="auto">
          <a:xfrm>
            <a:off x="1901825"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6" name="Line 112"/>
          <p:cNvSpPr>
            <a:spLocks noChangeShapeType="1"/>
          </p:cNvSpPr>
          <p:nvPr/>
        </p:nvSpPr>
        <p:spPr bwMode="auto">
          <a:xfrm>
            <a:off x="2370138"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7" name="Line 113"/>
          <p:cNvSpPr>
            <a:spLocks noChangeShapeType="1"/>
          </p:cNvSpPr>
          <p:nvPr/>
        </p:nvSpPr>
        <p:spPr bwMode="auto">
          <a:xfrm>
            <a:off x="2838450"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8" name="Line 114"/>
          <p:cNvSpPr>
            <a:spLocks noChangeShapeType="1"/>
          </p:cNvSpPr>
          <p:nvPr/>
        </p:nvSpPr>
        <p:spPr bwMode="auto">
          <a:xfrm>
            <a:off x="3290888"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19" name="Line 115"/>
          <p:cNvSpPr>
            <a:spLocks noChangeShapeType="1"/>
          </p:cNvSpPr>
          <p:nvPr/>
        </p:nvSpPr>
        <p:spPr bwMode="auto">
          <a:xfrm>
            <a:off x="3743325"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0" name="Line 116"/>
          <p:cNvSpPr>
            <a:spLocks noChangeShapeType="1"/>
          </p:cNvSpPr>
          <p:nvPr/>
        </p:nvSpPr>
        <p:spPr bwMode="auto">
          <a:xfrm>
            <a:off x="4195763"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1" name="Line 117"/>
          <p:cNvSpPr>
            <a:spLocks noChangeShapeType="1"/>
          </p:cNvSpPr>
          <p:nvPr/>
        </p:nvSpPr>
        <p:spPr bwMode="auto">
          <a:xfrm>
            <a:off x="4656138"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2" name="Line 118"/>
          <p:cNvSpPr>
            <a:spLocks noChangeShapeType="1"/>
          </p:cNvSpPr>
          <p:nvPr/>
        </p:nvSpPr>
        <p:spPr bwMode="auto">
          <a:xfrm>
            <a:off x="5116513"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3" name="Line 119"/>
          <p:cNvSpPr>
            <a:spLocks noChangeShapeType="1"/>
          </p:cNvSpPr>
          <p:nvPr/>
        </p:nvSpPr>
        <p:spPr bwMode="auto">
          <a:xfrm>
            <a:off x="5576888"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4" name="Line 120"/>
          <p:cNvSpPr>
            <a:spLocks noChangeShapeType="1"/>
          </p:cNvSpPr>
          <p:nvPr/>
        </p:nvSpPr>
        <p:spPr bwMode="auto">
          <a:xfrm>
            <a:off x="6037263"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5" name="Line 121"/>
          <p:cNvSpPr>
            <a:spLocks noChangeShapeType="1"/>
          </p:cNvSpPr>
          <p:nvPr/>
        </p:nvSpPr>
        <p:spPr bwMode="auto">
          <a:xfrm>
            <a:off x="6497638"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6" name="Line 122"/>
          <p:cNvSpPr>
            <a:spLocks noChangeShapeType="1"/>
          </p:cNvSpPr>
          <p:nvPr/>
        </p:nvSpPr>
        <p:spPr bwMode="auto">
          <a:xfrm>
            <a:off x="6958013"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7" name="Line 123"/>
          <p:cNvSpPr>
            <a:spLocks noChangeShapeType="1"/>
          </p:cNvSpPr>
          <p:nvPr/>
        </p:nvSpPr>
        <p:spPr bwMode="auto">
          <a:xfrm>
            <a:off x="7418388"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8" name="Line 124"/>
          <p:cNvSpPr>
            <a:spLocks noChangeShapeType="1"/>
          </p:cNvSpPr>
          <p:nvPr/>
        </p:nvSpPr>
        <p:spPr bwMode="auto">
          <a:xfrm>
            <a:off x="7870825"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29" name="Line 125"/>
          <p:cNvSpPr>
            <a:spLocks noChangeShapeType="1"/>
          </p:cNvSpPr>
          <p:nvPr/>
        </p:nvSpPr>
        <p:spPr bwMode="auto">
          <a:xfrm>
            <a:off x="8335963" y="5137172"/>
            <a:ext cx="0" cy="920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0" name="Line 126"/>
          <p:cNvSpPr>
            <a:spLocks noChangeShapeType="1"/>
          </p:cNvSpPr>
          <p:nvPr/>
        </p:nvSpPr>
        <p:spPr bwMode="auto">
          <a:xfrm>
            <a:off x="3281363" y="3365500"/>
            <a:ext cx="0" cy="5207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1" name="Line 127"/>
          <p:cNvSpPr>
            <a:spLocks noChangeShapeType="1"/>
          </p:cNvSpPr>
          <p:nvPr/>
        </p:nvSpPr>
        <p:spPr bwMode="auto">
          <a:xfrm>
            <a:off x="3281363" y="4098947"/>
            <a:ext cx="0" cy="436563"/>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2" name="Line 128"/>
          <p:cNvSpPr>
            <a:spLocks noChangeShapeType="1"/>
          </p:cNvSpPr>
          <p:nvPr/>
        </p:nvSpPr>
        <p:spPr bwMode="auto">
          <a:xfrm>
            <a:off x="3738563" y="3937000"/>
            <a:ext cx="0" cy="3365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3" name="Line 129"/>
          <p:cNvSpPr>
            <a:spLocks noChangeShapeType="1"/>
          </p:cNvSpPr>
          <p:nvPr/>
        </p:nvSpPr>
        <p:spPr bwMode="auto">
          <a:xfrm>
            <a:off x="3738563" y="4325960"/>
            <a:ext cx="0" cy="3143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4" name="Line 130"/>
          <p:cNvSpPr>
            <a:spLocks noChangeShapeType="1"/>
          </p:cNvSpPr>
          <p:nvPr/>
        </p:nvSpPr>
        <p:spPr bwMode="auto">
          <a:xfrm>
            <a:off x="4195763" y="4029083"/>
            <a:ext cx="0" cy="3143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5" name="Line 131"/>
          <p:cNvSpPr>
            <a:spLocks noChangeShapeType="1"/>
          </p:cNvSpPr>
          <p:nvPr/>
        </p:nvSpPr>
        <p:spPr bwMode="auto">
          <a:xfrm>
            <a:off x="4195763" y="4478360"/>
            <a:ext cx="0" cy="2825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6" name="Line 132"/>
          <p:cNvSpPr>
            <a:spLocks noChangeShapeType="1"/>
          </p:cNvSpPr>
          <p:nvPr/>
        </p:nvSpPr>
        <p:spPr bwMode="auto">
          <a:xfrm>
            <a:off x="4660900" y="3719513"/>
            <a:ext cx="0" cy="366712"/>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7" name="Line 133"/>
          <p:cNvSpPr>
            <a:spLocks noChangeShapeType="1"/>
          </p:cNvSpPr>
          <p:nvPr/>
        </p:nvSpPr>
        <p:spPr bwMode="auto">
          <a:xfrm>
            <a:off x="4660900" y="4283075"/>
            <a:ext cx="0" cy="2984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8" name="Line 134"/>
          <p:cNvSpPr>
            <a:spLocks noChangeShapeType="1"/>
          </p:cNvSpPr>
          <p:nvPr/>
        </p:nvSpPr>
        <p:spPr bwMode="auto">
          <a:xfrm>
            <a:off x="5118100" y="4175125"/>
            <a:ext cx="0" cy="2984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39" name="Line 135"/>
          <p:cNvSpPr>
            <a:spLocks noChangeShapeType="1"/>
          </p:cNvSpPr>
          <p:nvPr/>
        </p:nvSpPr>
        <p:spPr bwMode="auto">
          <a:xfrm>
            <a:off x="5118100" y="3617913"/>
            <a:ext cx="0" cy="366712"/>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0" name="Line 136"/>
          <p:cNvSpPr>
            <a:spLocks noChangeShapeType="1"/>
          </p:cNvSpPr>
          <p:nvPr/>
        </p:nvSpPr>
        <p:spPr bwMode="auto">
          <a:xfrm>
            <a:off x="5575300" y="3654425"/>
            <a:ext cx="0" cy="34448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1" name="Line 137"/>
          <p:cNvSpPr>
            <a:spLocks noChangeShapeType="1"/>
          </p:cNvSpPr>
          <p:nvPr/>
        </p:nvSpPr>
        <p:spPr bwMode="auto">
          <a:xfrm>
            <a:off x="5575300" y="4402160"/>
            <a:ext cx="0" cy="268287"/>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2" name="Line 138"/>
          <p:cNvSpPr>
            <a:spLocks noChangeShapeType="1"/>
          </p:cNvSpPr>
          <p:nvPr/>
        </p:nvSpPr>
        <p:spPr bwMode="auto">
          <a:xfrm>
            <a:off x="6040438" y="3822703"/>
            <a:ext cx="0" cy="474663"/>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3" name="Line 139"/>
          <p:cNvSpPr>
            <a:spLocks noChangeShapeType="1"/>
          </p:cNvSpPr>
          <p:nvPr/>
        </p:nvSpPr>
        <p:spPr bwMode="auto">
          <a:xfrm>
            <a:off x="6040438" y="4340225"/>
            <a:ext cx="0" cy="3683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4" name="Line 140"/>
          <p:cNvSpPr>
            <a:spLocks noChangeShapeType="1"/>
          </p:cNvSpPr>
          <p:nvPr/>
        </p:nvSpPr>
        <p:spPr bwMode="auto">
          <a:xfrm>
            <a:off x="6489700" y="3746500"/>
            <a:ext cx="0" cy="4191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5" name="Line 141"/>
          <p:cNvSpPr>
            <a:spLocks noChangeShapeType="1"/>
          </p:cNvSpPr>
          <p:nvPr/>
        </p:nvSpPr>
        <p:spPr bwMode="auto">
          <a:xfrm>
            <a:off x="6489700" y="4341813"/>
            <a:ext cx="0" cy="296862"/>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6" name="Line 142"/>
          <p:cNvSpPr>
            <a:spLocks noChangeShapeType="1"/>
          </p:cNvSpPr>
          <p:nvPr/>
        </p:nvSpPr>
        <p:spPr bwMode="auto">
          <a:xfrm>
            <a:off x="6951663" y="3529013"/>
            <a:ext cx="0" cy="6318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7" name="Line 143"/>
          <p:cNvSpPr>
            <a:spLocks noChangeShapeType="1"/>
          </p:cNvSpPr>
          <p:nvPr/>
        </p:nvSpPr>
        <p:spPr bwMode="auto">
          <a:xfrm>
            <a:off x="6951663" y="4233863"/>
            <a:ext cx="0" cy="449262"/>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8" name="Line 144"/>
          <p:cNvSpPr>
            <a:spLocks noChangeShapeType="1"/>
          </p:cNvSpPr>
          <p:nvPr/>
        </p:nvSpPr>
        <p:spPr bwMode="auto">
          <a:xfrm>
            <a:off x="7408863" y="3738563"/>
            <a:ext cx="0" cy="1135062"/>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49" name="Line 145"/>
          <p:cNvSpPr>
            <a:spLocks noChangeShapeType="1"/>
          </p:cNvSpPr>
          <p:nvPr/>
        </p:nvSpPr>
        <p:spPr bwMode="auto">
          <a:xfrm>
            <a:off x="3221049" y="33702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0" name="Line 146"/>
          <p:cNvSpPr>
            <a:spLocks noChangeShapeType="1"/>
          </p:cNvSpPr>
          <p:nvPr/>
        </p:nvSpPr>
        <p:spPr bwMode="auto">
          <a:xfrm>
            <a:off x="3221049" y="388143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1" name="Line 147"/>
          <p:cNvSpPr>
            <a:spLocks noChangeShapeType="1"/>
          </p:cNvSpPr>
          <p:nvPr/>
        </p:nvSpPr>
        <p:spPr bwMode="auto">
          <a:xfrm>
            <a:off x="3221049" y="411003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2" name="Line 148"/>
          <p:cNvSpPr>
            <a:spLocks noChangeShapeType="1"/>
          </p:cNvSpPr>
          <p:nvPr/>
        </p:nvSpPr>
        <p:spPr bwMode="auto">
          <a:xfrm>
            <a:off x="3221049" y="45370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3" name="Line 149"/>
          <p:cNvSpPr>
            <a:spLocks noChangeShapeType="1"/>
          </p:cNvSpPr>
          <p:nvPr/>
        </p:nvSpPr>
        <p:spPr bwMode="auto">
          <a:xfrm>
            <a:off x="3670311" y="39417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4" name="Line 150"/>
          <p:cNvSpPr>
            <a:spLocks noChangeShapeType="1"/>
          </p:cNvSpPr>
          <p:nvPr/>
        </p:nvSpPr>
        <p:spPr bwMode="auto">
          <a:xfrm>
            <a:off x="3670311" y="427831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5" name="Line 151"/>
          <p:cNvSpPr>
            <a:spLocks noChangeShapeType="1"/>
          </p:cNvSpPr>
          <p:nvPr/>
        </p:nvSpPr>
        <p:spPr bwMode="auto">
          <a:xfrm>
            <a:off x="3670311" y="43307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6" name="Line 152"/>
          <p:cNvSpPr>
            <a:spLocks noChangeShapeType="1"/>
          </p:cNvSpPr>
          <p:nvPr/>
        </p:nvSpPr>
        <p:spPr bwMode="auto">
          <a:xfrm>
            <a:off x="3670311" y="46275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7" name="Line 153"/>
          <p:cNvSpPr>
            <a:spLocks noChangeShapeType="1"/>
          </p:cNvSpPr>
          <p:nvPr/>
        </p:nvSpPr>
        <p:spPr bwMode="auto">
          <a:xfrm>
            <a:off x="4127511" y="40179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8" name="Line 154"/>
          <p:cNvSpPr>
            <a:spLocks noChangeShapeType="1"/>
          </p:cNvSpPr>
          <p:nvPr/>
        </p:nvSpPr>
        <p:spPr bwMode="auto">
          <a:xfrm>
            <a:off x="4127511" y="43465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59" name="Line 155"/>
          <p:cNvSpPr>
            <a:spLocks noChangeShapeType="1"/>
          </p:cNvSpPr>
          <p:nvPr/>
        </p:nvSpPr>
        <p:spPr bwMode="auto">
          <a:xfrm>
            <a:off x="4127511" y="449103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0" name="Line 156"/>
          <p:cNvSpPr>
            <a:spLocks noChangeShapeType="1"/>
          </p:cNvSpPr>
          <p:nvPr/>
        </p:nvSpPr>
        <p:spPr bwMode="auto">
          <a:xfrm>
            <a:off x="4127511" y="476567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1" name="Line 157"/>
          <p:cNvSpPr>
            <a:spLocks noChangeShapeType="1"/>
          </p:cNvSpPr>
          <p:nvPr/>
        </p:nvSpPr>
        <p:spPr bwMode="auto">
          <a:xfrm>
            <a:off x="4591061" y="37306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2" name="Line 158"/>
          <p:cNvSpPr>
            <a:spLocks noChangeShapeType="1"/>
          </p:cNvSpPr>
          <p:nvPr/>
        </p:nvSpPr>
        <p:spPr bwMode="auto">
          <a:xfrm>
            <a:off x="4591061" y="40735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3" name="Line 159"/>
          <p:cNvSpPr>
            <a:spLocks noChangeShapeType="1"/>
          </p:cNvSpPr>
          <p:nvPr/>
        </p:nvSpPr>
        <p:spPr bwMode="auto">
          <a:xfrm>
            <a:off x="4591061" y="42926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4" name="Line 160"/>
          <p:cNvSpPr>
            <a:spLocks noChangeShapeType="1"/>
          </p:cNvSpPr>
          <p:nvPr/>
        </p:nvSpPr>
        <p:spPr bwMode="auto">
          <a:xfrm>
            <a:off x="4591061" y="45815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5" name="Line 161"/>
          <p:cNvSpPr>
            <a:spLocks noChangeShapeType="1"/>
          </p:cNvSpPr>
          <p:nvPr/>
        </p:nvSpPr>
        <p:spPr bwMode="auto">
          <a:xfrm>
            <a:off x="5049849" y="36004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6" name="Line 162"/>
          <p:cNvSpPr>
            <a:spLocks noChangeShapeType="1"/>
          </p:cNvSpPr>
          <p:nvPr/>
        </p:nvSpPr>
        <p:spPr bwMode="auto">
          <a:xfrm>
            <a:off x="5049849" y="39893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7" name="Line 163"/>
          <p:cNvSpPr>
            <a:spLocks noChangeShapeType="1"/>
          </p:cNvSpPr>
          <p:nvPr/>
        </p:nvSpPr>
        <p:spPr bwMode="auto">
          <a:xfrm>
            <a:off x="5049849" y="41656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8" name="Line 164"/>
          <p:cNvSpPr>
            <a:spLocks noChangeShapeType="1"/>
          </p:cNvSpPr>
          <p:nvPr/>
        </p:nvSpPr>
        <p:spPr bwMode="auto">
          <a:xfrm>
            <a:off x="5049849" y="45085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69" name="Line 165"/>
          <p:cNvSpPr>
            <a:spLocks noChangeShapeType="1"/>
          </p:cNvSpPr>
          <p:nvPr/>
        </p:nvSpPr>
        <p:spPr bwMode="auto">
          <a:xfrm>
            <a:off x="5507049" y="36544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0" name="Line 166"/>
          <p:cNvSpPr>
            <a:spLocks noChangeShapeType="1"/>
          </p:cNvSpPr>
          <p:nvPr/>
        </p:nvSpPr>
        <p:spPr bwMode="auto">
          <a:xfrm>
            <a:off x="5507049" y="40052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1" name="Line 167"/>
          <p:cNvSpPr>
            <a:spLocks noChangeShapeType="1"/>
          </p:cNvSpPr>
          <p:nvPr/>
        </p:nvSpPr>
        <p:spPr bwMode="auto">
          <a:xfrm>
            <a:off x="5507049" y="44084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2" name="Line 168"/>
          <p:cNvSpPr>
            <a:spLocks noChangeShapeType="1"/>
          </p:cNvSpPr>
          <p:nvPr/>
        </p:nvSpPr>
        <p:spPr bwMode="auto">
          <a:xfrm>
            <a:off x="5507049" y="46831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3" name="Line 169"/>
          <p:cNvSpPr>
            <a:spLocks noChangeShapeType="1"/>
          </p:cNvSpPr>
          <p:nvPr/>
        </p:nvSpPr>
        <p:spPr bwMode="auto">
          <a:xfrm>
            <a:off x="5967424" y="38322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4" name="Line 170"/>
          <p:cNvSpPr>
            <a:spLocks noChangeShapeType="1"/>
          </p:cNvSpPr>
          <p:nvPr/>
        </p:nvSpPr>
        <p:spPr bwMode="auto">
          <a:xfrm>
            <a:off x="5967424" y="42973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5" name="Line 171"/>
          <p:cNvSpPr>
            <a:spLocks noChangeShapeType="1"/>
          </p:cNvSpPr>
          <p:nvPr/>
        </p:nvSpPr>
        <p:spPr bwMode="auto">
          <a:xfrm>
            <a:off x="5967424" y="435133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6" name="Line 172"/>
          <p:cNvSpPr>
            <a:spLocks noChangeShapeType="1"/>
          </p:cNvSpPr>
          <p:nvPr/>
        </p:nvSpPr>
        <p:spPr bwMode="auto">
          <a:xfrm>
            <a:off x="5967424" y="47085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7" name="Line 173"/>
          <p:cNvSpPr>
            <a:spLocks noChangeShapeType="1"/>
          </p:cNvSpPr>
          <p:nvPr/>
        </p:nvSpPr>
        <p:spPr bwMode="auto">
          <a:xfrm>
            <a:off x="6424624" y="37465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8" name="Line 174"/>
          <p:cNvSpPr>
            <a:spLocks noChangeShapeType="1"/>
          </p:cNvSpPr>
          <p:nvPr/>
        </p:nvSpPr>
        <p:spPr bwMode="auto">
          <a:xfrm>
            <a:off x="6424624" y="417195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79" name="Line 175"/>
          <p:cNvSpPr>
            <a:spLocks noChangeShapeType="1"/>
          </p:cNvSpPr>
          <p:nvPr/>
        </p:nvSpPr>
        <p:spPr bwMode="auto">
          <a:xfrm>
            <a:off x="6424624" y="435451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0" name="Line 176"/>
          <p:cNvSpPr>
            <a:spLocks noChangeShapeType="1"/>
          </p:cNvSpPr>
          <p:nvPr/>
        </p:nvSpPr>
        <p:spPr bwMode="auto">
          <a:xfrm>
            <a:off x="6424624" y="464343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1" name="Line 177"/>
          <p:cNvSpPr>
            <a:spLocks noChangeShapeType="1"/>
          </p:cNvSpPr>
          <p:nvPr/>
        </p:nvSpPr>
        <p:spPr bwMode="auto">
          <a:xfrm>
            <a:off x="6881824" y="35306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2" name="Line 178"/>
          <p:cNvSpPr>
            <a:spLocks noChangeShapeType="1"/>
          </p:cNvSpPr>
          <p:nvPr/>
        </p:nvSpPr>
        <p:spPr bwMode="auto">
          <a:xfrm>
            <a:off x="6881824" y="416401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3" name="Line 179"/>
          <p:cNvSpPr>
            <a:spLocks noChangeShapeType="1"/>
          </p:cNvSpPr>
          <p:nvPr/>
        </p:nvSpPr>
        <p:spPr bwMode="auto">
          <a:xfrm>
            <a:off x="6881824" y="42338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4" name="Line 180"/>
          <p:cNvSpPr>
            <a:spLocks noChangeShapeType="1"/>
          </p:cNvSpPr>
          <p:nvPr/>
        </p:nvSpPr>
        <p:spPr bwMode="auto">
          <a:xfrm>
            <a:off x="6881824" y="46910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5" name="Line 181"/>
          <p:cNvSpPr>
            <a:spLocks noChangeShapeType="1"/>
          </p:cNvSpPr>
          <p:nvPr/>
        </p:nvSpPr>
        <p:spPr bwMode="auto">
          <a:xfrm>
            <a:off x="7340611" y="3417888"/>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6" name="Line 182"/>
          <p:cNvSpPr>
            <a:spLocks noChangeShapeType="1"/>
          </p:cNvSpPr>
          <p:nvPr/>
        </p:nvSpPr>
        <p:spPr bwMode="auto">
          <a:xfrm>
            <a:off x="7340611" y="36544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7" name="Line 183"/>
          <p:cNvSpPr>
            <a:spLocks noChangeShapeType="1"/>
          </p:cNvSpPr>
          <p:nvPr/>
        </p:nvSpPr>
        <p:spPr bwMode="auto">
          <a:xfrm>
            <a:off x="7340611" y="37385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8" name="Line 184"/>
          <p:cNvSpPr>
            <a:spLocks noChangeShapeType="1"/>
          </p:cNvSpPr>
          <p:nvPr/>
        </p:nvSpPr>
        <p:spPr bwMode="auto">
          <a:xfrm>
            <a:off x="7340611" y="4721225"/>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89" name="Line 185"/>
          <p:cNvSpPr>
            <a:spLocks noChangeShapeType="1"/>
          </p:cNvSpPr>
          <p:nvPr/>
        </p:nvSpPr>
        <p:spPr bwMode="auto">
          <a:xfrm>
            <a:off x="7340611" y="4889500"/>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90" name="Line 186"/>
          <p:cNvSpPr>
            <a:spLocks noChangeShapeType="1"/>
          </p:cNvSpPr>
          <p:nvPr/>
        </p:nvSpPr>
        <p:spPr bwMode="auto">
          <a:xfrm>
            <a:off x="7340611" y="4157663"/>
            <a:ext cx="13652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nvGrpSpPr>
          <p:cNvPr id="3" name="Group 187"/>
          <p:cNvGrpSpPr>
            <a:grpSpLocks/>
          </p:cNvGrpSpPr>
          <p:nvPr/>
        </p:nvGrpSpPr>
        <p:grpSpPr bwMode="auto">
          <a:xfrm>
            <a:off x="2754313" y="3232157"/>
            <a:ext cx="4719637" cy="1065213"/>
            <a:chOff x="1353" y="1949"/>
            <a:chExt cx="2973" cy="671"/>
          </a:xfrm>
        </p:grpSpPr>
        <p:sp>
          <p:nvSpPr>
            <p:cNvPr id="1634492" name="Oval 188"/>
            <p:cNvSpPr>
              <a:spLocks noChangeArrowheads="1"/>
            </p:cNvSpPr>
            <p:nvPr/>
          </p:nvSpPr>
          <p:spPr bwMode="auto">
            <a:xfrm>
              <a:off x="1353" y="1949"/>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93" name="Line 189"/>
            <p:cNvSpPr>
              <a:spLocks noChangeShapeType="1"/>
            </p:cNvSpPr>
            <p:nvPr/>
          </p:nvSpPr>
          <p:spPr bwMode="auto">
            <a:xfrm>
              <a:off x="1393" y="1988"/>
              <a:ext cx="292" cy="210"/>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94" name="Line 190"/>
            <p:cNvSpPr>
              <a:spLocks noChangeShapeType="1"/>
            </p:cNvSpPr>
            <p:nvPr/>
          </p:nvSpPr>
          <p:spPr bwMode="auto">
            <a:xfrm>
              <a:off x="1675" y="2189"/>
              <a:ext cx="298" cy="317"/>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95" name="Line 191"/>
            <p:cNvSpPr>
              <a:spLocks noChangeShapeType="1"/>
            </p:cNvSpPr>
            <p:nvPr/>
          </p:nvSpPr>
          <p:spPr bwMode="auto">
            <a:xfrm>
              <a:off x="1973" y="2501"/>
              <a:ext cx="293" cy="48"/>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96" name="Line 192"/>
            <p:cNvSpPr>
              <a:spLocks noChangeShapeType="1"/>
            </p:cNvSpPr>
            <p:nvPr/>
          </p:nvSpPr>
          <p:spPr bwMode="auto">
            <a:xfrm flipV="1">
              <a:off x="2259" y="2371"/>
              <a:ext cx="295" cy="171"/>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97" name="Line 193"/>
            <p:cNvSpPr>
              <a:spLocks noChangeShapeType="1"/>
            </p:cNvSpPr>
            <p:nvPr/>
          </p:nvSpPr>
          <p:spPr bwMode="auto">
            <a:xfrm flipV="1">
              <a:off x="2554" y="2299"/>
              <a:ext cx="292" cy="72"/>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98" name="Line 194"/>
            <p:cNvSpPr>
              <a:spLocks noChangeShapeType="1"/>
            </p:cNvSpPr>
            <p:nvPr/>
          </p:nvSpPr>
          <p:spPr bwMode="auto">
            <a:xfrm>
              <a:off x="2846" y="2299"/>
              <a:ext cx="284" cy="29"/>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499" name="Line 195"/>
            <p:cNvSpPr>
              <a:spLocks noChangeShapeType="1"/>
            </p:cNvSpPr>
            <p:nvPr/>
          </p:nvSpPr>
          <p:spPr bwMode="auto">
            <a:xfrm>
              <a:off x="3124" y="2322"/>
              <a:ext cx="298" cy="160"/>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0" name="Line 196"/>
            <p:cNvSpPr>
              <a:spLocks noChangeShapeType="1"/>
            </p:cNvSpPr>
            <p:nvPr/>
          </p:nvSpPr>
          <p:spPr bwMode="auto">
            <a:xfrm flipV="1">
              <a:off x="3406" y="2405"/>
              <a:ext cx="300" cy="76"/>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1" name="Line 197"/>
            <p:cNvSpPr>
              <a:spLocks noChangeShapeType="1"/>
            </p:cNvSpPr>
            <p:nvPr/>
          </p:nvSpPr>
          <p:spPr bwMode="auto">
            <a:xfrm flipV="1">
              <a:off x="3703" y="2357"/>
              <a:ext cx="291" cy="52"/>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2" name="Line 198"/>
            <p:cNvSpPr>
              <a:spLocks noChangeShapeType="1"/>
            </p:cNvSpPr>
            <p:nvPr/>
          </p:nvSpPr>
          <p:spPr bwMode="auto">
            <a:xfrm>
              <a:off x="3990" y="2361"/>
              <a:ext cx="296" cy="212"/>
            </a:xfrm>
            <a:prstGeom prst="line">
              <a:avLst/>
            </a:prstGeom>
            <a:noFill/>
            <a:ln w="31750">
              <a:solidFill>
                <a:srgbClr val="0070C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3" name="Oval 199"/>
            <p:cNvSpPr>
              <a:spLocks noChangeArrowheads="1"/>
            </p:cNvSpPr>
            <p:nvPr/>
          </p:nvSpPr>
          <p:spPr bwMode="auto">
            <a:xfrm>
              <a:off x="1940" y="2453"/>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4" name="Oval 200"/>
            <p:cNvSpPr>
              <a:spLocks noChangeArrowheads="1"/>
            </p:cNvSpPr>
            <p:nvPr/>
          </p:nvSpPr>
          <p:spPr bwMode="auto">
            <a:xfrm>
              <a:off x="1646" y="2155"/>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5" name="Oval 201"/>
            <p:cNvSpPr>
              <a:spLocks noChangeArrowheads="1"/>
            </p:cNvSpPr>
            <p:nvPr/>
          </p:nvSpPr>
          <p:spPr bwMode="auto">
            <a:xfrm>
              <a:off x="2218" y="2506"/>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6" name="Oval 202"/>
            <p:cNvSpPr>
              <a:spLocks noChangeArrowheads="1"/>
            </p:cNvSpPr>
            <p:nvPr/>
          </p:nvSpPr>
          <p:spPr bwMode="auto">
            <a:xfrm>
              <a:off x="2516" y="2340"/>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7" name="Oval 203"/>
            <p:cNvSpPr>
              <a:spLocks noChangeArrowheads="1"/>
            </p:cNvSpPr>
            <p:nvPr/>
          </p:nvSpPr>
          <p:spPr bwMode="auto">
            <a:xfrm>
              <a:off x="2809" y="2263"/>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8" name="Oval 204"/>
            <p:cNvSpPr>
              <a:spLocks noChangeArrowheads="1"/>
            </p:cNvSpPr>
            <p:nvPr/>
          </p:nvSpPr>
          <p:spPr bwMode="auto">
            <a:xfrm>
              <a:off x="3092" y="2291"/>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09" name="Oval 205"/>
            <p:cNvSpPr>
              <a:spLocks noChangeArrowheads="1"/>
            </p:cNvSpPr>
            <p:nvPr/>
          </p:nvSpPr>
          <p:spPr bwMode="auto">
            <a:xfrm>
              <a:off x="3385" y="2434"/>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10" name="Oval 206"/>
            <p:cNvSpPr>
              <a:spLocks noChangeArrowheads="1"/>
            </p:cNvSpPr>
            <p:nvPr/>
          </p:nvSpPr>
          <p:spPr bwMode="auto">
            <a:xfrm>
              <a:off x="3668" y="2335"/>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11" name="Oval 207"/>
            <p:cNvSpPr>
              <a:spLocks noChangeArrowheads="1"/>
            </p:cNvSpPr>
            <p:nvPr/>
          </p:nvSpPr>
          <p:spPr bwMode="auto">
            <a:xfrm>
              <a:off x="3956" y="2320"/>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12" name="Oval 208"/>
            <p:cNvSpPr>
              <a:spLocks noChangeArrowheads="1"/>
            </p:cNvSpPr>
            <p:nvPr/>
          </p:nvSpPr>
          <p:spPr bwMode="auto">
            <a:xfrm>
              <a:off x="4244" y="2538"/>
              <a:ext cx="82" cy="82"/>
            </a:xfrm>
            <a:prstGeom prst="ellipse">
              <a:avLst/>
            </a:prstGeom>
            <a:solidFill>
              <a:srgbClr val="00B0F0"/>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grpSp>
        <p:nvGrpSpPr>
          <p:cNvPr id="4" name="Group 209"/>
          <p:cNvGrpSpPr>
            <a:grpSpLocks/>
          </p:cNvGrpSpPr>
          <p:nvPr/>
        </p:nvGrpSpPr>
        <p:grpSpPr bwMode="auto">
          <a:xfrm>
            <a:off x="2743211" y="3810000"/>
            <a:ext cx="4754563" cy="863600"/>
            <a:chOff x="1346" y="2313"/>
            <a:chExt cx="2995" cy="544"/>
          </a:xfrm>
        </p:grpSpPr>
        <p:sp>
          <p:nvSpPr>
            <p:cNvPr id="1634514" name="AutoShape 210"/>
            <p:cNvSpPr>
              <a:spLocks noChangeArrowheads="1"/>
            </p:cNvSpPr>
            <p:nvPr/>
          </p:nvSpPr>
          <p:spPr bwMode="auto">
            <a:xfrm>
              <a:off x="1346" y="2313"/>
              <a:ext cx="104" cy="91"/>
            </a:xfrm>
            <a:prstGeom prst="triangle">
              <a:avLst>
                <a:gd name="adj" fmla="val 50000"/>
              </a:avLst>
            </a:prstGeom>
            <a:solidFill>
              <a:srgbClr val="00B050"/>
            </a:solidFill>
            <a:ln w="19050">
              <a:solidFill>
                <a:srgbClr val="00B050"/>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15" name="Line 211"/>
            <p:cNvSpPr>
              <a:spLocks noChangeShapeType="1"/>
            </p:cNvSpPr>
            <p:nvPr/>
          </p:nvSpPr>
          <p:spPr bwMode="auto">
            <a:xfrm>
              <a:off x="1398" y="2370"/>
              <a:ext cx="296" cy="280"/>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16" name="Line 212"/>
            <p:cNvSpPr>
              <a:spLocks noChangeShapeType="1"/>
            </p:cNvSpPr>
            <p:nvPr/>
          </p:nvSpPr>
          <p:spPr bwMode="auto">
            <a:xfrm>
              <a:off x="1685" y="2638"/>
              <a:ext cx="288" cy="108"/>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17" name="Line 213"/>
            <p:cNvSpPr>
              <a:spLocks noChangeShapeType="1"/>
            </p:cNvSpPr>
            <p:nvPr/>
          </p:nvSpPr>
          <p:spPr bwMode="auto">
            <a:xfrm>
              <a:off x="1972" y="2734"/>
              <a:ext cx="289" cy="108"/>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18" name="Line 214"/>
            <p:cNvSpPr>
              <a:spLocks noChangeShapeType="1"/>
            </p:cNvSpPr>
            <p:nvPr/>
          </p:nvSpPr>
          <p:spPr bwMode="auto">
            <a:xfrm flipV="1">
              <a:off x="2259" y="2717"/>
              <a:ext cx="299" cy="112"/>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19" name="Line 215"/>
            <p:cNvSpPr>
              <a:spLocks noChangeShapeType="1"/>
            </p:cNvSpPr>
            <p:nvPr/>
          </p:nvSpPr>
          <p:spPr bwMode="auto">
            <a:xfrm flipV="1">
              <a:off x="2545" y="2650"/>
              <a:ext cx="301" cy="65"/>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0" name="Line 216"/>
            <p:cNvSpPr>
              <a:spLocks noChangeShapeType="1"/>
            </p:cNvSpPr>
            <p:nvPr/>
          </p:nvSpPr>
          <p:spPr bwMode="auto">
            <a:xfrm>
              <a:off x="2842" y="2650"/>
              <a:ext cx="288" cy="129"/>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1" name="Line 217"/>
            <p:cNvSpPr>
              <a:spLocks noChangeShapeType="1"/>
            </p:cNvSpPr>
            <p:nvPr/>
          </p:nvSpPr>
          <p:spPr bwMode="auto">
            <a:xfrm flipV="1">
              <a:off x="3130" y="2765"/>
              <a:ext cx="283" cy="14"/>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2" name="Line 218"/>
            <p:cNvSpPr>
              <a:spLocks noChangeShapeType="1"/>
            </p:cNvSpPr>
            <p:nvPr/>
          </p:nvSpPr>
          <p:spPr bwMode="auto">
            <a:xfrm flipV="1">
              <a:off x="3413" y="2746"/>
              <a:ext cx="297" cy="19"/>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3" name="Line 219"/>
            <p:cNvSpPr>
              <a:spLocks noChangeShapeType="1"/>
            </p:cNvSpPr>
            <p:nvPr/>
          </p:nvSpPr>
          <p:spPr bwMode="auto">
            <a:xfrm flipV="1">
              <a:off x="3706" y="2707"/>
              <a:ext cx="292" cy="39"/>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4" name="Line 220"/>
            <p:cNvSpPr>
              <a:spLocks noChangeShapeType="1"/>
            </p:cNvSpPr>
            <p:nvPr/>
          </p:nvSpPr>
          <p:spPr bwMode="auto">
            <a:xfrm>
              <a:off x="3994" y="2702"/>
              <a:ext cx="297" cy="72"/>
            </a:xfrm>
            <a:prstGeom prst="line">
              <a:avLst/>
            </a:prstGeom>
            <a:noFill/>
            <a:ln w="31750">
              <a:solidFill>
                <a:srgbClr val="00B050"/>
              </a:solid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5" name="AutoShape 221"/>
            <p:cNvSpPr>
              <a:spLocks noChangeArrowheads="1"/>
            </p:cNvSpPr>
            <p:nvPr/>
          </p:nvSpPr>
          <p:spPr bwMode="auto">
            <a:xfrm>
              <a:off x="1632" y="2584"/>
              <a:ext cx="104" cy="91"/>
            </a:xfrm>
            <a:prstGeom prst="triangle">
              <a:avLst>
                <a:gd name="adj" fmla="val 50000"/>
              </a:avLst>
            </a:prstGeom>
            <a:solidFill>
              <a:srgbClr val="00B050"/>
            </a:solidFill>
            <a:ln w="19050">
              <a:solidFill>
                <a:srgbClr val="00B050"/>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6" name="AutoShape 222"/>
            <p:cNvSpPr>
              <a:spLocks noChangeArrowheads="1"/>
            </p:cNvSpPr>
            <p:nvPr/>
          </p:nvSpPr>
          <p:spPr bwMode="auto">
            <a:xfrm>
              <a:off x="1918" y="2680"/>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7" name="AutoShape 223"/>
            <p:cNvSpPr>
              <a:spLocks noChangeArrowheads="1"/>
            </p:cNvSpPr>
            <p:nvPr/>
          </p:nvSpPr>
          <p:spPr bwMode="auto">
            <a:xfrm>
              <a:off x="2204" y="2766"/>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8" name="AutoShape 224"/>
            <p:cNvSpPr>
              <a:spLocks noChangeArrowheads="1"/>
            </p:cNvSpPr>
            <p:nvPr/>
          </p:nvSpPr>
          <p:spPr bwMode="auto">
            <a:xfrm>
              <a:off x="2500" y="2662"/>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29" name="AutoShape 225"/>
            <p:cNvSpPr>
              <a:spLocks noChangeArrowheads="1"/>
            </p:cNvSpPr>
            <p:nvPr/>
          </p:nvSpPr>
          <p:spPr bwMode="auto">
            <a:xfrm>
              <a:off x="2791" y="2603"/>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30" name="AutoShape 226"/>
            <p:cNvSpPr>
              <a:spLocks noChangeArrowheads="1"/>
            </p:cNvSpPr>
            <p:nvPr/>
          </p:nvSpPr>
          <p:spPr bwMode="auto">
            <a:xfrm>
              <a:off x="3077" y="2719"/>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31" name="AutoShape 227"/>
            <p:cNvSpPr>
              <a:spLocks noChangeArrowheads="1"/>
            </p:cNvSpPr>
            <p:nvPr/>
          </p:nvSpPr>
          <p:spPr bwMode="auto">
            <a:xfrm>
              <a:off x="3372" y="2710"/>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32" name="AutoShape 228"/>
            <p:cNvSpPr>
              <a:spLocks noChangeArrowheads="1"/>
            </p:cNvSpPr>
            <p:nvPr/>
          </p:nvSpPr>
          <p:spPr bwMode="auto">
            <a:xfrm>
              <a:off x="3652" y="2686"/>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33" name="AutoShape 229"/>
            <p:cNvSpPr>
              <a:spLocks noChangeArrowheads="1"/>
            </p:cNvSpPr>
            <p:nvPr/>
          </p:nvSpPr>
          <p:spPr bwMode="auto">
            <a:xfrm>
              <a:off x="3947" y="2657"/>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34" name="AutoShape 230"/>
            <p:cNvSpPr>
              <a:spLocks noChangeArrowheads="1"/>
            </p:cNvSpPr>
            <p:nvPr/>
          </p:nvSpPr>
          <p:spPr bwMode="auto">
            <a:xfrm>
              <a:off x="4237" y="2718"/>
              <a:ext cx="104" cy="91"/>
            </a:xfrm>
            <a:prstGeom prst="triangle">
              <a:avLst>
                <a:gd name="adj" fmla="val 50000"/>
              </a:avLst>
            </a:prstGeom>
            <a:solidFill>
              <a:srgbClr val="00B050"/>
            </a:solidFill>
            <a:ln w="19050">
              <a:no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grpSp>
      <p:sp>
        <p:nvSpPr>
          <p:cNvPr id="1634535" name="Text Box 231"/>
          <p:cNvSpPr txBox="1">
            <a:spLocks noChangeArrowheads="1"/>
          </p:cNvSpPr>
          <p:nvPr/>
        </p:nvSpPr>
        <p:spPr bwMode="auto">
          <a:xfrm>
            <a:off x="1350741" y="1814514"/>
            <a:ext cx="482824" cy="307777"/>
          </a:xfrm>
          <a:prstGeom prst="rect">
            <a:avLst/>
          </a:prstGeom>
          <a:noFill/>
          <a:ln w="19050">
            <a:noFill/>
            <a:miter lim="800000"/>
            <a:headEnd/>
            <a:tailEnd/>
          </a:ln>
          <a:effectLst/>
        </p:spPr>
        <p:txBody>
          <a:bodyPr wrap="none">
            <a:spAutoFit/>
          </a:bodyPr>
          <a:lstStyle/>
          <a:p>
            <a:pPr algn="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140</a:t>
            </a:r>
          </a:p>
        </p:txBody>
      </p:sp>
      <p:sp>
        <p:nvSpPr>
          <p:cNvPr id="1634536" name="Text Box 232"/>
          <p:cNvSpPr txBox="1">
            <a:spLocks noChangeArrowheads="1"/>
          </p:cNvSpPr>
          <p:nvPr/>
        </p:nvSpPr>
        <p:spPr bwMode="auto">
          <a:xfrm>
            <a:off x="1350741" y="2443184"/>
            <a:ext cx="482824" cy="307777"/>
          </a:xfrm>
          <a:prstGeom prst="rect">
            <a:avLst/>
          </a:prstGeom>
          <a:noFill/>
          <a:ln w="19050">
            <a:noFill/>
            <a:miter lim="800000"/>
            <a:headEnd/>
            <a:tailEnd/>
          </a:ln>
          <a:effectLst/>
        </p:spPr>
        <p:txBody>
          <a:bodyPr wrap="none">
            <a:spAutoFit/>
          </a:bodyPr>
          <a:lstStyle/>
          <a:p>
            <a:pPr algn="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135</a:t>
            </a:r>
          </a:p>
        </p:txBody>
      </p:sp>
      <p:sp>
        <p:nvSpPr>
          <p:cNvPr id="1634537" name="Text Box 233"/>
          <p:cNvSpPr txBox="1">
            <a:spLocks noChangeArrowheads="1"/>
          </p:cNvSpPr>
          <p:nvPr/>
        </p:nvSpPr>
        <p:spPr bwMode="auto">
          <a:xfrm>
            <a:off x="1350741" y="3071834"/>
            <a:ext cx="482824" cy="307777"/>
          </a:xfrm>
          <a:prstGeom prst="rect">
            <a:avLst/>
          </a:prstGeom>
          <a:noFill/>
          <a:ln w="19050">
            <a:noFill/>
            <a:miter lim="800000"/>
            <a:headEnd/>
            <a:tailEnd/>
          </a:ln>
          <a:effectLst/>
        </p:spPr>
        <p:txBody>
          <a:bodyPr wrap="none">
            <a:spAutoFit/>
          </a:bodyPr>
          <a:lstStyle/>
          <a:p>
            <a:pPr algn="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130</a:t>
            </a:r>
          </a:p>
        </p:txBody>
      </p:sp>
      <p:sp>
        <p:nvSpPr>
          <p:cNvPr id="1634538" name="Text Box 234"/>
          <p:cNvSpPr txBox="1">
            <a:spLocks noChangeArrowheads="1"/>
          </p:cNvSpPr>
          <p:nvPr/>
        </p:nvSpPr>
        <p:spPr bwMode="auto">
          <a:xfrm>
            <a:off x="1350741" y="3690938"/>
            <a:ext cx="482824" cy="307777"/>
          </a:xfrm>
          <a:prstGeom prst="rect">
            <a:avLst/>
          </a:prstGeom>
          <a:noFill/>
          <a:ln w="19050">
            <a:noFill/>
            <a:miter lim="800000"/>
            <a:headEnd/>
            <a:tailEnd/>
          </a:ln>
          <a:effectLst/>
        </p:spPr>
        <p:txBody>
          <a:bodyPr wrap="none">
            <a:spAutoFit/>
          </a:bodyPr>
          <a:lstStyle/>
          <a:p>
            <a:pPr algn="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125</a:t>
            </a:r>
          </a:p>
        </p:txBody>
      </p:sp>
      <p:sp>
        <p:nvSpPr>
          <p:cNvPr id="1634539" name="Text Box 235"/>
          <p:cNvSpPr txBox="1">
            <a:spLocks noChangeArrowheads="1"/>
          </p:cNvSpPr>
          <p:nvPr/>
        </p:nvSpPr>
        <p:spPr bwMode="auto">
          <a:xfrm>
            <a:off x="1350741" y="4348184"/>
            <a:ext cx="482824" cy="307777"/>
          </a:xfrm>
          <a:prstGeom prst="rect">
            <a:avLst/>
          </a:prstGeom>
          <a:noFill/>
          <a:ln w="19050">
            <a:noFill/>
            <a:miter lim="800000"/>
            <a:headEnd/>
            <a:tailEnd/>
          </a:ln>
          <a:effectLst/>
        </p:spPr>
        <p:txBody>
          <a:bodyPr wrap="none">
            <a:spAutoFit/>
          </a:bodyPr>
          <a:lstStyle/>
          <a:p>
            <a:pPr algn="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120</a:t>
            </a:r>
          </a:p>
        </p:txBody>
      </p:sp>
      <p:sp>
        <p:nvSpPr>
          <p:cNvPr id="1634540" name="Text Box 236"/>
          <p:cNvSpPr txBox="1">
            <a:spLocks noChangeArrowheads="1"/>
          </p:cNvSpPr>
          <p:nvPr/>
        </p:nvSpPr>
        <p:spPr bwMode="auto">
          <a:xfrm>
            <a:off x="1360635" y="4976834"/>
            <a:ext cx="472950" cy="307777"/>
          </a:xfrm>
          <a:prstGeom prst="rect">
            <a:avLst/>
          </a:prstGeom>
          <a:noFill/>
          <a:ln w="19050">
            <a:noFill/>
            <a:miter lim="800000"/>
            <a:headEnd/>
            <a:tailEnd/>
          </a:ln>
          <a:effectLst/>
        </p:spPr>
        <p:txBody>
          <a:bodyPr wrap="none">
            <a:spAutoFit/>
          </a:bodyPr>
          <a:lstStyle/>
          <a:p>
            <a:pPr algn="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115</a:t>
            </a:r>
          </a:p>
        </p:txBody>
      </p:sp>
      <p:sp>
        <p:nvSpPr>
          <p:cNvPr id="1634541" name="Text Box 237"/>
          <p:cNvSpPr txBox="1">
            <a:spLocks noChangeArrowheads="1"/>
          </p:cNvSpPr>
          <p:nvPr/>
        </p:nvSpPr>
        <p:spPr bwMode="auto">
          <a:xfrm>
            <a:off x="1760539" y="5207021"/>
            <a:ext cx="284053"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0</a:t>
            </a:r>
          </a:p>
        </p:txBody>
      </p:sp>
      <p:sp>
        <p:nvSpPr>
          <p:cNvPr id="1634542" name="Text Box 238"/>
          <p:cNvSpPr txBox="1">
            <a:spLocks noChangeArrowheads="1"/>
          </p:cNvSpPr>
          <p:nvPr/>
        </p:nvSpPr>
        <p:spPr bwMode="auto">
          <a:xfrm>
            <a:off x="2141538" y="5207021"/>
            <a:ext cx="433132"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0.5</a:t>
            </a:r>
          </a:p>
        </p:txBody>
      </p:sp>
      <p:sp>
        <p:nvSpPr>
          <p:cNvPr id="1634543" name="Text Box 239"/>
          <p:cNvSpPr txBox="1">
            <a:spLocks noChangeArrowheads="1"/>
          </p:cNvSpPr>
          <p:nvPr/>
        </p:nvSpPr>
        <p:spPr bwMode="auto">
          <a:xfrm>
            <a:off x="2700339" y="5207021"/>
            <a:ext cx="284053"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1</a:t>
            </a:r>
          </a:p>
        </p:txBody>
      </p:sp>
      <p:sp>
        <p:nvSpPr>
          <p:cNvPr id="1634544" name="Text Box 240"/>
          <p:cNvSpPr txBox="1">
            <a:spLocks noChangeArrowheads="1"/>
          </p:cNvSpPr>
          <p:nvPr/>
        </p:nvSpPr>
        <p:spPr bwMode="auto">
          <a:xfrm>
            <a:off x="3063875" y="5207021"/>
            <a:ext cx="433132"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1.5</a:t>
            </a:r>
          </a:p>
        </p:txBody>
      </p:sp>
      <p:sp>
        <p:nvSpPr>
          <p:cNvPr id="1634545" name="Text Box 241"/>
          <p:cNvSpPr txBox="1">
            <a:spLocks noChangeArrowheads="1"/>
          </p:cNvSpPr>
          <p:nvPr/>
        </p:nvSpPr>
        <p:spPr bwMode="auto">
          <a:xfrm>
            <a:off x="3586163" y="5207021"/>
            <a:ext cx="284053"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2</a:t>
            </a:r>
          </a:p>
        </p:txBody>
      </p:sp>
      <p:sp>
        <p:nvSpPr>
          <p:cNvPr id="1634546" name="Text Box 242"/>
          <p:cNvSpPr txBox="1">
            <a:spLocks noChangeArrowheads="1"/>
          </p:cNvSpPr>
          <p:nvPr/>
        </p:nvSpPr>
        <p:spPr bwMode="auto">
          <a:xfrm>
            <a:off x="3979864" y="5207021"/>
            <a:ext cx="433132"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2.5</a:t>
            </a:r>
          </a:p>
        </p:txBody>
      </p:sp>
      <p:sp>
        <p:nvSpPr>
          <p:cNvPr id="1634547" name="Text Box 243"/>
          <p:cNvSpPr txBox="1">
            <a:spLocks noChangeArrowheads="1"/>
          </p:cNvSpPr>
          <p:nvPr/>
        </p:nvSpPr>
        <p:spPr bwMode="auto">
          <a:xfrm>
            <a:off x="4519613" y="5207021"/>
            <a:ext cx="284053"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3</a:t>
            </a:r>
          </a:p>
        </p:txBody>
      </p:sp>
      <p:sp>
        <p:nvSpPr>
          <p:cNvPr id="1634548" name="Text Box 244"/>
          <p:cNvSpPr txBox="1">
            <a:spLocks noChangeArrowheads="1"/>
          </p:cNvSpPr>
          <p:nvPr/>
        </p:nvSpPr>
        <p:spPr bwMode="auto">
          <a:xfrm>
            <a:off x="4894264" y="5207021"/>
            <a:ext cx="433132"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3.5</a:t>
            </a:r>
          </a:p>
        </p:txBody>
      </p:sp>
      <p:sp>
        <p:nvSpPr>
          <p:cNvPr id="1634549" name="Text Box 245"/>
          <p:cNvSpPr txBox="1">
            <a:spLocks noChangeArrowheads="1"/>
          </p:cNvSpPr>
          <p:nvPr/>
        </p:nvSpPr>
        <p:spPr bwMode="auto">
          <a:xfrm>
            <a:off x="5434013" y="5207021"/>
            <a:ext cx="284053"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4</a:t>
            </a:r>
          </a:p>
        </p:txBody>
      </p:sp>
      <p:sp>
        <p:nvSpPr>
          <p:cNvPr id="1634550" name="Text Box 246"/>
          <p:cNvSpPr txBox="1">
            <a:spLocks noChangeArrowheads="1"/>
          </p:cNvSpPr>
          <p:nvPr/>
        </p:nvSpPr>
        <p:spPr bwMode="auto">
          <a:xfrm>
            <a:off x="5827714" y="5207021"/>
            <a:ext cx="433132"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4.5</a:t>
            </a:r>
          </a:p>
        </p:txBody>
      </p:sp>
      <p:sp>
        <p:nvSpPr>
          <p:cNvPr id="1634551" name="Text Box 247"/>
          <p:cNvSpPr txBox="1">
            <a:spLocks noChangeArrowheads="1"/>
          </p:cNvSpPr>
          <p:nvPr/>
        </p:nvSpPr>
        <p:spPr bwMode="auto">
          <a:xfrm>
            <a:off x="6367463" y="5207021"/>
            <a:ext cx="284053"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5</a:t>
            </a:r>
          </a:p>
        </p:txBody>
      </p:sp>
      <p:sp>
        <p:nvSpPr>
          <p:cNvPr id="1634552" name="Text Box 248"/>
          <p:cNvSpPr txBox="1">
            <a:spLocks noChangeArrowheads="1"/>
          </p:cNvSpPr>
          <p:nvPr/>
        </p:nvSpPr>
        <p:spPr bwMode="auto">
          <a:xfrm>
            <a:off x="6742114" y="5207021"/>
            <a:ext cx="433132"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5.5</a:t>
            </a:r>
          </a:p>
        </p:txBody>
      </p:sp>
      <p:sp>
        <p:nvSpPr>
          <p:cNvPr id="1634553" name="Text Box 249"/>
          <p:cNvSpPr txBox="1">
            <a:spLocks noChangeArrowheads="1"/>
          </p:cNvSpPr>
          <p:nvPr/>
        </p:nvSpPr>
        <p:spPr bwMode="auto">
          <a:xfrm>
            <a:off x="7272338" y="5207021"/>
            <a:ext cx="284053"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6</a:t>
            </a:r>
          </a:p>
        </p:txBody>
      </p:sp>
      <p:sp>
        <p:nvSpPr>
          <p:cNvPr id="1634554" name="Text Box 250"/>
          <p:cNvSpPr txBox="1">
            <a:spLocks noChangeArrowheads="1"/>
          </p:cNvSpPr>
          <p:nvPr/>
        </p:nvSpPr>
        <p:spPr bwMode="auto">
          <a:xfrm>
            <a:off x="8054976" y="5207021"/>
            <a:ext cx="574196" cy="307777"/>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AUC</a:t>
            </a:r>
          </a:p>
        </p:txBody>
      </p:sp>
      <p:sp>
        <p:nvSpPr>
          <p:cNvPr id="1634555" name="Text Box 251"/>
          <p:cNvSpPr txBox="1">
            <a:spLocks noChangeArrowheads="1"/>
          </p:cNvSpPr>
          <p:nvPr/>
        </p:nvSpPr>
        <p:spPr bwMode="auto">
          <a:xfrm>
            <a:off x="4468814" y="5445125"/>
            <a:ext cx="1391215" cy="338554"/>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600" b="1" kern="1200">
                <a:solidFill>
                  <a:srgbClr val="000000"/>
                </a:solidFill>
                <a:latin typeface="Arial" charset="0"/>
                <a:ea typeface="ＭＳ Ｐゴシック" pitchFamily="34" charset="-128"/>
                <a:cs typeface="+mn-cs"/>
              </a:rPr>
              <a:t>Time (years)</a:t>
            </a:r>
          </a:p>
        </p:txBody>
      </p:sp>
      <p:sp>
        <p:nvSpPr>
          <p:cNvPr id="1634556" name="Text Box 252"/>
          <p:cNvSpPr txBox="1">
            <a:spLocks noChangeArrowheads="1"/>
          </p:cNvSpPr>
          <p:nvPr/>
        </p:nvSpPr>
        <p:spPr bwMode="auto">
          <a:xfrm>
            <a:off x="593738" y="3367088"/>
            <a:ext cx="880369" cy="338554"/>
          </a:xfrm>
          <a:prstGeom prst="rect">
            <a:avLst/>
          </a:prstGeom>
          <a:noFill/>
          <a:ln w="19050">
            <a:noFill/>
            <a:miter lim="800000"/>
            <a:headEnd/>
            <a:tailEnd/>
          </a:ln>
          <a:effectLst/>
        </p:spPr>
        <p:txBody>
          <a:bodyPr wrap="none">
            <a:spAutoFit/>
          </a:bodyPr>
          <a:lstStyle/>
          <a:p>
            <a:pPr algn="ctr" rtl="0" eaLnBrk="0" fontAlgn="base" hangingPunct="0">
              <a:spcBef>
                <a:spcPct val="0"/>
              </a:spcBef>
              <a:spcAft>
                <a:spcPct val="0"/>
              </a:spcAft>
            </a:pPr>
            <a:r>
              <a:rPr lang="en-US" sz="1600" b="1" kern="1200">
                <a:solidFill>
                  <a:srgbClr val="000000"/>
                </a:solidFill>
                <a:latin typeface="Arial" charset="0"/>
                <a:ea typeface="ＭＳ Ｐゴシック" pitchFamily="34" charset="-128"/>
                <a:cs typeface="+mn-cs"/>
              </a:rPr>
              <a:t>mm Hg</a:t>
            </a:r>
          </a:p>
        </p:txBody>
      </p:sp>
      <p:sp>
        <p:nvSpPr>
          <p:cNvPr id="1634557" name="Oval 253"/>
          <p:cNvSpPr>
            <a:spLocks noChangeArrowheads="1"/>
          </p:cNvSpPr>
          <p:nvPr/>
        </p:nvSpPr>
        <p:spPr bwMode="auto">
          <a:xfrm>
            <a:off x="611199" y="6280172"/>
            <a:ext cx="130175" cy="130175"/>
          </a:xfrm>
          <a:prstGeom prst="ellipse">
            <a:avLst/>
          </a:prstGeom>
          <a:solidFill>
            <a:srgbClr val="3399FF"/>
          </a:solidFill>
          <a:ln w="19050">
            <a:noFill/>
            <a:round/>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58" name="AutoShape 254"/>
          <p:cNvSpPr>
            <a:spLocks noChangeArrowheads="1"/>
          </p:cNvSpPr>
          <p:nvPr/>
        </p:nvSpPr>
        <p:spPr bwMode="auto">
          <a:xfrm>
            <a:off x="611188" y="6051572"/>
            <a:ext cx="165100" cy="144463"/>
          </a:xfrm>
          <a:prstGeom prst="triangle">
            <a:avLst>
              <a:gd name="adj" fmla="val 50000"/>
            </a:avLst>
          </a:prstGeom>
          <a:solidFill>
            <a:srgbClr val="339966"/>
          </a:solidFill>
          <a:ln w="19050">
            <a:solidFill>
              <a:srgbClr val="83B511"/>
            </a:solidFill>
            <a:miter lim="800000"/>
            <a:headEnd/>
            <a:tailEnd/>
          </a:ln>
          <a:effectLst/>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59" name="Line 255"/>
          <p:cNvSpPr>
            <a:spLocks noChangeShapeType="1"/>
          </p:cNvSpPr>
          <p:nvPr/>
        </p:nvSpPr>
        <p:spPr bwMode="auto">
          <a:xfrm>
            <a:off x="533400" y="6324600"/>
            <a:ext cx="317500" cy="0"/>
          </a:xfrm>
          <a:prstGeom prst="line">
            <a:avLst/>
          </a:prstGeom>
          <a:noFill/>
          <a:ln w="31750">
            <a:solidFill>
              <a:srgbClr val="3399FF"/>
            </a:solidFill>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60" name="Line 256"/>
          <p:cNvSpPr>
            <a:spLocks noChangeShapeType="1"/>
          </p:cNvSpPr>
          <p:nvPr/>
        </p:nvSpPr>
        <p:spPr bwMode="auto">
          <a:xfrm>
            <a:off x="533400" y="6096000"/>
            <a:ext cx="317500" cy="0"/>
          </a:xfrm>
          <a:prstGeom prst="line">
            <a:avLst/>
          </a:prstGeom>
          <a:noFill/>
          <a:ln w="31750">
            <a:solidFill>
              <a:srgbClr val="00B050"/>
            </a:solidFill>
            <a:round/>
            <a:headEnd/>
            <a:tailEnd/>
          </a:ln>
          <a:effectLst/>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1634561" name="Text Box 257"/>
          <p:cNvSpPr txBox="1">
            <a:spLocks noChangeArrowheads="1"/>
          </p:cNvSpPr>
          <p:nvPr/>
        </p:nvSpPr>
        <p:spPr bwMode="auto">
          <a:xfrm>
            <a:off x="4468810" y="2276476"/>
            <a:ext cx="1126912" cy="215444"/>
          </a:xfrm>
          <a:prstGeom prst="rect">
            <a:avLst/>
          </a:prstGeom>
          <a:noFill/>
          <a:ln w="19050">
            <a:noFill/>
            <a:miter lim="800000"/>
            <a:headEnd/>
            <a:tailEnd/>
          </a:ln>
          <a:effectLst/>
        </p:spPr>
        <p:txBody>
          <a:bodyPr wrap="none" lIns="0" tIns="0" rIns="0" bIns="0">
            <a:spAutoFit/>
          </a:bodyPr>
          <a:lstStyle/>
          <a:p>
            <a:pPr algn="l"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Brachial SBP</a:t>
            </a:r>
          </a:p>
        </p:txBody>
      </p:sp>
      <p:sp>
        <p:nvSpPr>
          <p:cNvPr id="1634562" name="Text Box 258"/>
          <p:cNvSpPr txBox="1">
            <a:spLocks noChangeArrowheads="1"/>
          </p:cNvSpPr>
          <p:nvPr/>
        </p:nvSpPr>
        <p:spPr bwMode="auto">
          <a:xfrm>
            <a:off x="4246566" y="3367089"/>
            <a:ext cx="1574149" cy="215444"/>
          </a:xfrm>
          <a:prstGeom prst="rect">
            <a:avLst/>
          </a:prstGeom>
          <a:noFill/>
          <a:ln w="19050">
            <a:noFill/>
            <a:miter lim="800000"/>
            <a:headEnd/>
            <a:tailEnd/>
          </a:ln>
          <a:effectLst/>
        </p:spPr>
        <p:txBody>
          <a:bodyPr wrap="none" lIns="0" tIns="0" rIns="0" bIns="0">
            <a:spAutoFit/>
          </a:bodyPr>
          <a:lstStyle/>
          <a:p>
            <a:pPr algn="l" rtl="0" eaLnBrk="0" fontAlgn="base" hangingPunct="0">
              <a:spcBef>
                <a:spcPct val="0"/>
              </a:spcBef>
              <a:spcAft>
                <a:spcPct val="0"/>
              </a:spcAft>
            </a:pPr>
            <a:r>
              <a:rPr lang="en-US" sz="1400" b="1" kern="1200">
                <a:solidFill>
                  <a:srgbClr val="000000"/>
                </a:solidFill>
                <a:latin typeface="Arial" charset="0"/>
                <a:ea typeface="ＭＳ Ｐゴシック" pitchFamily="34" charset="-128"/>
                <a:cs typeface="+mn-cs"/>
              </a:rPr>
              <a:t>Central aortic SBP</a:t>
            </a:r>
          </a:p>
        </p:txBody>
      </p:sp>
      <p:sp>
        <p:nvSpPr>
          <p:cNvPr id="1634563" name="Rectangle 259"/>
          <p:cNvSpPr>
            <a:spLocks noChangeArrowheads="1"/>
          </p:cNvSpPr>
          <p:nvPr/>
        </p:nvSpPr>
        <p:spPr bwMode="auto">
          <a:xfrm>
            <a:off x="3659188" y="6165930"/>
            <a:ext cx="5408612" cy="307777"/>
          </a:xfrm>
          <a:prstGeom prst="rect">
            <a:avLst/>
          </a:prstGeom>
          <a:noFill/>
          <a:ln w="9525">
            <a:noFill/>
            <a:miter lim="800000"/>
            <a:headEnd/>
            <a:tailEnd/>
          </a:ln>
          <a:effectLst/>
        </p:spPr>
        <p:txBody>
          <a:bodyPr wrap="square" lIns="0" rIns="0" anchor="b">
            <a:spAutoFit/>
          </a:bodyPr>
          <a:lstStyle/>
          <a:p>
            <a:pPr algn="r" rtl="0" fontAlgn="base">
              <a:spcBef>
                <a:spcPct val="0"/>
              </a:spcBef>
              <a:spcAft>
                <a:spcPct val="0"/>
              </a:spcAft>
            </a:pPr>
            <a:r>
              <a:rPr lang="en-US" sz="1400" kern="1200" dirty="0">
                <a:solidFill>
                  <a:srgbClr val="000000"/>
                </a:solidFill>
                <a:latin typeface="Arial" charset="0"/>
                <a:ea typeface="ＭＳ Ｐゴシック" pitchFamily="34" charset="-128"/>
                <a:cs typeface="+mn-cs"/>
              </a:rPr>
              <a:t>CAFE Investigators. </a:t>
            </a:r>
            <a:r>
              <a:rPr lang="en-US" sz="1400" i="1" kern="1200" dirty="0">
                <a:solidFill>
                  <a:srgbClr val="000000"/>
                </a:solidFill>
                <a:latin typeface="Arial" charset="0"/>
                <a:ea typeface="ＭＳ Ｐゴシック" pitchFamily="34" charset="-128"/>
                <a:cs typeface="+mn-cs"/>
              </a:rPr>
              <a:t>Circulation</a:t>
            </a:r>
            <a:r>
              <a:rPr lang="en-US" sz="1400" kern="1200" dirty="0">
                <a:solidFill>
                  <a:srgbClr val="000000"/>
                </a:solidFill>
                <a:latin typeface="Arial" charset="0"/>
                <a:ea typeface="ＭＳ Ｐゴシック" pitchFamily="34" charset="-128"/>
                <a:cs typeface="+mn-cs"/>
              </a:rPr>
              <a:t>. 2006;113: </a:t>
            </a:r>
            <a:r>
              <a:rPr lang="en-US" sz="1400" kern="1200" dirty="0" err="1">
                <a:solidFill>
                  <a:srgbClr val="000000"/>
                </a:solidFill>
                <a:latin typeface="Arial" charset="0"/>
                <a:ea typeface="ＭＳ Ｐゴシック" pitchFamily="34" charset="-128"/>
                <a:cs typeface="+mn-cs"/>
              </a:rPr>
              <a:t>epublished</a:t>
            </a:r>
            <a:r>
              <a:rPr lang="en-US" sz="1400" kern="1200" dirty="0">
                <a:solidFill>
                  <a:srgbClr val="000000"/>
                </a:solidFill>
                <a:latin typeface="Arial" charset="0"/>
                <a:ea typeface="ＭＳ Ｐゴシック" pitchFamily="34" charset="-128"/>
                <a:cs typeface="+mn-cs"/>
              </a:rPr>
              <a:t> Feb 13, 2006.</a:t>
            </a:r>
          </a:p>
        </p:txBody>
      </p:sp>
      <p:cxnSp>
        <p:nvCxnSpPr>
          <p:cNvPr id="261" name="Straight Connector 260"/>
          <p:cNvCxnSpPr/>
          <p:nvPr/>
        </p:nvCxnSpPr>
        <p:spPr bwMode="auto">
          <a:xfrm>
            <a:off x="3070371" y="3506598"/>
            <a:ext cx="914400" cy="914400"/>
          </a:xfrm>
          <a:prstGeom prst="line">
            <a:avLst/>
          </a:pr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p:spPr>
      </p:cxnSp>
      <p:cxnSp>
        <p:nvCxnSpPr>
          <p:cNvPr id="263" name="Straight Arrow Connector 262"/>
          <p:cNvCxnSpPr/>
          <p:nvPr/>
        </p:nvCxnSpPr>
        <p:spPr bwMode="auto">
          <a:xfrm>
            <a:off x="2155971" y="3481431"/>
            <a:ext cx="914400" cy="914400"/>
          </a:xfrm>
          <a:prstGeom prst="straightConnector1">
            <a:avLst/>
          </a:prstGeom>
          <a:solidFill>
            <a:srgbClr val="FFFFFF"/>
          </a:solidFill>
          <a:ln w="9525" cap="flat" cmpd="sng" algn="ctr">
            <a:noFill/>
            <a:prstDash val="solid"/>
            <a:round/>
            <a:headEnd type="none" w="med" len="med"/>
            <a:tailEnd type="arrow"/>
          </a:ln>
          <a:effectLst>
            <a:outerShdw dist="35921" dir="2700000" algn="ctr" rotWithShape="0">
              <a:schemeClr val="tx1"/>
            </a:outerShdw>
          </a:effectLst>
        </p:spPr>
      </p:cxnSp>
    </p:spTree>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5577" y="548683"/>
          <a:ext cx="6984777" cy="5098743"/>
        </p:xfrm>
        <a:graphic>
          <a:graphicData uri="http://schemas.openxmlformats.org/drawingml/2006/table">
            <a:tbl>
              <a:tblPr/>
              <a:tblGrid>
                <a:gridCol w="1746194"/>
                <a:gridCol w="1706954"/>
                <a:gridCol w="1785435"/>
                <a:gridCol w="1746194"/>
              </a:tblGrid>
              <a:tr h="470101">
                <a:tc>
                  <a:txBody>
                    <a:bodyPr/>
                    <a:lstStyle/>
                    <a:p>
                      <a:pPr algn="ctr"/>
                      <a:endParaRPr lang="en-GB" sz="1600" dirty="0"/>
                    </a:p>
                  </a:txBody>
                  <a:tcPr marL="10191" marR="10191" marT="10191" marB="10191" anchor="ctr">
                    <a:lnL>
                      <a:noFill/>
                    </a:lnL>
                    <a:lnR>
                      <a:noFill/>
                    </a:lnR>
                    <a:lnT>
                      <a:noFill/>
                    </a:lnT>
                    <a:lnB>
                      <a:noFill/>
                    </a:lnB>
                    <a:solidFill>
                      <a:srgbClr val="FFFFFF"/>
                    </a:solidFill>
                  </a:tcPr>
                </a:tc>
                <a:tc>
                  <a:txBody>
                    <a:bodyPr/>
                    <a:lstStyle/>
                    <a:p>
                      <a:pPr algn="ctr"/>
                      <a:r>
                        <a:rPr lang="en-GB" sz="1600" dirty="0" err="1">
                          <a:solidFill>
                            <a:srgbClr val="FF0000"/>
                          </a:solidFill>
                        </a:rPr>
                        <a:t>Atenolol</a:t>
                      </a:r>
                      <a:r>
                        <a:rPr lang="en-GB" sz="1600" dirty="0">
                          <a:solidFill>
                            <a:srgbClr val="FF0000"/>
                          </a:solidFill>
                        </a:rPr>
                        <a:t>-Based Regimen (n = 411)</a:t>
                      </a:r>
                    </a:p>
                  </a:txBody>
                  <a:tcPr marL="10191" marR="10191" marT="10191" marB="10191" anchor="ctr">
                    <a:lnL>
                      <a:noFill/>
                    </a:lnL>
                    <a:lnR>
                      <a:noFill/>
                    </a:lnR>
                    <a:lnT>
                      <a:noFill/>
                    </a:lnT>
                    <a:lnB>
                      <a:noFill/>
                    </a:lnB>
                    <a:solidFill>
                      <a:srgbClr val="FFFFFF"/>
                    </a:solidFill>
                  </a:tcPr>
                </a:tc>
                <a:tc>
                  <a:txBody>
                    <a:bodyPr/>
                    <a:lstStyle/>
                    <a:p>
                      <a:pPr algn="ctr"/>
                      <a:r>
                        <a:rPr lang="en-GB" sz="1600" dirty="0">
                          <a:solidFill>
                            <a:srgbClr val="FF0000"/>
                          </a:solidFill>
                        </a:rPr>
                        <a:t>Amlodipine-Based Regimen (n = 413)</a:t>
                      </a:r>
                    </a:p>
                  </a:txBody>
                  <a:tcPr marL="10191" marR="10191" marT="10191" marB="10191" anchor="ctr">
                    <a:lnL>
                      <a:noFill/>
                    </a:lnL>
                    <a:lnR>
                      <a:noFill/>
                    </a:lnR>
                    <a:lnT>
                      <a:noFill/>
                    </a:lnT>
                    <a:lnB>
                      <a:noFill/>
                    </a:lnB>
                    <a:solidFill>
                      <a:srgbClr val="FFFFFF"/>
                    </a:solidFill>
                  </a:tcPr>
                </a:tc>
                <a:tc>
                  <a:txBody>
                    <a:bodyPr/>
                    <a:lstStyle/>
                    <a:p>
                      <a:pPr algn="ctr"/>
                      <a:r>
                        <a:rPr lang="en-GB" sz="1600" dirty="0">
                          <a:solidFill>
                            <a:srgbClr val="FF0000"/>
                          </a:solidFill>
                        </a:rPr>
                        <a:t>p Value</a:t>
                      </a:r>
                    </a:p>
                  </a:txBody>
                  <a:tcPr marL="10191" marR="10191" marT="10191" marB="10191" anchor="ctr">
                    <a:lnL>
                      <a:noFill/>
                    </a:lnL>
                    <a:lnR>
                      <a:noFill/>
                    </a:lnR>
                    <a:lnT>
                      <a:noFill/>
                    </a:lnT>
                    <a:lnB>
                      <a:noFill/>
                    </a:lnB>
                    <a:solidFill>
                      <a:srgbClr val="FFFFFF"/>
                    </a:solidFill>
                  </a:tcPr>
                </a:tc>
              </a:tr>
              <a:tr h="244480">
                <a:tc>
                  <a:txBody>
                    <a:bodyPr/>
                    <a:lstStyle/>
                    <a:p>
                      <a:pPr algn="l"/>
                      <a:endParaRPr lang="en-GB" sz="1600" dirty="0"/>
                    </a:p>
                  </a:txBody>
                  <a:tcPr marL="10191" marR="10191" marT="10191" marB="10191" anchor="ctr">
                    <a:lnL>
                      <a:noFill/>
                    </a:lnL>
                    <a:lnR>
                      <a:noFill/>
                    </a:lnR>
                    <a:lnT>
                      <a:noFill/>
                    </a:lnT>
                    <a:lnB>
                      <a:noFill/>
                    </a:lnB>
                    <a:solidFill>
                      <a:srgbClr val="FFFFFF"/>
                    </a:solidFill>
                  </a:tcPr>
                </a:tc>
                <a:tc>
                  <a:txBody>
                    <a:bodyPr/>
                    <a:lstStyle/>
                    <a:p>
                      <a:endParaRPr lang="en-GB" sz="1600"/>
                    </a:p>
                  </a:txBody>
                  <a:tcPr marL="10191" marR="10191" marT="10191" marB="10191" anchor="ctr">
                    <a:lnL>
                      <a:noFill/>
                    </a:lnL>
                    <a:lnR>
                      <a:noFill/>
                    </a:lnR>
                    <a:lnT>
                      <a:noFill/>
                    </a:lnT>
                    <a:lnB>
                      <a:noFill/>
                    </a:lnB>
                    <a:solidFill>
                      <a:srgbClr val="FFFFFF"/>
                    </a:solidFill>
                  </a:tcPr>
                </a:tc>
                <a:tc>
                  <a:txBody>
                    <a:bodyPr/>
                    <a:lstStyle/>
                    <a:p>
                      <a:endParaRPr lang="en-GB" sz="1600" dirty="0"/>
                    </a:p>
                  </a:txBody>
                  <a:tcPr marL="10191" marR="10191" marT="10191" marB="10191" anchor="ctr">
                    <a:lnL>
                      <a:noFill/>
                    </a:lnL>
                    <a:lnR>
                      <a:noFill/>
                    </a:lnR>
                    <a:lnT>
                      <a:noFill/>
                    </a:lnT>
                    <a:lnB>
                      <a:noFill/>
                    </a:lnB>
                    <a:solidFill>
                      <a:srgbClr val="FFFFFF"/>
                    </a:solidFill>
                  </a:tcPr>
                </a:tc>
                <a:tc>
                  <a:txBody>
                    <a:bodyPr/>
                    <a:lstStyle/>
                    <a:p>
                      <a:endParaRPr lang="en-GB" sz="1600" dirty="0"/>
                    </a:p>
                  </a:txBody>
                  <a:tcPr marL="10191" marR="10191" marT="10191" marB="10191" anchor="ctr">
                    <a:lnL>
                      <a:noFill/>
                    </a:lnL>
                    <a:lnR>
                      <a:noFill/>
                    </a:lnR>
                    <a:lnT>
                      <a:noFill/>
                    </a:lnT>
                    <a:lnB>
                      <a:noFill/>
                    </a:lnB>
                    <a:solidFill>
                      <a:srgbClr val="FFFFFF"/>
                    </a:solidFill>
                  </a:tcPr>
                </a:tc>
              </a:tr>
              <a:tr h="465039">
                <a:tc>
                  <a:txBody>
                    <a:bodyPr/>
                    <a:lstStyle/>
                    <a:p>
                      <a:pPr algn="l"/>
                      <a:r>
                        <a:rPr lang="en-GB" sz="1600" dirty="0"/>
                        <a:t> </a:t>
                      </a:r>
                      <a:r>
                        <a:rPr lang="en-GB" sz="1600" b="1" dirty="0" err="1">
                          <a:solidFill>
                            <a:srgbClr val="FF0000"/>
                          </a:solidFill>
                        </a:rPr>
                        <a:t>Transmitral</a:t>
                      </a:r>
                      <a:r>
                        <a:rPr lang="en-GB" sz="1600" b="1" dirty="0">
                          <a:solidFill>
                            <a:srgbClr val="FF0000"/>
                          </a:solidFill>
                        </a:rPr>
                        <a:t> Doppler</a:t>
                      </a:r>
                    </a:p>
                  </a:txBody>
                  <a:tcPr marL="10191" marR="10191" marT="10191" marB="10191" anchor="ctr">
                    <a:lnL>
                      <a:noFill/>
                    </a:lnL>
                    <a:lnR>
                      <a:noFill/>
                    </a:lnR>
                    <a:lnT>
                      <a:noFill/>
                    </a:lnT>
                    <a:lnB>
                      <a:noFill/>
                    </a:lnB>
                    <a:solidFill>
                      <a:srgbClr val="FFFFFF"/>
                    </a:solidFill>
                  </a:tcPr>
                </a:tc>
                <a:tc>
                  <a:txBody>
                    <a:bodyPr/>
                    <a:lstStyle/>
                    <a:p>
                      <a:pPr algn="l"/>
                      <a:endParaRPr lang="en-GB" sz="1600"/>
                    </a:p>
                  </a:txBody>
                  <a:tcPr marL="10191" marR="10191" marT="10191" marB="10191" anchor="ctr">
                    <a:lnL>
                      <a:noFill/>
                    </a:lnL>
                    <a:lnR>
                      <a:noFill/>
                    </a:lnR>
                    <a:lnT>
                      <a:noFill/>
                    </a:lnT>
                    <a:lnB>
                      <a:noFill/>
                    </a:lnB>
                    <a:solidFill>
                      <a:srgbClr val="FFFFFF"/>
                    </a:solidFill>
                  </a:tcPr>
                </a:tc>
                <a:tc>
                  <a:txBody>
                    <a:bodyPr/>
                    <a:lstStyle/>
                    <a:p>
                      <a:pPr algn="l"/>
                      <a:endParaRPr lang="en-GB" sz="1600" dirty="0"/>
                    </a:p>
                  </a:txBody>
                  <a:tcPr marL="10191" marR="10191" marT="10191" marB="10191" anchor="ctr">
                    <a:lnL>
                      <a:noFill/>
                    </a:lnL>
                    <a:lnR>
                      <a:noFill/>
                    </a:lnR>
                    <a:lnT>
                      <a:noFill/>
                    </a:lnT>
                    <a:lnB>
                      <a:noFill/>
                    </a:lnB>
                    <a:solidFill>
                      <a:srgbClr val="FFFFFF"/>
                    </a:solidFill>
                  </a:tcPr>
                </a:tc>
                <a:tc>
                  <a:txBody>
                    <a:bodyPr/>
                    <a:lstStyle/>
                    <a:p>
                      <a:pPr algn="l"/>
                      <a:endParaRPr lang="en-GB" sz="1600" dirty="0"/>
                    </a:p>
                  </a:txBody>
                  <a:tcPr marL="10191" marR="10191" marT="10191" marB="10191" anchor="ctr">
                    <a:lnL>
                      <a:noFill/>
                    </a:lnL>
                    <a:lnR>
                      <a:noFill/>
                    </a:lnR>
                    <a:lnT>
                      <a:noFill/>
                    </a:lnT>
                    <a:lnB>
                      <a:noFill/>
                    </a:lnB>
                    <a:solidFill>
                      <a:srgbClr val="FFFFFF"/>
                    </a:solidFill>
                  </a:tcPr>
                </a:tc>
              </a:tr>
              <a:tr h="244480">
                <a:tc>
                  <a:txBody>
                    <a:bodyPr/>
                    <a:lstStyle/>
                    <a:p>
                      <a:pPr algn="l"/>
                      <a:r>
                        <a:rPr lang="en-GB" sz="1600"/>
                        <a:t>  E wave, cm/s</a:t>
                      </a:r>
                    </a:p>
                  </a:txBody>
                  <a:tcPr marL="10191" marR="10191" marT="10191" marB="10191" anchor="ctr">
                    <a:lnL>
                      <a:noFill/>
                    </a:lnL>
                    <a:lnR>
                      <a:noFill/>
                    </a:lnR>
                    <a:lnT>
                      <a:noFill/>
                    </a:lnT>
                    <a:lnB>
                      <a:noFill/>
                    </a:lnB>
                    <a:solidFill>
                      <a:srgbClr val="FFFFFF"/>
                    </a:solidFill>
                  </a:tcPr>
                </a:tc>
                <a:tc>
                  <a:txBody>
                    <a:bodyPr/>
                    <a:lstStyle/>
                    <a:p>
                      <a:r>
                        <a:rPr lang="en-GB" sz="1600"/>
                        <a:t>60.08 ± 14.87</a:t>
                      </a:r>
                    </a:p>
                  </a:txBody>
                  <a:tcPr marL="10191" marR="10191" marT="10191" marB="10191" anchor="ctr">
                    <a:lnL>
                      <a:noFill/>
                    </a:lnL>
                    <a:lnR>
                      <a:noFill/>
                    </a:lnR>
                    <a:lnT>
                      <a:noFill/>
                    </a:lnT>
                    <a:lnB>
                      <a:noFill/>
                    </a:lnB>
                    <a:solidFill>
                      <a:srgbClr val="FFFFFF"/>
                    </a:solidFill>
                  </a:tcPr>
                </a:tc>
                <a:tc>
                  <a:txBody>
                    <a:bodyPr/>
                    <a:lstStyle/>
                    <a:p>
                      <a:r>
                        <a:rPr lang="en-GB" sz="1600"/>
                        <a:t>63.41 ± 15.01</a:t>
                      </a:r>
                    </a:p>
                  </a:txBody>
                  <a:tcPr marL="10191" marR="10191" marT="10191" marB="10191" anchor="ctr">
                    <a:lnL>
                      <a:noFill/>
                    </a:lnL>
                    <a:lnR>
                      <a:noFill/>
                    </a:lnR>
                    <a:lnT>
                      <a:noFill/>
                    </a:lnT>
                    <a:lnB>
                      <a:noFill/>
                    </a:lnB>
                    <a:solidFill>
                      <a:srgbClr val="FFFFFF"/>
                    </a:solidFill>
                  </a:tcPr>
                </a:tc>
                <a:tc>
                  <a:txBody>
                    <a:bodyPr/>
                    <a:lstStyle/>
                    <a:p>
                      <a:r>
                        <a:rPr lang="en-GB" sz="1600" dirty="0" smtClean="0"/>
                        <a:t>           0.001</a:t>
                      </a:r>
                      <a:endParaRPr lang="en-GB" sz="1600" dirty="0"/>
                    </a:p>
                  </a:txBody>
                  <a:tcPr marL="10191" marR="10191" marT="10191" marB="10191" anchor="ctr">
                    <a:lnL>
                      <a:noFill/>
                    </a:lnL>
                    <a:lnR>
                      <a:noFill/>
                    </a:lnR>
                    <a:lnT>
                      <a:noFill/>
                    </a:lnT>
                    <a:lnB>
                      <a:noFill/>
                    </a:lnB>
                    <a:solidFill>
                      <a:srgbClr val="FFFFFF"/>
                    </a:solidFill>
                  </a:tcPr>
                </a:tc>
              </a:tr>
              <a:tr h="244480">
                <a:tc>
                  <a:txBody>
                    <a:bodyPr/>
                    <a:lstStyle/>
                    <a:p>
                      <a:pPr algn="l"/>
                      <a:r>
                        <a:rPr lang="en-GB" sz="1600"/>
                        <a:t>  A wave, cm/s</a:t>
                      </a:r>
                    </a:p>
                  </a:txBody>
                  <a:tcPr marL="10191" marR="10191" marT="10191" marB="10191" anchor="ctr">
                    <a:lnL>
                      <a:noFill/>
                    </a:lnL>
                    <a:lnR>
                      <a:noFill/>
                    </a:lnR>
                    <a:lnT>
                      <a:noFill/>
                    </a:lnT>
                    <a:lnB>
                      <a:noFill/>
                    </a:lnB>
                    <a:solidFill>
                      <a:srgbClr val="FFFFFF"/>
                    </a:solidFill>
                  </a:tcPr>
                </a:tc>
                <a:tc>
                  <a:txBody>
                    <a:bodyPr/>
                    <a:lstStyle/>
                    <a:p>
                      <a:r>
                        <a:rPr lang="en-GB" sz="1600"/>
                        <a:t>68.25 ± 14.63</a:t>
                      </a:r>
                    </a:p>
                  </a:txBody>
                  <a:tcPr marL="10191" marR="10191" marT="10191" marB="10191" anchor="ctr">
                    <a:lnL>
                      <a:noFill/>
                    </a:lnL>
                    <a:lnR>
                      <a:noFill/>
                    </a:lnR>
                    <a:lnT>
                      <a:noFill/>
                    </a:lnT>
                    <a:lnB>
                      <a:noFill/>
                    </a:lnB>
                    <a:solidFill>
                      <a:srgbClr val="FFFFFF"/>
                    </a:solidFill>
                  </a:tcPr>
                </a:tc>
                <a:tc>
                  <a:txBody>
                    <a:bodyPr/>
                    <a:lstStyle/>
                    <a:p>
                      <a:r>
                        <a:rPr lang="en-GB" sz="1600"/>
                        <a:t>75.08 ± 15.76</a:t>
                      </a:r>
                    </a:p>
                  </a:txBody>
                  <a:tcPr marL="10191" marR="10191" marT="10191" marB="10191" anchor="ctr">
                    <a:lnL>
                      <a:noFill/>
                    </a:lnL>
                    <a:lnR>
                      <a:noFill/>
                    </a:lnR>
                    <a:lnT>
                      <a:noFill/>
                    </a:lnT>
                    <a:lnB>
                      <a:noFill/>
                    </a:lnB>
                    <a:solidFill>
                      <a:srgbClr val="FFFFFF"/>
                    </a:solidFill>
                  </a:tcPr>
                </a:tc>
                <a:tc>
                  <a:txBody>
                    <a:bodyPr/>
                    <a:lstStyle/>
                    <a:p>
                      <a:r>
                        <a:rPr lang="en-GB" sz="1600" dirty="0" smtClean="0"/>
                        <a:t>         &lt;</a:t>
                      </a:r>
                      <a:r>
                        <a:rPr lang="en-GB" sz="1600" dirty="0"/>
                        <a:t>0.001</a:t>
                      </a:r>
                    </a:p>
                  </a:txBody>
                  <a:tcPr marL="10191" marR="10191" marT="10191" marB="10191" anchor="ctr">
                    <a:lnL>
                      <a:noFill/>
                    </a:lnL>
                    <a:lnR>
                      <a:noFill/>
                    </a:lnR>
                    <a:lnT>
                      <a:noFill/>
                    </a:lnT>
                    <a:lnB>
                      <a:noFill/>
                    </a:lnB>
                    <a:solidFill>
                      <a:srgbClr val="FFFFFF"/>
                    </a:solidFill>
                  </a:tcPr>
                </a:tc>
              </a:tr>
              <a:tr h="244480">
                <a:tc>
                  <a:txBody>
                    <a:bodyPr/>
                    <a:lstStyle/>
                    <a:p>
                      <a:pPr algn="l"/>
                      <a:r>
                        <a:rPr lang="en-GB" sz="1600"/>
                        <a:t>  E/A ratio</a:t>
                      </a:r>
                    </a:p>
                  </a:txBody>
                  <a:tcPr marL="10191" marR="10191" marT="10191" marB="10191" anchor="ctr">
                    <a:lnL>
                      <a:noFill/>
                    </a:lnL>
                    <a:lnR>
                      <a:noFill/>
                    </a:lnR>
                    <a:lnT>
                      <a:noFill/>
                    </a:lnT>
                    <a:lnB>
                      <a:noFill/>
                    </a:lnB>
                    <a:solidFill>
                      <a:srgbClr val="FFFFFF"/>
                    </a:solidFill>
                  </a:tcPr>
                </a:tc>
                <a:tc>
                  <a:txBody>
                    <a:bodyPr/>
                    <a:lstStyle/>
                    <a:p>
                      <a:r>
                        <a:rPr lang="en-GB" sz="1600"/>
                        <a:t>0.91 ± 0.29</a:t>
                      </a:r>
                    </a:p>
                  </a:txBody>
                  <a:tcPr marL="10191" marR="10191" marT="10191" marB="10191" anchor="ctr">
                    <a:lnL>
                      <a:noFill/>
                    </a:lnL>
                    <a:lnR>
                      <a:noFill/>
                    </a:lnR>
                    <a:lnT>
                      <a:noFill/>
                    </a:lnT>
                    <a:lnB>
                      <a:noFill/>
                    </a:lnB>
                    <a:solidFill>
                      <a:srgbClr val="FFFFFF"/>
                    </a:solidFill>
                  </a:tcPr>
                </a:tc>
                <a:tc>
                  <a:txBody>
                    <a:bodyPr/>
                    <a:lstStyle/>
                    <a:p>
                      <a:r>
                        <a:rPr lang="en-GB" sz="1600"/>
                        <a:t>0.86 ± 0.22</a:t>
                      </a:r>
                    </a:p>
                  </a:txBody>
                  <a:tcPr marL="10191" marR="10191" marT="10191" marB="10191" anchor="ctr">
                    <a:lnL>
                      <a:noFill/>
                    </a:lnL>
                    <a:lnR>
                      <a:noFill/>
                    </a:lnR>
                    <a:lnT>
                      <a:noFill/>
                    </a:lnT>
                    <a:lnB>
                      <a:noFill/>
                    </a:lnB>
                    <a:solidFill>
                      <a:srgbClr val="FFFFFF"/>
                    </a:solidFill>
                  </a:tcPr>
                </a:tc>
                <a:tc>
                  <a:txBody>
                    <a:bodyPr/>
                    <a:lstStyle/>
                    <a:p>
                      <a:r>
                        <a:rPr lang="en-GB" sz="1600" dirty="0" smtClean="0"/>
                        <a:t>           0.004</a:t>
                      </a:r>
                      <a:endParaRPr lang="en-GB" sz="1600" dirty="0"/>
                    </a:p>
                  </a:txBody>
                  <a:tcPr marL="10191" marR="10191" marT="10191" marB="10191" anchor="ctr">
                    <a:lnL>
                      <a:noFill/>
                    </a:lnL>
                    <a:lnR>
                      <a:noFill/>
                    </a:lnR>
                    <a:lnT>
                      <a:noFill/>
                    </a:lnT>
                    <a:lnB>
                      <a:noFill/>
                    </a:lnB>
                    <a:solidFill>
                      <a:srgbClr val="FFFFFF"/>
                    </a:solidFill>
                  </a:tcPr>
                </a:tc>
              </a:tr>
              <a:tr h="695722">
                <a:tc>
                  <a:txBody>
                    <a:bodyPr/>
                    <a:lstStyle/>
                    <a:p>
                      <a:pPr algn="l"/>
                      <a:r>
                        <a:rPr lang="en-GB" sz="1600"/>
                        <a:t>  E-wave deceleration time, ms</a:t>
                      </a:r>
                    </a:p>
                  </a:txBody>
                  <a:tcPr marL="10191" marR="10191" marT="10191" marB="10191" anchor="ctr">
                    <a:lnL>
                      <a:noFill/>
                    </a:lnL>
                    <a:lnR>
                      <a:noFill/>
                    </a:lnR>
                    <a:lnT>
                      <a:noFill/>
                    </a:lnT>
                    <a:lnB>
                      <a:noFill/>
                    </a:lnB>
                    <a:solidFill>
                      <a:srgbClr val="FFFFFF"/>
                    </a:solidFill>
                  </a:tcPr>
                </a:tc>
                <a:tc>
                  <a:txBody>
                    <a:bodyPr/>
                    <a:lstStyle/>
                    <a:p>
                      <a:r>
                        <a:rPr lang="en-GB" sz="1600"/>
                        <a:t>0.20 ± 0.05</a:t>
                      </a:r>
                    </a:p>
                  </a:txBody>
                  <a:tcPr marL="10191" marR="10191" marT="10191" marB="10191" anchor="ctr">
                    <a:lnL>
                      <a:noFill/>
                    </a:lnL>
                    <a:lnR>
                      <a:noFill/>
                    </a:lnR>
                    <a:lnT>
                      <a:noFill/>
                    </a:lnT>
                    <a:lnB>
                      <a:noFill/>
                    </a:lnB>
                    <a:solidFill>
                      <a:srgbClr val="FFFFFF"/>
                    </a:solidFill>
                  </a:tcPr>
                </a:tc>
                <a:tc>
                  <a:txBody>
                    <a:bodyPr/>
                    <a:lstStyle/>
                    <a:p>
                      <a:r>
                        <a:rPr lang="en-GB" sz="1600" dirty="0"/>
                        <a:t>0.18 ± 0.05</a:t>
                      </a:r>
                    </a:p>
                  </a:txBody>
                  <a:tcPr marL="10191" marR="10191" marT="10191" marB="10191" anchor="ctr">
                    <a:lnL>
                      <a:noFill/>
                    </a:lnL>
                    <a:lnR>
                      <a:noFill/>
                    </a:lnR>
                    <a:lnT>
                      <a:noFill/>
                    </a:lnT>
                    <a:lnB>
                      <a:noFill/>
                    </a:lnB>
                    <a:solidFill>
                      <a:srgbClr val="FFFFFF"/>
                    </a:solidFill>
                  </a:tcPr>
                </a:tc>
                <a:tc>
                  <a:txBody>
                    <a:bodyPr/>
                    <a:lstStyle/>
                    <a:p>
                      <a:r>
                        <a:rPr lang="en-GB" sz="1600" dirty="0" smtClean="0"/>
                        <a:t>          &lt;</a:t>
                      </a:r>
                      <a:r>
                        <a:rPr lang="en-GB" sz="1600" dirty="0"/>
                        <a:t>0.001</a:t>
                      </a:r>
                    </a:p>
                  </a:txBody>
                  <a:tcPr marL="10191" marR="10191" marT="10191" marB="10191" anchor="ctr">
                    <a:lnL>
                      <a:noFill/>
                    </a:lnL>
                    <a:lnR>
                      <a:noFill/>
                    </a:lnR>
                    <a:lnT>
                      <a:noFill/>
                    </a:lnT>
                    <a:lnB>
                      <a:noFill/>
                    </a:lnB>
                    <a:solidFill>
                      <a:srgbClr val="FFFFFF"/>
                    </a:solidFill>
                  </a:tcPr>
                </a:tc>
              </a:tr>
              <a:tr h="244480">
                <a:tc>
                  <a:txBody>
                    <a:bodyPr/>
                    <a:lstStyle/>
                    <a:p>
                      <a:pPr algn="l"/>
                      <a:r>
                        <a:rPr lang="en-GB" sz="1600" dirty="0"/>
                        <a:t> </a:t>
                      </a:r>
                      <a:r>
                        <a:rPr lang="en-GB" sz="1600" b="1" dirty="0">
                          <a:solidFill>
                            <a:srgbClr val="FF0000"/>
                          </a:solidFill>
                        </a:rPr>
                        <a:t>Tissue Doppler</a:t>
                      </a:r>
                    </a:p>
                  </a:txBody>
                  <a:tcPr marL="10191" marR="10191" marT="10191" marB="10191" anchor="ctr">
                    <a:lnL>
                      <a:noFill/>
                    </a:lnL>
                    <a:lnR>
                      <a:noFill/>
                    </a:lnR>
                    <a:lnT>
                      <a:noFill/>
                    </a:lnT>
                    <a:lnB>
                      <a:noFill/>
                    </a:lnB>
                    <a:solidFill>
                      <a:srgbClr val="FFFFFF"/>
                    </a:solidFill>
                  </a:tcPr>
                </a:tc>
                <a:tc>
                  <a:txBody>
                    <a:bodyPr/>
                    <a:lstStyle/>
                    <a:p>
                      <a:pPr algn="l"/>
                      <a:endParaRPr lang="en-GB" sz="1600"/>
                    </a:p>
                  </a:txBody>
                  <a:tcPr marL="10191" marR="10191" marT="10191" marB="10191" anchor="ctr">
                    <a:lnL>
                      <a:noFill/>
                    </a:lnL>
                    <a:lnR>
                      <a:noFill/>
                    </a:lnR>
                    <a:lnT>
                      <a:noFill/>
                    </a:lnT>
                    <a:lnB>
                      <a:noFill/>
                    </a:lnB>
                    <a:solidFill>
                      <a:srgbClr val="FFFFFF"/>
                    </a:solidFill>
                  </a:tcPr>
                </a:tc>
                <a:tc>
                  <a:txBody>
                    <a:bodyPr/>
                    <a:lstStyle/>
                    <a:p>
                      <a:pPr algn="l"/>
                      <a:endParaRPr lang="en-GB" sz="1600"/>
                    </a:p>
                  </a:txBody>
                  <a:tcPr marL="10191" marR="10191" marT="10191" marB="10191" anchor="ctr">
                    <a:lnL>
                      <a:noFill/>
                    </a:lnL>
                    <a:lnR>
                      <a:noFill/>
                    </a:lnR>
                    <a:lnT>
                      <a:noFill/>
                    </a:lnT>
                    <a:lnB>
                      <a:noFill/>
                    </a:lnB>
                    <a:solidFill>
                      <a:srgbClr val="FFFFFF"/>
                    </a:solidFill>
                  </a:tcPr>
                </a:tc>
                <a:tc>
                  <a:txBody>
                    <a:bodyPr/>
                    <a:lstStyle/>
                    <a:p>
                      <a:pPr algn="l"/>
                      <a:endParaRPr lang="en-GB" sz="1600" dirty="0"/>
                    </a:p>
                  </a:txBody>
                  <a:tcPr marL="10191" marR="10191" marT="10191" marB="10191" anchor="ctr">
                    <a:lnL>
                      <a:noFill/>
                    </a:lnL>
                    <a:lnR>
                      <a:noFill/>
                    </a:lnR>
                    <a:lnT>
                      <a:noFill/>
                    </a:lnT>
                    <a:lnB>
                      <a:noFill/>
                    </a:lnB>
                    <a:solidFill>
                      <a:srgbClr val="FFFFFF"/>
                    </a:solidFill>
                  </a:tcPr>
                </a:tc>
              </a:tr>
              <a:tr h="470101">
                <a:tc>
                  <a:txBody>
                    <a:bodyPr/>
                    <a:lstStyle/>
                    <a:p>
                      <a:pPr algn="l"/>
                      <a:r>
                        <a:rPr lang="en-GB" sz="1600"/>
                        <a:t>  Systolic velocity (S′), cm/s</a:t>
                      </a:r>
                    </a:p>
                  </a:txBody>
                  <a:tcPr marL="10191" marR="10191" marT="10191" marB="10191" anchor="ctr">
                    <a:lnL>
                      <a:noFill/>
                    </a:lnL>
                    <a:lnR>
                      <a:noFill/>
                    </a:lnR>
                    <a:lnT>
                      <a:noFill/>
                    </a:lnT>
                    <a:lnB>
                      <a:noFill/>
                    </a:lnB>
                    <a:solidFill>
                      <a:srgbClr val="FFFFFF"/>
                    </a:solidFill>
                  </a:tcPr>
                </a:tc>
                <a:tc>
                  <a:txBody>
                    <a:bodyPr/>
                    <a:lstStyle/>
                    <a:p>
                      <a:r>
                        <a:rPr lang="en-GB" sz="1600" dirty="0"/>
                        <a:t>8.2 ± 1.75</a:t>
                      </a:r>
                    </a:p>
                  </a:txBody>
                  <a:tcPr marL="10191" marR="10191" marT="10191" marB="10191" anchor="ctr">
                    <a:lnL>
                      <a:noFill/>
                    </a:lnL>
                    <a:lnR>
                      <a:noFill/>
                    </a:lnR>
                    <a:lnT>
                      <a:noFill/>
                    </a:lnT>
                    <a:lnB>
                      <a:noFill/>
                    </a:lnB>
                    <a:solidFill>
                      <a:srgbClr val="FFFFFF"/>
                    </a:solidFill>
                  </a:tcPr>
                </a:tc>
                <a:tc>
                  <a:txBody>
                    <a:bodyPr/>
                    <a:lstStyle/>
                    <a:p>
                      <a:r>
                        <a:rPr lang="en-GB" sz="1600"/>
                        <a:t>9.5 ± 2.21</a:t>
                      </a:r>
                    </a:p>
                  </a:txBody>
                  <a:tcPr marL="10191" marR="10191" marT="10191" marB="10191" anchor="ctr">
                    <a:lnL>
                      <a:noFill/>
                    </a:lnL>
                    <a:lnR>
                      <a:noFill/>
                    </a:lnR>
                    <a:lnT>
                      <a:noFill/>
                    </a:lnT>
                    <a:lnB>
                      <a:noFill/>
                    </a:lnB>
                    <a:solidFill>
                      <a:srgbClr val="FFFFFF"/>
                    </a:solidFill>
                  </a:tcPr>
                </a:tc>
                <a:tc>
                  <a:txBody>
                    <a:bodyPr/>
                    <a:lstStyle/>
                    <a:p>
                      <a:r>
                        <a:rPr lang="en-GB" sz="1600" dirty="0" smtClean="0"/>
                        <a:t>           &lt;</a:t>
                      </a:r>
                      <a:r>
                        <a:rPr lang="en-GB" sz="1600" dirty="0"/>
                        <a:t>0.001</a:t>
                      </a:r>
                    </a:p>
                  </a:txBody>
                  <a:tcPr marL="10191" marR="10191" marT="10191" marB="10191" anchor="ctr">
                    <a:lnL>
                      <a:noFill/>
                    </a:lnL>
                    <a:lnR>
                      <a:noFill/>
                    </a:lnR>
                    <a:lnT>
                      <a:noFill/>
                    </a:lnT>
                    <a:lnB>
                      <a:noFill/>
                    </a:lnB>
                    <a:solidFill>
                      <a:srgbClr val="FFFFFF"/>
                    </a:solidFill>
                  </a:tcPr>
                </a:tc>
              </a:tr>
              <a:tr h="470101">
                <a:tc>
                  <a:txBody>
                    <a:bodyPr/>
                    <a:lstStyle/>
                    <a:p>
                      <a:pPr algn="l"/>
                      <a:r>
                        <a:rPr lang="en-GB" sz="1600" dirty="0">
                          <a:solidFill>
                            <a:srgbClr val="FF0000"/>
                          </a:solidFill>
                        </a:rPr>
                        <a:t>  Early diastolic velocity (E′), cm/s</a:t>
                      </a:r>
                    </a:p>
                  </a:txBody>
                  <a:tcPr marL="10191" marR="10191" marT="10191" marB="10191" anchor="ctr">
                    <a:lnL>
                      <a:noFill/>
                    </a:lnL>
                    <a:lnR>
                      <a:noFill/>
                    </a:lnR>
                    <a:lnT>
                      <a:noFill/>
                    </a:lnT>
                    <a:lnB>
                      <a:noFill/>
                    </a:lnB>
                    <a:solidFill>
                      <a:srgbClr val="FFFFFF"/>
                    </a:solidFill>
                  </a:tcPr>
                </a:tc>
                <a:tc>
                  <a:txBody>
                    <a:bodyPr/>
                    <a:lstStyle/>
                    <a:p>
                      <a:r>
                        <a:rPr lang="en-GB" sz="1600" dirty="0">
                          <a:solidFill>
                            <a:srgbClr val="FF0000"/>
                          </a:solidFill>
                        </a:rPr>
                        <a:t>7.91 ± 1.84</a:t>
                      </a:r>
                    </a:p>
                  </a:txBody>
                  <a:tcPr marL="10191" marR="10191" marT="10191" marB="10191" anchor="ctr">
                    <a:lnL>
                      <a:noFill/>
                    </a:lnL>
                    <a:lnR>
                      <a:noFill/>
                    </a:lnR>
                    <a:lnT>
                      <a:noFill/>
                    </a:lnT>
                    <a:lnB>
                      <a:noFill/>
                    </a:lnB>
                    <a:solidFill>
                      <a:srgbClr val="FFFFFF"/>
                    </a:solidFill>
                  </a:tcPr>
                </a:tc>
                <a:tc>
                  <a:txBody>
                    <a:bodyPr/>
                    <a:lstStyle/>
                    <a:p>
                      <a:r>
                        <a:rPr lang="en-GB" sz="1600" dirty="0">
                          <a:solidFill>
                            <a:srgbClr val="FF0000"/>
                          </a:solidFill>
                        </a:rPr>
                        <a:t>8.76 ± 2.04</a:t>
                      </a:r>
                    </a:p>
                  </a:txBody>
                  <a:tcPr marL="10191" marR="10191" marT="10191" marB="10191" anchor="ctr">
                    <a:lnL>
                      <a:noFill/>
                    </a:lnL>
                    <a:lnR>
                      <a:noFill/>
                    </a:lnR>
                    <a:lnT>
                      <a:noFill/>
                    </a:lnT>
                    <a:lnB>
                      <a:noFill/>
                    </a:lnB>
                    <a:solidFill>
                      <a:srgbClr val="FFFFFF"/>
                    </a:solidFill>
                  </a:tcPr>
                </a:tc>
                <a:tc>
                  <a:txBody>
                    <a:bodyPr/>
                    <a:lstStyle/>
                    <a:p>
                      <a:r>
                        <a:rPr lang="en-GB" sz="1600" dirty="0" smtClean="0">
                          <a:solidFill>
                            <a:srgbClr val="FF0000"/>
                          </a:solidFill>
                        </a:rPr>
                        <a:t>            &lt;</a:t>
                      </a:r>
                      <a:r>
                        <a:rPr lang="en-GB" sz="1600" dirty="0">
                          <a:solidFill>
                            <a:srgbClr val="FF0000"/>
                          </a:solidFill>
                        </a:rPr>
                        <a:t>0.001</a:t>
                      </a:r>
                    </a:p>
                  </a:txBody>
                  <a:tcPr marL="10191" marR="10191" marT="10191" marB="10191" anchor="ctr">
                    <a:lnL>
                      <a:noFill/>
                    </a:lnL>
                    <a:lnR>
                      <a:noFill/>
                    </a:lnR>
                    <a:lnT>
                      <a:noFill/>
                    </a:lnT>
                    <a:lnB>
                      <a:noFill/>
                    </a:lnB>
                    <a:solidFill>
                      <a:srgbClr val="FFFFFF"/>
                    </a:solidFill>
                  </a:tcPr>
                </a:tc>
              </a:tr>
              <a:tr h="470101">
                <a:tc>
                  <a:txBody>
                    <a:bodyPr/>
                    <a:lstStyle/>
                    <a:p>
                      <a:pPr algn="l"/>
                      <a:r>
                        <a:rPr lang="en-GB" sz="1600"/>
                        <a:t>  Late diastolic velocity (A′), cm/s</a:t>
                      </a:r>
                    </a:p>
                  </a:txBody>
                  <a:tcPr marL="10191" marR="10191" marT="10191" marB="10191" anchor="ctr">
                    <a:lnL>
                      <a:noFill/>
                    </a:lnL>
                    <a:lnR>
                      <a:noFill/>
                    </a:lnR>
                    <a:lnT>
                      <a:noFill/>
                    </a:lnT>
                    <a:lnB>
                      <a:noFill/>
                    </a:lnB>
                    <a:solidFill>
                      <a:srgbClr val="FFFFFF"/>
                    </a:solidFill>
                  </a:tcPr>
                </a:tc>
                <a:tc>
                  <a:txBody>
                    <a:bodyPr/>
                    <a:lstStyle/>
                    <a:p>
                      <a:r>
                        <a:rPr lang="en-GB" sz="1600"/>
                        <a:t>10.76 ± 2.15</a:t>
                      </a:r>
                    </a:p>
                  </a:txBody>
                  <a:tcPr marL="10191" marR="10191" marT="10191" marB="10191" anchor="ctr">
                    <a:lnL>
                      <a:noFill/>
                    </a:lnL>
                    <a:lnR>
                      <a:noFill/>
                    </a:lnR>
                    <a:lnT>
                      <a:noFill/>
                    </a:lnT>
                    <a:lnB>
                      <a:noFill/>
                    </a:lnB>
                    <a:solidFill>
                      <a:srgbClr val="FFFFFF"/>
                    </a:solidFill>
                  </a:tcPr>
                </a:tc>
                <a:tc>
                  <a:txBody>
                    <a:bodyPr/>
                    <a:lstStyle/>
                    <a:p>
                      <a:r>
                        <a:rPr lang="en-GB" sz="1600"/>
                        <a:t>12.34 ± 2.31</a:t>
                      </a:r>
                    </a:p>
                  </a:txBody>
                  <a:tcPr marL="10191" marR="10191" marT="10191" marB="10191" anchor="ctr">
                    <a:lnL>
                      <a:noFill/>
                    </a:lnL>
                    <a:lnR>
                      <a:noFill/>
                    </a:lnR>
                    <a:lnT>
                      <a:noFill/>
                    </a:lnT>
                    <a:lnB>
                      <a:noFill/>
                    </a:lnB>
                    <a:solidFill>
                      <a:srgbClr val="FFFFFF"/>
                    </a:solidFill>
                  </a:tcPr>
                </a:tc>
                <a:tc>
                  <a:txBody>
                    <a:bodyPr/>
                    <a:lstStyle/>
                    <a:p>
                      <a:r>
                        <a:rPr lang="en-GB" sz="1600" dirty="0" smtClean="0"/>
                        <a:t>             &lt;</a:t>
                      </a:r>
                      <a:r>
                        <a:rPr lang="en-GB" sz="1600" dirty="0"/>
                        <a:t>0.001</a:t>
                      </a:r>
                    </a:p>
                  </a:txBody>
                  <a:tcPr marL="10191" marR="10191" marT="10191" marB="10191" anchor="ctr">
                    <a:lnL>
                      <a:noFill/>
                    </a:lnL>
                    <a:lnR>
                      <a:noFill/>
                    </a:lnR>
                    <a:lnT>
                      <a:noFill/>
                    </a:lnT>
                    <a:lnB>
                      <a:noFill/>
                    </a:lnB>
                    <a:solidFill>
                      <a:srgbClr val="FFFFFF"/>
                    </a:solidFill>
                  </a:tcPr>
                </a:tc>
              </a:tr>
              <a:tr h="244480">
                <a:tc>
                  <a:txBody>
                    <a:bodyPr/>
                    <a:lstStyle/>
                    <a:p>
                      <a:pPr algn="l"/>
                      <a:r>
                        <a:rPr lang="en-GB" sz="1600" dirty="0">
                          <a:solidFill>
                            <a:srgbClr val="FF0000"/>
                          </a:solidFill>
                        </a:rPr>
                        <a:t>  </a:t>
                      </a:r>
                      <a:r>
                        <a:rPr lang="en-GB" sz="1600" dirty="0" smtClean="0">
                          <a:solidFill>
                            <a:srgbClr val="FF0000"/>
                          </a:solidFill>
                        </a:rPr>
                        <a:t>*Mean </a:t>
                      </a:r>
                      <a:r>
                        <a:rPr lang="en-GB" sz="1600" dirty="0">
                          <a:solidFill>
                            <a:srgbClr val="FF0000"/>
                          </a:solidFill>
                        </a:rPr>
                        <a:t>E/E′ ratio</a:t>
                      </a:r>
                    </a:p>
                  </a:txBody>
                  <a:tcPr marL="10191" marR="10191" marT="10191" marB="10191" anchor="ctr">
                    <a:lnL>
                      <a:noFill/>
                    </a:lnL>
                    <a:lnR>
                      <a:noFill/>
                    </a:lnR>
                    <a:lnT>
                      <a:noFill/>
                    </a:lnT>
                    <a:lnB>
                      <a:noFill/>
                    </a:lnB>
                    <a:solidFill>
                      <a:srgbClr val="FFFFFF"/>
                    </a:solidFill>
                  </a:tcPr>
                </a:tc>
                <a:tc>
                  <a:txBody>
                    <a:bodyPr/>
                    <a:lstStyle/>
                    <a:p>
                      <a:r>
                        <a:rPr lang="en-GB" sz="1600" dirty="0">
                          <a:solidFill>
                            <a:srgbClr val="FF0000"/>
                          </a:solidFill>
                        </a:rPr>
                        <a:t>8.14 ± 2.38</a:t>
                      </a:r>
                    </a:p>
                  </a:txBody>
                  <a:tcPr marL="10191" marR="10191" marT="10191" marB="10191" anchor="ctr">
                    <a:lnL>
                      <a:noFill/>
                    </a:lnL>
                    <a:lnR>
                      <a:noFill/>
                    </a:lnR>
                    <a:lnT>
                      <a:noFill/>
                    </a:lnT>
                    <a:lnB>
                      <a:noFill/>
                    </a:lnB>
                    <a:solidFill>
                      <a:srgbClr val="FFFFFF"/>
                    </a:solidFill>
                  </a:tcPr>
                </a:tc>
                <a:tc>
                  <a:txBody>
                    <a:bodyPr/>
                    <a:lstStyle/>
                    <a:p>
                      <a:r>
                        <a:rPr lang="en-GB" sz="1600" dirty="0">
                          <a:solidFill>
                            <a:srgbClr val="FF0000"/>
                          </a:solidFill>
                        </a:rPr>
                        <a:t>7.76 ± 2.05</a:t>
                      </a:r>
                    </a:p>
                  </a:txBody>
                  <a:tcPr marL="10191" marR="10191" marT="10191" marB="10191" anchor="ctr">
                    <a:lnL>
                      <a:noFill/>
                    </a:lnL>
                    <a:lnR>
                      <a:noFill/>
                    </a:lnR>
                    <a:lnT>
                      <a:noFill/>
                    </a:lnT>
                    <a:lnB>
                      <a:noFill/>
                    </a:lnB>
                    <a:solidFill>
                      <a:srgbClr val="FFFFFF"/>
                    </a:solidFill>
                  </a:tcPr>
                </a:tc>
                <a:tc>
                  <a:txBody>
                    <a:bodyPr/>
                    <a:lstStyle/>
                    <a:p>
                      <a:r>
                        <a:rPr lang="en-GB" sz="1600" dirty="0" smtClean="0">
                          <a:solidFill>
                            <a:srgbClr val="FF0000"/>
                          </a:solidFill>
                        </a:rPr>
                        <a:t>              0.013</a:t>
                      </a:r>
                      <a:endParaRPr lang="en-GB" sz="1600" dirty="0">
                        <a:solidFill>
                          <a:srgbClr val="FF0000"/>
                        </a:solidFill>
                      </a:endParaRPr>
                    </a:p>
                  </a:txBody>
                  <a:tcPr marL="10191" marR="10191" marT="10191" marB="10191" anchor="ctr">
                    <a:lnL>
                      <a:noFill/>
                    </a:lnL>
                    <a:lnR>
                      <a:noFill/>
                    </a:lnR>
                    <a:lnT>
                      <a:noFill/>
                    </a:lnT>
                    <a:lnB>
                      <a:noFill/>
                    </a:lnB>
                    <a:solidFill>
                      <a:srgbClr val="FFFFFF"/>
                    </a:solidFill>
                  </a:tcPr>
                </a:tc>
              </a:tr>
              <a:tr h="244480">
                <a:tc>
                  <a:txBody>
                    <a:bodyPr/>
                    <a:lstStyle/>
                    <a:p>
                      <a:pPr algn="l"/>
                      <a:r>
                        <a:rPr lang="en-GB" sz="1600" dirty="0">
                          <a:solidFill>
                            <a:srgbClr val="FF0000"/>
                          </a:solidFill>
                        </a:rPr>
                        <a:t>  </a:t>
                      </a:r>
                      <a:r>
                        <a:rPr lang="en-GB" sz="1600" dirty="0" smtClean="0">
                          <a:solidFill>
                            <a:srgbClr val="FF0000"/>
                          </a:solidFill>
                        </a:rPr>
                        <a:t>*BNP</a:t>
                      </a:r>
                      <a:r>
                        <a:rPr lang="en-GB" sz="1600" dirty="0">
                          <a:solidFill>
                            <a:srgbClr val="FF0000"/>
                          </a:solidFill>
                        </a:rPr>
                        <a:t>, </a:t>
                      </a:r>
                      <a:r>
                        <a:rPr lang="en-GB" sz="1600" dirty="0" smtClean="0">
                          <a:solidFill>
                            <a:srgbClr val="FF0000"/>
                          </a:solidFill>
                        </a:rPr>
                        <a:t>pg/ml</a:t>
                      </a:r>
                      <a:endParaRPr lang="en-GB" sz="1600" dirty="0">
                        <a:solidFill>
                          <a:srgbClr val="FF0000"/>
                        </a:solidFill>
                      </a:endParaRPr>
                    </a:p>
                  </a:txBody>
                  <a:tcPr marL="10191" marR="10191" marT="10191" marB="10191" anchor="ctr">
                    <a:lnL>
                      <a:noFill/>
                    </a:lnL>
                    <a:lnR>
                      <a:noFill/>
                    </a:lnR>
                    <a:lnT>
                      <a:noFill/>
                    </a:lnT>
                    <a:lnB>
                      <a:noFill/>
                    </a:lnB>
                    <a:solidFill>
                      <a:srgbClr val="FFFFFF"/>
                    </a:solidFill>
                  </a:tcPr>
                </a:tc>
                <a:tc>
                  <a:txBody>
                    <a:bodyPr/>
                    <a:lstStyle/>
                    <a:p>
                      <a:pPr algn="ctr"/>
                      <a:r>
                        <a:rPr lang="en-GB" sz="1600" dirty="0">
                          <a:solidFill>
                            <a:srgbClr val="FF0000"/>
                          </a:solidFill>
                        </a:rPr>
                        <a:t>37 (20–56)</a:t>
                      </a:r>
                    </a:p>
                  </a:txBody>
                  <a:tcPr marL="10191" marR="10191" marT="10191" marB="10191" anchor="ctr">
                    <a:lnL>
                      <a:noFill/>
                    </a:lnL>
                    <a:lnR>
                      <a:noFill/>
                    </a:lnR>
                    <a:lnT>
                      <a:noFill/>
                    </a:lnT>
                    <a:lnB>
                      <a:noFill/>
                    </a:lnB>
                    <a:solidFill>
                      <a:srgbClr val="FFFFFF"/>
                    </a:solidFill>
                  </a:tcPr>
                </a:tc>
                <a:tc>
                  <a:txBody>
                    <a:bodyPr/>
                    <a:lstStyle/>
                    <a:p>
                      <a:pPr algn="ctr"/>
                      <a:r>
                        <a:rPr lang="en-GB" sz="1600" dirty="0">
                          <a:solidFill>
                            <a:srgbClr val="FF0000"/>
                          </a:solidFill>
                        </a:rPr>
                        <a:t>19 (10–34)</a:t>
                      </a:r>
                    </a:p>
                  </a:txBody>
                  <a:tcPr marL="10191" marR="10191" marT="10191" marB="10191" anchor="ctr">
                    <a:lnL>
                      <a:noFill/>
                    </a:lnL>
                    <a:lnR>
                      <a:noFill/>
                    </a:lnR>
                    <a:lnT>
                      <a:noFill/>
                    </a:lnT>
                    <a:lnB>
                      <a:noFill/>
                    </a:lnB>
                    <a:solidFill>
                      <a:srgbClr val="FFFFFF"/>
                    </a:solidFill>
                  </a:tcPr>
                </a:tc>
                <a:tc>
                  <a:txBody>
                    <a:bodyPr/>
                    <a:lstStyle/>
                    <a:p>
                      <a:r>
                        <a:rPr lang="en-GB" sz="1600" dirty="0" smtClean="0">
                          <a:solidFill>
                            <a:srgbClr val="FF0000"/>
                          </a:solidFill>
                        </a:rPr>
                        <a:t>            &lt;</a:t>
                      </a:r>
                      <a:r>
                        <a:rPr lang="en-GB" sz="1600" dirty="0">
                          <a:solidFill>
                            <a:srgbClr val="FF0000"/>
                          </a:solidFill>
                        </a:rPr>
                        <a:t>0.001</a:t>
                      </a:r>
                    </a:p>
                  </a:txBody>
                  <a:tcPr marL="10191" marR="10191" marT="10191" marB="10191" anchor="ctr">
                    <a:lnL>
                      <a:noFill/>
                    </a:lnL>
                    <a:lnR>
                      <a:noFill/>
                    </a:lnR>
                    <a:lnT>
                      <a:noFill/>
                    </a:lnT>
                    <a:lnB>
                      <a:noFill/>
                    </a:lnB>
                    <a:solidFill>
                      <a:srgbClr val="FFFFFF"/>
                    </a:solidFill>
                  </a:tcPr>
                </a:tc>
              </a:tr>
            </a:tbl>
          </a:graphicData>
        </a:graphic>
      </p:graphicFrame>
      <p:pic>
        <p:nvPicPr>
          <p:cNvPr id="252930" name="Picture 2" descr="low asterisk"/>
          <p:cNvPicPr>
            <a:picLocks noChangeAspect="1" noChangeArrowheads="1"/>
          </p:cNvPicPr>
          <p:nvPr/>
        </p:nvPicPr>
        <p:blipFill>
          <a:blip r:embed="rId2"/>
          <a:srcRect/>
          <a:stretch>
            <a:fillRect/>
          </a:stretch>
        </p:blipFill>
        <p:spPr bwMode="auto">
          <a:xfrm>
            <a:off x="0" y="0"/>
            <a:ext cx="85725" cy="66675"/>
          </a:xfrm>
          <a:prstGeom prst="rect">
            <a:avLst/>
          </a:prstGeom>
          <a:noFill/>
        </p:spPr>
      </p:pic>
      <p:sp>
        <p:nvSpPr>
          <p:cNvPr id="4" name="TextBox 3"/>
          <p:cNvSpPr txBox="1"/>
          <p:nvPr/>
        </p:nvSpPr>
        <p:spPr>
          <a:xfrm>
            <a:off x="467544" y="116632"/>
            <a:ext cx="8496944" cy="461665"/>
          </a:xfrm>
          <a:prstGeom prst="rect">
            <a:avLst/>
          </a:prstGeom>
          <a:noFill/>
        </p:spPr>
        <p:txBody>
          <a:bodyPr wrap="square" rtlCol="0">
            <a:spAutoFit/>
          </a:bodyPr>
          <a:lstStyle/>
          <a:p>
            <a:r>
              <a:rPr lang="en-GB" dirty="0" smtClean="0"/>
              <a:t>   </a:t>
            </a:r>
            <a:r>
              <a:rPr lang="en-GB" sz="2400" b="1" dirty="0" smtClean="0">
                <a:solidFill>
                  <a:srgbClr val="FF0000"/>
                </a:solidFill>
              </a:rPr>
              <a:t>ASCOT Study of LV diastolic function : Treatment effects at I year</a:t>
            </a:r>
            <a:endParaRPr lang="en-GB" sz="2400" b="1" dirty="0">
              <a:solidFill>
                <a:srgbClr val="FF0000"/>
              </a:solidFill>
            </a:endParaRPr>
          </a:p>
        </p:txBody>
      </p:sp>
      <p:sp>
        <p:nvSpPr>
          <p:cNvPr id="5" name="TextBox 4"/>
          <p:cNvSpPr txBox="1"/>
          <p:nvPr/>
        </p:nvSpPr>
        <p:spPr>
          <a:xfrm>
            <a:off x="179512" y="6525344"/>
            <a:ext cx="6274997" cy="307777"/>
          </a:xfrm>
          <a:prstGeom prst="rect">
            <a:avLst/>
          </a:prstGeom>
          <a:noFill/>
        </p:spPr>
        <p:txBody>
          <a:bodyPr wrap="square" rtlCol="0">
            <a:spAutoFit/>
          </a:bodyPr>
          <a:lstStyle/>
          <a:p>
            <a:r>
              <a:rPr lang="en-GB" sz="1400" dirty="0" smtClean="0"/>
              <a:t>Tapp et al    </a:t>
            </a:r>
            <a:r>
              <a:rPr lang="en-GB" sz="1400" dirty="0" smtClean="0">
                <a:hlinkClick r:id="" action="ppaction://hlinkfile" tooltip="Journal of the American College of Cardiology."/>
              </a:rPr>
              <a:t>J Am </a:t>
            </a:r>
            <a:r>
              <a:rPr lang="en-GB" sz="1400" dirty="0" err="1" smtClean="0">
                <a:hlinkClick r:id="" action="ppaction://hlinkfile" tooltip="Journal of the American College of Cardiology."/>
              </a:rPr>
              <a:t>Coll</a:t>
            </a:r>
            <a:r>
              <a:rPr lang="en-GB" sz="1400" dirty="0" smtClean="0">
                <a:hlinkClick r:id="" action="ppaction://hlinkfile" tooltip="Journal of the American College of Cardiology."/>
              </a:rPr>
              <a:t> </a:t>
            </a:r>
            <a:r>
              <a:rPr lang="en-GB" sz="1400" dirty="0" err="1" smtClean="0">
                <a:hlinkClick r:id="" action="ppaction://hlinkfile" tooltip="Journal of the American College of Cardiology."/>
              </a:rPr>
              <a:t>Cardiol</a:t>
            </a:r>
            <a:r>
              <a:rPr lang="en-GB" sz="1400" dirty="0" smtClean="0">
                <a:hlinkClick r:id="" action="ppaction://hlinkfile" tooltip="Journal of the American College of Cardiology."/>
              </a:rPr>
              <a:t>.</a:t>
            </a:r>
            <a:r>
              <a:rPr lang="en-GB" sz="1400" dirty="0" smtClean="0"/>
              <a:t> 2010 Apr 27;55(17):1875-81</a:t>
            </a:r>
            <a:endParaRPr lang="en-GB" sz="1400" dirty="0"/>
          </a:p>
        </p:txBody>
      </p:sp>
      <p:sp>
        <p:nvSpPr>
          <p:cNvPr id="6" name="TextBox 5"/>
          <p:cNvSpPr txBox="1"/>
          <p:nvPr/>
        </p:nvSpPr>
        <p:spPr>
          <a:xfrm>
            <a:off x="3419872" y="6165304"/>
            <a:ext cx="4694427" cy="369332"/>
          </a:xfrm>
          <a:prstGeom prst="rect">
            <a:avLst/>
          </a:prstGeom>
          <a:noFill/>
        </p:spPr>
        <p:txBody>
          <a:bodyPr wrap="square" rtlCol="0">
            <a:spAutoFit/>
          </a:bodyPr>
          <a:lstStyle/>
          <a:p>
            <a:r>
              <a:rPr lang="en-GB" dirty="0" smtClean="0"/>
              <a:t>* Both independent predictors of cardiac events</a:t>
            </a:r>
            <a:endParaRPr lang="en-GB" dirty="0"/>
          </a:p>
        </p:txBody>
      </p:sp>
      <p:sp>
        <p:nvSpPr>
          <p:cNvPr id="7" name="TextBox 6"/>
          <p:cNvSpPr txBox="1"/>
          <p:nvPr/>
        </p:nvSpPr>
        <p:spPr>
          <a:xfrm>
            <a:off x="107504" y="5661248"/>
            <a:ext cx="8856984" cy="646331"/>
          </a:xfrm>
          <a:prstGeom prst="rect">
            <a:avLst/>
          </a:prstGeom>
          <a:noFill/>
        </p:spPr>
        <p:txBody>
          <a:bodyPr wrap="square" rtlCol="0">
            <a:spAutoFit/>
          </a:bodyPr>
          <a:lstStyle/>
          <a:p>
            <a:r>
              <a:rPr lang="en-GB" dirty="0" smtClean="0"/>
              <a:t>Early diastolic  velocity (E`)( measure of diastolic relaxation) lower on </a:t>
            </a:r>
            <a:r>
              <a:rPr lang="en-GB" dirty="0" err="1" smtClean="0"/>
              <a:t>atenolol</a:t>
            </a:r>
            <a:r>
              <a:rPr lang="en-GB" dirty="0" smtClean="0"/>
              <a:t>, and left ventricular  filling pressure (E/E`) and BNP  higher on </a:t>
            </a:r>
            <a:r>
              <a:rPr lang="en-GB" dirty="0" err="1" smtClean="0"/>
              <a:t>atenolol</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3200" b="1" dirty="0" smtClean="0">
                <a:solidFill>
                  <a:srgbClr val="FF0000"/>
                </a:solidFill>
              </a:rPr>
              <a:t>Blood Pressure Variability</a:t>
            </a:r>
          </a:p>
          <a:p>
            <a:pPr algn="ctr"/>
            <a:r>
              <a:rPr lang="en-GB" sz="2000" dirty="0" smtClean="0"/>
              <a:t/>
            </a:r>
            <a:br>
              <a:rPr lang="en-GB" sz="2000" dirty="0" smtClean="0"/>
            </a:br>
            <a:endParaRPr lang="en-GB"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Blood Pressure variability </a:t>
            </a:r>
            <a:br>
              <a:rPr lang="en-GB" smtClean="0"/>
            </a:br>
            <a:r>
              <a:rPr lang="en-GB" smtClean="0"/>
              <a:t>Background</a:t>
            </a:r>
          </a:p>
        </p:txBody>
      </p:sp>
      <p:sp>
        <p:nvSpPr>
          <p:cNvPr id="19459" name="Content Placeholder 2"/>
          <p:cNvSpPr>
            <a:spLocks noGrp="1"/>
          </p:cNvSpPr>
          <p:nvPr>
            <p:ph idx="1"/>
          </p:nvPr>
        </p:nvSpPr>
        <p:spPr>
          <a:xfrm>
            <a:off x="762000" y="1989138"/>
            <a:ext cx="7610475" cy="3376612"/>
          </a:xfrm>
        </p:spPr>
        <p:txBody>
          <a:bodyPr/>
          <a:lstStyle/>
          <a:p>
            <a:r>
              <a:rPr lang="en-GB" smtClean="0"/>
              <a:t>Blood pressure variability is increased in cohorts at high risk of stroke  and predicts  stroke independent of mean blood pressure Rothwell 2005.</a:t>
            </a:r>
          </a:p>
        </p:txBody>
      </p:sp>
      <p:sp>
        <p:nvSpPr>
          <p:cNvPr id="19460" name="Rectangle 3"/>
          <p:cNvSpPr>
            <a:spLocks noChangeArrowheads="1"/>
          </p:cNvSpPr>
          <p:nvPr/>
        </p:nvSpPr>
        <p:spPr bwMode="auto">
          <a:xfrm>
            <a:off x="7350125" y="5876925"/>
            <a:ext cx="1695450" cy="622300"/>
          </a:xfrm>
          <a:prstGeom prst="rect">
            <a:avLst/>
          </a:prstGeom>
          <a:solidFill>
            <a:srgbClr val="FFFFFF"/>
          </a:solidFill>
          <a:ln w="9525" algn="ctr">
            <a:noFill/>
            <a:round/>
            <a:headEnd/>
            <a:tailEnd/>
          </a:ln>
        </p:spPr>
        <p:txBody>
          <a:bodyPr lIns="18288" tIns="18288" rIns="18288" bIns="18288" anchor="ct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z="3200" smtClean="0">
                <a:solidFill>
                  <a:srgbClr val="FF0000"/>
                </a:solidFill>
              </a:rPr>
              <a:t>Blood pressure variability: methods</a:t>
            </a:r>
            <a:br>
              <a:rPr lang="en-GB" sz="3200" smtClean="0">
                <a:solidFill>
                  <a:srgbClr val="FF0000"/>
                </a:solidFill>
              </a:rPr>
            </a:br>
            <a:r>
              <a:rPr lang="en-GB" sz="3200" smtClean="0">
                <a:solidFill>
                  <a:srgbClr val="FF0000"/>
                </a:solidFill>
              </a:rPr>
              <a:t>(based on over 1 million BP readings)</a:t>
            </a:r>
            <a:br>
              <a:rPr lang="en-GB" sz="3200" smtClean="0">
                <a:solidFill>
                  <a:srgbClr val="FF0000"/>
                </a:solidFill>
              </a:rPr>
            </a:br>
            <a:r>
              <a:rPr lang="en-GB" sz="3200" smtClean="0">
                <a:solidFill>
                  <a:srgbClr val="FF0000"/>
                </a:solidFill>
              </a:rPr>
              <a:t/>
            </a:r>
            <a:br>
              <a:rPr lang="en-GB" sz="3200" smtClean="0">
                <a:solidFill>
                  <a:srgbClr val="FF0000"/>
                </a:solidFill>
              </a:rPr>
            </a:br>
            <a:endParaRPr lang="en-GB" sz="3200" smtClean="0">
              <a:solidFill>
                <a:srgbClr val="FF0000"/>
              </a:solidFill>
            </a:endParaRPr>
          </a:p>
        </p:txBody>
      </p:sp>
      <p:sp>
        <p:nvSpPr>
          <p:cNvPr id="28675" name="Content Placeholder 2"/>
          <p:cNvSpPr>
            <a:spLocks noGrp="1"/>
          </p:cNvSpPr>
          <p:nvPr>
            <p:ph idx="1"/>
          </p:nvPr>
        </p:nvSpPr>
        <p:spPr>
          <a:xfrm>
            <a:off x="762000" y="2192338"/>
            <a:ext cx="7664450" cy="3363912"/>
          </a:xfrm>
        </p:spPr>
        <p:txBody>
          <a:bodyPr/>
          <a:lstStyle/>
          <a:p>
            <a:pPr>
              <a:buClr>
                <a:srgbClr val="000099"/>
              </a:buClr>
            </a:pPr>
            <a:r>
              <a:rPr lang="en-GB" sz="2400" smtClean="0"/>
              <a:t>Of 19,257 patients, 18,530 had ≥ 2 follow-up visits (median = 10) from 6 months onwards until the end of the trial</a:t>
            </a:r>
          </a:p>
          <a:p>
            <a:pPr>
              <a:buClr>
                <a:srgbClr val="000099"/>
              </a:buClr>
            </a:pPr>
            <a:endParaRPr lang="en-GB" sz="2400" smtClean="0"/>
          </a:p>
          <a:p>
            <a:pPr>
              <a:buClr>
                <a:srgbClr val="000099"/>
              </a:buClr>
              <a:buFontTx/>
              <a:buNone/>
            </a:pPr>
            <a:endParaRPr lang="en-GB" sz="2400" smtClean="0"/>
          </a:p>
          <a:p>
            <a:pPr>
              <a:buClr>
                <a:srgbClr val="000099"/>
              </a:buClr>
            </a:pPr>
            <a:r>
              <a:rPr lang="en-GB" sz="2400" smtClean="0"/>
              <a:t>3 blood pressure measurements were recorded at each visit, using standardised techniques, at 6 monthly intervals for a median follow up of 5.5 years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674688" y="1962150"/>
            <a:ext cx="968375" cy="1016000"/>
          </a:xfrm>
          <a:prstGeom prst="rect">
            <a:avLst/>
          </a:prstGeom>
          <a:noFill/>
          <a:ln w="9525">
            <a:noFill/>
            <a:miter lim="800000"/>
            <a:headEnd/>
            <a:tailEnd/>
          </a:ln>
        </p:spPr>
        <p:txBody>
          <a:bodyPr wrap="none">
            <a:spAutoFit/>
          </a:bodyPr>
          <a:lstStyle/>
          <a:p>
            <a:r>
              <a:rPr lang="en-GB" sz="2000">
                <a:solidFill>
                  <a:srgbClr val="0000CC"/>
                </a:solidFill>
              </a:rPr>
              <a:t>164/96</a:t>
            </a:r>
          </a:p>
          <a:p>
            <a:r>
              <a:rPr lang="en-GB" sz="2000">
                <a:solidFill>
                  <a:srgbClr val="0000CC"/>
                </a:solidFill>
              </a:rPr>
              <a:t>159/92</a:t>
            </a:r>
          </a:p>
          <a:p>
            <a:r>
              <a:rPr lang="en-GB" sz="2000">
                <a:solidFill>
                  <a:srgbClr val="0000CC"/>
                </a:solidFill>
              </a:rPr>
              <a:t>150/92</a:t>
            </a:r>
          </a:p>
        </p:txBody>
      </p:sp>
      <p:sp>
        <p:nvSpPr>
          <p:cNvPr id="17411" name="TextBox 3"/>
          <p:cNvSpPr txBox="1">
            <a:spLocks noChangeArrowheads="1"/>
          </p:cNvSpPr>
          <p:nvPr/>
        </p:nvSpPr>
        <p:spPr bwMode="auto">
          <a:xfrm>
            <a:off x="3798888" y="1979613"/>
            <a:ext cx="1262062" cy="1016000"/>
          </a:xfrm>
          <a:prstGeom prst="rect">
            <a:avLst/>
          </a:prstGeom>
          <a:noFill/>
          <a:ln w="9525">
            <a:noFill/>
            <a:miter lim="800000"/>
            <a:headEnd/>
            <a:tailEnd/>
          </a:ln>
        </p:spPr>
        <p:txBody>
          <a:bodyPr>
            <a:spAutoFit/>
          </a:bodyPr>
          <a:lstStyle/>
          <a:p>
            <a:r>
              <a:rPr lang="en-GB" sz="2000"/>
              <a:t>164/90</a:t>
            </a:r>
          </a:p>
          <a:p>
            <a:r>
              <a:rPr lang="en-GB" sz="2000"/>
              <a:t>168/94</a:t>
            </a:r>
          </a:p>
          <a:p>
            <a:r>
              <a:rPr lang="en-GB" sz="2000"/>
              <a:t>158/94</a:t>
            </a:r>
          </a:p>
        </p:txBody>
      </p:sp>
      <p:sp>
        <p:nvSpPr>
          <p:cNvPr id="17412" name="TextBox 4"/>
          <p:cNvSpPr txBox="1">
            <a:spLocks noChangeArrowheads="1"/>
          </p:cNvSpPr>
          <p:nvPr/>
        </p:nvSpPr>
        <p:spPr bwMode="auto">
          <a:xfrm>
            <a:off x="5407025" y="1944688"/>
            <a:ext cx="1374775" cy="1014412"/>
          </a:xfrm>
          <a:prstGeom prst="rect">
            <a:avLst/>
          </a:prstGeom>
          <a:noFill/>
          <a:ln w="9525">
            <a:noFill/>
            <a:miter lim="800000"/>
            <a:headEnd/>
            <a:tailEnd/>
          </a:ln>
        </p:spPr>
        <p:txBody>
          <a:bodyPr>
            <a:spAutoFit/>
          </a:bodyPr>
          <a:lstStyle/>
          <a:p>
            <a:r>
              <a:rPr lang="en-GB" sz="2000" dirty="0"/>
              <a:t>156/88</a:t>
            </a:r>
          </a:p>
          <a:p>
            <a:r>
              <a:rPr lang="en-GB" sz="2000" dirty="0"/>
              <a:t>148/86</a:t>
            </a:r>
          </a:p>
          <a:p>
            <a:r>
              <a:rPr lang="en-GB" sz="2000" dirty="0"/>
              <a:t>159/86</a:t>
            </a:r>
          </a:p>
        </p:txBody>
      </p:sp>
      <p:sp>
        <p:nvSpPr>
          <p:cNvPr id="17413" name="TextBox 5"/>
          <p:cNvSpPr txBox="1">
            <a:spLocks noChangeArrowheads="1"/>
          </p:cNvSpPr>
          <p:nvPr/>
        </p:nvSpPr>
        <p:spPr bwMode="auto">
          <a:xfrm>
            <a:off x="7040563" y="1917700"/>
            <a:ext cx="1500187" cy="1016000"/>
          </a:xfrm>
          <a:prstGeom prst="rect">
            <a:avLst/>
          </a:prstGeom>
          <a:noFill/>
          <a:ln w="9525">
            <a:noFill/>
            <a:miter lim="800000"/>
            <a:headEnd/>
            <a:tailEnd/>
          </a:ln>
        </p:spPr>
        <p:txBody>
          <a:bodyPr>
            <a:spAutoFit/>
          </a:bodyPr>
          <a:lstStyle/>
          <a:p>
            <a:r>
              <a:rPr lang="en-GB" sz="2000"/>
              <a:t>170/92</a:t>
            </a:r>
          </a:p>
          <a:p>
            <a:r>
              <a:rPr lang="en-GB" sz="2000"/>
              <a:t>166/88</a:t>
            </a:r>
          </a:p>
          <a:p>
            <a:r>
              <a:rPr lang="en-GB" sz="2000"/>
              <a:t>174/88</a:t>
            </a:r>
          </a:p>
        </p:txBody>
      </p:sp>
      <p:cxnSp>
        <p:nvCxnSpPr>
          <p:cNvPr id="14" name="Straight Arrow Connector 13"/>
          <p:cNvCxnSpPr/>
          <p:nvPr/>
        </p:nvCxnSpPr>
        <p:spPr bwMode="auto">
          <a:xfrm flipV="1">
            <a:off x="914400" y="3729038"/>
            <a:ext cx="1695450" cy="7937"/>
          </a:xfrm>
          <a:prstGeom prst="straightConnector1">
            <a:avLst/>
          </a:prstGeom>
          <a:solidFill>
            <a:srgbClr val="FFFFFF"/>
          </a:solidFill>
          <a:ln w="57150" cap="flat" cmpd="sng" algn="ctr">
            <a:solidFill>
              <a:srgbClr val="000099"/>
            </a:solidFill>
            <a:prstDash val="solid"/>
            <a:round/>
            <a:headEnd type="arrow"/>
            <a:tailEnd type="arrow"/>
          </a:ln>
          <a:effectLst>
            <a:outerShdw dist="35921" dir="2700000" algn="ctr" rotWithShape="0">
              <a:schemeClr val="tx1"/>
            </a:outerShdw>
          </a:effectLst>
        </p:spPr>
      </p:cxnSp>
      <p:cxnSp>
        <p:nvCxnSpPr>
          <p:cNvPr id="16" name="Straight Arrow Connector 15"/>
          <p:cNvCxnSpPr/>
          <p:nvPr/>
        </p:nvCxnSpPr>
        <p:spPr bwMode="auto">
          <a:xfrm flipV="1">
            <a:off x="2911475" y="3719513"/>
            <a:ext cx="1492250" cy="26987"/>
          </a:xfrm>
          <a:prstGeom prst="straightConnector1">
            <a:avLst/>
          </a:prstGeom>
          <a:solidFill>
            <a:srgbClr val="FFFFFF"/>
          </a:solidFill>
          <a:ln w="57150" cap="flat" cmpd="sng" algn="ctr">
            <a:solidFill>
              <a:srgbClr val="0000CC"/>
            </a:solidFill>
            <a:prstDash val="solid"/>
            <a:round/>
            <a:headEnd type="arrow"/>
            <a:tailEnd type="arrow"/>
          </a:ln>
          <a:effectLst>
            <a:outerShdw dist="35921" dir="2700000" algn="ctr" rotWithShape="0">
              <a:schemeClr val="tx1"/>
            </a:outerShdw>
          </a:effectLst>
        </p:spPr>
      </p:cxnSp>
      <p:cxnSp>
        <p:nvCxnSpPr>
          <p:cNvPr id="18" name="Straight Arrow Connector 17"/>
          <p:cNvCxnSpPr/>
          <p:nvPr/>
        </p:nvCxnSpPr>
        <p:spPr bwMode="auto">
          <a:xfrm flipV="1">
            <a:off x="4625975" y="3684588"/>
            <a:ext cx="1720850" cy="26987"/>
          </a:xfrm>
          <a:prstGeom prst="straightConnector1">
            <a:avLst/>
          </a:prstGeom>
          <a:solidFill>
            <a:srgbClr val="FFFFFF"/>
          </a:solidFill>
          <a:ln w="57150" cap="flat" cmpd="sng" algn="ctr">
            <a:solidFill>
              <a:srgbClr val="000099"/>
            </a:solidFill>
            <a:prstDash val="solid"/>
            <a:round/>
            <a:headEnd type="arrow"/>
            <a:tailEnd type="arrow"/>
          </a:ln>
          <a:effectLst>
            <a:outerShdw dist="35921" dir="2700000" algn="ctr" rotWithShape="0">
              <a:schemeClr val="tx1"/>
            </a:outerShdw>
          </a:effectLst>
        </p:spPr>
      </p:cxnSp>
      <p:cxnSp>
        <p:nvCxnSpPr>
          <p:cNvPr id="23" name="Straight Arrow Connector 22"/>
          <p:cNvCxnSpPr/>
          <p:nvPr/>
        </p:nvCxnSpPr>
        <p:spPr bwMode="auto">
          <a:xfrm flipV="1">
            <a:off x="6435725" y="3675063"/>
            <a:ext cx="1492250" cy="17462"/>
          </a:xfrm>
          <a:prstGeom prst="straightConnector1">
            <a:avLst/>
          </a:prstGeom>
          <a:solidFill>
            <a:srgbClr val="FFFFFF"/>
          </a:solidFill>
          <a:ln w="57150" cap="flat" cmpd="sng" algn="ctr">
            <a:solidFill>
              <a:srgbClr val="0000CC"/>
            </a:solidFill>
            <a:prstDash val="solid"/>
            <a:round/>
            <a:headEnd type="arrow"/>
            <a:tailEnd type="arrow"/>
          </a:ln>
          <a:effectLst>
            <a:outerShdw dist="35921" dir="2700000" algn="ctr" rotWithShape="0">
              <a:schemeClr val="tx1"/>
            </a:outerShdw>
          </a:effectLst>
        </p:spPr>
      </p:cxnSp>
      <p:cxnSp>
        <p:nvCxnSpPr>
          <p:cNvPr id="25" name="Straight Arrow Connector 24"/>
          <p:cNvCxnSpPr/>
          <p:nvPr/>
        </p:nvCxnSpPr>
        <p:spPr bwMode="auto">
          <a:xfrm rot="16200000" flipH="1">
            <a:off x="873919" y="1380331"/>
            <a:ext cx="711200" cy="26988"/>
          </a:xfrm>
          <a:prstGeom prst="straightConnector1">
            <a:avLst/>
          </a:prstGeom>
          <a:solidFill>
            <a:srgbClr val="FFFFFF"/>
          </a:solidFill>
          <a:ln w="57150" cap="flat" cmpd="sng" algn="ctr">
            <a:solidFill>
              <a:srgbClr val="000099"/>
            </a:solidFill>
            <a:prstDash val="solid"/>
            <a:round/>
            <a:headEnd type="none" w="med" len="med"/>
            <a:tailEnd type="arrow"/>
          </a:ln>
          <a:effectLst>
            <a:outerShdw dist="35921" dir="2700000" algn="ctr" rotWithShape="0">
              <a:schemeClr val="tx1"/>
            </a:outerShdw>
          </a:effectLst>
        </p:spPr>
      </p:cxnSp>
      <p:cxnSp>
        <p:nvCxnSpPr>
          <p:cNvPr id="29" name="Straight Arrow Connector 28"/>
          <p:cNvCxnSpPr/>
          <p:nvPr/>
        </p:nvCxnSpPr>
        <p:spPr bwMode="auto">
          <a:xfrm rot="16200000" flipH="1">
            <a:off x="2397125" y="1358900"/>
            <a:ext cx="709613" cy="17463"/>
          </a:xfrm>
          <a:prstGeom prst="straightConnector1">
            <a:avLst/>
          </a:prstGeom>
          <a:solidFill>
            <a:srgbClr val="FFFFFF"/>
          </a:solidFill>
          <a:ln w="57150" cap="flat" cmpd="sng" algn="ctr">
            <a:solidFill>
              <a:srgbClr val="0000CC"/>
            </a:solidFill>
            <a:prstDash val="solid"/>
            <a:round/>
            <a:headEnd type="none" w="med" len="med"/>
            <a:tailEnd type="arrow"/>
          </a:ln>
          <a:effectLst>
            <a:outerShdw dist="35921" dir="2700000" algn="ctr" rotWithShape="0">
              <a:schemeClr val="tx1"/>
            </a:outerShdw>
          </a:effectLst>
        </p:spPr>
      </p:cxnSp>
      <p:cxnSp>
        <p:nvCxnSpPr>
          <p:cNvPr id="32" name="Straight Arrow Connector 31"/>
          <p:cNvCxnSpPr/>
          <p:nvPr/>
        </p:nvCxnSpPr>
        <p:spPr bwMode="auto">
          <a:xfrm rot="16200000" flipH="1">
            <a:off x="3937000" y="1309688"/>
            <a:ext cx="728663" cy="26987"/>
          </a:xfrm>
          <a:prstGeom prst="straightConnector1">
            <a:avLst/>
          </a:prstGeom>
          <a:solidFill>
            <a:srgbClr val="FFFFFF"/>
          </a:solidFill>
          <a:ln w="57150" cap="flat" cmpd="sng" algn="ctr">
            <a:solidFill>
              <a:srgbClr val="000099"/>
            </a:solidFill>
            <a:prstDash val="solid"/>
            <a:round/>
            <a:headEnd type="none" w="med" len="med"/>
            <a:tailEnd type="arrow"/>
          </a:ln>
          <a:effectLst>
            <a:outerShdw dist="35921" dir="2700000" algn="ctr" rotWithShape="0">
              <a:schemeClr val="tx1"/>
            </a:outerShdw>
          </a:effectLst>
        </p:spPr>
      </p:cxnSp>
      <p:cxnSp>
        <p:nvCxnSpPr>
          <p:cNvPr id="35" name="Straight Arrow Connector 34"/>
          <p:cNvCxnSpPr/>
          <p:nvPr/>
        </p:nvCxnSpPr>
        <p:spPr bwMode="auto">
          <a:xfrm rot="16200000" flipH="1">
            <a:off x="5472906" y="1256507"/>
            <a:ext cx="763587" cy="25400"/>
          </a:xfrm>
          <a:prstGeom prst="straightConnector1">
            <a:avLst/>
          </a:prstGeom>
          <a:solidFill>
            <a:srgbClr val="FFFFFF"/>
          </a:solidFill>
          <a:ln w="57150" cap="flat" cmpd="sng" algn="ctr">
            <a:solidFill>
              <a:srgbClr val="0000CC"/>
            </a:solidFill>
            <a:prstDash val="solid"/>
            <a:round/>
            <a:headEnd type="none" w="med" len="med"/>
            <a:tailEnd type="arrow"/>
          </a:ln>
          <a:effectLst>
            <a:outerShdw dist="35921" dir="2700000" algn="ctr" rotWithShape="0">
              <a:schemeClr val="tx1"/>
            </a:outerShdw>
          </a:effectLst>
        </p:spPr>
      </p:cxnSp>
      <p:cxnSp>
        <p:nvCxnSpPr>
          <p:cNvPr id="38" name="Straight Arrow Connector 37"/>
          <p:cNvCxnSpPr/>
          <p:nvPr/>
        </p:nvCxnSpPr>
        <p:spPr bwMode="auto">
          <a:xfrm rot="16200000" flipH="1">
            <a:off x="7177882" y="1185069"/>
            <a:ext cx="692150" cy="26987"/>
          </a:xfrm>
          <a:prstGeom prst="straightConnector1">
            <a:avLst/>
          </a:prstGeom>
          <a:solidFill>
            <a:srgbClr val="FFFFFF"/>
          </a:solidFill>
          <a:ln w="57150" cap="flat" cmpd="sng" algn="ctr">
            <a:solidFill>
              <a:srgbClr val="000099"/>
            </a:solidFill>
            <a:prstDash val="solid"/>
            <a:round/>
            <a:headEnd type="none" w="med" len="med"/>
            <a:tailEnd type="arrow"/>
          </a:ln>
          <a:effectLst>
            <a:outerShdw dist="35921" dir="2700000" algn="ctr" rotWithShape="0">
              <a:schemeClr val="tx1"/>
            </a:outerShdw>
          </a:effectLst>
        </p:spPr>
      </p:cxnSp>
      <p:sp>
        <p:nvSpPr>
          <p:cNvPr id="17423" name="TextBox 42"/>
          <p:cNvSpPr txBox="1">
            <a:spLocks noChangeArrowheads="1"/>
          </p:cNvSpPr>
          <p:nvPr/>
        </p:nvSpPr>
        <p:spPr bwMode="auto">
          <a:xfrm>
            <a:off x="2928938" y="123825"/>
            <a:ext cx="4225925" cy="400050"/>
          </a:xfrm>
          <a:prstGeom prst="rect">
            <a:avLst/>
          </a:prstGeom>
          <a:noFill/>
          <a:ln w="9525">
            <a:noFill/>
            <a:miter lim="800000"/>
            <a:headEnd/>
            <a:tailEnd/>
          </a:ln>
        </p:spPr>
        <p:txBody>
          <a:bodyPr>
            <a:spAutoFit/>
          </a:bodyPr>
          <a:lstStyle/>
          <a:p>
            <a:r>
              <a:rPr lang="en-GB" sz="2000" b="1" dirty="0">
                <a:solidFill>
                  <a:srgbClr val="FF0000"/>
                </a:solidFill>
              </a:rPr>
              <a:t>Within visit variability</a:t>
            </a:r>
          </a:p>
        </p:txBody>
      </p:sp>
      <p:sp>
        <p:nvSpPr>
          <p:cNvPr id="17424" name="TextBox 43"/>
          <p:cNvSpPr txBox="1">
            <a:spLocks noChangeArrowheads="1"/>
          </p:cNvSpPr>
          <p:nvPr/>
        </p:nvSpPr>
        <p:spPr bwMode="auto">
          <a:xfrm>
            <a:off x="2112963" y="4660900"/>
            <a:ext cx="5221287" cy="400050"/>
          </a:xfrm>
          <a:prstGeom prst="rect">
            <a:avLst/>
          </a:prstGeom>
          <a:noFill/>
          <a:ln w="9525">
            <a:noFill/>
            <a:miter lim="800000"/>
            <a:headEnd/>
            <a:tailEnd/>
          </a:ln>
        </p:spPr>
        <p:txBody>
          <a:bodyPr>
            <a:spAutoFit/>
          </a:bodyPr>
          <a:lstStyle/>
          <a:p>
            <a:r>
              <a:rPr lang="en-GB" sz="2000" b="1" dirty="0">
                <a:solidFill>
                  <a:srgbClr val="FF0000"/>
                </a:solidFill>
              </a:rPr>
              <a:t>Between visit or visit-visit variability</a:t>
            </a:r>
          </a:p>
        </p:txBody>
      </p:sp>
      <p:sp>
        <p:nvSpPr>
          <p:cNvPr id="17425" name="TextBox 47"/>
          <p:cNvSpPr txBox="1">
            <a:spLocks noChangeArrowheads="1"/>
          </p:cNvSpPr>
          <p:nvPr/>
        </p:nvSpPr>
        <p:spPr bwMode="auto">
          <a:xfrm>
            <a:off x="2298700" y="1989138"/>
            <a:ext cx="1030288" cy="1014412"/>
          </a:xfrm>
          <a:prstGeom prst="rect">
            <a:avLst/>
          </a:prstGeom>
          <a:noFill/>
          <a:ln w="9525">
            <a:noFill/>
            <a:miter lim="800000"/>
            <a:headEnd/>
            <a:tailEnd/>
          </a:ln>
        </p:spPr>
        <p:txBody>
          <a:bodyPr>
            <a:spAutoFit/>
          </a:bodyPr>
          <a:lstStyle/>
          <a:p>
            <a:r>
              <a:rPr lang="en-GB" sz="2000"/>
              <a:t>173/90</a:t>
            </a:r>
          </a:p>
          <a:p>
            <a:r>
              <a:rPr lang="en-GB" sz="2000"/>
              <a:t>169/89</a:t>
            </a:r>
          </a:p>
          <a:p>
            <a:r>
              <a:rPr lang="en-GB" sz="2000"/>
              <a:t>174/96</a:t>
            </a:r>
          </a:p>
        </p:txBody>
      </p:sp>
      <p:sp>
        <p:nvSpPr>
          <p:cNvPr id="17426" name="Rectangle 18"/>
          <p:cNvSpPr>
            <a:spLocks noChangeArrowheads="1"/>
          </p:cNvSpPr>
          <p:nvPr/>
        </p:nvSpPr>
        <p:spPr bwMode="auto">
          <a:xfrm>
            <a:off x="7216775" y="5938838"/>
            <a:ext cx="1803400" cy="560387"/>
          </a:xfrm>
          <a:prstGeom prst="rect">
            <a:avLst/>
          </a:prstGeom>
          <a:solidFill>
            <a:srgbClr val="FFFFFF"/>
          </a:solidFill>
          <a:ln w="9525" algn="ctr">
            <a:noFill/>
            <a:round/>
            <a:headEnd/>
            <a:tailEnd/>
          </a:ln>
        </p:spPr>
        <p:txBody>
          <a:bodyPr lIns="18288" tIns="18288" rIns="18288" bIns="18288" anchor="ct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93"/>
          <p:cNvSpPr txBox="1">
            <a:spLocks noChangeArrowheads="1"/>
          </p:cNvSpPr>
          <p:nvPr/>
        </p:nvSpPr>
        <p:spPr bwMode="auto">
          <a:xfrm>
            <a:off x="4130675" y="1849438"/>
            <a:ext cx="1246188" cy="339725"/>
          </a:xfrm>
          <a:prstGeom prst="rect">
            <a:avLst/>
          </a:prstGeom>
          <a:noFill/>
          <a:ln w="9525">
            <a:noFill/>
            <a:miter lim="800000"/>
            <a:headEnd/>
            <a:tailEnd/>
          </a:ln>
        </p:spPr>
        <p:txBody>
          <a:bodyPr wrap="none">
            <a:spAutoFit/>
          </a:bodyPr>
          <a:lstStyle/>
          <a:p>
            <a:pPr algn="ctr" rtl="0" eaLnBrk="0" fontAlgn="base" hangingPunct="0">
              <a:spcBef>
                <a:spcPct val="0"/>
              </a:spcBef>
              <a:spcAft>
                <a:spcPct val="0"/>
              </a:spcAft>
            </a:pPr>
            <a:r>
              <a:rPr lang="en-GB" sz="1600" b="1" kern="1200">
                <a:solidFill>
                  <a:srgbClr val="000099"/>
                </a:solidFill>
                <a:latin typeface="Arial" pitchFamily="34" charset="0"/>
                <a:ea typeface="+mn-ea"/>
                <a:cs typeface="+mn-cs"/>
              </a:rPr>
              <a:t>Stroke risk</a:t>
            </a:r>
          </a:p>
        </p:txBody>
      </p:sp>
      <p:sp>
        <p:nvSpPr>
          <p:cNvPr id="72707" name="TextBox 94"/>
          <p:cNvSpPr txBox="1">
            <a:spLocks noChangeArrowheads="1"/>
          </p:cNvSpPr>
          <p:nvPr/>
        </p:nvSpPr>
        <p:spPr bwMode="auto">
          <a:xfrm>
            <a:off x="6656388" y="1847850"/>
            <a:ext cx="1609725" cy="338138"/>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GB" sz="1600" b="1" kern="1200">
                <a:solidFill>
                  <a:srgbClr val="000099"/>
                </a:solidFill>
                <a:latin typeface="Arial" pitchFamily="34" charset="0"/>
                <a:ea typeface="+mn-ea"/>
                <a:cs typeface="+mn-cs"/>
              </a:rPr>
              <a:t>Coronary risk</a:t>
            </a:r>
          </a:p>
        </p:txBody>
      </p:sp>
      <p:sp>
        <p:nvSpPr>
          <p:cNvPr id="72708" name="Oval 58"/>
          <p:cNvSpPr>
            <a:spLocks noChangeArrowheads="1"/>
          </p:cNvSpPr>
          <p:nvPr/>
        </p:nvSpPr>
        <p:spPr bwMode="auto">
          <a:xfrm>
            <a:off x="1644650" y="4068763"/>
            <a:ext cx="914400" cy="100012"/>
          </a:xfrm>
          <a:prstGeom prst="ellipse">
            <a:avLst/>
          </a:prstGeom>
          <a:solidFill>
            <a:srgbClr val="FFFFFF"/>
          </a:solidFill>
          <a:ln w="9525" algn="ctr">
            <a:no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pitchFamily="34" charset="0"/>
              <a:ea typeface="+mn-ea"/>
              <a:cs typeface="+mn-cs"/>
            </a:endParaRPr>
          </a:p>
        </p:txBody>
      </p:sp>
      <p:sp>
        <p:nvSpPr>
          <p:cNvPr id="72709" name="Rectangle 59"/>
          <p:cNvSpPr>
            <a:spLocks noChangeArrowheads="1"/>
          </p:cNvSpPr>
          <p:nvPr/>
        </p:nvSpPr>
        <p:spPr bwMode="auto">
          <a:xfrm>
            <a:off x="1284288" y="3187700"/>
            <a:ext cx="1223962" cy="234950"/>
          </a:xfrm>
          <a:prstGeom prst="rect">
            <a:avLst/>
          </a:prstGeom>
          <a:solidFill>
            <a:srgbClr val="FFFFFF"/>
          </a:solidFill>
          <a:ln w="9525" algn="ctr">
            <a:no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pitchFamily="34" charset="0"/>
              <a:ea typeface="+mn-ea"/>
              <a:cs typeface="+mn-cs"/>
            </a:endParaRPr>
          </a:p>
        </p:txBody>
      </p:sp>
      <p:pic>
        <p:nvPicPr>
          <p:cNvPr id="72710" name="Picture 65" descr="Visit to Visit BP CORONARY hazard ratio.jpg"/>
          <p:cNvPicPr>
            <a:picLocks noChangeAspect="1"/>
          </p:cNvPicPr>
          <p:nvPr/>
        </p:nvPicPr>
        <p:blipFill>
          <a:blip r:embed="rId2" cstate="print"/>
          <a:srcRect/>
          <a:stretch>
            <a:fillRect/>
          </a:stretch>
        </p:blipFill>
        <p:spPr bwMode="auto">
          <a:xfrm>
            <a:off x="5913438" y="2728913"/>
            <a:ext cx="2595562" cy="2508250"/>
          </a:xfrm>
          <a:prstGeom prst="rect">
            <a:avLst/>
          </a:prstGeom>
          <a:noFill/>
          <a:ln w="9525">
            <a:noFill/>
            <a:miter lim="800000"/>
            <a:headEnd/>
            <a:tailEnd/>
          </a:ln>
        </p:spPr>
      </p:pic>
      <p:pic>
        <p:nvPicPr>
          <p:cNvPr id="72711" name="Picture 66" descr="Visit to Visit Mean SBP with legend.jpg"/>
          <p:cNvPicPr>
            <a:picLocks noChangeAspect="1"/>
          </p:cNvPicPr>
          <p:nvPr/>
        </p:nvPicPr>
        <p:blipFill>
          <a:blip r:embed="rId3" cstate="print"/>
          <a:srcRect/>
          <a:stretch>
            <a:fillRect/>
          </a:stretch>
        </p:blipFill>
        <p:spPr bwMode="auto">
          <a:xfrm>
            <a:off x="301625" y="3106738"/>
            <a:ext cx="3171825" cy="2133600"/>
          </a:xfrm>
          <a:prstGeom prst="rect">
            <a:avLst/>
          </a:prstGeom>
          <a:noFill/>
          <a:ln w="9525">
            <a:noFill/>
            <a:miter lim="800000"/>
            <a:headEnd/>
            <a:tailEnd/>
          </a:ln>
        </p:spPr>
      </p:pic>
      <p:pic>
        <p:nvPicPr>
          <p:cNvPr id="72712" name="Picture 64" descr="Visit to Visit BP STROKE hazard ratio.jpg"/>
          <p:cNvPicPr>
            <a:picLocks noChangeAspect="1"/>
          </p:cNvPicPr>
          <p:nvPr/>
        </p:nvPicPr>
        <p:blipFill>
          <a:blip r:embed="rId4" cstate="print"/>
          <a:srcRect/>
          <a:stretch>
            <a:fillRect/>
          </a:stretch>
        </p:blipFill>
        <p:spPr bwMode="auto">
          <a:xfrm>
            <a:off x="3214688" y="2733675"/>
            <a:ext cx="2593975" cy="2506663"/>
          </a:xfrm>
          <a:prstGeom prst="rect">
            <a:avLst/>
          </a:prstGeom>
          <a:noFill/>
          <a:ln w="9525">
            <a:noFill/>
            <a:miter lim="800000"/>
            <a:headEnd/>
            <a:tailEnd/>
          </a:ln>
        </p:spPr>
      </p:pic>
      <p:sp>
        <p:nvSpPr>
          <p:cNvPr id="72713" name="TextBox 93"/>
          <p:cNvSpPr txBox="1">
            <a:spLocks noChangeArrowheads="1"/>
          </p:cNvSpPr>
          <p:nvPr/>
        </p:nvSpPr>
        <p:spPr bwMode="auto">
          <a:xfrm>
            <a:off x="1360488" y="1847850"/>
            <a:ext cx="1185862" cy="338138"/>
          </a:xfrm>
          <a:prstGeom prst="rect">
            <a:avLst/>
          </a:prstGeom>
          <a:noFill/>
          <a:ln w="9525">
            <a:noFill/>
            <a:miter lim="800000"/>
            <a:headEnd/>
            <a:tailEnd/>
          </a:ln>
        </p:spPr>
        <p:txBody>
          <a:bodyPr wrap="none">
            <a:spAutoFit/>
          </a:bodyPr>
          <a:lstStyle/>
          <a:p>
            <a:pPr algn="ctr" rtl="0" eaLnBrk="0" fontAlgn="base" hangingPunct="0">
              <a:spcBef>
                <a:spcPct val="0"/>
              </a:spcBef>
              <a:spcAft>
                <a:spcPct val="0"/>
              </a:spcAft>
            </a:pPr>
            <a:r>
              <a:rPr lang="en-GB" sz="1600" b="1" kern="1200">
                <a:solidFill>
                  <a:srgbClr val="000099"/>
                </a:solidFill>
                <a:latin typeface="Arial" pitchFamily="34" charset="0"/>
                <a:ea typeface="+mn-ea"/>
                <a:cs typeface="+mn-cs"/>
              </a:rPr>
              <a:t>Mean SBP</a:t>
            </a:r>
          </a:p>
        </p:txBody>
      </p:sp>
      <p:sp>
        <p:nvSpPr>
          <p:cNvPr id="72714" name="Title 69"/>
          <p:cNvSpPr>
            <a:spLocks noGrp="1"/>
          </p:cNvSpPr>
          <p:nvPr>
            <p:ph type="title"/>
          </p:nvPr>
        </p:nvSpPr>
        <p:spPr>
          <a:xfrm>
            <a:off x="215900" y="366713"/>
            <a:ext cx="8669338" cy="957262"/>
          </a:xfrm>
        </p:spPr>
        <p:txBody>
          <a:bodyPr/>
          <a:lstStyle/>
          <a:p>
            <a:pPr>
              <a:spcBef>
                <a:spcPts val="1200"/>
              </a:spcBef>
              <a:spcAft>
                <a:spcPts val="1200"/>
              </a:spcAft>
            </a:pPr>
            <a:r>
              <a:rPr lang="en-GB" sz="2400" smtClean="0">
                <a:solidFill>
                  <a:srgbClr val="FF0000"/>
                </a:solidFill>
              </a:rPr>
              <a:t>Visit-to-visit mean systolic blood pressure expressed in deciles, hazard ratios (95% CI) and number of stroke and coronary events in each decile</a:t>
            </a:r>
            <a:endParaRPr lang="en-GB" sz="240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72" descr="Visit to Visit VIM SBP STROKE.jpg"/>
          <p:cNvPicPr>
            <a:picLocks noChangeAspect="1"/>
          </p:cNvPicPr>
          <p:nvPr/>
        </p:nvPicPr>
        <p:blipFill>
          <a:blip r:embed="rId2" cstate="print"/>
          <a:srcRect/>
          <a:stretch>
            <a:fillRect/>
          </a:stretch>
        </p:blipFill>
        <p:spPr bwMode="auto">
          <a:xfrm>
            <a:off x="2790825" y="4371975"/>
            <a:ext cx="2054225" cy="1944688"/>
          </a:xfrm>
          <a:prstGeom prst="rect">
            <a:avLst/>
          </a:prstGeom>
          <a:noFill/>
          <a:ln w="9525">
            <a:noFill/>
            <a:miter lim="800000"/>
            <a:headEnd/>
            <a:tailEnd/>
          </a:ln>
        </p:spPr>
      </p:pic>
      <p:sp>
        <p:nvSpPr>
          <p:cNvPr id="73731" name="TextBox 98"/>
          <p:cNvSpPr txBox="1">
            <a:spLocks noChangeArrowheads="1"/>
          </p:cNvSpPr>
          <p:nvPr/>
        </p:nvSpPr>
        <p:spPr bwMode="auto">
          <a:xfrm>
            <a:off x="125413" y="4337050"/>
            <a:ext cx="3170237" cy="738188"/>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GB" altLang="zh-CN" sz="1400" b="1" kern="1200">
                <a:solidFill>
                  <a:srgbClr val="000099"/>
                </a:solidFill>
                <a:latin typeface="Arial" pitchFamily="34" charset="0"/>
                <a:ea typeface="SimSun" pitchFamily="2" charset="-122"/>
                <a:cs typeface="+mn-cs"/>
              </a:rPr>
              <a:t>Variation independent of mean SBP</a:t>
            </a:r>
            <a:endParaRPr lang="en-GB" sz="1400" b="1" kern="1200">
              <a:solidFill>
                <a:srgbClr val="000099"/>
              </a:solidFill>
              <a:latin typeface="Arial" pitchFamily="34" charset="0"/>
              <a:ea typeface="+mn-ea"/>
              <a:cs typeface="+mn-cs"/>
            </a:endParaRPr>
          </a:p>
          <a:p>
            <a:pPr algn="l" rtl="0" eaLnBrk="0" fontAlgn="base" hangingPunct="0">
              <a:spcBef>
                <a:spcPct val="0"/>
              </a:spcBef>
              <a:spcAft>
                <a:spcPct val="0"/>
              </a:spcAft>
            </a:pPr>
            <a:endParaRPr lang="en-GB" sz="1400" b="1" kern="1200">
              <a:solidFill>
                <a:srgbClr val="000099"/>
              </a:solidFill>
              <a:latin typeface="Arial" pitchFamily="34" charset="0"/>
              <a:ea typeface="+mn-ea"/>
              <a:cs typeface="+mn-cs"/>
            </a:endParaRPr>
          </a:p>
        </p:txBody>
      </p:sp>
      <p:grpSp>
        <p:nvGrpSpPr>
          <p:cNvPr id="2" name="Group 26"/>
          <p:cNvGrpSpPr>
            <a:grpSpLocks/>
          </p:cNvGrpSpPr>
          <p:nvPr/>
        </p:nvGrpSpPr>
        <p:grpSpPr bwMode="auto">
          <a:xfrm>
            <a:off x="146050" y="2473325"/>
            <a:ext cx="7254875" cy="1944688"/>
            <a:chOff x="146050" y="2574701"/>
            <a:chExt cx="7254875" cy="1944687"/>
          </a:xfrm>
        </p:grpSpPr>
        <p:sp>
          <p:nvSpPr>
            <p:cNvPr id="73756" name="TextBox 97"/>
            <p:cNvSpPr txBox="1">
              <a:spLocks noChangeArrowheads="1"/>
            </p:cNvSpPr>
            <p:nvPr/>
          </p:nvSpPr>
          <p:spPr bwMode="auto">
            <a:xfrm>
              <a:off x="146050" y="2757264"/>
              <a:ext cx="2981325" cy="522287"/>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GB" altLang="zh-CN" sz="1400" b="1" kern="1200">
                  <a:solidFill>
                    <a:srgbClr val="000099"/>
                  </a:solidFill>
                  <a:latin typeface="Arial" pitchFamily="34" charset="0"/>
                  <a:ea typeface="SimSun" pitchFamily="2" charset="-122"/>
                  <a:cs typeface="+mn-cs"/>
                </a:rPr>
                <a:t>Coefficient of variation of SBP</a:t>
              </a:r>
              <a:endParaRPr lang="en-GB" sz="1400" b="1" kern="1200">
                <a:solidFill>
                  <a:srgbClr val="000099"/>
                </a:solidFill>
                <a:latin typeface="Arial" pitchFamily="34" charset="0"/>
                <a:ea typeface="+mn-ea"/>
                <a:cs typeface="+mn-cs"/>
              </a:endParaRPr>
            </a:p>
            <a:p>
              <a:pPr algn="l" rtl="0" eaLnBrk="0" fontAlgn="base" hangingPunct="0">
                <a:spcBef>
                  <a:spcPct val="0"/>
                </a:spcBef>
                <a:spcAft>
                  <a:spcPct val="0"/>
                </a:spcAft>
              </a:pPr>
              <a:endParaRPr lang="en-GB" sz="1400" b="1" kern="1200">
                <a:solidFill>
                  <a:srgbClr val="000099"/>
                </a:solidFill>
                <a:latin typeface="Arial" pitchFamily="34" charset="0"/>
                <a:ea typeface="+mn-ea"/>
                <a:cs typeface="+mn-cs"/>
              </a:endParaRPr>
            </a:p>
          </p:txBody>
        </p:sp>
        <p:pic>
          <p:nvPicPr>
            <p:cNvPr id="73757" name="Picture 70" descr="Visit to Visit CV SBP STROKE.jpg"/>
            <p:cNvPicPr>
              <a:picLocks noChangeAspect="1"/>
            </p:cNvPicPr>
            <p:nvPr/>
          </p:nvPicPr>
          <p:blipFill>
            <a:blip r:embed="rId3" cstate="print"/>
            <a:srcRect/>
            <a:stretch>
              <a:fillRect/>
            </a:stretch>
          </p:blipFill>
          <p:spPr bwMode="auto">
            <a:xfrm>
              <a:off x="2800350" y="2574701"/>
              <a:ext cx="2071688" cy="1944687"/>
            </a:xfrm>
            <a:prstGeom prst="rect">
              <a:avLst/>
            </a:prstGeom>
            <a:noFill/>
            <a:ln w="9525">
              <a:noFill/>
              <a:miter lim="800000"/>
              <a:headEnd/>
              <a:tailEnd/>
            </a:ln>
          </p:spPr>
        </p:pic>
        <p:pic>
          <p:nvPicPr>
            <p:cNvPr id="73758" name="Picture 71" descr="Visit to Visit CV SBP coronary.jpg"/>
            <p:cNvPicPr>
              <a:picLocks noChangeAspect="1"/>
            </p:cNvPicPr>
            <p:nvPr/>
          </p:nvPicPr>
          <p:blipFill>
            <a:blip r:embed="rId4" cstate="print"/>
            <a:srcRect/>
            <a:stretch>
              <a:fillRect/>
            </a:stretch>
          </p:blipFill>
          <p:spPr bwMode="auto">
            <a:xfrm>
              <a:off x="5327650" y="2574701"/>
              <a:ext cx="2073275" cy="1944687"/>
            </a:xfrm>
            <a:prstGeom prst="rect">
              <a:avLst/>
            </a:prstGeom>
            <a:noFill/>
            <a:ln w="9525">
              <a:noFill/>
              <a:miter lim="800000"/>
              <a:headEnd/>
              <a:tailEnd/>
            </a:ln>
          </p:spPr>
        </p:pic>
      </p:grpSp>
      <p:sp>
        <p:nvSpPr>
          <p:cNvPr id="73733" name="TextBox 74"/>
          <p:cNvSpPr txBox="1">
            <a:spLocks noChangeArrowheads="1"/>
          </p:cNvSpPr>
          <p:nvPr/>
        </p:nvSpPr>
        <p:spPr bwMode="auto">
          <a:xfrm>
            <a:off x="223838" y="101600"/>
            <a:ext cx="8696325" cy="338138"/>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GB" sz="1600" b="1" kern="1200">
                <a:solidFill>
                  <a:srgbClr val="FF0000"/>
                </a:solidFill>
                <a:latin typeface="Arial" pitchFamily="34" charset="0"/>
                <a:ea typeface="+mn-ea"/>
                <a:cs typeface="+mn-cs"/>
              </a:rPr>
              <a:t>Stroke and coronary risk expressed by decile of measure of visit-to-visit SBP variability</a:t>
            </a:r>
          </a:p>
        </p:txBody>
      </p:sp>
      <p:grpSp>
        <p:nvGrpSpPr>
          <p:cNvPr id="3" name="Group 29"/>
          <p:cNvGrpSpPr>
            <a:grpSpLocks/>
          </p:cNvGrpSpPr>
          <p:nvPr/>
        </p:nvGrpSpPr>
        <p:grpSpPr bwMode="auto">
          <a:xfrm>
            <a:off x="120650" y="557213"/>
            <a:ext cx="8793163" cy="1944687"/>
            <a:chOff x="120650" y="644301"/>
            <a:chExt cx="8793163" cy="1944687"/>
          </a:xfrm>
        </p:grpSpPr>
        <p:grpSp>
          <p:nvGrpSpPr>
            <p:cNvPr id="4" name="Group 25"/>
            <p:cNvGrpSpPr>
              <a:grpSpLocks/>
            </p:cNvGrpSpPr>
            <p:nvPr/>
          </p:nvGrpSpPr>
          <p:grpSpPr bwMode="auto">
            <a:xfrm>
              <a:off x="120650" y="644301"/>
              <a:ext cx="7280275" cy="1944687"/>
              <a:chOff x="120650" y="644301"/>
              <a:chExt cx="7280275" cy="1944687"/>
            </a:xfrm>
          </p:grpSpPr>
          <p:sp>
            <p:nvSpPr>
              <p:cNvPr id="73753" name="TextBox 64"/>
              <p:cNvSpPr txBox="1">
                <a:spLocks noChangeArrowheads="1"/>
              </p:cNvSpPr>
              <p:nvPr/>
            </p:nvSpPr>
            <p:spPr bwMode="auto">
              <a:xfrm>
                <a:off x="120650" y="1053876"/>
                <a:ext cx="2481263" cy="30797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GB" altLang="zh-CN" sz="1400" b="1" kern="1200">
                    <a:solidFill>
                      <a:srgbClr val="000099"/>
                    </a:solidFill>
                    <a:latin typeface="Arial" pitchFamily="34" charset="0"/>
                    <a:ea typeface="SimSun" pitchFamily="2" charset="-122"/>
                    <a:cs typeface="+mn-cs"/>
                  </a:rPr>
                  <a:t>Standard deviation of SBP</a:t>
                </a:r>
                <a:endParaRPr lang="en-GB" sz="1400" b="1" kern="1200">
                  <a:solidFill>
                    <a:srgbClr val="000099"/>
                  </a:solidFill>
                  <a:latin typeface="Arial" pitchFamily="34" charset="0"/>
                  <a:ea typeface="+mn-ea"/>
                  <a:cs typeface="+mn-cs"/>
                </a:endParaRPr>
              </a:p>
            </p:txBody>
          </p:sp>
          <p:pic>
            <p:nvPicPr>
              <p:cNvPr id="73754" name="Picture 68" descr="Visit to Visit SD SBP STROKE.jpg"/>
              <p:cNvPicPr>
                <a:picLocks noChangeAspect="1"/>
              </p:cNvPicPr>
              <p:nvPr/>
            </p:nvPicPr>
            <p:blipFill>
              <a:blip r:embed="rId5" cstate="print"/>
              <a:srcRect/>
              <a:stretch>
                <a:fillRect/>
              </a:stretch>
            </p:blipFill>
            <p:spPr bwMode="auto">
              <a:xfrm>
                <a:off x="2800350" y="644301"/>
                <a:ext cx="2071688" cy="1944687"/>
              </a:xfrm>
              <a:prstGeom prst="rect">
                <a:avLst/>
              </a:prstGeom>
              <a:noFill/>
              <a:ln w="9525">
                <a:noFill/>
                <a:miter lim="800000"/>
                <a:headEnd/>
                <a:tailEnd/>
              </a:ln>
            </p:spPr>
          </p:pic>
          <p:pic>
            <p:nvPicPr>
              <p:cNvPr id="73755" name="Picture 69" descr="Visit to Visit SD SBP CORONARY.jpg"/>
              <p:cNvPicPr>
                <a:picLocks noChangeAspect="1"/>
              </p:cNvPicPr>
              <p:nvPr/>
            </p:nvPicPr>
            <p:blipFill>
              <a:blip r:embed="rId6" cstate="print"/>
              <a:srcRect/>
              <a:stretch>
                <a:fillRect/>
              </a:stretch>
            </p:blipFill>
            <p:spPr bwMode="auto">
              <a:xfrm>
                <a:off x="5327650" y="644301"/>
                <a:ext cx="2073275" cy="1944687"/>
              </a:xfrm>
              <a:prstGeom prst="rect">
                <a:avLst/>
              </a:prstGeom>
              <a:noFill/>
              <a:ln w="9525">
                <a:noFill/>
                <a:miter lim="800000"/>
                <a:headEnd/>
                <a:tailEnd/>
              </a:ln>
            </p:spPr>
          </p:pic>
        </p:grpSp>
        <p:grpSp>
          <p:nvGrpSpPr>
            <p:cNvPr id="5" name="Group 28"/>
            <p:cNvGrpSpPr>
              <a:grpSpLocks/>
            </p:cNvGrpSpPr>
            <p:nvPr/>
          </p:nvGrpSpPr>
          <p:grpSpPr bwMode="auto">
            <a:xfrm>
              <a:off x="7453313" y="1074513"/>
              <a:ext cx="1460500" cy="569913"/>
              <a:chOff x="7453313" y="1074513"/>
              <a:chExt cx="1460500" cy="569913"/>
            </a:xfrm>
          </p:grpSpPr>
          <p:grpSp>
            <p:nvGrpSpPr>
              <p:cNvPr id="6" name="Group 22"/>
              <p:cNvGrpSpPr>
                <a:grpSpLocks/>
              </p:cNvGrpSpPr>
              <p:nvPr/>
            </p:nvGrpSpPr>
            <p:grpSpPr bwMode="auto">
              <a:xfrm>
                <a:off x="7453313" y="1350738"/>
                <a:ext cx="1231900" cy="293688"/>
                <a:chOff x="7453313" y="976313"/>
                <a:chExt cx="1231900" cy="293687"/>
              </a:xfrm>
            </p:grpSpPr>
            <p:grpSp>
              <p:nvGrpSpPr>
                <p:cNvPr id="7" name="Group 20"/>
                <p:cNvGrpSpPr>
                  <a:grpSpLocks/>
                </p:cNvGrpSpPr>
                <p:nvPr/>
              </p:nvGrpSpPr>
              <p:grpSpPr bwMode="auto">
                <a:xfrm>
                  <a:off x="7453313" y="1081088"/>
                  <a:ext cx="434975" cy="188912"/>
                  <a:chOff x="7453313" y="1081088"/>
                  <a:chExt cx="434975" cy="188912"/>
                </a:xfrm>
              </p:grpSpPr>
              <p:sp>
                <p:nvSpPr>
                  <p:cNvPr id="73751" name="Oval 76"/>
                  <p:cNvSpPr>
                    <a:spLocks noChangeArrowheads="1"/>
                  </p:cNvSpPr>
                  <p:nvPr/>
                </p:nvSpPr>
                <p:spPr bwMode="auto">
                  <a:xfrm>
                    <a:off x="7599363" y="1081088"/>
                    <a:ext cx="138112" cy="188912"/>
                  </a:xfrm>
                  <a:prstGeom prst="ellipse">
                    <a:avLst/>
                  </a:prstGeom>
                  <a:solidFill>
                    <a:srgbClr val="FF3300"/>
                  </a:solidFill>
                  <a:ln w="9525" algn="ctr">
                    <a:no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pitchFamily="34" charset="0"/>
                      <a:ea typeface="+mn-ea"/>
                      <a:cs typeface="+mn-cs"/>
                    </a:endParaRPr>
                  </a:p>
                </p:txBody>
              </p:sp>
              <p:cxnSp>
                <p:nvCxnSpPr>
                  <p:cNvPr id="73752" name="Straight Connector 78"/>
                  <p:cNvCxnSpPr>
                    <a:cxnSpLocks noChangeShapeType="1"/>
                  </p:cNvCxnSpPr>
                  <p:nvPr/>
                </p:nvCxnSpPr>
                <p:spPr bwMode="auto">
                  <a:xfrm flipV="1">
                    <a:off x="7453313" y="1162050"/>
                    <a:ext cx="434975" cy="4763"/>
                  </a:xfrm>
                  <a:prstGeom prst="line">
                    <a:avLst/>
                  </a:prstGeom>
                  <a:noFill/>
                  <a:ln w="25400" algn="ctr">
                    <a:solidFill>
                      <a:srgbClr val="FF3300"/>
                    </a:solidFill>
                    <a:round/>
                    <a:headEnd/>
                    <a:tailEnd/>
                  </a:ln>
                </p:spPr>
              </p:cxnSp>
            </p:grpSp>
            <p:sp>
              <p:nvSpPr>
                <p:cNvPr id="73750" name="TextBox 87"/>
                <p:cNvSpPr txBox="1">
                  <a:spLocks noChangeArrowheads="1"/>
                </p:cNvSpPr>
                <p:nvPr/>
              </p:nvSpPr>
              <p:spPr bwMode="auto">
                <a:xfrm>
                  <a:off x="7881938" y="976313"/>
                  <a:ext cx="803275" cy="277812"/>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GB" sz="1200" b="1" kern="1200">
                      <a:solidFill>
                        <a:srgbClr val="FF0000"/>
                      </a:solidFill>
                      <a:latin typeface="Arial" pitchFamily="34" charset="0"/>
                      <a:ea typeface="+mn-ea"/>
                      <a:cs typeface="+mn-cs"/>
                    </a:rPr>
                    <a:t>Atenolol</a:t>
                  </a:r>
                </a:p>
              </p:txBody>
            </p:sp>
          </p:grpSp>
          <p:grpSp>
            <p:nvGrpSpPr>
              <p:cNvPr id="8" name="Group 21"/>
              <p:cNvGrpSpPr>
                <a:grpSpLocks/>
              </p:cNvGrpSpPr>
              <p:nvPr/>
            </p:nvGrpSpPr>
            <p:grpSpPr bwMode="auto">
              <a:xfrm>
                <a:off x="7469188" y="1074513"/>
                <a:ext cx="1444625" cy="277813"/>
                <a:chOff x="7469188" y="1354138"/>
                <a:chExt cx="1444625" cy="277812"/>
              </a:xfrm>
            </p:grpSpPr>
            <p:sp>
              <p:nvSpPr>
                <p:cNvPr id="73745" name="TextBox 88"/>
                <p:cNvSpPr txBox="1">
                  <a:spLocks noChangeArrowheads="1"/>
                </p:cNvSpPr>
                <p:nvPr/>
              </p:nvSpPr>
              <p:spPr bwMode="auto">
                <a:xfrm>
                  <a:off x="7889875" y="1354138"/>
                  <a:ext cx="1023938" cy="277812"/>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GB" sz="1200" b="1" kern="1200">
                      <a:solidFill>
                        <a:srgbClr val="000099"/>
                      </a:solidFill>
                      <a:latin typeface="Arial" pitchFamily="34" charset="0"/>
                      <a:ea typeface="+mn-ea"/>
                      <a:cs typeface="+mn-cs"/>
                    </a:rPr>
                    <a:t>Amlodipine</a:t>
                  </a:r>
                </a:p>
              </p:txBody>
            </p:sp>
            <p:grpSp>
              <p:nvGrpSpPr>
                <p:cNvPr id="9" name="Group 19"/>
                <p:cNvGrpSpPr>
                  <a:grpSpLocks/>
                </p:cNvGrpSpPr>
                <p:nvPr/>
              </p:nvGrpSpPr>
              <p:grpSpPr bwMode="auto">
                <a:xfrm>
                  <a:off x="7469188" y="1377950"/>
                  <a:ext cx="434975" cy="192088"/>
                  <a:chOff x="7469188" y="1377950"/>
                  <a:chExt cx="434975" cy="192088"/>
                </a:xfrm>
              </p:grpSpPr>
              <p:sp>
                <p:nvSpPr>
                  <p:cNvPr id="73747" name="Isosceles Triangle 91"/>
                  <p:cNvSpPr>
                    <a:spLocks noChangeArrowheads="1"/>
                  </p:cNvSpPr>
                  <p:nvPr/>
                </p:nvSpPr>
                <p:spPr bwMode="auto">
                  <a:xfrm>
                    <a:off x="7602538" y="1377950"/>
                    <a:ext cx="136525" cy="192088"/>
                  </a:xfrm>
                  <a:prstGeom prst="triangle">
                    <a:avLst>
                      <a:gd name="adj" fmla="val 50000"/>
                    </a:avLst>
                  </a:prstGeom>
                  <a:solidFill>
                    <a:srgbClr val="000099"/>
                  </a:solidFill>
                  <a:ln w="9525" algn="ctr">
                    <a:no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pitchFamily="34" charset="0"/>
                      <a:ea typeface="+mn-ea"/>
                      <a:cs typeface="+mn-cs"/>
                    </a:endParaRPr>
                  </a:p>
                </p:txBody>
              </p:sp>
              <p:cxnSp>
                <p:nvCxnSpPr>
                  <p:cNvPr id="73748" name="Straight Connector 92"/>
                  <p:cNvCxnSpPr>
                    <a:cxnSpLocks noChangeShapeType="1"/>
                  </p:cNvCxnSpPr>
                  <p:nvPr/>
                </p:nvCxnSpPr>
                <p:spPr bwMode="auto">
                  <a:xfrm flipV="1">
                    <a:off x="7469188" y="1492250"/>
                    <a:ext cx="434975" cy="4763"/>
                  </a:xfrm>
                  <a:prstGeom prst="line">
                    <a:avLst/>
                  </a:prstGeom>
                  <a:noFill/>
                  <a:ln w="25400" algn="ctr">
                    <a:solidFill>
                      <a:srgbClr val="000099"/>
                    </a:solidFill>
                    <a:round/>
                    <a:headEnd/>
                    <a:tailEnd/>
                  </a:ln>
                </p:spPr>
              </p:cxnSp>
            </p:grpSp>
          </p:grpSp>
        </p:grpSp>
      </p:grpSp>
      <p:sp>
        <p:nvSpPr>
          <p:cNvPr id="73735" name="TextBox 65"/>
          <p:cNvSpPr txBox="1">
            <a:spLocks noChangeArrowheads="1"/>
          </p:cNvSpPr>
          <p:nvPr/>
        </p:nvSpPr>
        <p:spPr bwMode="auto">
          <a:xfrm>
            <a:off x="3411538" y="395288"/>
            <a:ext cx="1171575" cy="306387"/>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GB" sz="1400" b="1" kern="1200">
                <a:solidFill>
                  <a:srgbClr val="000099"/>
                </a:solidFill>
                <a:latin typeface="Arial" pitchFamily="34" charset="0"/>
                <a:ea typeface="+mn-ea"/>
                <a:cs typeface="+mn-cs"/>
              </a:rPr>
              <a:t>Stroke Risk</a:t>
            </a:r>
          </a:p>
        </p:txBody>
      </p:sp>
      <p:sp>
        <p:nvSpPr>
          <p:cNvPr id="73736" name="TextBox 66"/>
          <p:cNvSpPr txBox="1">
            <a:spLocks noChangeArrowheads="1"/>
          </p:cNvSpPr>
          <p:nvPr/>
        </p:nvSpPr>
        <p:spPr bwMode="auto">
          <a:xfrm>
            <a:off x="5749925" y="366713"/>
            <a:ext cx="1409700" cy="30797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GB" sz="1400" b="1" kern="1200">
                <a:solidFill>
                  <a:srgbClr val="000099"/>
                </a:solidFill>
                <a:latin typeface="Arial" pitchFamily="34" charset="0"/>
                <a:ea typeface="+mn-ea"/>
                <a:cs typeface="+mn-cs"/>
              </a:rPr>
              <a:t>Coronary Risk</a:t>
            </a:r>
          </a:p>
        </p:txBody>
      </p:sp>
      <p:sp>
        <p:nvSpPr>
          <p:cNvPr id="73737" name="TextBox 30"/>
          <p:cNvSpPr txBox="1">
            <a:spLocks noChangeArrowheads="1"/>
          </p:cNvSpPr>
          <p:nvPr/>
        </p:nvSpPr>
        <p:spPr bwMode="auto">
          <a:xfrm>
            <a:off x="3178175" y="6270625"/>
            <a:ext cx="1717675" cy="30797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GB" sz="1400" b="1" kern="1200">
                <a:solidFill>
                  <a:srgbClr val="000099"/>
                </a:solidFill>
                <a:latin typeface="Arial" pitchFamily="34" charset="0"/>
                <a:ea typeface="+mn-ea"/>
                <a:cs typeface="+mn-cs"/>
              </a:rPr>
              <a:t>Decile of measure</a:t>
            </a:r>
          </a:p>
        </p:txBody>
      </p:sp>
      <p:sp>
        <p:nvSpPr>
          <p:cNvPr id="73738" name="TextBox 31"/>
          <p:cNvSpPr txBox="1">
            <a:spLocks noChangeArrowheads="1"/>
          </p:cNvSpPr>
          <p:nvPr/>
        </p:nvSpPr>
        <p:spPr bwMode="auto">
          <a:xfrm>
            <a:off x="5726113" y="6262688"/>
            <a:ext cx="1716087" cy="30797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GB" sz="1400" b="1" kern="1200">
                <a:solidFill>
                  <a:srgbClr val="000099"/>
                </a:solidFill>
                <a:latin typeface="Arial" pitchFamily="34" charset="0"/>
                <a:ea typeface="+mn-ea"/>
                <a:cs typeface="+mn-cs"/>
              </a:rPr>
              <a:t>Decile of measure</a:t>
            </a:r>
          </a:p>
        </p:txBody>
      </p:sp>
      <p:pic>
        <p:nvPicPr>
          <p:cNvPr id="73739" name="Picture 32" descr="Visit to Visit VIM SBP Coronary.jpg"/>
          <p:cNvPicPr>
            <a:picLocks noChangeAspect="1"/>
          </p:cNvPicPr>
          <p:nvPr/>
        </p:nvPicPr>
        <p:blipFill>
          <a:blip r:embed="rId7" cstate="print"/>
          <a:srcRect/>
          <a:stretch>
            <a:fillRect/>
          </a:stretch>
        </p:blipFill>
        <p:spPr bwMode="auto">
          <a:xfrm>
            <a:off x="5326063" y="4375150"/>
            <a:ext cx="2071687" cy="1944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a:xfrm>
            <a:off x="215900" y="366713"/>
            <a:ext cx="8682038" cy="419100"/>
          </a:xfrm>
        </p:spPr>
        <p:txBody>
          <a:bodyPr/>
          <a:lstStyle/>
          <a:p>
            <a:r>
              <a:rPr lang="en-GB" sz="2800" smtClean="0">
                <a:solidFill>
                  <a:srgbClr val="FF0000"/>
                </a:solidFill>
              </a:rPr>
              <a:t>Group distribution (SD and CV) of measures of SBP at baseline and at each follow-up visit in the two treatment groups</a:t>
            </a:r>
            <a:br>
              <a:rPr lang="en-GB" sz="2800" smtClean="0">
                <a:solidFill>
                  <a:srgbClr val="FF0000"/>
                </a:solidFill>
              </a:rPr>
            </a:br>
            <a:endParaRPr lang="en-GB" sz="2800" smtClean="0"/>
          </a:p>
        </p:txBody>
      </p:sp>
      <p:pic>
        <p:nvPicPr>
          <p:cNvPr id="32771" name="Picture 10" descr="Inter-indiv SD SBP.jpg"/>
          <p:cNvPicPr>
            <a:picLocks noChangeAspect="1"/>
          </p:cNvPicPr>
          <p:nvPr/>
        </p:nvPicPr>
        <p:blipFill>
          <a:blip r:embed="rId2" cstate="print"/>
          <a:srcRect/>
          <a:stretch>
            <a:fillRect/>
          </a:stretch>
        </p:blipFill>
        <p:spPr bwMode="auto">
          <a:xfrm>
            <a:off x="417513" y="1506538"/>
            <a:ext cx="3929062" cy="4291012"/>
          </a:xfrm>
          <a:prstGeom prst="rect">
            <a:avLst/>
          </a:prstGeom>
          <a:noFill/>
          <a:ln w="9525">
            <a:noFill/>
            <a:miter lim="800000"/>
            <a:headEnd/>
            <a:tailEnd/>
          </a:ln>
        </p:spPr>
      </p:pic>
      <p:pic>
        <p:nvPicPr>
          <p:cNvPr id="32772" name="Picture 11" descr="Inter-indiv CV SBP.jpg"/>
          <p:cNvPicPr>
            <a:picLocks noChangeAspect="1"/>
          </p:cNvPicPr>
          <p:nvPr/>
        </p:nvPicPr>
        <p:blipFill>
          <a:blip r:embed="rId3" cstate="print"/>
          <a:srcRect/>
          <a:stretch>
            <a:fillRect/>
          </a:stretch>
        </p:blipFill>
        <p:spPr bwMode="auto">
          <a:xfrm>
            <a:off x="4676775" y="1498600"/>
            <a:ext cx="3929063" cy="4291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GB"/>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GB"/>
          </a:p>
        </p:txBody>
      </p:sp>
      <p:sp>
        <p:nvSpPr>
          <p:cNvPr id="6148" name="Rectangle 4"/>
          <p:cNvSpPr>
            <a:spLocks noGrp="1" noChangeArrowheads="1"/>
          </p:cNvSpPr>
          <p:nvPr>
            <p:ph type="title"/>
          </p:nvPr>
        </p:nvSpPr>
        <p:spPr>
          <a:noFill/>
          <a:ln/>
        </p:spPr>
        <p:txBody>
          <a:bodyPr/>
          <a:lstStyle/>
          <a:p>
            <a:r>
              <a:rPr lang="en-GB" dirty="0">
                <a:solidFill>
                  <a:srgbClr val="FF0000"/>
                </a:solidFill>
              </a:rPr>
              <a:t>ASCOT: Rationale</a:t>
            </a:r>
          </a:p>
        </p:txBody>
      </p:sp>
      <p:sp>
        <p:nvSpPr>
          <p:cNvPr id="6149" name="Rectangle 5"/>
          <p:cNvSpPr>
            <a:spLocks noGrp="1" noChangeArrowheads="1"/>
          </p:cNvSpPr>
          <p:nvPr>
            <p:ph type="body" idx="1"/>
          </p:nvPr>
        </p:nvSpPr>
        <p:spPr>
          <a:xfrm>
            <a:off x="1117600" y="1401763"/>
            <a:ext cx="6908800" cy="4419600"/>
          </a:xfrm>
          <a:noFill/>
          <a:ln/>
        </p:spPr>
        <p:txBody>
          <a:bodyPr>
            <a:normAutofit fontScale="92500" lnSpcReduction="20000"/>
          </a:bodyPr>
          <a:lstStyle/>
          <a:p>
            <a:r>
              <a:rPr lang="en-GB" dirty="0"/>
              <a:t>Insufficient outcome data on newer types of blood pressure lowering agents</a:t>
            </a:r>
          </a:p>
          <a:p>
            <a:r>
              <a:rPr lang="en-GB" dirty="0"/>
              <a:t>No data on the evaluation of specific combination treatment regimens</a:t>
            </a:r>
          </a:p>
          <a:p>
            <a:r>
              <a:rPr lang="en-GB" dirty="0"/>
              <a:t>Shortfall of CHD prevention using standard therapy</a:t>
            </a:r>
          </a:p>
          <a:p>
            <a:r>
              <a:rPr lang="en-GB" dirty="0"/>
              <a:t>Need to evaluate multiple risk factors in the prevention of CHD</a:t>
            </a:r>
          </a:p>
          <a:p>
            <a:r>
              <a:rPr lang="en-GB" dirty="0"/>
              <a:t>No data on the benefits of lipid lowering among </a:t>
            </a:r>
            <a:r>
              <a:rPr lang="en-GB" dirty="0" err="1"/>
              <a:t>hypertensives</a:t>
            </a:r>
            <a:endParaRPr lang="en-GB"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3563" y="1974850"/>
          <a:ext cx="7912100" cy="4022408"/>
        </p:xfrm>
        <a:graphic>
          <a:graphicData uri="http://schemas.openxmlformats.org/drawingml/2006/table">
            <a:tbl>
              <a:tblPr/>
              <a:tblGrid>
                <a:gridCol w="3408362"/>
                <a:gridCol w="2482850"/>
                <a:gridCol w="2020888"/>
              </a:tblGrid>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Stroke</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Systolic blood pressure</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chemeClr val="tx1"/>
                          </a:solidFill>
                          <a:effectLst/>
                          <a:latin typeface="Arial" charset="0"/>
                          <a:cs typeface="Times New Roman" pitchFamily="18" charset="0"/>
                        </a:rPr>
                        <a:t>Variables in model</a:t>
                      </a:r>
                      <a:endParaRPr kumimoji="0" lang="en-GB"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HR (95% CI)                           </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p value</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cs typeface="Times New Roman" pitchFamily="18" charset="0"/>
                        </a:rPr>
                        <a:t>Treatment  (Rx)</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smtClean="0">
                        <a:ln>
                          <a:noFill/>
                        </a:ln>
                        <a:solidFill>
                          <a:srgbClr val="FF00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Arial" charset="0"/>
                          <a:cs typeface="Times New Roman" pitchFamily="18" charset="0"/>
                        </a:rPr>
                        <a:t>0.78 (0.67–0.90)</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0.001</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Arial" charset="0"/>
                          <a:cs typeface="Times New Roman" pitchFamily="18" charset="0"/>
                        </a:rPr>
                        <a:t>Usual BP</a:t>
                      </a:r>
                      <a:endParaRPr kumimoji="0" lang="en-GB"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0.84 (0.72–0.98)</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0.025</a:t>
                      </a:r>
                    </a:p>
                  </a:txBody>
                  <a:tcPr marL="35373" marR="35373" marT="0" marB="0" horzOverflow="overflow">
                    <a:lnL>
                      <a:noFill/>
                    </a:lnL>
                    <a:lnR>
                      <a:noFill/>
                    </a:lnR>
                    <a:lnT>
                      <a:noFill/>
                    </a:lnT>
                    <a:lnB>
                      <a:noFill/>
                    </a:lnB>
                    <a:lnTlToBr>
                      <a:noFill/>
                    </a:lnTlToBr>
                    <a:lnBlToTr>
                      <a:noFill/>
                    </a:lnBlToTr>
                    <a:noFill/>
                  </a:tcPr>
                </a:tc>
              </a:tr>
              <a:tr h="288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Arial" charset="0"/>
                          <a:cs typeface="Times New Roman" pitchFamily="18" charset="0"/>
                        </a:rPr>
                        <a:t>Visit-to-visit BP variability</a:t>
                      </a:r>
                      <a:endParaRPr kumimoji="0" lang="en-GB"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 + SD</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Arial" charset="0"/>
                          <a:cs typeface="Times New Roman" pitchFamily="18" charset="0"/>
                        </a:rPr>
                        <a:t>0.96 (0.82–1.12</a:t>
                      </a:r>
                      <a:r>
                        <a:rPr kumimoji="0" lang="en-GB" sz="1400" b="0" i="0" u="none" strike="noStrike" cap="none" normalizeH="0" baseline="0" smtClean="0">
                          <a:ln>
                            <a:noFill/>
                          </a:ln>
                          <a:solidFill>
                            <a:schemeClr val="tx1"/>
                          </a:solidFill>
                          <a:effectLst/>
                          <a:latin typeface="Arial" charset="0"/>
                          <a:cs typeface="Times New Roman" pitchFamily="18" charset="0"/>
                        </a:rPr>
                        <a:t>)</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0.59</a:t>
                      </a: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 + CV</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0.95 (0.82–1.11)</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0.55</a:t>
                      </a: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 + VIM</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0.96 (0.82–1.12)</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0.58</a:t>
                      </a:r>
                    </a:p>
                  </a:txBody>
                  <a:tcPr marL="35373" marR="35373" marT="0" marB="0" horzOverflow="overflow">
                    <a:lnL>
                      <a:noFill/>
                    </a:lnL>
                    <a:lnR>
                      <a:noFill/>
                    </a:lnR>
                    <a:lnT>
                      <a:noFill/>
                    </a:lnT>
                    <a:lnB>
                      <a:noFill/>
                    </a:lnB>
                    <a:lnTlToBr>
                      <a:noFill/>
                    </a:lnTlToBr>
                    <a:lnBlToTr>
                      <a:noFill/>
                    </a:lnBlToTr>
                    <a:noFill/>
                  </a:tcPr>
                </a:tc>
              </a:tr>
              <a:tr h="288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Arial" charset="0"/>
                          <a:cs typeface="Times New Roman" pitchFamily="18" charset="0"/>
                        </a:rPr>
                        <a:t>Within-visit and visit-to-visit  BP variability</a:t>
                      </a:r>
                      <a:endParaRPr kumimoji="0" lang="en-GB"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within-visit SD</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0.84 (0.72–0.98)</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0.024</a:t>
                      </a:r>
                    </a:p>
                  </a:txBody>
                  <a:tcPr marL="35373" marR="35373" marT="0" marB="0" horzOverflow="overflow">
                    <a:lnL>
                      <a:noFill/>
                    </a:lnL>
                    <a:lnR>
                      <a:noFill/>
                    </a:lnR>
                    <a:lnT>
                      <a:noFill/>
                    </a:lnT>
                    <a:lnB>
                      <a:noFill/>
                    </a:lnB>
                    <a:lnTlToBr>
                      <a:noFill/>
                    </a:lnTlToBr>
                    <a:lnBlToTr>
                      <a:noFill/>
                    </a:lnBlToTr>
                    <a:noFill/>
                  </a:tcPr>
                </a:tc>
              </a:tr>
              <a:tr h="28257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 + VIM + WVSD</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Arial" charset="0"/>
                          <a:cs typeface="Times New Roman" pitchFamily="18" charset="0"/>
                        </a:rPr>
                        <a:t>0.99 (0.85–1.16)</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0.89</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825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SD, standard deviation; CV, coefficient of variation; VIM, variability independent of mean; </a:t>
                      </a:r>
                      <a:br>
                        <a:rPr kumimoji="0" lang="en-GB" sz="1400" b="0" i="0" u="none" strike="noStrike" cap="none" normalizeH="0" baseline="0" smtClean="0">
                          <a:ln>
                            <a:noFill/>
                          </a:ln>
                          <a:solidFill>
                            <a:schemeClr val="tx1"/>
                          </a:solidFill>
                          <a:effectLst/>
                          <a:latin typeface="Arial" charset="0"/>
                          <a:cs typeface="Times New Roman" pitchFamily="18" charset="0"/>
                        </a:rPr>
                      </a:br>
                      <a:r>
                        <a:rPr kumimoji="0" lang="en-GB" sz="1400" b="0" i="0" u="none" strike="noStrike" cap="none" normalizeH="0" baseline="0" smtClean="0">
                          <a:ln>
                            <a:noFill/>
                          </a:ln>
                          <a:solidFill>
                            <a:schemeClr val="tx1"/>
                          </a:solidFill>
                          <a:effectLst/>
                          <a:latin typeface="Arial" charset="0"/>
                          <a:cs typeface="Times New Roman" pitchFamily="18" charset="0"/>
                        </a:rPr>
                        <a:t>WVSD, within-visit standard deviation</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bl>
          </a:graphicData>
        </a:graphic>
      </p:graphicFrame>
      <p:sp>
        <p:nvSpPr>
          <p:cNvPr id="36905" name="Title 4"/>
          <p:cNvSpPr>
            <a:spLocks noGrp="1"/>
          </p:cNvSpPr>
          <p:nvPr>
            <p:ph type="title"/>
          </p:nvPr>
        </p:nvSpPr>
        <p:spPr>
          <a:xfrm>
            <a:off x="215900" y="366713"/>
            <a:ext cx="8682038" cy="419100"/>
          </a:xfrm>
        </p:spPr>
        <p:txBody>
          <a:bodyPr/>
          <a:lstStyle/>
          <a:p>
            <a:pPr eaLnBrk="1" hangingPunct="1"/>
            <a:r>
              <a:rPr lang="en-GB" sz="2400" smtClean="0">
                <a:solidFill>
                  <a:srgbClr val="FF0000"/>
                </a:solidFill>
                <a:cs typeface="Times New Roman" pitchFamily="18" charset="0"/>
              </a:rPr>
              <a:t>Hazard ratios (95% CI) for the effect of treatment </a:t>
            </a:r>
            <a:br>
              <a:rPr lang="en-GB" sz="2400" smtClean="0">
                <a:solidFill>
                  <a:srgbClr val="FF0000"/>
                </a:solidFill>
                <a:cs typeface="Times New Roman" pitchFamily="18" charset="0"/>
              </a:rPr>
            </a:br>
            <a:r>
              <a:rPr lang="en-GB" sz="2400" smtClean="0">
                <a:solidFill>
                  <a:srgbClr val="FF0000"/>
                </a:solidFill>
                <a:cs typeface="Times New Roman" pitchFamily="18" charset="0"/>
              </a:rPr>
              <a:t>(amlodipine versus atenolol) on risk of stroke</a:t>
            </a:r>
            <a:br>
              <a:rPr lang="en-GB" sz="2400" smtClean="0">
                <a:solidFill>
                  <a:srgbClr val="FF0000"/>
                </a:solidFill>
                <a:cs typeface="Times New Roman" pitchFamily="18" charset="0"/>
              </a:rPr>
            </a:br>
            <a:r>
              <a:rPr lang="en-GB" sz="2400" smtClean="0">
                <a:solidFill>
                  <a:srgbClr val="FF0000"/>
                </a:solidFill>
                <a:cs typeface="Times New Roman" pitchFamily="18" charset="0"/>
              </a:rPr>
              <a:t> </a:t>
            </a:r>
            <a:r>
              <a:rPr lang="en-GB" sz="2400" smtClean="0">
                <a:solidFill>
                  <a:srgbClr val="FF0000"/>
                </a:solidFill>
                <a:cs typeface="Arial" pitchFamily="34" charset="0"/>
              </a:rPr>
              <a:t/>
            </a:r>
            <a:br>
              <a:rPr lang="en-GB" sz="2400" smtClean="0">
                <a:solidFill>
                  <a:srgbClr val="FF0000"/>
                </a:solidFill>
                <a:cs typeface="Arial" pitchFamily="34" charset="0"/>
              </a:rPr>
            </a:br>
            <a:endParaRPr lang="en-GB" sz="2400" smtClean="0"/>
          </a:p>
        </p:txBody>
      </p:sp>
      <p:sp>
        <p:nvSpPr>
          <p:cNvPr id="36906" name="Rectangle 5"/>
          <p:cNvSpPr>
            <a:spLocks noChangeArrowheads="1"/>
          </p:cNvSpPr>
          <p:nvPr/>
        </p:nvSpPr>
        <p:spPr bwMode="auto">
          <a:xfrm>
            <a:off x="304800" y="1144588"/>
            <a:ext cx="8655050" cy="584200"/>
          </a:xfrm>
          <a:prstGeom prst="rect">
            <a:avLst/>
          </a:prstGeom>
          <a:noFill/>
          <a:ln w="9525">
            <a:noFill/>
            <a:miter lim="800000"/>
            <a:headEnd/>
            <a:tailEnd/>
          </a:ln>
        </p:spPr>
        <p:txBody>
          <a:bodyPr>
            <a:spAutoFit/>
          </a:bodyPr>
          <a:lstStyle/>
          <a:p>
            <a:r>
              <a:rPr lang="en-GB" sz="1600" b="0">
                <a:solidFill>
                  <a:srgbClr val="FF0000"/>
                </a:solidFill>
                <a:cs typeface="Times New Roman" pitchFamily="18" charset="0"/>
              </a:rPr>
              <a:t>Parameters calculated using all BP measurements from 6 months onwards. Mean, SD, CV, and VIM are entered into the model as deciles</a:t>
            </a:r>
            <a:endParaRPr lang="en-GB" sz="1600" b="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3563" y="1974850"/>
          <a:ext cx="7912100" cy="4022408"/>
        </p:xfrm>
        <a:graphic>
          <a:graphicData uri="http://schemas.openxmlformats.org/drawingml/2006/table">
            <a:tbl>
              <a:tblPr/>
              <a:tblGrid>
                <a:gridCol w="3408362"/>
                <a:gridCol w="2482850"/>
                <a:gridCol w="2020888"/>
              </a:tblGrid>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Coronary Events</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Systolic blood pressure</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chemeClr val="tx1"/>
                          </a:solidFill>
                          <a:effectLst/>
                          <a:latin typeface="Arial" charset="0"/>
                          <a:cs typeface="Times New Roman" pitchFamily="18" charset="0"/>
                        </a:rPr>
                        <a:t>Variables in model</a:t>
                      </a:r>
                      <a:endParaRPr kumimoji="0" lang="en-GB"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HR (95% CI)                           </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p value</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cs typeface="Times New Roman" pitchFamily="18" charset="0"/>
                        </a:rPr>
                        <a:t>Treatment  (Rx)</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smtClean="0">
                        <a:ln>
                          <a:noFill/>
                        </a:ln>
                        <a:solidFill>
                          <a:srgbClr val="FF00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Arial" charset="0"/>
                          <a:cs typeface="Times New Roman" pitchFamily="18" charset="0"/>
                        </a:rPr>
                        <a:t>0.85 (0.77–0.94)</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5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0.002</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Arial" charset="0"/>
                          <a:cs typeface="Times New Roman" pitchFamily="18" charset="0"/>
                        </a:rPr>
                        <a:t>Usual BP</a:t>
                      </a:r>
                      <a:endParaRPr kumimoji="0" lang="en-GB"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0.88 (0.80–0.98)</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0.019</a:t>
                      </a:r>
                    </a:p>
                  </a:txBody>
                  <a:tcPr marL="35373" marR="35373" marT="0" marB="0" horzOverflow="overflow">
                    <a:lnL>
                      <a:noFill/>
                    </a:lnL>
                    <a:lnR>
                      <a:noFill/>
                    </a:lnR>
                    <a:lnT>
                      <a:noFill/>
                    </a:lnT>
                    <a:lnB>
                      <a:noFill/>
                    </a:lnB>
                    <a:lnTlToBr>
                      <a:noFill/>
                    </a:lnTlToBr>
                    <a:lnBlToTr>
                      <a:noFill/>
                    </a:lnBlToTr>
                    <a:noFill/>
                  </a:tcPr>
                </a:tc>
              </a:tr>
              <a:tr h="288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Arial" charset="0"/>
                          <a:cs typeface="Times New Roman" pitchFamily="18" charset="0"/>
                        </a:rPr>
                        <a:t>Visit-to-visit BP variability</a:t>
                      </a:r>
                      <a:endParaRPr kumimoji="0" lang="en-GB"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 + SD</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Arial" charset="0"/>
                          <a:cs typeface="Times New Roman" pitchFamily="18" charset="0"/>
                        </a:rPr>
                        <a:t>1.00 (0.90–1.11)</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0.98</a:t>
                      </a: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 + CV</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1.00 (0.90–1.11)</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0.99</a:t>
                      </a: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 + VIM</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1.00 (0.90–1.10)</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0.99</a:t>
                      </a:r>
                    </a:p>
                  </a:txBody>
                  <a:tcPr marL="35373" marR="35373" marT="0" marB="0" horzOverflow="overflow">
                    <a:lnL>
                      <a:noFill/>
                    </a:lnL>
                    <a:lnR>
                      <a:noFill/>
                    </a:lnR>
                    <a:lnT>
                      <a:noFill/>
                    </a:lnT>
                    <a:lnB>
                      <a:noFill/>
                    </a:lnB>
                    <a:lnTlToBr>
                      <a:noFill/>
                    </a:lnTlToBr>
                    <a:lnBlToTr>
                      <a:noFill/>
                    </a:lnBlToTr>
                    <a:noFill/>
                  </a:tcPr>
                </a:tc>
              </a:tr>
              <a:tr h="288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Arial" charset="0"/>
                          <a:cs typeface="Times New Roman" pitchFamily="18" charset="0"/>
                        </a:rPr>
                        <a:t>Within-visit and visit-to-visit  BP variability</a:t>
                      </a:r>
                      <a:endParaRPr kumimoji="0" lang="en-GB"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5373" marR="35373" marT="0" marB="0" horzOverflow="overflow">
                    <a:lnL>
                      <a:noFill/>
                    </a:lnL>
                    <a:lnR>
                      <a:noFill/>
                    </a:lnR>
                    <a:lnT>
                      <a:noFill/>
                    </a:lnT>
                    <a:lnB>
                      <a:noFill/>
                    </a:lnB>
                    <a:lnTlToBr>
                      <a:noFill/>
                    </a:lnTlToBr>
                    <a:lnBlToTr>
                      <a:noFill/>
                    </a:lnBlToTr>
                    <a:noFill/>
                  </a:tcPr>
                </a:tc>
              </a:tr>
              <a:tr h="2889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within-visit SD</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0.88 (0.79–0.97)</a:t>
                      </a:r>
                    </a:p>
                  </a:txBody>
                  <a:tcPr marL="35373" marR="35373"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0.013</a:t>
                      </a:r>
                    </a:p>
                  </a:txBody>
                  <a:tcPr marL="35373" marR="35373" marT="0" marB="0" horzOverflow="overflow">
                    <a:lnL>
                      <a:noFill/>
                    </a:lnL>
                    <a:lnR>
                      <a:noFill/>
                    </a:lnR>
                    <a:lnT>
                      <a:noFill/>
                    </a:lnT>
                    <a:lnB>
                      <a:noFill/>
                    </a:lnB>
                    <a:lnTlToBr>
                      <a:noFill/>
                    </a:lnTlToBr>
                    <a:lnBlToTr>
                      <a:noFill/>
                    </a:lnBlToTr>
                    <a:noFill/>
                  </a:tcPr>
                </a:tc>
              </a:tr>
              <a:tr h="28257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Rx + mean + VIM + WVSD</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Arial" charset="0"/>
                          <a:cs typeface="Times New Roman" pitchFamily="18" charset="0"/>
                        </a:rPr>
                        <a:t>1.01 (0.91–1.12)</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0.88</a:t>
                      </a:r>
                    </a:p>
                  </a:txBody>
                  <a:tcPr marL="35373" marR="35373"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825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SD, standard deviation; CV, coefficient of variation; VIM, variability independent of mean; </a:t>
                      </a:r>
                      <a:br>
                        <a:rPr kumimoji="0" lang="en-GB" sz="1400" b="0" i="0" u="none" strike="noStrike" cap="none" normalizeH="0" baseline="0" smtClean="0">
                          <a:ln>
                            <a:noFill/>
                          </a:ln>
                          <a:solidFill>
                            <a:schemeClr val="tx1"/>
                          </a:solidFill>
                          <a:effectLst/>
                          <a:latin typeface="Arial" charset="0"/>
                          <a:cs typeface="Times New Roman" pitchFamily="18" charset="0"/>
                        </a:rPr>
                      </a:br>
                      <a:r>
                        <a:rPr kumimoji="0" lang="en-GB" sz="1400" b="0" i="0" u="none" strike="noStrike" cap="none" normalizeH="0" baseline="0" smtClean="0">
                          <a:ln>
                            <a:noFill/>
                          </a:ln>
                          <a:solidFill>
                            <a:schemeClr val="tx1"/>
                          </a:solidFill>
                          <a:effectLst/>
                          <a:latin typeface="Arial" charset="0"/>
                          <a:cs typeface="Times New Roman" pitchFamily="18" charset="0"/>
                        </a:rPr>
                        <a:t>WVSD, within-visit standard deviation</a:t>
                      </a:r>
                    </a:p>
                  </a:txBody>
                  <a:tcPr marL="35373" marR="35373"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bl>
          </a:graphicData>
        </a:graphic>
      </p:graphicFrame>
      <p:sp>
        <p:nvSpPr>
          <p:cNvPr id="37929" name="Title 4"/>
          <p:cNvSpPr>
            <a:spLocks noGrp="1"/>
          </p:cNvSpPr>
          <p:nvPr>
            <p:ph type="title"/>
          </p:nvPr>
        </p:nvSpPr>
        <p:spPr>
          <a:xfrm>
            <a:off x="215900" y="366713"/>
            <a:ext cx="8682038" cy="419100"/>
          </a:xfrm>
        </p:spPr>
        <p:txBody>
          <a:bodyPr/>
          <a:lstStyle/>
          <a:p>
            <a:pPr eaLnBrk="1" hangingPunct="1"/>
            <a:r>
              <a:rPr lang="en-GB" sz="2400" smtClean="0">
                <a:solidFill>
                  <a:srgbClr val="FF0000"/>
                </a:solidFill>
                <a:cs typeface="Times New Roman" pitchFamily="18" charset="0"/>
              </a:rPr>
              <a:t>Hazard ratios (95% CI) for the effect of treatment </a:t>
            </a:r>
            <a:br>
              <a:rPr lang="en-GB" sz="2400" smtClean="0">
                <a:solidFill>
                  <a:srgbClr val="FF0000"/>
                </a:solidFill>
                <a:cs typeface="Times New Roman" pitchFamily="18" charset="0"/>
              </a:rPr>
            </a:br>
            <a:r>
              <a:rPr lang="en-GB" sz="2400" smtClean="0">
                <a:solidFill>
                  <a:srgbClr val="FF0000"/>
                </a:solidFill>
                <a:cs typeface="Times New Roman" pitchFamily="18" charset="0"/>
              </a:rPr>
              <a:t>(amlodipine versus atenolol) on risk of coronary events</a:t>
            </a:r>
            <a:br>
              <a:rPr lang="en-GB" sz="2400" smtClean="0">
                <a:solidFill>
                  <a:srgbClr val="FF0000"/>
                </a:solidFill>
                <a:cs typeface="Times New Roman" pitchFamily="18" charset="0"/>
              </a:rPr>
            </a:br>
            <a:r>
              <a:rPr lang="en-GB" sz="2400" smtClean="0">
                <a:solidFill>
                  <a:srgbClr val="FF0000"/>
                </a:solidFill>
                <a:cs typeface="Times New Roman" pitchFamily="18" charset="0"/>
              </a:rPr>
              <a:t> </a:t>
            </a:r>
            <a:r>
              <a:rPr lang="en-GB" sz="2400" smtClean="0">
                <a:solidFill>
                  <a:srgbClr val="FF0000"/>
                </a:solidFill>
                <a:cs typeface="Arial" pitchFamily="34" charset="0"/>
              </a:rPr>
              <a:t/>
            </a:r>
            <a:br>
              <a:rPr lang="en-GB" sz="2400" smtClean="0">
                <a:solidFill>
                  <a:srgbClr val="FF0000"/>
                </a:solidFill>
                <a:cs typeface="Arial" pitchFamily="34" charset="0"/>
              </a:rPr>
            </a:br>
            <a:endParaRPr lang="en-GB" sz="2400" smtClean="0"/>
          </a:p>
        </p:txBody>
      </p:sp>
      <p:sp>
        <p:nvSpPr>
          <p:cNvPr id="37930" name="Rectangle 5"/>
          <p:cNvSpPr>
            <a:spLocks noChangeArrowheads="1"/>
          </p:cNvSpPr>
          <p:nvPr/>
        </p:nvSpPr>
        <p:spPr bwMode="auto">
          <a:xfrm>
            <a:off x="304800" y="1144588"/>
            <a:ext cx="8655050" cy="584200"/>
          </a:xfrm>
          <a:prstGeom prst="rect">
            <a:avLst/>
          </a:prstGeom>
          <a:noFill/>
          <a:ln w="9525">
            <a:noFill/>
            <a:miter lim="800000"/>
            <a:headEnd/>
            <a:tailEnd/>
          </a:ln>
        </p:spPr>
        <p:txBody>
          <a:bodyPr>
            <a:spAutoFit/>
          </a:bodyPr>
          <a:lstStyle/>
          <a:p>
            <a:r>
              <a:rPr lang="en-GB" sz="1600" b="0">
                <a:solidFill>
                  <a:srgbClr val="FF0000"/>
                </a:solidFill>
                <a:cs typeface="Times New Roman" pitchFamily="18" charset="0"/>
              </a:rPr>
              <a:t>Parameters calculated using all BP measurements from 6 months onwards. Mean, SD, CV, and VIM are entered into the model as deciles</a:t>
            </a:r>
            <a:endParaRPr lang="en-GB" sz="1600" b="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dirty="0" smtClean="0"/>
              <a:t>Conclusions</a:t>
            </a:r>
          </a:p>
        </p:txBody>
      </p:sp>
      <p:sp>
        <p:nvSpPr>
          <p:cNvPr id="48131" name="Content Placeholder 2"/>
          <p:cNvSpPr>
            <a:spLocks noGrp="1"/>
          </p:cNvSpPr>
          <p:nvPr>
            <p:ph idx="1"/>
          </p:nvPr>
        </p:nvSpPr>
        <p:spPr/>
        <p:txBody>
          <a:bodyPr/>
          <a:lstStyle/>
          <a:p>
            <a:r>
              <a:rPr lang="en-GB" smtClean="0"/>
              <a:t>Blood pressure variability is a major predictor of stroke and coronary events</a:t>
            </a:r>
          </a:p>
          <a:p>
            <a:r>
              <a:rPr lang="en-GB" smtClean="0"/>
              <a:t>In individual trials average (mean) blood pressures poorly predict outcome</a:t>
            </a:r>
          </a:p>
          <a:p>
            <a:r>
              <a:rPr lang="en-GB" smtClean="0"/>
              <a:t>Increased blood pressure variability is associated with smoking, increasing age, diabetes, presence of vascular disease</a:t>
            </a:r>
          </a:p>
          <a:p>
            <a:r>
              <a:rPr lang="en-GB" smtClean="0"/>
              <a:t>There are major differences in the effects of different drug regimens on blood pressure variability</a:t>
            </a:r>
          </a:p>
          <a:p>
            <a:pPr>
              <a:buFontTx/>
              <a:buNone/>
            </a:pPr>
            <a:r>
              <a:rPr lang="en-GB" smtClean="0"/>
              <a:t>  </a:t>
            </a:r>
          </a:p>
          <a:p>
            <a:endParaRPr lang="en-GB" smtClean="0"/>
          </a:p>
        </p:txBody>
      </p:sp>
      <p:sp>
        <p:nvSpPr>
          <p:cNvPr id="48132" name="Rectangle 3"/>
          <p:cNvSpPr>
            <a:spLocks noChangeArrowheads="1"/>
          </p:cNvSpPr>
          <p:nvPr/>
        </p:nvSpPr>
        <p:spPr bwMode="auto">
          <a:xfrm>
            <a:off x="7305675" y="5894388"/>
            <a:ext cx="1776413" cy="604837"/>
          </a:xfrm>
          <a:prstGeom prst="rect">
            <a:avLst/>
          </a:prstGeom>
          <a:solidFill>
            <a:srgbClr val="FFFFFF"/>
          </a:solidFill>
          <a:ln w="9525" algn="ctr">
            <a:noFill/>
            <a:round/>
            <a:headEnd/>
            <a:tailEnd/>
          </a:ln>
        </p:spPr>
        <p:txBody>
          <a:bodyPr lIns="18288" tIns="18288" rIns="18288" bIns="18288" anchor="ct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2800" b="1" dirty="0" smtClean="0">
                <a:solidFill>
                  <a:srgbClr val="FF0000"/>
                </a:solidFill>
              </a:rPr>
              <a:t>Biomarkers and cardiovascular risk prediction</a:t>
            </a:r>
            <a:endParaRPr lang="en-GB" sz="2800" b="1" dirty="0">
              <a:solidFill>
                <a:srgbClr val="FF0000"/>
              </a:solidFill>
            </a:endParaRPr>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771525" y="366713"/>
            <a:ext cx="7600950" cy="3602037"/>
          </a:xfrm>
        </p:spPr>
        <p:txBody>
          <a:bodyPr/>
          <a:lstStyle/>
          <a:p>
            <a:r>
              <a:rPr lang="en-GB" sz="3200" smtClean="0"/>
              <a:t>Biomarkers</a:t>
            </a:r>
          </a:p>
        </p:txBody>
      </p:sp>
      <p:sp>
        <p:nvSpPr>
          <p:cNvPr id="16387" name="Rectangle 5"/>
          <p:cNvSpPr>
            <a:spLocks noGrp="1" noChangeArrowheads="1"/>
          </p:cNvSpPr>
          <p:nvPr>
            <p:ph type="body" sz="half" idx="1"/>
          </p:nvPr>
        </p:nvSpPr>
        <p:spPr>
          <a:xfrm>
            <a:off x="762000" y="1988840"/>
            <a:ext cx="3729038" cy="3376910"/>
          </a:xfrm>
        </p:spPr>
        <p:txBody>
          <a:bodyPr/>
          <a:lstStyle/>
          <a:p>
            <a:pPr>
              <a:buFontTx/>
              <a:buNone/>
            </a:pPr>
            <a:r>
              <a:rPr lang="en-GB" sz="1800" b="1" dirty="0" smtClean="0"/>
              <a:t>Inflammation</a:t>
            </a:r>
          </a:p>
          <a:p>
            <a:pPr>
              <a:buFontTx/>
              <a:buNone/>
            </a:pPr>
            <a:r>
              <a:rPr lang="en-GB" sz="1800" b="1" dirty="0" smtClean="0"/>
              <a:t>       CRP,IL6,LpPLA2,neopterin</a:t>
            </a:r>
          </a:p>
          <a:p>
            <a:pPr>
              <a:buFontTx/>
              <a:buNone/>
            </a:pPr>
            <a:r>
              <a:rPr lang="en-GB" sz="1800" b="1" dirty="0" smtClean="0"/>
              <a:t>Lipids</a:t>
            </a:r>
          </a:p>
          <a:p>
            <a:pPr>
              <a:buFontTx/>
              <a:buNone/>
            </a:pPr>
            <a:r>
              <a:rPr lang="en-GB" sz="1800" b="1" dirty="0" smtClean="0"/>
              <a:t>        ApoA,ApoB1,Lp(a)</a:t>
            </a:r>
          </a:p>
          <a:p>
            <a:pPr>
              <a:buFontTx/>
              <a:buNone/>
            </a:pPr>
            <a:r>
              <a:rPr lang="en-GB" sz="1800" b="1" dirty="0" smtClean="0"/>
              <a:t>Metabolic</a:t>
            </a:r>
          </a:p>
          <a:p>
            <a:pPr>
              <a:buFontTx/>
              <a:buNone/>
            </a:pPr>
            <a:r>
              <a:rPr lang="en-GB" sz="1800" b="1" dirty="0" smtClean="0"/>
              <a:t>    </a:t>
            </a:r>
            <a:r>
              <a:rPr lang="en-GB" sz="1800" b="1" dirty="0" err="1" smtClean="0"/>
              <a:t>proinsulin,insulin,adiponectin</a:t>
            </a:r>
            <a:r>
              <a:rPr lang="en-GB" sz="1800" b="1" dirty="0" smtClean="0"/>
              <a:t>,</a:t>
            </a:r>
          </a:p>
          <a:p>
            <a:pPr>
              <a:buFontTx/>
              <a:buNone/>
            </a:pPr>
            <a:r>
              <a:rPr lang="en-GB" sz="1800" b="1" dirty="0" smtClean="0"/>
              <a:t>     </a:t>
            </a:r>
            <a:r>
              <a:rPr lang="en-GB" sz="1800" b="1" dirty="0" err="1" smtClean="0"/>
              <a:t>fructosamine</a:t>
            </a:r>
            <a:endParaRPr lang="en-GB" sz="1800" b="1" dirty="0" smtClean="0"/>
          </a:p>
          <a:p>
            <a:pPr>
              <a:buFontTx/>
              <a:buNone/>
            </a:pPr>
            <a:r>
              <a:rPr lang="en-GB" sz="1800" b="1" dirty="0" smtClean="0"/>
              <a:t>Thrombosis</a:t>
            </a:r>
          </a:p>
          <a:p>
            <a:pPr>
              <a:buFontTx/>
              <a:buNone/>
            </a:pPr>
            <a:r>
              <a:rPr lang="en-GB" sz="1800" b="1" dirty="0" smtClean="0"/>
              <a:t>      </a:t>
            </a:r>
            <a:r>
              <a:rPr lang="en-GB" sz="1800" b="1" dirty="0" err="1" smtClean="0"/>
              <a:t>aPAF</a:t>
            </a:r>
            <a:r>
              <a:rPr lang="en-GB" sz="1800" b="1" dirty="0" smtClean="0"/>
              <a:t>, </a:t>
            </a:r>
            <a:r>
              <a:rPr lang="en-GB" sz="1800" b="1" dirty="0" err="1" smtClean="0"/>
              <a:t>aPC</a:t>
            </a:r>
            <a:endParaRPr lang="en-GB" sz="1800" b="1" dirty="0" smtClean="0"/>
          </a:p>
          <a:p>
            <a:pPr>
              <a:buFontTx/>
              <a:buNone/>
            </a:pPr>
            <a:r>
              <a:rPr lang="en-GB" sz="1800" b="1" dirty="0" smtClean="0"/>
              <a:t>      </a:t>
            </a:r>
          </a:p>
          <a:p>
            <a:pPr>
              <a:buFontTx/>
              <a:buNone/>
            </a:pPr>
            <a:endParaRPr lang="en-GB" sz="1800" dirty="0" smtClean="0"/>
          </a:p>
        </p:txBody>
      </p:sp>
      <p:sp>
        <p:nvSpPr>
          <p:cNvPr id="16388" name="Rectangle 6"/>
          <p:cNvSpPr>
            <a:spLocks noGrp="1" noChangeArrowheads="1"/>
          </p:cNvSpPr>
          <p:nvPr>
            <p:ph type="body" sz="half" idx="2"/>
          </p:nvPr>
        </p:nvSpPr>
        <p:spPr>
          <a:xfrm>
            <a:off x="4643438" y="1916832"/>
            <a:ext cx="3729037" cy="3448918"/>
          </a:xfrm>
        </p:spPr>
        <p:txBody>
          <a:bodyPr/>
          <a:lstStyle/>
          <a:p>
            <a:pPr>
              <a:buFontTx/>
              <a:buNone/>
            </a:pPr>
            <a:r>
              <a:rPr lang="en-GB" sz="1800" b="1" dirty="0" smtClean="0"/>
              <a:t>Current hot biomarkers</a:t>
            </a:r>
          </a:p>
          <a:p>
            <a:pPr>
              <a:buFontTx/>
              <a:buNone/>
            </a:pPr>
            <a:r>
              <a:rPr lang="en-GB" sz="1800" b="1" dirty="0" smtClean="0"/>
              <a:t>       NT-</a:t>
            </a:r>
            <a:r>
              <a:rPr lang="en-GB" sz="1800" b="1" dirty="0" err="1" smtClean="0"/>
              <a:t>proBNP</a:t>
            </a:r>
            <a:r>
              <a:rPr lang="en-GB" sz="1800" b="1" dirty="0" smtClean="0"/>
              <a:t>, </a:t>
            </a:r>
            <a:r>
              <a:rPr lang="en-GB" sz="1800" b="1" dirty="0" err="1" smtClean="0"/>
              <a:t>cystatin</a:t>
            </a:r>
            <a:r>
              <a:rPr lang="en-GB" sz="1800" b="1" dirty="0" smtClean="0"/>
              <a:t> C</a:t>
            </a:r>
          </a:p>
          <a:p>
            <a:pPr>
              <a:buFontTx/>
              <a:buNone/>
            </a:pPr>
            <a:r>
              <a:rPr lang="en-GB" sz="1800" b="1" dirty="0" smtClean="0"/>
              <a:t>Others</a:t>
            </a:r>
          </a:p>
          <a:p>
            <a:pPr>
              <a:buFontTx/>
              <a:buNone/>
            </a:pPr>
            <a:r>
              <a:rPr lang="en-GB" sz="1800" b="1" dirty="0" smtClean="0"/>
              <a:t>       </a:t>
            </a:r>
            <a:r>
              <a:rPr lang="en-GB" sz="1800" b="1" dirty="0" err="1" smtClean="0"/>
              <a:t>cortisol</a:t>
            </a:r>
            <a:r>
              <a:rPr lang="en-GB" sz="1800" b="1" dirty="0" smtClean="0"/>
              <a:t>, </a:t>
            </a:r>
            <a:r>
              <a:rPr lang="en-GB" sz="1800" b="1" dirty="0" err="1" smtClean="0"/>
              <a:t>urate</a:t>
            </a:r>
            <a:r>
              <a:rPr lang="en-GB" sz="1800" b="1" dirty="0" smtClean="0"/>
              <a:t>, renin, </a:t>
            </a:r>
            <a:r>
              <a:rPr lang="en-GB" sz="1800" b="1" dirty="0" err="1" smtClean="0"/>
              <a:t>aldo</a:t>
            </a:r>
            <a:r>
              <a:rPr lang="en-GB" sz="1800" b="1" dirty="0" smtClean="0"/>
              <a:t>,     CFH,GDF 15</a:t>
            </a:r>
          </a:p>
          <a:p>
            <a:pPr>
              <a:buFontTx/>
              <a:buNone/>
            </a:pPr>
            <a:r>
              <a:rPr lang="en-GB" sz="1800" b="1" dirty="0" smtClean="0"/>
              <a:t>Vascular</a:t>
            </a:r>
          </a:p>
          <a:p>
            <a:pPr>
              <a:buFontTx/>
              <a:buNone/>
            </a:pPr>
            <a:r>
              <a:rPr lang="en-GB" sz="1800" b="1" dirty="0" smtClean="0"/>
              <a:t>      ADMA, t-PA, ICAM-1</a:t>
            </a:r>
          </a:p>
          <a:p>
            <a:pPr>
              <a:buFontTx/>
              <a:buNone/>
            </a:pPr>
            <a:endParaRPr lang="en-GB" sz="2000" b="1" dirty="0" smtClean="0"/>
          </a:p>
        </p:txBody>
      </p:sp>
      <p:sp>
        <p:nvSpPr>
          <p:cNvPr id="1770503" name="Line 7"/>
          <p:cNvSpPr>
            <a:spLocks noChangeShapeType="1"/>
          </p:cNvSpPr>
          <p:nvPr/>
        </p:nvSpPr>
        <p:spPr bwMode="auto">
          <a:xfrm>
            <a:off x="4337050" y="1476375"/>
            <a:ext cx="0" cy="2951163"/>
          </a:xfrm>
          <a:prstGeom prst="line">
            <a:avLst/>
          </a:prstGeom>
          <a:noFill/>
          <a:ln w="9525">
            <a:noFill/>
            <a:round/>
            <a:headEnd/>
            <a:tailEnd/>
          </a:ln>
          <a:effectLst>
            <a:outerShdw dist="35921" dir="2700000" algn="ctr" rotWithShape="0">
              <a:schemeClr val="tx1"/>
            </a:outerShdw>
          </a:effectLst>
        </p:spPr>
        <p:txBody>
          <a:bodyPr lIns="18288" tIns="18288" rIns="18288" bIns="18288" anchor="ctr"/>
          <a:lstStyle/>
          <a:p>
            <a:pPr algn="l" rtl="0" eaLnBrk="0" fontAlgn="base" hangingPunct="0">
              <a:spcBef>
                <a:spcPct val="0"/>
              </a:spcBef>
              <a:spcAft>
                <a:spcPct val="0"/>
              </a:spcAft>
              <a:defRPr/>
            </a:pPr>
            <a:endParaRPr lang="en-GB" sz="1400" b="1" kern="1200">
              <a:solidFill>
                <a:srgbClr val="000099"/>
              </a:solidFill>
              <a:latin typeface="Arial" charset="0"/>
              <a:ea typeface="+mn-ea"/>
              <a:cs typeface="+mn-cs"/>
            </a:endParaRPr>
          </a:p>
        </p:txBody>
      </p:sp>
      <p:sp>
        <p:nvSpPr>
          <p:cNvPr id="16390" name="TextBox 5"/>
          <p:cNvSpPr txBox="1">
            <a:spLocks noChangeArrowheads="1"/>
          </p:cNvSpPr>
          <p:nvPr/>
        </p:nvSpPr>
        <p:spPr bwMode="auto">
          <a:xfrm>
            <a:off x="541338" y="4622800"/>
            <a:ext cx="10898187" cy="584775"/>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GB" sz="3200" b="1" kern="1200" dirty="0">
                <a:solidFill>
                  <a:srgbClr val="FF0000"/>
                </a:solidFill>
                <a:latin typeface="Arial" charset="0"/>
                <a:ea typeface="+mn-ea"/>
                <a:cs typeface="+mn-cs"/>
              </a:rPr>
              <a:t>                    </a:t>
            </a:r>
            <a:endParaRPr lang="en-GB" sz="1400" b="1" kern="1200" dirty="0">
              <a:solidFill>
                <a:srgbClr val="000099"/>
              </a:solidFill>
              <a:latin typeface="Arial" charset="0"/>
              <a:ea typeface="+mn-ea"/>
              <a:cs typeface="+mn-cs"/>
            </a:endParaRPr>
          </a:p>
        </p:txBody>
      </p:sp>
    </p:spTree>
  </p:cSld>
  <p:clrMapOvr>
    <a:masterClrMapping/>
  </p:clrMapOvr>
  <p:transition spd="slow">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419100"/>
          </a:xfrm>
        </p:spPr>
        <p:txBody>
          <a:bodyPr/>
          <a:lstStyle/>
          <a:p>
            <a:pPr algn="l"/>
            <a:r>
              <a:rPr lang="en-GB" sz="1400" dirty="0" smtClean="0">
                <a:solidFill>
                  <a:schemeClr val="accent2"/>
                </a:solidFill>
              </a:rPr>
              <a:t>ASCOT Biomarker Programme</a:t>
            </a:r>
            <a:r>
              <a:rPr lang="en-GB" sz="1400" dirty="0" smtClean="0"/>
              <a:t>: Although both these biomarkers independently predict risk of future cardiovascular events in the ASCOT Trial of 19342 hypertensive subjects, </a:t>
            </a:r>
            <a:r>
              <a:rPr lang="en-GB" sz="1400" dirty="0" err="1" smtClean="0"/>
              <a:t>Nt-proBNP</a:t>
            </a:r>
            <a:r>
              <a:rPr lang="en-GB" sz="1400" dirty="0" smtClean="0"/>
              <a:t> is the only one which has predictive ability beyond classical risk factors (Net reclassification improvement 11.8%) </a:t>
            </a:r>
            <a:br>
              <a:rPr lang="en-GB" sz="1400" dirty="0" smtClean="0"/>
            </a:br>
            <a:endParaRPr lang="en-GB" sz="1400" dirty="0"/>
          </a:p>
        </p:txBody>
      </p:sp>
      <p:sp>
        <p:nvSpPr>
          <p:cNvPr id="4" name="TextBox 3"/>
          <p:cNvSpPr txBox="1"/>
          <p:nvPr/>
        </p:nvSpPr>
        <p:spPr>
          <a:xfrm>
            <a:off x="395536" y="1052736"/>
            <a:ext cx="8496944" cy="5209118"/>
          </a:xfrm>
          <a:prstGeom prst="rect">
            <a:avLst/>
          </a:prstGeom>
          <a:noFill/>
          <a:ln w="12700">
            <a:noFill/>
          </a:ln>
        </p:spPr>
        <p:txBody>
          <a:bodyPr wrap="square" rtlCol="0">
            <a:spAutoFit/>
          </a:bodyPr>
          <a:lstStyle/>
          <a:p>
            <a:endParaRPr lang="en-GB" sz="1050" dirty="0" smtClean="0"/>
          </a:p>
          <a:p>
            <a:endParaRPr lang="en-GB" sz="1050" dirty="0" smtClean="0"/>
          </a:p>
          <a:p>
            <a:r>
              <a:rPr lang="en-GB" sz="1050" b="1" dirty="0" smtClean="0"/>
              <a:t>Per 1 SD increase log </a:t>
            </a:r>
            <a:r>
              <a:rPr lang="en-GB" sz="1050" b="1" dirty="0" err="1" smtClean="0"/>
              <a:t>Nt</a:t>
            </a:r>
            <a:r>
              <a:rPr lang="en-GB" sz="1050" b="1" dirty="0" smtClean="0"/>
              <a:t>-BNP      451           1265</a:t>
            </a:r>
            <a:r>
              <a:rPr lang="en-GB" sz="1050" dirty="0" smtClean="0"/>
              <a:t>			</a:t>
            </a:r>
            <a:r>
              <a:rPr lang="en-GB" sz="1050" b="1" dirty="0" smtClean="0"/>
              <a:t>   1.30	 &lt;0.0001</a:t>
            </a:r>
          </a:p>
          <a:p>
            <a:endParaRPr lang="en-GB" sz="1050" dirty="0" smtClean="0"/>
          </a:p>
          <a:p>
            <a:r>
              <a:rPr lang="en-GB" sz="1050" b="1" dirty="0" err="1" smtClean="0"/>
              <a:t>Tertile</a:t>
            </a:r>
            <a:r>
              <a:rPr lang="en-GB" sz="1050" b="1" dirty="0" smtClean="0"/>
              <a:t> 1 :&lt;57	                               128	 441</a:t>
            </a:r>
            <a:r>
              <a:rPr lang="en-GB" sz="1050" dirty="0" smtClean="0"/>
              <a:t>		        	  </a:t>
            </a:r>
            <a:r>
              <a:rPr lang="en-GB" sz="1050" b="1" dirty="0" smtClean="0"/>
              <a:t>1 (ref)		&lt;0.0006</a:t>
            </a:r>
          </a:p>
          <a:p>
            <a:r>
              <a:rPr lang="en-GB" sz="1050" dirty="0" smtClean="0"/>
              <a:t> </a:t>
            </a:r>
          </a:p>
          <a:p>
            <a:r>
              <a:rPr lang="en-GB" sz="1050" b="1" dirty="0" err="1" smtClean="0"/>
              <a:t>Tertile</a:t>
            </a:r>
            <a:r>
              <a:rPr lang="en-GB" sz="1050" b="1" dirty="0" smtClean="0"/>
              <a:t> 2 :58-141	       141	 438</a:t>
            </a:r>
            <a:r>
              <a:rPr lang="en-GB" sz="1050" dirty="0" smtClean="0"/>
              <a:t>			</a:t>
            </a:r>
            <a:r>
              <a:rPr lang="en-GB" sz="1050" b="1" dirty="0" smtClean="0"/>
              <a:t>   1.17	    0.30</a:t>
            </a:r>
          </a:p>
          <a:p>
            <a:endParaRPr lang="en-GB" sz="1050" dirty="0" smtClean="0"/>
          </a:p>
          <a:p>
            <a:r>
              <a:rPr lang="en-GB" sz="1050" b="1" dirty="0" err="1" smtClean="0"/>
              <a:t>Tertile</a:t>
            </a:r>
            <a:r>
              <a:rPr lang="en-GB" sz="1050" b="1" dirty="0" smtClean="0"/>
              <a:t> 3: &gt;141	                                182	 338</a:t>
            </a:r>
            <a:r>
              <a:rPr lang="en-GB" sz="1050" dirty="0" smtClean="0"/>
              <a:t>			</a:t>
            </a:r>
            <a:r>
              <a:rPr lang="en-GB" sz="1050" b="1" dirty="0" smtClean="0"/>
              <a:t>   1.70	   0.0007</a:t>
            </a:r>
          </a:p>
          <a:p>
            <a:endParaRPr lang="en-GB" sz="1400" dirty="0" smtClean="0"/>
          </a:p>
          <a:p>
            <a:endParaRPr lang="en-GB" sz="1400" dirty="0" smtClean="0"/>
          </a:p>
          <a:p>
            <a:endParaRPr lang="en-GB" sz="1400" dirty="0" smtClean="0"/>
          </a:p>
          <a:p>
            <a:endParaRPr lang="en-GB" sz="1400" dirty="0" smtClean="0"/>
          </a:p>
          <a:p>
            <a:endParaRPr lang="en-GB" sz="1400" dirty="0" smtClean="0"/>
          </a:p>
          <a:p>
            <a:r>
              <a:rPr lang="en-GB" sz="1400" b="1" dirty="0" smtClean="0"/>
              <a:t>Baseline CRP and Risk of CV Events</a:t>
            </a:r>
          </a:p>
          <a:p>
            <a:endParaRPr lang="en-GB" sz="1400" b="1" dirty="0" smtClean="0"/>
          </a:p>
          <a:p>
            <a:endParaRPr lang="en-GB" sz="1050" dirty="0" smtClean="0"/>
          </a:p>
          <a:p>
            <a:r>
              <a:rPr lang="en-GB" sz="1050" b="1" dirty="0" smtClean="0"/>
              <a:t>Per 1 SD increase log CRP	       452	1269</a:t>
            </a:r>
            <a:r>
              <a:rPr lang="en-GB" sz="1050" dirty="0" smtClean="0"/>
              <a:t>			</a:t>
            </a:r>
            <a:r>
              <a:rPr lang="en-GB" sz="1050" b="1" dirty="0" smtClean="0"/>
              <a:t>1.19	0.006</a:t>
            </a:r>
          </a:p>
          <a:p>
            <a:endParaRPr lang="en-GB" sz="1050" dirty="0" smtClean="0"/>
          </a:p>
          <a:p>
            <a:r>
              <a:rPr lang="en-GB" sz="1050" b="1" dirty="0" err="1" smtClean="0"/>
              <a:t>Tertile</a:t>
            </a:r>
            <a:r>
              <a:rPr lang="en-GB" sz="1050" b="1" dirty="0" smtClean="0"/>
              <a:t> 1 CRP: &lt;1.74mg/L	       131	 448</a:t>
            </a:r>
            <a:r>
              <a:rPr lang="en-GB" sz="1050" dirty="0" smtClean="0"/>
              <a:t>			</a:t>
            </a:r>
            <a:r>
              <a:rPr lang="en-GB" sz="1050" b="1" dirty="0" smtClean="0"/>
              <a:t>1 (ref)		0.05</a:t>
            </a:r>
          </a:p>
          <a:p>
            <a:endParaRPr lang="en-GB" sz="1050" dirty="0" smtClean="0"/>
          </a:p>
          <a:p>
            <a:r>
              <a:rPr lang="en-GB" sz="1050" b="1" dirty="0" err="1" smtClean="0"/>
              <a:t>Tertile</a:t>
            </a:r>
            <a:r>
              <a:rPr lang="en-GB" sz="1050" b="1" dirty="0" smtClean="0"/>
              <a:t> 2 CRP: 1.74-4.09mg/L	       153	 417</a:t>
            </a:r>
            <a:r>
              <a:rPr lang="en-GB" sz="1050" dirty="0" smtClean="0"/>
              <a:t>			</a:t>
            </a:r>
            <a:r>
              <a:rPr lang="en-GB" sz="1050" b="1" dirty="0" smtClean="0"/>
              <a:t>1.25	0.14</a:t>
            </a:r>
          </a:p>
          <a:p>
            <a:r>
              <a:rPr lang="en-GB" sz="1050" dirty="0" smtClean="0"/>
              <a:t>		</a:t>
            </a:r>
          </a:p>
          <a:p>
            <a:r>
              <a:rPr lang="en-GB" sz="1050" b="1" dirty="0" err="1" smtClean="0"/>
              <a:t>Tertile</a:t>
            </a:r>
            <a:r>
              <a:rPr lang="en-GB" sz="1050" b="1" dirty="0" smtClean="0"/>
              <a:t> 3 CRP: &gt;4.09mg/L                168             404</a:t>
            </a:r>
            <a:r>
              <a:rPr lang="en-GB" sz="1050" dirty="0" smtClean="0"/>
              <a:t>		</a:t>
            </a:r>
            <a:r>
              <a:rPr lang="en-GB" sz="1050" b="1" dirty="0" smtClean="0"/>
              <a:t>                          1.35	0.05</a:t>
            </a:r>
          </a:p>
          <a:p>
            <a:endParaRPr lang="en-GB" sz="1400" dirty="0" smtClean="0"/>
          </a:p>
          <a:p>
            <a:endParaRPr lang="en-GB" sz="1400" dirty="0" smtClean="0"/>
          </a:p>
          <a:p>
            <a:endParaRPr lang="en-GB" sz="1400" dirty="0" smtClean="0"/>
          </a:p>
          <a:p>
            <a:endParaRPr lang="en-GB" sz="1400" dirty="0"/>
          </a:p>
        </p:txBody>
      </p:sp>
      <p:cxnSp>
        <p:nvCxnSpPr>
          <p:cNvPr id="6" name="Straight Connector 5"/>
          <p:cNvCxnSpPr/>
          <p:nvPr/>
        </p:nvCxnSpPr>
        <p:spPr bwMode="auto">
          <a:xfrm rot="5400000">
            <a:off x="4391980" y="4905164"/>
            <a:ext cx="1944216" cy="0"/>
          </a:xfrm>
          <a:prstGeom prst="line">
            <a:avLst/>
          </a:pr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p:spPr>
      </p:cxnSp>
      <p:cxnSp>
        <p:nvCxnSpPr>
          <p:cNvPr id="11" name="Straight Connector 10"/>
          <p:cNvCxnSpPr/>
          <p:nvPr/>
        </p:nvCxnSpPr>
        <p:spPr bwMode="auto">
          <a:xfrm rot="5400000">
            <a:off x="3239852" y="4833156"/>
            <a:ext cx="1800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bwMode="auto">
          <a:xfrm rot="5400000">
            <a:off x="3239852" y="2240868"/>
            <a:ext cx="1800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bwMode="auto">
          <a:xfrm>
            <a:off x="3347864" y="3068960"/>
            <a:ext cx="2304256" cy="0"/>
          </a:xfrm>
          <a:prstGeom prst="line">
            <a:avLst/>
          </a:pr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p:spPr>
      </p:cxnSp>
      <p:cxnSp>
        <p:nvCxnSpPr>
          <p:cNvPr id="30" name="Straight Connector 29"/>
          <p:cNvCxnSpPr/>
          <p:nvPr/>
        </p:nvCxnSpPr>
        <p:spPr bwMode="auto">
          <a:xfrm>
            <a:off x="2843808" y="3140968"/>
            <a:ext cx="25922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a:endCxn id="48" idx="0"/>
          </p:cNvCxnSpPr>
          <p:nvPr/>
        </p:nvCxnSpPr>
        <p:spPr bwMode="auto">
          <a:xfrm>
            <a:off x="3203848" y="5733256"/>
            <a:ext cx="2448272"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3995936" y="3140969"/>
            <a:ext cx="288032" cy="276999"/>
          </a:xfrm>
          <a:prstGeom prst="rect">
            <a:avLst/>
          </a:prstGeom>
          <a:noFill/>
        </p:spPr>
        <p:txBody>
          <a:bodyPr wrap="square" rtlCol="0">
            <a:spAutoFit/>
          </a:bodyPr>
          <a:lstStyle/>
          <a:p>
            <a:r>
              <a:rPr lang="en-GB" sz="1200" dirty="0" smtClean="0"/>
              <a:t>1</a:t>
            </a:r>
            <a:endParaRPr lang="en-GB" sz="1200" dirty="0"/>
          </a:p>
        </p:txBody>
      </p:sp>
      <p:sp>
        <p:nvSpPr>
          <p:cNvPr id="34" name="TextBox 33"/>
          <p:cNvSpPr txBox="1"/>
          <p:nvPr/>
        </p:nvSpPr>
        <p:spPr>
          <a:xfrm>
            <a:off x="4499992" y="3140968"/>
            <a:ext cx="432048" cy="276999"/>
          </a:xfrm>
          <a:prstGeom prst="rect">
            <a:avLst/>
          </a:prstGeom>
          <a:noFill/>
        </p:spPr>
        <p:txBody>
          <a:bodyPr wrap="square" rtlCol="0">
            <a:spAutoFit/>
          </a:bodyPr>
          <a:lstStyle/>
          <a:p>
            <a:r>
              <a:rPr lang="en-GB" sz="1200" dirty="0" smtClean="0"/>
              <a:t>1.5</a:t>
            </a:r>
            <a:endParaRPr lang="en-GB" sz="1200" dirty="0"/>
          </a:p>
        </p:txBody>
      </p:sp>
      <p:sp>
        <p:nvSpPr>
          <p:cNvPr id="35" name="TextBox 34"/>
          <p:cNvSpPr txBox="1"/>
          <p:nvPr/>
        </p:nvSpPr>
        <p:spPr>
          <a:xfrm>
            <a:off x="5076056" y="3140968"/>
            <a:ext cx="288032" cy="276999"/>
          </a:xfrm>
          <a:prstGeom prst="rect">
            <a:avLst/>
          </a:prstGeom>
          <a:noFill/>
        </p:spPr>
        <p:txBody>
          <a:bodyPr wrap="square" rtlCol="0">
            <a:spAutoFit/>
          </a:bodyPr>
          <a:lstStyle/>
          <a:p>
            <a:r>
              <a:rPr lang="en-GB" sz="1200" dirty="0" smtClean="0"/>
              <a:t>2</a:t>
            </a:r>
            <a:endParaRPr lang="en-GB" sz="1200" dirty="0"/>
          </a:p>
        </p:txBody>
      </p:sp>
      <p:sp>
        <p:nvSpPr>
          <p:cNvPr id="38" name="TextBox 37"/>
          <p:cNvSpPr txBox="1"/>
          <p:nvPr/>
        </p:nvSpPr>
        <p:spPr>
          <a:xfrm>
            <a:off x="323528" y="836712"/>
            <a:ext cx="4104456" cy="584775"/>
          </a:xfrm>
          <a:prstGeom prst="rect">
            <a:avLst/>
          </a:prstGeom>
          <a:noFill/>
        </p:spPr>
        <p:txBody>
          <a:bodyPr wrap="square" rtlCol="0">
            <a:spAutoFit/>
          </a:bodyPr>
          <a:lstStyle/>
          <a:p>
            <a:r>
              <a:rPr lang="en-GB" sz="1400" b="1" dirty="0" smtClean="0"/>
              <a:t>Baseline </a:t>
            </a:r>
            <a:r>
              <a:rPr lang="en-GB" sz="1400" b="1" dirty="0" err="1" smtClean="0"/>
              <a:t>Nt</a:t>
            </a:r>
            <a:r>
              <a:rPr lang="en-GB" sz="1400" b="1" dirty="0" smtClean="0"/>
              <a:t>-BNP and Risk of CV Events</a:t>
            </a:r>
          </a:p>
          <a:p>
            <a:endParaRPr lang="en-GB" dirty="0"/>
          </a:p>
        </p:txBody>
      </p:sp>
      <p:sp>
        <p:nvSpPr>
          <p:cNvPr id="39" name="Rectangle 38"/>
          <p:cNvSpPr/>
          <p:nvPr/>
        </p:nvSpPr>
        <p:spPr>
          <a:xfrm>
            <a:off x="0" y="6304002"/>
            <a:ext cx="7452320" cy="553998"/>
          </a:xfrm>
          <a:prstGeom prst="rect">
            <a:avLst/>
          </a:prstGeom>
          <a:solidFill>
            <a:schemeClr val="bg2">
              <a:lumMod val="20000"/>
              <a:lumOff val="80000"/>
            </a:schemeClr>
          </a:solidFill>
        </p:spPr>
        <p:txBody>
          <a:bodyPr wrap="square">
            <a:spAutoFit/>
          </a:bodyPr>
          <a:lstStyle/>
          <a:p>
            <a:r>
              <a:rPr lang="en-US" sz="1000" dirty="0" smtClean="0">
                <a:solidFill>
                  <a:srgbClr val="002060"/>
                </a:solidFill>
              </a:rPr>
              <a:t>Multivariable adjustment.  Adjusted for current smoking status, diabetes mellitus, randomized BP treatment (</a:t>
            </a:r>
            <a:r>
              <a:rPr lang="en-US" sz="1000" dirty="0" err="1" smtClean="0">
                <a:solidFill>
                  <a:srgbClr val="002060"/>
                </a:solidFill>
              </a:rPr>
              <a:t>atenolol</a:t>
            </a:r>
            <a:r>
              <a:rPr lang="en-US" sz="1000" dirty="0" smtClean="0">
                <a:solidFill>
                  <a:srgbClr val="002060"/>
                </a:solidFill>
              </a:rPr>
              <a:t>/</a:t>
            </a:r>
            <a:r>
              <a:rPr lang="en-US" sz="1000" dirty="0" err="1" smtClean="0">
                <a:solidFill>
                  <a:srgbClr val="002060"/>
                </a:solidFill>
              </a:rPr>
              <a:t>amlodipine</a:t>
            </a:r>
            <a:r>
              <a:rPr lang="en-US" sz="1000" dirty="0" smtClean="0">
                <a:solidFill>
                  <a:srgbClr val="002060"/>
                </a:solidFill>
              </a:rPr>
              <a:t>), randomized </a:t>
            </a:r>
            <a:r>
              <a:rPr lang="en-US" sz="1000" dirty="0" err="1" smtClean="0">
                <a:solidFill>
                  <a:srgbClr val="002060"/>
                </a:solidFill>
              </a:rPr>
              <a:t>atorvastatin</a:t>
            </a:r>
            <a:r>
              <a:rPr lang="en-US" sz="1000" dirty="0" smtClean="0">
                <a:solidFill>
                  <a:srgbClr val="002060"/>
                </a:solidFill>
              </a:rPr>
              <a:t>/placebo/not in LLA, left ventricular hypertrophy, baseline SBP,  total cholesterol and HDL-C  BMI, log</a:t>
            </a:r>
            <a:r>
              <a:rPr lang="en-US" sz="1000" baseline="-25000" dirty="0" smtClean="0">
                <a:solidFill>
                  <a:srgbClr val="002060"/>
                </a:solidFill>
              </a:rPr>
              <a:t>e</a:t>
            </a:r>
            <a:r>
              <a:rPr lang="en-US" sz="1000" dirty="0" smtClean="0">
                <a:solidFill>
                  <a:srgbClr val="002060"/>
                </a:solidFill>
              </a:rPr>
              <a:t>-glucose, family history of CHD, </a:t>
            </a:r>
            <a:r>
              <a:rPr lang="en-US" sz="1000" dirty="0" err="1" smtClean="0">
                <a:solidFill>
                  <a:srgbClr val="002060"/>
                </a:solidFill>
              </a:rPr>
              <a:t>creatinine</a:t>
            </a:r>
            <a:r>
              <a:rPr lang="en-US" sz="1000" dirty="0" smtClean="0">
                <a:solidFill>
                  <a:srgbClr val="002060"/>
                </a:solidFill>
              </a:rPr>
              <a:t> and educational attainment </a:t>
            </a:r>
            <a:endParaRPr lang="en-GB" sz="1000" dirty="0"/>
          </a:p>
        </p:txBody>
      </p:sp>
      <p:sp>
        <p:nvSpPr>
          <p:cNvPr id="40" name="TextBox 39"/>
          <p:cNvSpPr txBox="1"/>
          <p:nvPr/>
        </p:nvSpPr>
        <p:spPr>
          <a:xfrm>
            <a:off x="2699792" y="3356992"/>
            <a:ext cx="3528392" cy="261610"/>
          </a:xfrm>
          <a:prstGeom prst="rect">
            <a:avLst/>
          </a:prstGeom>
          <a:noFill/>
        </p:spPr>
        <p:txBody>
          <a:bodyPr wrap="square" rtlCol="0">
            <a:spAutoFit/>
          </a:bodyPr>
          <a:lstStyle/>
          <a:p>
            <a:r>
              <a:rPr lang="en-GB" sz="1100" dirty="0" smtClean="0"/>
              <a:t>              </a:t>
            </a:r>
            <a:r>
              <a:rPr lang="en-GB" sz="1100" b="1" dirty="0" smtClean="0"/>
              <a:t>Odds ratio and 95% CI (log scale)</a:t>
            </a:r>
            <a:endParaRPr lang="en-GB" sz="1100" b="1" dirty="0"/>
          </a:p>
        </p:txBody>
      </p:sp>
      <p:sp>
        <p:nvSpPr>
          <p:cNvPr id="41" name="TextBox 40"/>
          <p:cNvSpPr txBox="1"/>
          <p:nvPr/>
        </p:nvSpPr>
        <p:spPr>
          <a:xfrm>
            <a:off x="3059832" y="5949280"/>
            <a:ext cx="3528392" cy="261610"/>
          </a:xfrm>
          <a:prstGeom prst="rect">
            <a:avLst/>
          </a:prstGeom>
          <a:noFill/>
        </p:spPr>
        <p:txBody>
          <a:bodyPr wrap="square" rtlCol="0">
            <a:spAutoFit/>
          </a:bodyPr>
          <a:lstStyle/>
          <a:p>
            <a:r>
              <a:rPr lang="en-GB" sz="1100" dirty="0" smtClean="0"/>
              <a:t>              </a:t>
            </a:r>
            <a:r>
              <a:rPr lang="en-GB" sz="1100" b="1" dirty="0" smtClean="0"/>
              <a:t>Odds ratio 95% CI</a:t>
            </a:r>
            <a:endParaRPr lang="en-GB" sz="1100" b="1" dirty="0"/>
          </a:p>
        </p:txBody>
      </p:sp>
      <p:sp>
        <p:nvSpPr>
          <p:cNvPr id="42" name="Rectangle 41"/>
          <p:cNvSpPr/>
          <p:nvPr/>
        </p:nvSpPr>
        <p:spPr bwMode="auto">
          <a:xfrm>
            <a:off x="7452320" y="6525344"/>
            <a:ext cx="1691680" cy="332656"/>
          </a:xfrm>
          <a:prstGeom prst="rect">
            <a:avLst/>
          </a:pr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cxnSp>
        <p:nvCxnSpPr>
          <p:cNvPr id="44" name="Straight Connector 43"/>
          <p:cNvCxnSpPr/>
          <p:nvPr/>
        </p:nvCxnSpPr>
        <p:spPr bwMode="auto">
          <a:xfrm>
            <a:off x="9612560" y="2924944"/>
            <a:ext cx="914400" cy="914400"/>
          </a:xfrm>
          <a:prstGeom prst="line">
            <a:avLst/>
          </a:pr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p:spPr>
      </p:cxnSp>
      <p:sp>
        <p:nvSpPr>
          <p:cNvPr id="45" name="TextBox 44"/>
          <p:cNvSpPr txBox="1"/>
          <p:nvPr/>
        </p:nvSpPr>
        <p:spPr>
          <a:xfrm>
            <a:off x="3059832" y="5733256"/>
            <a:ext cx="576064" cy="276999"/>
          </a:xfrm>
          <a:prstGeom prst="rect">
            <a:avLst/>
          </a:prstGeom>
          <a:noFill/>
        </p:spPr>
        <p:txBody>
          <a:bodyPr wrap="square" rtlCol="0">
            <a:spAutoFit/>
          </a:bodyPr>
          <a:lstStyle/>
          <a:p>
            <a:r>
              <a:rPr lang="en-GB" sz="1200" dirty="0" smtClean="0"/>
              <a:t>  0.5</a:t>
            </a:r>
            <a:endParaRPr lang="en-GB" sz="1200" dirty="0"/>
          </a:p>
        </p:txBody>
      </p:sp>
      <p:sp>
        <p:nvSpPr>
          <p:cNvPr id="46" name="TextBox 45"/>
          <p:cNvSpPr txBox="1"/>
          <p:nvPr/>
        </p:nvSpPr>
        <p:spPr>
          <a:xfrm>
            <a:off x="3851920" y="5733256"/>
            <a:ext cx="576064" cy="276999"/>
          </a:xfrm>
          <a:prstGeom prst="rect">
            <a:avLst/>
          </a:prstGeom>
          <a:noFill/>
        </p:spPr>
        <p:txBody>
          <a:bodyPr wrap="square" rtlCol="0">
            <a:spAutoFit/>
          </a:bodyPr>
          <a:lstStyle/>
          <a:p>
            <a:r>
              <a:rPr lang="en-GB" sz="1200" dirty="0" smtClean="0"/>
              <a:t>  1.0</a:t>
            </a:r>
            <a:endParaRPr lang="en-GB" sz="1200" dirty="0"/>
          </a:p>
        </p:txBody>
      </p:sp>
      <p:sp>
        <p:nvSpPr>
          <p:cNvPr id="47" name="TextBox 46"/>
          <p:cNvSpPr txBox="1"/>
          <p:nvPr/>
        </p:nvSpPr>
        <p:spPr>
          <a:xfrm>
            <a:off x="4644008" y="5733256"/>
            <a:ext cx="432048" cy="276999"/>
          </a:xfrm>
          <a:prstGeom prst="rect">
            <a:avLst/>
          </a:prstGeom>
          <a:noFill/>
        </p:spPr>
        <p:txBody>
          <a:bodyPr wrap="square" rtlCol="0">
            <a:spAutoFit/>
          </a:bodyPr>
          <a:lstStyle/>
          <a:p>
            <a:r>
              <a:rPr lang="en-GB" sz="1200" dirty="0" smtClean="0"/>
              <a:t>1.5</a:t>
            </a:r>
            <a:endParaRPr lang="en-GB" sz="1200" dirty="0"/>
          </a:p>
        </p:txBody>
      </p:sp>
      <p:sp>
        <p:nvSpPr>
          <p:cNvPr id="48" name="TextBox 47"/>
          <p:cNvSpPr txBox="1"/>
          <p:nvPr/>
        </p:nvSpPr>
        <p:spPr>
          <a:xfrm>
            <a:off x="5436096" y="5733256"/>
            <a:ext cx="432048" cy="276999"/>
          </a:xfrm>
          <a:prstGeom prst="rect">
            <a:avLst/>
          </a:prstGeom>
          <a:noFill/>
        </p:spPr>
        <p:txBody>
          <a:bodyPr wrap="square" rtlCol="0">
            <a:spAutoFit/>
          </a:bodyPr>
          <a:lstStyle/>
          <a:p>
            <a:r>
              <a:rPr lang="en-GB" sz="1200" dirty="0" smtClean="0"/>
              <a:t>2.0</a:t>
            </a:r>
            <a:endParaRPr lang="en-GB" sz="1200" dirty="0"/>
          </a:p>
        </p:txBody>
      </p:sp>
      <p:cxnSp>
        <p:nvCxnSpPr>
          <p:cNvPr id="51" name="Straight Connector 50"/>
          <p:cNvCxnSpPr/>
          <p:nvPr/>
        </p:nvCxnSpPr>
        <p:spPr bwMode="auto">
          <a:xfrm>
            <a:off x="5004048" y="1988840"/>
            <a:ext cx="914400" cy="914400"/>
          </a:xfrm>
          <a:prstGeom prst="line">
            <a:avLst/>
          </a:pr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p:spPr>
      </p:cxnSp>
      <p:cxnSp>
        <p:nvCxnSpPr>
          <p:cNvPr id="53" name="Straight Connector 52"/>
          <p:cNvCxnSpPr/>
          <p:nvPr/>
        </p:nvCxnSpPr>
        <p:spPr bwMode="auto">
          <a:xfrm>
            <a:off x="4283968" y="1484784"/>
            <a:ext cx="504056"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bwMode="auto">
          <a:xfrm>
            <a:off x="3923928" y="2132856"/>
            <a:ext cx="864096"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bwMode="auto">
          <a:xfrm>
            <a:off x="4499992" y="2492896"/>
            <a:ext cx="864096"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bwMode="auto">
          <a:xfrm>
            <a:off x="4211960" y="4293096"/>
            <a:ext cx="36004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8" name="Straight Connector 57"/>
          <p:cNvCxnSpPr/>
          <p:nvPr/>
        </p:nvCxnSpPr>
        <p:spPr bwMode="auto">
          <a:xfrm>
            <a:off x="3923928" y="4941168"/>
            <a:ext cx="1296144"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bwMode="auto">
          <a:xfrm>
            <a:off x="4139952" y="5229200"/>
            <a:ext cx="1296144"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62" name="Rectangle 61"/>
          <p:cNvSpPr/>
          <p:nvPr/>
        </p:nvSpPr>
        <p:spPr bwMode="auto">
          <a:xfrm>
            <a:off x="4499992" y="1412776"/>
            <a:ext cx="72008" cy="144016"/>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63" name="Rectangle 62"/>
          <p:cNvSpPr/>
          <p:nvPr/>
        </p:nvSpPr>
        <p:spPr bwMode="auto">
          <a:xfrm>
            <a:off x="4139952" y="1700808"/>
            <a:ext cx="72008" cy="144016"/>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64" name="Rectangle 63"/>
          <p:cNvSpPr/>
          <p:nvPr/>
        </p:nvSpPr>
        <p:spPr bwMode="auto">
          <a:xfrm>
            <a:off x="4355976" y="2060848"/>
            <a:ext cx="72008" cy="144016"/>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65" name="Rectangle 64"/>
          <p:cNvSpPr/>
          <p:nvPr/>
        </p:nvSpPr>
        <p:spPr bwMode="auto">
          <a:xfrm>
            <a:off x="4932040" y="2420888"/>
            <a:ext cx="72008" cy="144016"/>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66" name="Rectangle 65"/>
          <p:cNvSpPr/>
          <p:nvPr/>
        </p:nvSpPr>
        <p:spPr bwMode="auto">
          <a:xfrm>
            <a:off x="4283968" y="4221088"/>
            <a:ext cx="72008" cy="144016"/>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67" name="Rectangle 66"/>
          <p:cNvSpPr/>
          <p:nvPr/>
        </p:nvSpPr>
        <p:spPr bwMode="auto">
          <a:xfrm>
            <a:off x="4139952" y="4509120"/>
            <a:ext cx="72008" cy="144016"/>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68" name="Rectangle 67"/>
          <p:cNvSpPr/>
          <p:nvPr/>
        </p:nvSpPr>
        <p:spPr bwMode="auto">
          <a:xfrm>
            <a:off x="4355976" y="4869160"/>
            <a:ext cx="72008" cy="144016"/>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69" name="Rectangle 68"/>
          <p:cNvSpPr/>
          <p:nvPr/>
        </p:nvSpPr>
        <p:spPr bwMode="auto">
          <a:xfrm>
            <a:off x="4572000" y="5157192"/>
            <a:ext cx="72008" cy="144016"/>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43" name="TextBox 42"/>
          <p:cNvSpPr txBox="1"/>
          <p:nvPr/>
        </p:nvSpPr>
        <p:spPr>
          <a:xfrm>
            <a:off x="5868144" y="6021288"/>
            <a:ext cx="3481342" cy="276999"/>
          </a:xfrm>
          <a:prstGeom prst="rect">
            <a:avLst/>
          </a:prstGeom>
          <a:noFill/>
        </p:spPr>
        <p:txBody>
          <a:bodyPr wrap="square" rtlCol="0">
            <a:spAutoFit/>
          </a:bodyPr>
          <a:lstStyle/>
          <a:p>
            <a:r>
              <a:rPr lang="en-GB" sz="1200" dirty="0" smtClean="0"/>
              <a:t>Sever et al </a:t>
            </a:r>
            <a:r>
              <a:rPr lang="en-GB" sz="1200" dirty="0" err="1" smtClean="0"/>
              <a:t>Europ</a:t>
            </a:r>
            <a:r>
              <a:rPr lang="en-GB" sz="1200" dirty="0" smtClean="0"/>
              <a:t> Heart J 2011 </a:t>
            </a:r>
            <a:r>
              <a:rPr lang="en-GB" sz="1200" dirty="0" err="1" smtClean="0"/>
              <a:t>epub</a:t>
            </a:r>
            <a:r>
              <a:rPr lang="en-GB" sz="1200" dirty="0" smtClean="0"/>
              <a:t> July 28</a:t>
            </a:r>
            <a:endParaRPr lang="en-GB" sz="12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3200" b="1" dirty="0" smtClean="0">
                <a:solidFill>
                  <a:srgbClr val="FF0000"/>
                </a:solidFill>
              </a:rPr>
              <a:t>Lipid-lowering arm</a:t>
            </a:r>
          </a:p>
          <a:p>
            <a:pPr algn="ctr"/>
            <a:endParaRPr lang="en-GB" sz="3200" b="1" dirty="0" smtClean="0">
              <a:solidFill>
                <a:srgbClr val="FF0000"/>
              </a:solidFill>
            </a:endParaRPr>
          </a:p>
          <a:p>
            <a:pPr algn="ctr"/>
            <a:r>
              <a:rPr lang="en-GB" sz="3200" b="1" dirty="0" smtClean="0">
                <a:solidFill>
                  <a:srgbClr val="FF0000"/>
                </a:solidFill>
              </a:rPr>
              <a:t>The LLA Extension</a:t>
            </a:r>
          </a:p>
          <a:p>
            <a:pPr algn="ctr"/>
            <a:r>
              <a:rPr lang="en-GB" sz="2000" dirty="0" smtClean="0"/>
              <a:t/>
            </a:r>
            <a:br>
              <a:rPr lang="en-GB" sz="2000" dirty="0" smtClean="0"/>
            </a:br>
            <a:endParaRPr lang="en-GB"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en-GB" sz="2800"/>
              <a:t>Changes in total cholesterol over time</a:t>
            </a:r>
          </a:p>
        </p:txBody>
      </p:sp>
      <p:pic>
        <p:nvPicPr>
          <p:cNvPr id="50182" name="Picture 6" descr="LLAXFig53I_CHOLT"/>
          <p:cNvPicPr>
            <a:picLocks noChangeAspect="1" noChangeArrowheads="1"/>
          </p:cNvPicPr>
          <p:nvPr/>
        </p:nvPicPr>
        <p:blipFill>
          <a:blip r:embed="rId3"/>
          <a:srcRect l="87666" t="20253"/>
          <a:stretch>
            <a:fillRect/>
          </a:stretch>
        </p:blipFill>
        <p:spPr bwMode="auto">
          <a:xfrm>
            <a:off x="7169150" y="1982788"/>
            <a:ext cx="857250" cy="4281487"/>
          </a:xfrm>
          <a:prstGeom prst="rect">
            <a:avLst/>
          </a:prstGeom>
          <a:noFill/>
        </p:spPr>
      </p:pic>
      <p:pic>
        <p:nvPicPr>
          <p:cNvPr id="50183" name="Picture 7" descr="LLAXFig53I_CHOLT"/>
          <p:cNvPicPr>
            <a:picLocks noChangeAspect="1" noChangeArrowheads="1"/>
          </p:cNvPicPr>
          <p:nvPr/>
        </p:nvPicPr>
        <p:blipFill>
          <a:blip r:embed="rId3"/>
          <a:srcRect l="6509" t="80574" b="7451"/>
          <a:stretch>
            <a:fillRect/>
          </a:stretch>
        </p:blipFill>
        <p:spPr bwMode="auto">
          <a:xfrm>
            <a:off x="1528763" y="5221288"/>
            <a:ext cx="6497637" cy="642937"/>
          </a:xfrm>
          <a:prstGeom prst="rect">
            <a:avLst/>
          </a:prstGeom>
          <a:noFill/>
        </p:spPr>
      </p:pic>
      <p:pic>
        <p:nvPicPr>
          <p:cNvPr id="50184" name="Picture 8" descr="LLAXFig53I_CHOLT"/>
          <p:cNvPicPr>
            <a:picLocks noChangeAspect="1" noChangeArrowheads="1"/>
          </p:cNvPicPr>
          <p:nvPr/>
        </p:nvPicPr>
        <p:blipFill>
          <a:blip r:embed="rId3"/>
          <a:srcRect t="19485" r="91502" b="15701"/>
          <a:stretch>
            <a:fillRect/>
          </a:stretch>
        </p:blipFill>
        <p:spPr bwMode="auto">
          <a:xfrm>
            <a:off x="1076325" y="1941513"/>
            <a:ext cx="590550" cy="3479800"/>
          </a:xfrm>
          <a:prstGeom prst="rect">
            <a:avLst/>
          </a:prstGeom>
          <a:noFill/>
        </p:spPr>
      </p:pic>
      <p:sp>
        <p:nvSpPr>
          <p:cNvPr id="50185" name="Text Box 9"/>
          <p:cNvSpPr txBox="1">
            <a:spLocks noChangeArrowheads="1"/>
          </p:cNvSpPr>
          <p:nvPr/>
        </p:nvSpPr>
        <p:spPr bwMode="auto">
          <a:xfrm>
            <a:off x="1049338" y="1609725"/>
            <a:ext cx="1169987" cy="336550"/>
          </a:xfrm>
          <a:prstGeom prst="rect">
            <a:avLst/>
          </a:prstGeom>
          <a:noFill/>
          <a:ln w="9525">
            <a:noFill/>
            <a:miter lim="800000"/>
            <a:headEnd/>
            <a:tailEnd/>
          </a:ln>
          <a:effectLst/>
        </p:spPr>
        <p:txBody>
          <a:bodyPr>
            <a:spAutoFit/>
          </a:bodyPr>
          <a:lstStyle/>
          <a:p>
            <a:pPr>
              <a:spcBef>
                <a:spcPct val="50000"/>
              </a:spcBef>
            </a:pPr>
            <a:r>
              <a:rPr lang="en-GB" sz="1600"/>
              <a:t>mmol/L</a:t>
            </a:r>
          </a:p>
        </p:txBody>
      </p:sp>
      <p:sp>
        <p:nvSpPr>
          <p:cNvPr id="50186" name="Freeform 10"/>
          <p:cNvSpPr>
            <a:spLocks/>
          </p:cNvSpPr>
          <p:nvPr/>
        </p:nvSpPr>
        <p:spPr bwMode="auto">
          <a:xfrm>
            <a:off x="1700213" y="2295525"/>
            <a:ext cx="4672012" cy="2743200"/>
          </a:xfrm>
          <a:custGeom>
            <a:avLst/>
            <a:gdLst/>
            <a:ahLst/>
            <a:cxnLst>
              <a:cxn ang="0">
                <a:pos x="0" y="0"/>
              </a:cxn>
              <a:cxn ang="0">
                <a:pos x="294" y="1728"/>
              </a:cxn>
              <a:cxn ang="0">
                <a:pos x="591" y="1665"/>
              </a:cxn>
              <a:cxn ang="0">
                <a:pos x="1176" y="1701"/>
              </a:cxn>
              <a:cxn ang="0">
                <a:pos x="1761" y="1605"/>
              </a:cxn>
              <a:cxn ang="0">
                <a:pos x="2355" y="1266"/>
              </a:cxn>
              <a:cxn ang="0">
                <a:pos x="2943" y="1389"/>
              </a:cxn>
            </a:cxnLst>
            <a:rect l="0" t="0" r="r" b="b"/>
            <a:pathLst>
              <a:path w="2943" h="1728">
                <a:moveTo>
                  <a:pt x="0" y="0"/>
                </a:moveTo>
                <a:lnTo>
                  <a:pt x="294" y="1728"/>
                </a:lnTo>
                <a:lnTo>
                  <a:pt x="591" y="1665"/>
                </a:lnTo>
                <a:lnTo>
                  <a:pt x="1176" y="1701"/>
                </a:lnTo>
                <a:lnTo>
                  <a:pt x="1761" y="1605"/>
                </a:lnTo>
                <a:lnTo>
                  <a:pt x="2355" y="1266"/>
                </a:lnTo>
                <a:lnTo>
                  <a:pt x="2943" y="1389"/>
                </a:lnTo>
              </a:path>
            </a:pathLst>
          </a:custGeom>
          <a:noFill/>
          <a:ln w="28575" cmpd="sng">
            <a:solidFill>
              <a:srgbClr val="FF3300"/>
            </a:solidFill>
            <a:round/>
            <a:headEnd/>
            <a:tailEnd/>
          </a:ln>
          <a:effectLst/>
        </p:spPr>
        <p:txBody>
          <a:bodyPr/>
          <a:lstStyle/>
          <a:p>
            <a:endParaRPr lang="en-GB"/>
          </a:p>
        </p:txBody>
      </p:sp>
      <p:sp>
        <p:nvSpPr>
          <p:cNvPr id="50187" name="AutoShape 11"/>
          <p:cNvSpPr>
            <a:spLocks noChangeArrowheads="1"/>
          </p:cNvSpPr>
          <p:nvPr/>
        </p:nvSpPr>
        <p:spPr bwMode="auto">
          <a:xfrm rot="5400000">
            <a:off x="2578894" y="4912519"/>
            <a:ext cx="114300" cy="65088"/>
          </a:xfrm>
          <a:prstGeom prst="leftRightArrow">
            <a:avLst>
              <a:gd name="adj1" fmla="val 50000"/>
              <a:gd name="adj2" fmla="val 35122"/>
            </a:avLst>
          </a:prstGeom>
          <a:solidFill>
            <a:srgbClr val="FF3300"/>
          </a:solidFill>
          <a:ln w="9525">
            <a:solidFill>
              <a:srgbClr val="FF3300"/>
            </a:solidFill>
            <a:miter lim="800000"/>
            <a:headEnd/>
            <a:tailEnd/>
          </a:ln>
          <a:effectLst/>
        </p:spPr>
        <p:txBody>
          <a:bodyPr wrap="none" anchor="ctr"/>
          <a:lstStyle/>
          <a:p>
            <a:endParaRPr lang="en-GB"/>
          </a:p>
        </p:txBody>
      </p:sp>
      <p:sp>
        <p:nvSpPr>
          <p:cNvPr id="50188" name="AutoShape 12"/>
          <p:cNvSpPr>
            <a:spLocks noChangeArrowheads="1"/>
          </p:cNvSpPr>
          <p:nvPr/>
        </p:nvSpPr>
        <p:spPr bwMode="auto">
          <a:xfrm rot="5400000">
            <a:off x="1618457" y="2256631"/>
            <a:ext cx="114300" cy="65087"/>
          </a:xfrm>
          <a:prstGeom prst="leftRightArrow">
            <a:avLst>
              <a:gd name="adj1" fmla="val 50000"/>
              <a:gd name="adj2" fmla="val 35122"/>
            </a:avLst>
          </a:prstGeom>
          <a:solidFill>
            <a:srgbClr val="FF3300"/>
          </a:solidFill>
          <a:ln w="9525">
            <a:solidFill>
              <a:srgbClr val="FF3300"/>
            </a:solidFill>
            <a:miter lim="800000"/>
            <a:headEnd/>
            <a:tailEnd/>
          </a:ln>
          <a:effectLst/>
        </p:spPr>
        <p:txBody>
          <a:bodyPr wrap="none" anchor="ctr"/>
          <a:lstStyle/>
          <a:p>
            <a:endParaRPr lang="en-GB"/>
          </a:p>
        </p:txBody>
      </p:sp>
      <p:sp>
        <p:nvSpPr>
          <p:cNvPr id="50189" name="AutoShape 13"/>
          <p:cNvSpPr>
            <a:spLocks noChangeArrowheads="1"/>
          </p:cNvSpPr>
          <p:nvPr/>
        </p:nvSpPr>
        <p:spPr bwMode="auto">
          <a:xfrm rot="5400000">
            <a:off x="2113757" y="4985544"/>
            <a:ext cx="114300" cy="65087"/>
          </a:xfrm>
          <a:prstGeom prst="leftRightArrow">
            <a:avLst>
              <a:gd name="adj1" fmla="val 50000"/>
              <a:gd name="adj2" fmla="val 35122"/>
            </a:avLst>
          </a:prstGeom>
          <a:solidFill>
            <a:srgbClr val="FF3300"/>
          </a:solidFill>
          <a:ln w="9525">
            <a:solidFill>
              <a:srgbClr val="FF3300"/>
            </a:solidFill>
            <a:miter lim="800000"/>
            <a:headEnd/>
            <a:tailEnd/>
          </a:ln>
          <a:effectLst/>
        </p:spPr>
        <p:txBody>
          <a:bodyPr wrap="none" anchor="ctr"/>
          <a:lstStyle/>
          <a:p>
            <a:endParaRPr lang="en-GB"/>
          </a:p>
        </p:txBody>
      </p:sp>
      <p:sp>
        <p:nvSpPr>
          <p:cNvPr id="50190" name="AutoShape 14"/>
          <p:cNvSpPr>
            <a:spLocks noChangeArrowheads="1"/>
          </p:cNvSpPr>
          <p:nvPr/>
        </p:nvSpPr>
        <p:spPr bwMode="auto">
          <a:xfrm rot="5400000">
            <a:off x="3507582" y="4960144"/>
            <a:ext cx="114300" cy="65087"/>
          </a:xfrm>
          <a:prstGeom prst="leftRightArrow">
            <a:avLst>
              <a:gd name="adj1" fmla="val 50000"/>
              <a:gd name="adj2" fmla="val 35122"/>
            </a:avLst>
          </a:prstGeom>
          <a:solidFill>
            <a:srgbClr val="FF3300"/>
          </a:solidFill>
          <a:ln w="9525">
            <a:solidFill>
              <a:srgbClr val="FF3300"/>
            </a:solidFill>
            <a:miter lim="800000"/>
            <a:headEnd/>
            <a:tailEnd/>
          </a:ln>
          <a:effectLst/>
        </p:spPr>
        <p:txBody>
          <a:bodyPr wrap="none" anchor="ctr"/>
          <a:lstStyle/>
          <a:p>
            <a:endParaRPr lang="en-GB"/>
          </a:p>
        </p:txBody>
      </p:sp>
      <p:sp>
        <p:nvSpPr>
          <p:cNvPr id="50191" name="AutoShape 15"/>
          <p:cNvSpPr>
            <a:spLocks noChangeArrowheads="1"/>
          </p:cNvSpPr>
          <p:nvPr/>
        </p:nvSpPr>
        <p:spPr bwMode="auto">
          <a:xfrm rot="5400000">
            <a:off x="4458494" y="4817269"/>
            <a:ext cx="114300" cy="65088"/>
          </a:xfrm>
          <a:prstGeom prst="leftRightArrow">
            <a:avLst>
              <a:gd name="adj1" fmla="val 50000"/>
              <a:gd name="adj2" fmla="val 35122"/>
            </a:avLst>
          </a:prstGeom>
          <a:solidFill>
            <a:srgbClr val="FF3300"/>
          </a:solidFill>
          <a:ln w="9525">
            <a:solidFill>
              <a:srgbClr val="FF3300"/>
            </a:solidFill>
            <a:miter lim="800000"/>
            <a:headEnd/>
            <a:tailEnd/>
          </a:ln>
          <a:effectLst/>
        </p:spPr>
        <p:txBody>
          <a:bodyPr wrap="none" anchor="ctr"/>
          <a:lstStyle/>
          <a:p>
            <a:endParaRPr lang="en-GB"/>
          </a:p>
        </p:txBody>
      </p:sp>
      <p:sp>
        <p:nvSpPr>
          <p:cNvPr id="50192" name="AutoShape 16"/>
          <p:cNvSpPr>
            <a:spLocks noChangeArrowheads="1"/>
          </p:cNvSpPr>
          <p:nvPr/>
        </p:nvSpPr>
        <p:spPr bwMode="auto">
          <a:xfrm rot="5400000">
            <a:off x="5379244" y="4274344"/>
            <a:ext cx="114300" cy="65088"/>
          </a:xfrm>
          <a:prstGeom prst="leftRightArrow">
            <a:avLst>
              <a:gd name="adj1" fmla="val 50000"/>
              <a:gd name="adj2" fmla="val 35122"/>
            </a:avLst>
          </a:prstGeom>
          <a:solidFill>
            <a:srgbClr val="FF3300"/>
          </a:solidFill>
          <a:ln w="9525">
            <a:solidFill>
              <a:srgbClr val="FF3300"/>
            </a:solidFill>
            <a:miter lim="800000"/>
            <a:headEnd/>
            <a:tailEnd/>
          </a:ln>
          <a:effectLst/>
        </p:spPr>
        <p:txBody>
          <a:bodyPr wrap="none" anchor="ctr"/>
          <a:lstStyle/>
          <a:p>
            <a:endParaRPr lang="en-GB"/>
          </a:p>
        </p:txBody>
      </p:sp>
      <p:sp>
        <p:nvSpPr>
          <p:cNvPr id="50193" name="AutoShape 17"/>
          <p:cNvSpPr>
            <a:spLocks noChangeArrowheads="1"/>
          </p:cNvSpPr>
          <p:nvPr/>
        </p:nvSpPr>
        <p:spPr bwMode="auto">
          <a:xfrm rot="5400000">
            <a:off x="6341269" y="4464844"/>
            <a:ext cx="114300" cy="65088"/>
          </a:xfrm>
          <a:prstGeom prst="leftRightArrow">
            <a:avLst>
              <a:gd name="adj1" fmla="val 50000"/>
              <a:gd name="adj2" fmla="val 35122"/>
            </a:avLst>
          </a:prstGeom>
          <a:solidFill>
            <a:srgbClr val="FF3300"/>
          </a:solidFill>
          <a:ln w="9525">
            <a:solidFill>
              <a:srgbClr val="FF3300"/>
            </a:solidFill>
            <a:miter lim="800000"/>
            <a:headEnd/>
            <a:tailEnd/>
          </a:ln>
          <a:effectLst/>
        </p:spPr>
        <p:txBody>
          <a:bodyPr wrap="none" anchor="ctr"/>
          <a:lstStyle/>
          <a:p>
            <a:endParaRPr lang="en-GB"/>
          </a:p>
        </p:txBody>
      </p:sp>
      <p:sp>
        <p:nvSpPr>
          <p:cNvPr id="50194" name="Freeform 18"/>
          <p:cNvSpPr>
            <a:spLocks/>
          </p:cNvSpPr>
          <p:nvPr/>
        </p:nvSpPr>
        <p:spPr bwMode="auto">
          <a:xfrm>
            <a:off x="1681163" y="2286000"/>
            <a:ext cx="4657725" cy="2119313"/>
          </a:xfrm>
          <a:custGeom>
            <a:avLst/>
            <a:gdLst/>
            <a:ahLst/>
            <a:cxnLst>
              <a:cxn ang="0">
                <a:pos x="0" y="0"/>
              </a:cxn>
              <a:cxn ang="0">
                <a:pos x="177" y="12"/>
              </a:cxn>
              <a:cxn ang="0">
                <a:pos x="300" y="21"/>
              </a:cxn>
              <a:cxn ang="0">
                <a:pos x="603" y="36"/>
              </a:cxn>
              <a:cxn ang="0">
                <a:pos x="1188" y="168"/>
              </a:cxn>
              <a:cxn ang="0">
                <a:pos x="1776" y="441"/>
              </a:cxn>
              <a:cxn ang="0">
                <a:pos x="2367" y="978"/>
              </a:cxn>
              <a:cxn ang="0">
                <a:pos x="2934" y="1335"/>
              </a:cxn>
            </a:cxnLst>
            <a:rect l="0" t="0" r="r" b="b"/>
            <a:pathLst>
              <a:path w="2934" h="1335">
                <a:moveTo>
                  <a:pt x="0" y="0"/>
                </a:moveTo>
                <a:lnTo>
                  <a:pt x="177" y="12"/>
                </a:lnTo>
                <a:lnTo>
                  <a:pt x="300" y="21"/>
                </a:lnTo>
                <a:lnTo>
                  <a:pt x="603" y="36"/>
                </a:lnTo>
                <a:lnTo>
                  <a:pt x="1188" y="168"/>
                </a:lnTo>
                <a:lnTo>
                  <a:pt x="1776" y="441"/>
                </a:lnTo>
                <a:lnTo>
                  <a:pt x="2367" y="978"/>
                </a:lnTo>
                <a:lnTo>
                  <a:pt x="2934" y="1335"/>
                </a:lnTo>
              </a:path>
            </a:pathLst>
          </a:custGeom>
          <a:noFill/>
          <a:ln w="28575" cmpd="sng">
            <a:solidFill>
              <a:srgbClr val="3333CC"/>
            </a:solidFill>
            <a:round/>
            <a:headEnd/>
            <a:tailEnd/>
          </a:ln>
          <a:effectLst/>
        </p:spPr>
        <p:txBody>
          <a:bodyPr/>
          <a:lstStyle/>
          <a:p>
            <a:endParaRPr lang="en-GB"/>
          </a:p>
        </p:txBody>
      </p:sp>
      <p:sp>
        <p:nvSpPr>
          <p:cNvPr id="50195" name="AutoShape 19"/>
          <p:cNvSpPr>
            <a:spLocks noChangeArrowheads="1"/>
          </p:cNvSpPr>
          <p:nvPr/>
        </p:nvSpPr>
        <p:spPr bwMode="auto">
          <a:xfrm rot="5400000">
            <a:off x="1675607" y="2242344"/>
            <a:ext cx="114300" cy="65087"/>
          </a:xfrm>
          <a:prstGeom prst="leftRightArrow">
            <a:avLst>
              <a:gd name="adj1" fmla="val 50000"/>
              <a:gd name="adj2" fmla="val 35122"/>
            </a:avLst>
          </a:prstGeom>
          <a:solidFill>
            <a:srgbClr val="3333CC"/>
          </a:solidFill>
          <a:ln w="9525">
            <a:solidFill>
              <a:srgbClr val="3333CC"/>
            </a:solidFill>
            <a:miter lim="800000"/>
            <a:headEnd/>
            <a:tailEnd/>
          </a:ln>
          <a:effectLst/>
        </p:spPr>
        <p:txBody>
          <a:bodyPr wrap="none" anchor="ctr"/>
          <a:lstStyle/>
          <a:p>
            <a:endParaRPr lang="en-GB"/>
          </a:p>
        </p:txBody>
      </p:sp>
      <p:sp>
        <p:nvSpPr>
          <p:cNvPr id="50196" name="AutoShape 20"/>
          <p:cNvSpPr>
            <a:spLocks noChangeArrowheads="1"/>
          </p:cNvSpPr>
          <p:nvPr/>
        </p:nvSpPr>
        <p:spPr bwMode="auto">
          <a:xfrm rot="5400000">
            <a:off x="2110582" y="2291556"/>
            <a:ext cx="114300" cy="65087"/>
          </a:xfrm>
          <a:prstGeom prst="leftRightArrow">
            <a:avLst>
              <a:gd name="adj1" fmla="val 50000"/>
              <a:gd name="adj2" fmla="val 35122"/>
            </a:avLst>
          </a:prstGeom>
          <a:solidFill>
            <a:srgbClr val="3333CC"/>
          </a:solidFill>
          <a:ln w="9525">
            <a:solidFill>
              <a:srgbClr val="3333CC"/>
            </a:solidFill>
            <a:miter lim="800000"/>
            <a:headEnd/>
            <a:tailEnd/>
          </a:ln>
          <a:effectLst/>
        </p:spPr>
        <p:txBody>
          <a:bodyPr wrap="none" anchor="ctr"/>
          <a:lstStyle/>
          <a:p>
            <a:endParaRPr lang="en-GB"/>
          </a:p>
        </p:txBody>
      </p:sp>
      <p:sp>
        <p:nvSpPr>
          <p:cNvPr id="50197" name="AutoShape 21"/>
          <p:cNvSpPr>
            <a:spLocks noChangeArrowheads="1"/>
          </p:cNvSpPr>
          <p:nvPr/>
        </p:nvSpPr>
        <p:spPr bwMode="auto">
          <a:xfrm rot="5400000">
            <a:off x="2583657" y="2316956"/>
            <a:ext cx="114300" cy="65087"/>
          </a:xfrm>
          <a:prstGeom prst="leftRightArrow">
            <a:avLst>
              <a:gd name="adj1" fmla="val 50000"/>
              <a:gd name="adj2" fmla="val 35122"/>
            </a:avLst>
          </a:prstGeom>
          <a:solidFill>
            <a:srgbClr val="3333CC"/>
          </a:solidFill>
          <a:ln w="9525">
            <a:solidFill>
              <a:srgbClr val="3333CC"/>
            </a:solidFill>
            <a:miter lim="800000"/>
            <a:headEnd/>
            <a:tailEnd/>
          </a:ln>
          <a:effectLst/>
        </p:spPr>
        <p:txBody>
          <a:bodyPr wrap="none" anchor="ctr"/>
          <a:lstStyle/>
          <a:p>
            <a:endParaRPr lang="en-GB"/>
          </a:p>
        </p:txBody>
      </p:sp>
      <p:sp>
        <p:nvSpPr>
          <p:cNvPr id="50198" name="AutoShape 22"/>
          <p:cNvSpPr>
            <a:spLocks noChangeArrowheads="1"/>
          </p:cNvSpPr>
          <p:nvPr/>
        </p:nvSpPr>
        <p:spPr bwMode="auto">
          <a:xfrm rot="5400000">
            <a:off x="3504407" y="2518569"/>
            <a:ext cx="114300" cy="65087"/>
          </a:xfrm>
          <a:prstGeom prst="leftRightArrow">
            <a:avLst>
              <a:gd name="adj1" fmla="val 50000"/>
              <a:gd name="adj2" fmla="val 35122"/>
            </a:avLst>
          </a:prstGeom>
          <a:solidFill>
            <a:srgbClr val="3333CC"/>
          </a:solidFill>
          <a:ln w="9525">
            <a:solidFill>
              <a:srgbClr val="3333CC"/>
            </a:solidFill>
            <a:miter lim="800000"/>
            <a:headEnd/>
            <a:tailEnd/>
          </a:ln>
          <a:effectLst/>
        </p:spPr>
        <p:txBody>
          <a:bodyPr wrap="none" anchor="ctr"/>
          <a:lstStyle/>
          <a:p>
            <a:endParaRPr lang="en-GB"/>
          </a:p>
        </p:txBody>
      </p:sp>
      <p:sp>
        <p:nvSpPr>
          <p:cNvPr id="50199" name="AutoShape 23"/>
          <p:cNvSpPr>
            <a:spLocks noChangeArrowheads="1"/>
          </p:cNvSpPr>
          <p:nvPr/>
        </p:nvSpPr>
        <p:spPr bwMode="auto">
          <a:xfrm rot="5400000">
            <a:off x="4439444" y="2958306"/>
            <a:ext cx="114300" cy="65088"/>
          </a:xfrm>
          <a:prstGeom prst="leftRightArrow">
            <a:avLst>
              <a:gd name="adj1" fmla="val 50000"/>
              <a:gd name="adj2" fmla="val 35122"/>
            </a:avLst>
          </a:prstGeom>
          <a:solidFill>
            <a:srgbClr val="3333CC"/>
          </a:solidFill>
          <a:ln w="9525">
            <a:solidFill>
              <a:srgbClr val="3333CC"/>
            </a:solidFill>
            <a:miter lim="800000"/>
            <a:headEnd/>
            <a:tailEnd/>
          </a:ln>
          <a:effectLst/>
        </p:spPr>
        <p:txBody>
          <a:bodyPr wrap="none" anchor="ctr"/>
          <a:lstStyle/>
          <a:p>
            <a:endParaRPr lang="en-GB"/>
          </a:p>
        </p:txBody>
      </p:sp>
      <p:sp>
        <p:nvSpPr>
          <p:cNvPr id="50200" name="AutoShape 24"/>
          <p:cNvSpPr>
            <a:spLocks noChangeArrowheads="1"/>
          </p:cNvSpPr>
          <p:nvPr/>
        </p:nvSpPr>
        <p:spPr bwMode="auto">
          <a:xfrm rot="5400000">
            <a:off x="5372894" y="3815556"/>
            <a:ext cx="114300" cy="65088"/>
          </a:xfrm>
          <a:prstGeom prst="leftRightArrow">
            <a:avLst>
              <a:gd name="adj1" fmla="val 50000"/>
              <a:gd name="adj2" fmla="val 35122"/>
            </a:avLst>
          </a:prstGeom>
          <a:solidFill>
            <a:srgbClr val="3333CC"/>
          </a:solidFill>
          <a:ln w="9525">
            <a:solidFill>
              <a:srgbClr val="3333CC"/>
            </a:solidFill>
            <a:miter lim="800000"/>
            <a:headEnd/>
            <a:tailEnd/>
          </a:ln>
          <a:effectLst/>
        </p:spPr>
        <p:txBody>
          <a:bodyPr wrap="none" anchor="ctr"/>
          <a:lstStyle/>
          <a:p>
            <a:endParaRPr lang="en-GB"/>
          </a:p>
        </p:txBody>
      </p:sp>
      <p:sp>
        <p:nvSpPr>
          <p:cNvPr id="50201" name="AutoShape 25"/>
          <p:cNvSpPr>
            <a:spLocks noChangeArrowheads="1"/>
          </p:cNvSpPr>
          <p:nvPr/>
        </p:nvSpPr>
        <p:spPr bwMode="auto">
          <a:xfrm rot="5400000">
            <a:off x="6277769" y="4387056"/>
            <a:ext cx="114300" cy="65088"/>
          </a:xfrm>
          <a:prstGeom prst="leftRightArrow">
            <a:avLst>
              <a:gd name="adj1" fmla="val 50000"/>
              <a:gd name="adj2" fmla="val 35122"/>
            </a:avLst>
          </a:prstGeom>
          <a:solidFill>
            <a:srgbClr val="3333CC"/>
          </a:solidFill>
          <a:ln w="9525">
            <a:solidFill>
              <a:srgbClr val="3333CC"/>
            </a:solidFill>
            <a:miter lim="800000"/>
            <a:headEnd/>
            <a:tailEnd/>
          </a:ln>
          <a:effectLst/>
        </p:spPr>
        <p:txBody>
          <a:bodyPr wrap="none" anchor="ctr"/>
          <a:lstStyle/>
          <a:p>
            <a:endParaRPr lang="en-GB"/>
          </a:p>
        </p:txBody>
      </p:sp>
      <p:sp>
        <p:nvSpPr>
          <p:cNvPr id="50202" name="Text Box 26"/>
          <p:cNvSpPr txBox="1">
            <a:spLocks noChangeArrowheads="1"/>
          </p:cNvSpPr>
          <p:nvPr/>
        </p:nvSpPr>
        <p:spPr bwMode="auto">
          <a:xfrm>
            <a:off x="5505450" y="2509838"/>
            <a:ext cx="1844675" cy="557212"/>
          </a:xfrm>
          <a:prstGeom prst="rect">
            <a:avLst/>
          </a:prstGeom>
          <a:noFill/>
          <a:ln w="9525">
            <a:noFill/>
            <a:miter lim="800000"/>
            <a:headEnd/>
            <a:tailEnd/>
          </a:ln>
          <a:effectLst/>
        </p:spPr>
        <p:txBody>
          <a:bodyPr>
            <a:spAutoFit/>
          </a:bodyPr>
          <a:lstStyle/>
          <a:p>
            <a:pPr>
              <a:lnSpc>
                <a:spcPct val="70000"/>
              </a:lnSpc>
              <a:spcBef>
                <a:spcPct val="50000"/>
              </a:spcBef>
            </a:pPr>
            <a:r>
              <a:rPr lang="en-GB" sz="1600"/>
              <a:t>Atorvastatin</a:t>
            </a:r>
          </a:p>
          <a:p>
            <a:pPr>
              <a:lnSpc>
                <a:spcPct val="70000"/>
              </a:lnSpc>
              <a:spcBef>
                <a:spcPct val="50000"/>
              </a:spcBef>
            </a:pPr>
            <a:r>
              <a:rPr lang="en-GB" sz="1600"/>
              <a:t>Placebo</a:t>
            </a:r>
          </a:p>
        </p:txBody>
      </p:sp>
      <p:sp>
        <p:nvSpPr>
          <p:cNvPr id="50203" name="Line 27"/>
          <p:cNvSpPr>
            <a:spLocks noChangeShapeType="1"/>
          </p:cNvSpPr>
          <p:nvPr/>
        </p:nvSpPr>
        <p:spPr bwMode="auto">
          <a:xfrm>
            <a:off x="5181600" y="2644775"/>
            <a:ext cx="295275" cy="0"/>
          </a:xfrm>
          <a:prstGeom prst="line">
            <a:avLst/>
          </a:prstGeom>
          <a:noFill/>
          <a:ln w="28575">
            <a:solidFill>
              <a:srgbClr val="FF3300"/>
            </a:solidFill>
            <a:round/>
            <a:headEnd/>
            <a:tailEnd/>
          </a:ln>
          <a:effectLst/>
        </p:spPr>
        <p:txBody>
          <a:bodyPr/>
          <a:lstStyle/>
          <a:p>
            <a:endParaRPr lang="en-GB"/>
          </a:p>
        </p:txBody>
      </p:sp>
      <p:sp>
        <p:nvSpPr>
          <p:cNvPr id="50204" name="Line 28"/>
          <p:cNvSpPr>
            <a:spLocks noChangeShapeType="1"/>
          </p:cNvSpPr>
          <p:nvPr/>
        </p:nvSpPr>
        <p:spPr bwMode="auto">
          <a:xfrm>
            <a:off x="5187950" y="2927350"/>
            <a:ext cx="295275" cy="0"/>
          </a:xfrm>
          <a:prstGeom prst="line">
            <a:avLst/>
          </a:prstGeom>
          <a:noFill/>
          <a:ln w="28575">
            <a:solidFill>
              <a:srgbClr val="3333CC"/>
            </a:solidFill>
            <a:round/>
            <a:headEnd/>
            <a:tailEnd/>
          </a:ln>
          <a:effectLst/>
        </p:spPr>
        <p:txBody>
          <a:bodyPr/>
          <a:lstStyle/>
          <a:p>
            <a:endParaRPr lang="en-GB"/>
          </a:p>
        </p:txBody>
      </p:sp>
      <p:sp>
        <p:nvSpPr>
          <p:cNvPr id="50205" name="Text Box 29"/>
          <p:cNvSpPr txBox="1">
            <a:spLocks noChangeArrowheads="1"/>
          </p:cNvSpPr>
          <p:nvPr/>
        </p:nvSpPr>
        <p:spPr bwMode="auto">
          <a:xfrm>
            <a:off x="6780213" y="1668463"/>
            <a:ext cx="1169987" cy="336550"/>
          </a:xfrm>
          <a:prstGeom prst="rect">
            <a:avLst/>
          </a:prstGeom>
          <a:noFill/>
          <a:ln w="9525">
            <a:noFill/>
            <a:miter lim="800000"/>
            <a:headEnd/>
            <a:tailEnd/>
          </a:ln>
          <a:effectLst/>
        </p:spPr>
        <p:txBody>
          <a:bodyPr>
            <a:spAutoFit/>
          </a:bodyPr>
          <a:lstStyle/>
          <a:p>
            <a:pPr algn="ctr">
              <a:spcBef>
                <a:spcPct val="50000"/>
              </a:spcBef>
            </a:pPr>
            <a:r>
              <a:rPr lang="en-GB" sz="1600"/>
              <a:t>mg/Dl</a:t>
            </a:r>
          </a:p>
        </p:txBody>
      </p:sp>
      <p:sp>
        <p:nvSpPr>
          <p:cNvPr id="50206" name="AutoShape 30"/>
          <p:cNvSpPr>
            <a:spLocks noChangeArrowheads="1"/>
          </p:cNvSpPr>
          <p:nvPr/>
        </p:nvSpPr>
        <p:spPr bwMode="auto">
          <a:xfrm rot="5400000">
            <a:off x="6947694" y="4680744"/>
            <a:ext cx="114300" cy="65088"/>
          </a:xfrm>
          <a:prstGeom prst="leftRightArrow">
            <a:avLst>
              <a:gd name="adj1" fmla="val 50000"/>
              <a:gd name="adj2" fmla="val 35122"/>
            </a:avLst>
          </a:prstGeom>
          <a:solidFill>
            <a:srgbClr val="FF3300"/>
          </a:solidFill>
          <a:ln w="9525">
            <a:solidFill>
              <a:srgbClr val="FF3300"/>
            </a:solidFill>
            <a:miter lim="800000"/>
            <a:headEnd/>
            <a:tailEnd/>
          </a:ln>
          <a:effectLst/>
        </p:spPr>
        <p:txBody>
          <a:bodyPr wrap="none" anchor="ctr"/>
          <a:lstStyle/>
          <a:p>
            <a:endParaRPr lang="en-GB"/>
          </a:p>
        </p:txBody>
      </p:sp>
      <p:sp>
        <p:nvSpPr>
          <p:cNvPr id="50207" name="AutoShape 31"/>
          <p:cNvSpPr>
            <a:spLocks noChangeArrowheads="1"/>
          </p:cNvSpPr>
          <p:nvPr/>
        </p:nvSpPr>
        <p:spPr bwMode="auto">
          <a:xfrm rot="5400000">
            <a:off x="6884194" y="4602956"/>
            <a:ext cx="114300" cy="65088"/>
          </a:xfrm>
          <a:prstGeom prst="leftRightArrow">
            <a:avLst>
              <a:gd name="adj1" fmla="val 50000"/>
              <a:gd name="adj2" fmla="val 35122"/>
            </a:avLst>
          </a:prstGeom>
          <a:solidFill>
            <a:srgbClr val="3333CC"/>
          </a:solidFill>
          <a:ln w="9525">
            <a:solidFill>
              <a:srgbClr val="3333CC"/>
            </a:solidFill>
            <a:miter lim="800000"/>
            <a:headEnd/>
            <a:tailEnd/>
          </a:ln>
          <a:effectLst/>
        </p:spPr>
        <p:txBody>
          <a:bodyPr wrap="none" anchor="ctr"/>
          <a:lstStyle/>
          <a:p>
            <a:endParaRPr lang="en-GB"/>
          </a:p>
        </p:txBody>
      </p:sp>
      <p:cxnSp>
        <p:nvCxnSpPr>
          <p:cNvPr id="36" name="Straight Arrow Connector 35"/>
          <p:cNvCxnSpPr/>
          <p:nvPr/>
        </p:nvCxnSpPr>
        <p:spPr bwMode="auto">
          <a:xfrm>
            <a:off x="4644008" y="2132856"/>
            <a:ext cx="914400" cy="914400"/>
          </a:xfrm>
          <a:prstGeom prst="straightConnector1">
            <a:avLst/>
          </a:prstGeom>
          <a:solidFill>
            <a:srgbClr val="FFFFFF"/>
          </a:solidFill>
          <a:ln w="9525" cap="flat" cmpd="sng" algn="ctr">
            <a:noFill/>
            <a:prstDash val="solid"/>
            <a:round/>
            <a:headEnd type="none" w="med" len="med"/>
            <a:tailEnd type="arrow"/>
          </a:ln>
          <a:effectLst>
            <a:outerShdw dist="35921" dir="2700000" algn="ctr" rotWithShape="0">
              <a:schemeClr val="tx1"/>
            </a:outerShdw>
          </a:effectLst>
        </p:spPr>
      </p:cxnSp>
      <p:cxnSp>
        <p:nvCxnSpPr>
          <p:cNvPr id="41" name="Straight Arrow Connector 40"/>
          <p:cNvCxnSpPr/>
          <p:nvPr/>
        </p:nvCxnSpPr>
        <p:spPr bwMode="auto">
          <a:xfrm rot="16200000" flipH="1">
            <a:off x="4319178" y="2457686"/>
            <a:ext cx="576858" cy="71214"/>
          </a:xfrm>
          <a:prstGeom prst="straightConnector1">
            <a:avLst/>
          </a:prstGeom>
          <a:solidFill>
            <a:srgbClr val="FFFFFF"/>
          </a:solidFill>
          <a:ln w="9525" cap="flat" cmpd="sng" algn="ctr">
            <a:noFill/>
            <a:prstDash val="solid"/>
            <a:round/>
            <a:headEnd type="none" w="med" len="med"/>
            <a:tailEnd type="arrow"/>
          </a:ln>
          <a:effectLst>
            <a:outerShdw dist="35921" dir="2700000" algn="ctr" rotWithShape="0">
              <a:schemeClr val="tx1"/>
            </a:outerShdw>
          </a:effectLst>
        </p:spPr>
      </p:cxnSp>
      <p:sp>
        <p:nvSpPr>
          <p:cNvPr id="43" name="Down Arrow 42"/>
          <p:cNvSpPr/>
          <p:nvPr/>
        </p:nvSpPr>
        <p:spPr bwMode="auto">
          <a:xfrm>
            <a:off x="4644008" y="2492896"/>
            <a:ext cx="45719" cy="288032"/>
          </a:xfrm>
          <a:prstGeom prst="downArrow">
            <a:avLst/>
          </a:prstGeom>
          <a:solidFill>
            <a:srgbClr val="FFFFFF"/>
          </a:solidFill>
          <a:ln w="38100" cap="flat" cmpd="sng" algn="ctr">
            <a:solidFill>
              <a:schemeClr val="tx1"/>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44" name="TextBox 43"/>
          <p:cNvSpPr txBox="1"/>
          <p:nvPr/>
        </p:nvSpPr>
        <p:spPr>
          <a:xfrm>
            <a:off x="4283968" y="1772816"/>
            <a:ext cx="1008112" cy="523220"/>
          </a:xfrm>
          <a:prstGeom prst="rect">
            <a:avLst/>
          </a:prstGeom>
          <a:noFill/>
        </p:spPr>
        <p:txBody>
          <a:bodyPr wrap="square" rtlCol="0">
            <a:spAutoFit/>
          </a:bodyPr>
          <a:lstStyle/>
          <a:p>
            <a:r>
              <a:rPr lang="en-GB" sz="1400" dirty="0" smtClean="0"/>
              <a:t>End of LLA</a:t>
            </a:r>
            <a:endParaRPr lang="en-GB" sz="1400" dirty="0"/>
          </a:p>
        </p:txBody>
      </p:sp>
      <p:cxnSp>
        <p:nvCxnSpPr>
          <p:cNvPr id="46" name="Straight Arrow Connector 45"/>
          <p:cNvCxnSpPr/>
          <p:nvPr/>
        </p:nvCxnSpPr>
        <p:spPr bwMode="auto">
          <a:xfrm>
            <a:off x="5076056" y="1916832"/>
            <a:ext cx="1728192" cy="1588"/>
          </a:xfrm>
          <a:prstGeom prst="straightConnector1">
            <a:avLst/>
          </a:prstGeom>
          <a:solidFill>
            <a:srgbClr val="FFFFFF"/>
          </a:solidFill>
          <a:ln w="28575" cap="flat" cmpd="sng" algn="ctr">
            <a:solidFill>
              <a:schemeClr val="tx1"/>
            </a:solidFill>
            <a:prstDash val="solid"/>
            <a:round/>
            <a:headEnd type="none" w="med" len="med"/>
            <a:tailEnd type="arrow"/>
          </a:ln>
          <a:effectLst>
            <a:outerShdw dist="35921" dir="2700000" algn="ctr" rotWithShape="0">
              <a:schemeClr val="tx1"/>
            </a:outerShdw>
          </a:effectLst>
        </p:spPr>
      </p:cxnSp>
      <p:sp>
        <p:nvSpPr>
          <p:cNvPr id="47" name="TextBox 46"/>
          <p:cNvSpPr txBox="1"/>
          <p:nvPr/>
        </p:nvSpPr>
        <p:spPr>
          <a:xfrm>
            <a:off x="5004048" y="1268760"/>
            <a:ext cx="2318009" cy="523220"/>
          </a:xfrm>
          <a:prstGeom prst="rect">
            <a:avLst/>
          </a:prstGeom>
          <a:noFill/>
        </p:spPr>
        <p:txBody>
          <a:bodyPr wrap="square" rtlCol="0">
            <a:spAutoFit/>
          </a:bodyPr>
          <a:lstStyle/>
          <a:p>
            <a:r>
              <a:rPr lang="en-GB" sz="1400" dirty="0" smtClean="0"/>
              <a:t>60% + of patients in </a:t>
            </a:r>
          </a:p>
          <a:p>
            <a:r>
              <a:rPr lang="en-GB" sz="1400" dirty="0" smtClean="0"/>
              <a:t>both arms now on statins</a:t>
            </a:r>
            <a:endParaRPr lang="en-GB" sz="1400" dirty="0"/>
          </a:p>
        </p:txBody>
      </p:sp>
      <p:sp>
        <p:nvSpPr>
          <p:cNvPr id="35" name="Down Arrow 34"/>
          <p:cNvSpPr/>
          <p:nvPr/>
        </p:nvSpPr>
        <p:spPr bwMode="auto">
          <a:xfrm>
            <a:off x="6948264" y="3933056"/>
            <a:ext cx="45719" cy="504056"/>
          </a:xfrm>
          <a:prstGeom prst="downArrow">
            <a:avLst/>
          </a:prstGeom>
          <a:solidFill>
            <a:srgbClr val="FFFFFF"/>
          </a:solidFill>
          <a:ln w="38100" cap="flat" cmpd="sng" algn="ctr">
            <a:solidFill>
              <a:schemeClr val="tx1"/>
            </a:solidFill>
            <a:prstDash val="solid"/>
            <a:round/>
            <a:headEnd type="none" w="med" len="med"/>
            <a:tailEnd type="none" w="med" len="med"/>
          </a:ln>
          <a:effectLst>
            <a:outerShdw dist="35921" dir="2700000" algn="ctr" rotWithShape="0">
              <a:schemeClr val="tx1"/>
            </a:outerShdw>
          </a:effectLst>
        </p:spPr>
        <p:txBody>
          <a:bodyPr vert="horz" wrap="square" lIns="18288" tIns="18288" rIns="18288" bIns="1828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99"/>
              </a:solidFill>
              <a:effectLst/>
              <a:latin typeface="Arial" charset="0"/>
            </a:endParaRPr>
          </a:p>
        </p:txBody>
      </p:sp>
      <p:sp>
        <p:nvSpPr>
          <p:cNvPr id="37" name="TextBox 36"/>
          <p:cNvSpPr txBox="1"/>
          <p:nvPr/>
        </p:nvSpPr>
        <p:spPr>
          <a:xfrm>
            <a:off x="6588224" y="3356992"/>
            <a:ext cx="707499" cy="523220"/>
          </a:xfrm>
          <a:prstGeom prst="rect">
            <a:avLst/>
          </a:prstGeom>
          <a:noFill/>
        </p:spPr>
        <p:txBody>
          <a:bodyPr wrap="square" rtlCol="0">
            <a:spAutoFit/>
          </a:bodyPr>
          <a:lstStyle/>
          <a:p>
            <a:r>
              <a:rPr lang="en-GB" sz="1400" dirty="0" smtClean="0"/>
              <a:t>End of</a:t>
            </a:r>
          </a:p>
          <a:p>
            <a:r>
              <a:rPr lang="en-GB" sz="1400" dirty="0" smtClean="0"/>
              <a:t>BPLA</a:t>
            </a:r>
            <a:endParaRPr lang="en-GB" sz="1400" dirty="0"/>
          </a:p>
        </p:txBody>
      </p:sp>
      <p:sp>
        <p:nvSpPr>
          <p:cNvPr id="38" name="TextBox 37"/>
          <p:cNvSpPr txBox="1"/>
          <p:nvPr/>
        </p:nvSpPr>
        <p:spPr>
          <a:xfrm>
            <a:off x="1547664" y="6597352"/>
            <a:ext cx="5019323" cy="307777"/>
          </a:xfrm>
          <a:prstGeom prst="rect">
            <a:avLst/>
          </a:prstGeom>
          <a:noFill/>
        </p:spPr>
        <p:txBody>
          <a:bodyPr wrap="square" rtlCol="0">
            <a:spAutoFit/>
          </a:bodyPr>
          <a:lstStyle/>
          <a:p>
            <a:r>
              <a:rPr lang="en-US" sz="1400" b="1" dirty="0" smtClean="0">
                <a:solidFill>
                  <a:srgbClr val="FFFFFF"/>
                </a:solidFill>
              </a:rPr>
              <a:t>Sever PS, et al. </a:t>
            </a:r>
            <a:r>
              <a:rPr lang="en-US" sz="1400" b="1" dirty="0" err="1" smtClean="0">
                <a:solidFill>
                  <a:srgbClr val="FFFFFF"/>
                </a:solidFill>
              </a:rPr>
              <a:t>Eur</a:t>
            </a:r>
            <a:r>
              <a:rPr lang="en-US" sz="1400" b="1" dirty="0" smtClean="0">
                <a:solidFill>
                  <a:srgbClr val="FFFFFF"/>
                </a:solidFill>
              </a:rPr>
              <a:t> Heart J 2008;29:499–508</a:t>
            </a:r>
            <a:endParaRPr lang="en-GB" sz="1400" dirty="0"/>
          </a:p>
        </p:txBody>
      </p:sp>
    </p:spTree>
  </p:cSld>
  <p:clrMapOvr>
    <a:masterClrMapping/>
  </p:clrMapOvr>
  <p:transition spd="slow">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GB" sz="3100" smtClean="0"/>
              <a:t>ASCOT-LLA endpoints</a:t>
            </a:r>
          </a:p>
        </p:txBody>
      </p:sp>
      <p:sp>
        <p:nvSpPr>
          <p:cNvPr id="8195" name="Text Box 3"/>
          <p:cNvSpPr txBox="1">
            <a:spLocks noChangeArrowheads="1"/>
          </p:cNvSpPr>
          <p:nvPr/>
        </p:nvSpPr>
        <p:spPr bwMode="auto">
          <a:xfrm>
            <a:off x="476250" y="6154738"/>
            <a:ext cx="5472113" cy="220662"/>
          </a:xfrm>
          <a:prstGeom prst="rect">
            <a:avLst/>
          </a:prstGeom>
          <a:noFill/>
          <a:ln w="9525" algn="ctr">
            <a:noFill/>
            <a:miter lim="800000"/>
            <a:headEnd/>
            <a:tailEnd/>
          </a:ln>
        </p:spPr>
        <p:txBody>
          <a:bodyPr wrap="none" lIns="18288" tIns="18288" rIns="18288" bIns="18288">
            <a:spAutoFit/>
          </a:bodyPr>
          <a:lstStyle/>
          <a:p>
            <a:r>
              <a:rPr lang="en-US" sz="1200" b="1">
                <a:solidFill>
                  <a:srgbClr val="000099"/>
                </a:solidFill>
              </a:rPr>
              <a:t>Area of each square is proportional to the amount of statistical information</a:t>
            </a:r>
          </a:p>
        </p:txBody>
      </p:sp>
      <p:grpSp>
        <p:nvGrpSpPr>
          <p:cNvPr id="2" name="Group 4"/>
          <p:cNvGrpSpPr>
            <a:grpSpLocks/>
          </p:cNvGrpSpPr>
          <p:nvPr/>
        </p:nvGrpSpPr>
        <p:grpSpPr bwMode="auto">
          <a:xfrm>
            <a:off x="406400" y="1484313"/>
            <a:ext cx="2978150" cy="3933825"/>
            <a:chOff x="240" y="935"/>
            <a:chExt cx="1876" cy="2478"/>
          </a:xfrm>
        </p:grpSpPr>
        <p:sp>
          <p:nvSpPr>
            <p:cNvPr id="8453" name="Text Box 5"/>
            <p:cNvSpPr txBox="1">
              <a:spLocks noChangeArrowheads="1"/>
            </p:cNvSpPr>
            <p:nvPr/>
          </p:nvSpPr>
          <p:spPr bwMode="auto">
            <a:xfrm>
              <a:off x="240" y="935"/>
              <a:ext cx="1005" cy="158"/>
            </a:xfrm>
            <a:prstGeom prst="rect">
              <a:avLst/>
            </a:prstGeom>
            <a:noFill/>
            <a:ln w="9525" algn="ctr">
              <a:noFill/>
              <a:miter lim="800000"/>
              <a:headEnd/>
              <a:tailEnd/>
            </a:ln>
          </p:spPr>
          <p:txBody>
            <a:bodyPr wrap="none" lIns="18288" tIns="18288" rIns="18288" bIns="18288">
              <a:spAutoFit/>
            </a:bodyPr>
            <a:lstStyle/>
            <a:p>
              <a:r>
                <a:rPr lang="en-US" sz="1400" b="1">
                  <a:solidFill>
                    <a:srgbClr val="000099"/>
                  </a:solidFill>
                </a:rPr>
                <a:t>Primary endpoints</a:t>
              </a:r>
            </a:p>
          </p:txBody>
        </p:sp>
        <p:sp>
          <p:nvSpPr>
            <p:cNvPr id="8454" name="Text Box 6"/>
            <p:cNvSpPr txBox="1">
              <a:spLocks noChangeArrowheads="1"/>
            </p:cNvSpPr>
            <p:nvPr/>
          </p:nvSpPr>
          <p:spPr bwMode="auto">
            <a:xfrm>
              <a:off x="240" y="1089"/>
              <a:ext cx="1845"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Non-fatal MI (incl silent) + fatal CHD</a:t>
              </a:r>
            </a:p>
          </p:txBody>
        </p:sp>
        <p:sp>
          <p:nvSpPr>
            <p:cNvPr id="8455" name="Text Box 7"/>
            <p:cNvSpPr txBox="1">
              <a:spLocks noChangeArrowheads="1"/>
            </p:cNvSpPr>
            <p:nvPr/>
          </p:nvSpPr>
          <p:spPr bwMode="auto">
            <a:xfrm>
              <a:off x="240" y="1225"/>
              <a:ext cx="1158" cy="158"/>
            </a:xfrm>
            <a:prstGeom prst="rect">
              <a:avLst/>
            </a:prstGeom>
            <a:noFill/>
            <a:ln w="9525" algn="ctr">
              <a:noFill/>
              <a:miter lim="800000"/>
              <a:headEnd/>
              <a:tailEnd/>
            </a:ln>
          </p:spPr>
          <p:txBody>
            <a:bodyPr wrap="none" lIns="18288" tIns="18288" rIns="18288" bIns="18288">
              <a:spAutoFit/>
            </a:bodyPr>
            <a:lstStyle/>
            <a:p>
              <a:r>
                <a:rPr lang="en-US" sz="1400" b="1">
                  <a:solidFill>
                    <a:srgbClr val="000099"/>
                  </a:solidFill>
                </a:rPr>
                <a:t>Secondary endpoints</a:t>
              </a:r>
            </a:p>
          </p:txBody>
        </p:sp>
        <p:sp>
          <p:nvSpPr>
            <p:cNvPr id="8456" name="Text Box 8"/>
            <p:cNvSpPr txBox="1">
              <a:spLocks noChangeArrowheads="1"/>
            </p:cNvSpPr>
            <p:nvPr/>
          </p:nvSpPr>
          <p:spPr bwMode="auto">
            <a:xfrm>
              <a:off x="240" y="1387"/>
              <a:ext cx="1661"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Total CV events and procedures</a:t>
              </a:r>
            </a:p>
          </p:txBody>
        </p:sp>
        <p:sp>
          <p:nvSpPr>
            <p:cNvPr id="8457" name="Text Box 9"/>
            <p:cNvSpPr txBox="1">
              <a:spLocks noChangeArrowheads="1"/>
            </p:cNvSpPr>
            <p:nvPr/>
          </p:nvSpPr>
          <p:spPr bwMode="auto">
            <a:xfrm>
              <a:off x="240" y="1522"/>
              <a:ext cx="1133"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Total coronary events</a:t>
              </a:r>
            </a:p>
          </p:txBody>
        </p:sp>
        <p:sp>
          <p:nvSpPr>
            <p:cNvPr id="8458" name="Text Box 10"/>
            <p:cNvSpPr txBox="1">
              <a:spLocks noChangeArrowheads="1"/>
            </p:cNvSpPr>
            <p:nvPr/>
          </p:nvSpPr>
          <p:spPr bwMode="auto">
            <a:xfrm>
              <a:off x="240" y="1661"/>
              <a:ext cx="1876"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Non-fatal MI (excl silent) + fatal CHD</a:t>
              </a:r>
            </a:p>
          </p:txBody>
        </p:sp>
        <p:sp>
          <p:nvSpPr>
            <p:cNvPr id="8459" name="Text Box 11"/>
            <p:cNvSpPr txBox="1">
              <a:spLocks noChangeArrowheads="1"/>
            </p:cNvSpPr>
            <p:nvPr/>
          </p:nvSpPr>
          <p:spPr bwMode="auto">
            <a:xfrm>
              <a:off x="240" y="1805"/>
              <a:ext cx="973"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All-cause mortality</a:t>
              </a:r>
            </a:p>
          </p:txBody>
        </p:sp>
        <p:sp>
          <p:nvSpPr>
            <p:cNvPr id="8460" name="Text Box 12"/>
            <p:cNvSpPr txBox="1">
              <a:spLocks noChangeArrowheads="1"/>
            </p:cNvSpPr>
            <p:nvPr/>
          </p:nvSpPr>
          <p:spPr bwMode="auto">
            <a:xfrm>
              <a:off x="240" y="1950"/>
              <a:ext cx="1258"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Cardiovascular mortality</a:t>
              </a:r>
            </a:p>
          </p:txBody>
        </p:sp>
        <p:sp>
          <p:nvSpPr>
            <p:cNvPr id="8461" name="Text Box 13"/>
            <p:cNvSpPr txBox="1">
              <a:spLocks noChangeArrowheads="1"/>
            </p:cNvSpPr>
            <p:nvPr/>
          </p:nvSpPr>
          <p:spPr bwMode="auto">
            <a:xfrm>
              <a:off x="240" y="2095"/>
              <a:ext cx="1325"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Fatal and non-fatal stroke</a:t>
              </a:r>
            </a:p>
          </p:txBody>
        </p:sp>
        <p:sp>
          <p:nvSpPr>
            <p:cNvPr id="8462" name="Text Box 14"/>
            <p:cNvSpPr txBox="1">
              <a:spLocks noChangeArrowheads="1"/>
            </p:cNvSpPr>
            <p:nvPr/>
          </p:nvSpPr>
          <p:spPr bwMode="auto">
            <a:xfrm>
              <a:off x="240" y="2240"/>
              <a:ext cx="1610"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Fatal and non-fatal heart failure</a:t>
              </a:r>
            </a:p>
          </p:txBody>
        </p:sp>
        <p:sp>
          <p:nvSpPr>
            <p:cNvPr id="8463" name="Text Box 15"/>
            <p:cNvSpPr txBox="1">
              <a:spLocks noChangeArrowheads="1"/>
            </p:cNvSpPr>
            <p:nvPr/>
          </p:nvSpPr>
          <p:spPr bwMode="auto">
            <a:xfrm>
              <a:off x="240" y="2385"/>
              <a:ext cx="997" cy="158"/>
            </a:xfrm>
            <a:prstGeom prst="rect">
              <a:avLst/>
            </a:prstGeom>
            <a:noFill/>
            <a:ln w="9525" algn="ctr">
              <a:noFill/>
              <a:miter lim="800000"/>
              <a:headEnd/>
              <a:tailEnd/>
            </a:ln>
          </p:spPr>
          <p:txBody>
            <a:bodyPr wrap="none" lIns="18288" tIns="18288" rIns="18288" bIns="18288">
              <a:spAutoFit/>
            </a:bodyPr>
            <a:lstStyle/>
            <a:p>
              <a:r>
                <a:rPr lang="en-US" sz="1400" b="1">
                  <a:solidFill>
                    <a:srgbClr val="000099"/>
                  </a:solidFill>
                </a:rPr>
                <a:t>Tertiary endpoints</a:t>
              </a:r>
            </a:p>
          </p:txBody>
        </p:sp>
        <p:sp>
          <p:nvSpPr>
            <p:cNvPr id="8464" name="Text Box 16"/>
            <p:cNvSpPr txBox="1">
              <a:spLocks noChangeArrowheads="1"/>
            </p:cNvSpPr>
            <p:nvPr/>
          </p:nvSpPr>
          <p:spPr bwMode="auto">
            <a:xfrm>
              <a:off x="240" y="2533"/>
              <a:ext cx="495"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Silent MI</a:t>
              </a:r>
            </a:p>
          </p:txBody>
        </p:sp>
        <p:sp>
          <p:nvSpPr>
            <p:cNvPr id="8465" name="Text Box 17"/>
            <p:cNvSpPr txBox="1">
              <a:spLocks noChangeArrowheads="1"/>
            </p:cNvSpPr>
            <p:nvPr/>
          </p:nvSpPr>
          <p:spPr bwMode="auto">
            <a:xfrm>
              <a:off x="240" y="2675"/>
              <a:ext cx="867"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Unstable angina</a:t>
              </a:r>
            </a:p>
          </p:txBody>
        </p:sp>
        <p:sp>
          <p:nvSpPr>
            <p:cNvPr id="8466" name="Text Box 18"/>
            <p:cNvSpPr txBox="1">
              <a:spLocks noChangeArrowheads="1"/>
            </p:cNvSpPr>
            <p:nvPr/>
          </p:nvSpPr>
          <p:spPr bwMode="auto">
            <a:xfrm>
              <a:off x="240" y="2820"/>
              <a:ext cx="1140"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Chronic stable angina</a:t>
              </a:r>
            </a:p>
          </p:txBody>
        </p:sp>
        <p:sp>
          <p:nvSpPr>
            <p:cNvPr id="8467" name="Text Box 19"/>
            <p:cNvSpPr txBox="1">
              <a:spLocks noChangeArrowheads="1"/>
            </p:cNvSpPr>
            <p:nvPr/>
          </p:nvSpPr>
          <p:spPr bwMode="auto">
            <a:xfrm>
              <a:off x="240" y="2965"/>
              <a:ext cx="1357"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Peripheral arterial disease</a:t>
              </a:r>
            </a:p>
          </p:txBody>
        </p:sp>
        <p:sp>
          <p:nvSpPr>
            <p:cNvPr id="8468" name="Text Box 20"/>
            <p:cNvSpPr txBox="1">
              <a:spLocks noChangeArrowheads="1"/>
            </p:cNvSpPr>
            <p:nvPr/>
          </p:nvSpPr>
          <p:spPr bwMode="auto">
            <a:xfrm>
              <a:off x="240" y="3110"/>
              <a:ext cx="1705"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Development of diabetes mellitus</a:t>
              </a:r>
            </a:p>
          </p:txBody>
        </p:sp>
        <p:sp>
          <p:nvSpPr>
            <p:cNvPr id="8469" name="Text Box 21"/>
            <p:cNvSpPr txBox="1">
              <a:spLocks noChangeArrowheads="1"/>
            </p:cNvSpPr>
            <p:nvPr/>
          </p:nvSpPr>
          <p:spPr bwMode="auto">
            <a:xfrm>
              <a:off x="240" y="3255"/>
              <a:ext cx="1704" cy="158"/>
            </a:xfrm>
            <a:prstGeom prst="rect">
              <a:avLst/>
            </a:prstGeom>
            <a:noFill/>
            <a:ln w="9525" algn="ctr">
              <a:noFill/>
              <a:miter lim="800000"/>
              <a:headEnd/>
              <a:tailEnd/>
            </a:ln>
          </p:spPr>
          <p:txBody>
            <a:bodyPr wrap="none" lIns="18288" tIns="18288" rIns="18288" bIns="18288">
              <a:spAutoFit/>
            </a:bodyPr>
            <a:lstStyle/>
            <a:p>
              <a:pPr indent="57150"/>
              <a:r>
                <a:rPr lang="en-US" sz="1400">
                  <a:solidFill>
                    <a:srgbClr val="000099"/>
                  </a:solidFill>
                </a:rPr>
                <a:t>Development of renal impairment</a:t>
              </a:r>
            </a:p>
          </p:txBody>
        </p:sp>
      </p:grpSp>
      <p:grpSp>
        <p:nvGrpSpPr>
          <p:cNvPr id="3" name="Group 279"/>
          <p:cNvGrpSpPr>
            <a:grpSpLocks/>
          </p:cNvGrpSpPr>
          <p:nvPr/>
        </p:nvGrpSpPr>
        <p:grpSpPr bwMode="auto">
          <a:xfrm>
            <a:off x="6180138" y="1343025"/>
            <a:ext cx="2755900" cy="4565650"/>
            <a:chOff x="3893" y="846"/>
            <a:chExt cx="1736" cy="2876"/>
          </a:xfrm>
        </p:grpSpPr>
        <p:sp>
          <p:nvSpPr>
            <p:cNvPr id="8361" name="Line 23"/>
            <p:cNvSpPr>
              <a:spLocks noChangeShapeType="1"/>
            </p:cNvSpPr>
            <p:nvPr/>
          </p:nvSpPr>
          <p:spPr bwMode="auto">
            <a:xfrm flipV="1">
              <a:off x="4763" y="1151"/>
              <a:ext cx="0" cy="2461"/>
            </a:xfrm>
            <a:prstGeom prst="line">
              <a:avLst/>
            </a:prstGeom>
            <a:noFill/>
            <a:ln w="28575">
              <a:solidFill>
                <a:schemeClr val="tx1"/>
              </a:solidFill>
              <a:round/>
              <a:headEnd/>
              <a:tailEnd/>
            </a:ln>
          </p:spPr>
          <p:txBody>
            <a:bodyPr lIns="18288" tIns="18288" rIns="18288" bIns="18288" anchor="ctr"/>
            <a:lstStyle/>
            <a:p>
              <a:endParaRPr lang="en-GB"/>
            </a:p>
          </p:txBody>
        </p:sp>
        <p:sp>
          <p:nvSpPr>
            <p:cNvPr id="8362" name="Rectangle 24"/>
            <p:cNvSpPr>
              <a:spLocks noChangeArrowheads="1"/>
            </p:cNvSpPr>
            <p:nvPr/>
          </p:nvSpPr>
          <p:spPr bwMode="auto">
            <a:xfrm>
              <a:off x="4011" y="3415"/>
              <a:ext cx="701" cy="115"/>
            </a:xfrm>
            <a:prstGeom prst="rect">
              <a:avLst/>
            </a:prstGeom>
            <a:noFill/>
            <a:ln w="28575">
              <a:noFill/>
              <a:miter lim="800000"/>
              <a:headEnd/>
              <a:tailEnd/>
            </a:ln>
          </p:spPr>
          <p:txBody>
            <a:bodyPr wrap="none" lIns="0" tIns="0" rIns="0" bIns="0">
              <a:spAutoFit/>
            </a:bodyPr>
            <a:lstStyle/>
            <a:p>
              <a:pPr algn="ctr"/>
              <a:r>
                <a:rPr lang="en-US" sz="1200" b="1">
                  <a:solidFill>
                    <a:srgbClr val="000000"/>
                  </a:solidFill>
                  <a:latin typeface="Arial Narrow" pitchFamily="34" charset="0"/>
                </a:rPr>
                <a:t>Atorvastatin better</a:t>
              </a:r>
            </a:p>
          </p:txBody>
        </p:sp>
        <p:sp>
          <p:nvSpPr>
            <p:cNvPr id="8363" name="Rectangle 25"/>
            <p:cNvSpPr>
              <a:spLocks noChangeArrowheads="1"/>
            </p:cNvSpPr>
            <p:nvPr/>
          </p:nvSpPr>
          <p:spPr bwMode="auto">
            <a:xfrm>
              <a:off x="4802" y="3415"/>
              <a:ext cx="578" cy="115"/>
            </a:xfrm>
            <a:prstGeom prst="rect">
              <a:avLst/>
            </a:prstGeom>
            <a:noFill/>
            <a:ln w="28575">
              <a:noFill/>
              <a:miter lim="800000"/>
              <a:headEnd/>
              <a:tailEnd/>
            </a:ln>
          </p:spPr>
          <p:txBody>
            <a:bodyPr lIns="0" tIns="0" rIns="0" bIns="0">
              <a:spAutoFit/>
            </a:bodyPr>
            <a:lstStyle/>
            <a:p>
              <a:pPr algn="ctr"/>
              <a:r>
                <a:rPr lang="en-US" sz="1200" b="1">
                  <a:solidFill>
                    <a:srgbClr val="000000"/>
                  </a:solidFill>
                  <a:latin typeface="Arial Narrow" pitchFamily="34" charset="0"/>
                </a:rPr>
                <a:t>Placebo better</a:t>
              </a:r>
            </a:p>
          </p:txBody>
        </p:sp>
        <p:grpSp>
          <p:nvGrpSpPr>
            <p:cNvPr id="4" name="Group 26"/>
            <p:cNvGrpSpPr>
              <a:grpSpLocks/>
            </p:cNvGrpSpPr>
            <p:nvPr/>
          </p:nvGrpSpPr>
          <p:grpSpPr bwMode="auto">
            <a:xfrm>
              <a:off x="3893" y="3561"/>
              <a:ext cx="1736" cy="161"/>
              <a:chOff x="3750" y="3561"/>
              <a:chExt cx="1905" cy="161"/>
            </a:xfrm>
          </p:grpSpPr>
          <p:grpSp>
            <p:nvGrpSpPr>
              <p:cNvPr id="5" name="Group 27"/>
              <p:cNvGrpSpPr>
                <a:grpSpLocks/>
              </p:cNvGrpSpPr>
              <p:nvPr/>
            </p:nvGrpSpPr>
            <p:grpSpPr bwMode="auto">
              <a:xfrm>
                <a:off x="3750" y="3561"/>
                <a:ext cx="1905" cy="51"/>
                <a:chOff x="3750" y="3561"/>
                <a:chExt cx="1905" cy="51"/>
              </a:xfrm>
            </p:grpSpPr>
            <p:sp>
              <p:nvSpPr>
                <p:cNvPr id="8446" name="Line 28"/>
                <p:cNvSpPr>
                  <a:spLocks noChangeShapeType="1"/>
                </p:cNvSpPr>
                <p:nvPr/>
              </p:nvSpPr>
              <p:spPr bwMode="auto">
                <a:xfrm>
                  <a:off x="3750" y="3561"/>
                  <a:ext cx="0" cy="51"/>
                </a:xfrm>
                <a:prstGeom prst="line">
                  <a:avLst/>
                </a:prstGeom>
                <a:noFill/>
                <a:ln w="28575">
                  <a:solidFill>
                    <a:schemeClr val="tx1"/>
                  </a:solidFill>
                  <a:round/>
                  <a:headEnd/>
                  <a:tailEnd/>
                </a:ln>
              </p:spPr>
              <p:txBody>
                <a:bodyPr lIns="18288" tIns="18288" rIns="18288" bIns="18288" anchor="ctr"/>
                <a:lstStyle/>
                <a:p>
                  <a:endParaRPr lang="en-GB"/>
                </a:p>
              </p:txBody>
            </p:sp>
            <p:sp>
              <p:nvSpPr>
                <p:cNvPr id="8447" name="Line 29"/>
                <p:cNvSpPr>
                  <a:spLocks noChangeShapeType="1"/>
                </p:cNvSpPr>
                <p:nvPr/>
              </p:nvSpPr>
              <p:spPr bwMode="auto">
                <a:xfrm>
                  <a:off x="4074" y="3561"/>
                  <a:ext cx="0" cy="51"/>
                </a:xfrm>
                <a:prstGeom prst="line">
                  <a:avLst/>
                </a:prstGeom>
                <a:noFill/>
                <a:ln w="28575">
                  <a:solidFill>
                    <a:schemeClr val="tx1"/>
                  </a:solidFill>
                  <a:round/>
                  <a:headEnd/>
                  <a:tailEnd/>
                </a:ln>
              </p:spPr>
              <p:txBody>
                <a:bodyPr lIns="18288" tIns="18288" rIns="18288" bIns="18288" anchor="ctr"/>
                <a:lstStyle/>
                <a:p>
                  <a:endParaRPr lang="en-GB"/>
                </a:p>
              </p:txBody>
            </p:sp>
            <p:sp>
              <p:nvSpPr>
                <p:cNvPr id="8448" name="Line 30"/>
                <p:cNvSpPr>
                  <a:spLocks noChangeShapeType="1"/>
                </p:cNvSpPr>
                <p:nvPr/>
              </p:nvSpPr>
              <p:spPr bwMode="auto">
                <a:xfrm>
                  <a:off x="4390" y="3561"/>
                  <a:ext cx="0" cy="51"/>
                </a:xfrm>
                <a:prstGeom prst="line">
                  <a:avLst/>
                </a:prstGeom>
                <a:noFill/>
                <a:ln w="28575">
                  <a:solidFill>
                    <a:schemeClr val="tx1"/>
                  </a:solidFill>
                  <a:round/>
                  <a:headEnd/>
                  <a:tailEnd/>
                </a:ln>
              </p:spPr>
              <p:txBody>
                <a:bodyPr lIns="18288" tIns="18288" rIns="18288" bIns="18288" anchor="ctr"/>
                <a:lstStyle/>
                <a:p>
                  <a:endParaRPr lang="en-GB"/>
                </a:p>
              </p:txBody>
            </p:sp>
            <p:sp>
              <p:nvSpPr>
                <p:cNvPr id="8449" name="Line 31"/>
                <p:cNvSpPr>
                  <a:spLocks noChangeShapeType="1"/>
                </p:cNvSpPr>
                <p:nvPr/>
              </p:nvSpPr>
              <p:spPr bwMode="auto">
                <a:xfrm>
                  <a:off x="5022" y="3561"/>
                  <a:ext cx="0" cy="51"/>
                </a:xfrm>
                <a:prstGeom prst="line">
                  <a:avLst/>
                </a:prstGeom>
                <a:noFill/>
                <a:ln w="28575">
                  <a:solidFill>
                    <a:schemeClr val="tx1"/>
                  </a:solidFill>
                  <a:round/>
                  <a:headEnd/>
                  <a:tailEnd/>
                </a:ln>
              </p:spPr>
              <p:txBody>
                <a:bodyPr lIns="18288" tIns="18288" rIns="18288" bIns="18288" anchor="ctr"/>
                <a:lstStyle/>
                <a:p>
                  <a:endParaRPr lang="en-GB"/>
                </a:p>
              </p:txBody>
            </p:sp>
            <p:sp>
              <p:nvSpPr>
                <p:cNvPr id="8450" name="Line 32"/>
                <p:cNvSpPr>
                  <a:spLocks noChangeShapeType="1"/>
                </p:cNvSpPr>
                <p:nvPr/>
              </p:nvSpPr>
              <p:spPr bwMode="auto">
                <a:xfrm>
                  <a:off x="5338" y="3561"/>
                  <a:ext cx="0" cy="51"/>
                </a:xfrm>
                <a:prstGeom prst="line">
                  <a:avLst/>
                </a:prstGeom>
                <a:noFill/>
                <a:ln w="28575">
                  <a:solidFill>
                    <a:schemeClr val="tx1"/>
                  </a:solidFill>
                  <a:round/>
                  <a:headEnd/>
                  <a:tailEnd/>
                </a:ln>
              </p:spPr>
              <p:txBody>
                <a:bodyPr lIns="18288" tIns="18288" rIns="18288" bIns="18288" anchor="ctr"/>
                <a:lstStyle/>
                <a:p>
                  <a:endParaRPr lang="en-GB"/>
                </a:p>
              </p:txBody>
            </p:sp>
            <p:sp>
              <p:nvSpPr>
                <p:cNvPr id="8451" name="Line 33"/>
                <p:cNvSpPr>
                  <a:spLocks noChangeShapeType="1"/>
                </p:cNvSpPr>
                <p:nvPr/>
              </p:nvSpPr>
              <p:spPr bwMode="auto">
                <a:xfrm>
                  <a:off x="3750" y="3561"/>
                  <a:ext cx="1905" cy="0"/>
                </a:xfrm>
                <a:prstGeom prst="line">
                  <a:avLst/>
                </a:prstGeom>
                <a:noFill/>
                <a:ln w="28575">
                  <a:solidFill>
                    <a:schemeClr val="tx1"/>
                  </a:solidFill>
                  <a:round/>
                  <a:headEnd/>
                  <a:tailEnd/>
                </a:ln>
              </p:spPr>
              <p:txBody>
                <a:bodyPr lIns="18288" tIns="18288" rIns="18288" bIns="18288" anchor="ctr"/>
                <a:lstStyle/>
                <a:p>
                  <a:endParaRPr lang="en-GB"/>
                </a:p>
              </p:txBody>
            </p:sp>
            <p:sp>
              <p:nvSpPr>
                <p:cNvPr id="8452" name="Line 34"/>
                <p:cNvSpPr>
                  <a:spLocks noChangeShapeType="1"/>
                </p:cNvSpPr>
                <p:nvPr/>
              </p:nvSpPr>
              <p:spPr bwMode="auto">
                <a:xfrm>
                  <a:off x="5655" y="3561"/>
                  <a:ext cx="0" cy="51"/>
                </a:xfrm>
                <a:prstGeom prst="line">
                  <a:avLst/>
                </a:prstGeom>
                <a:noFill/>
                <a:ln w="28575">
                  <a:solidFill>
                    <a:schemeClr val="tx1"/>
                  </a:solidFill>
                  <a:round/>
                  <a:headEnd/>
                  <a:tailEnd/>
                </a:ln>
              </p:spPr>
              <p:txBody>
                <a:bodyPr lIns="18288" tIns="18288" rIns="18288" bIns="18288" anchor="ctr"/>
                <a:lstStyle/>
                <a:p>
                  <a:endParaRPr lang="en-GB"/>
                </a:p>
              </p:txBody>
            </p:sp>
          </p:grpSp>
          <p:grpSp>
            <p:nvGrpSpPr>
              <p:cNvPr id="6" name="Group 35"/>
              <p:cNvGrpSpPr>
                <a:grpSpLocks/>
              </p:cNvGrpSpPr>
              <p:nvPr/>
            </p:nvGrpSpPr>
            <p:grpSpPr bwMode="auto">
              <a:xfrm>
                <a:off x="3753" y="3607"/>
                <a:ext cx="1898" cy="115"/>
                <a:chOff x="3753" y="3607"/>
                <a:chExt cx="1898" cy="115"/>
              </a:xfrm>
            </p:grpSpPr>
            <p:sp>
              <p:nvSpPr>
                <p:cNvPr id="8439" name="Rectangle 36"/>
                <p:cNvSpPr>
                  <a:spLocks noChangeArrowheads="1"/>
                </p:cNvSpPr>
                <p:nvPr/>
              </p:nvSpPr>
              <p:spPr bwMode="auto">
                <a:xfrm>
                  <a:off x="3753" y="3607"/>
                  <a:ext cx="1" cy="115"/>
                </a:xfrm>
                <a:prstGeom prst="rect">
                  <a:avLst/>
                </a:prstGeom>
                <a:noFill/>
                <a:ln w="28575">
                  <a:noFill/>
                  <a:miter lim="800000"/>
                  <a:headEnd/>
                  <a:tailEnd/>
                </a:ln>
              </p:spPr>
              <p:txBody>
                <a:bodyPr wrap="none" lIns="0" tIns="0" rIns="0" bIns="0">
                  <a:spAutoFit/>
                </a:bodyPr>
                <a:lstStyle/>
                <a:p>
                  <a:pPr algn="ctr"/>
                  <a:endParaRPr lang="en-GB" sz="1200" b="1">
                    <a:solidFill>
                      <a:srgbClr val="000000"/>
                    </a:solidFill>
                  </a:endParaRPr>
                </a:p>
              </p:txBody>
            </p:sp>
            <p:sp>
              <p:nvSpPr>
                <p:cNvPr id="8440" name="Rectangle 37"/>
                <p:cNvSpPr>
                  <a:spLocks noChangeArrowheads="1"/>
                </p:cNvSpPr>
                <p:nvPr/>
              </p:nvSpPr>
              <p:spPr bwMode="auto">
                <a:xfrm>
                  <a:off x="4628" y="3607"/>
                  <a:ext cx="146" cy="115"/>
                </a:xfrm>
                <a:prstGeom prst="rect">
                  <a:avLst/>
                </a:prstGeom>
                <a:noFill/>
                <a:ln w="28575">
                  <a:noFill/>
                  <a:miter lim="800000"/>
                  <a:headEnd/>
                  <a:tailEnd/>
                </a:ln>
              </p:spPr>
              <p:txBody>
                <a:bodyPr wrap="none" lIns="0" tIns="0" rIns="0" bIns="0">
                  <a:spAutoFit/>
                </a:bodyPr>
                <a:lstStyle/>
                <a:p>
                  <a:pPr algn="ctr"/>
                  <a:r>
                    <a:rPr lang="en-US" sz="1200" b="1">
                      <a:solidFill>
                        <a:srgbClr val="000000"/>
                      </a:solidFill>
                    </a:rPr>
                    <a:t>1.0</a:t>
                  </a:r>
                </a:p>
              </p:txBody>
            </p:sp>
            <p:sp>
              <p:nvSpPr>
                <p:cNvPr id="8441" name="Rectangle 38"/>
                <p:cNvSpPr>
                  <a:spLocks noChangeArrowheads="1"/>
                </p:cNvSpPr>
                <p:nvPr/>
              </p:nvSpPr>
              <p:spPr bwMode="auto">
                <a:xfrm>
                  <a:off x="5260" y="3607"/>
                  <a:ext cx="146" cy="115"/>
                </a:xfrm>
                <a:prstGeom prst="rect">
                  <a:avLst/>
                </a:prstGeom>
                <a:noFill/>
                <a:ln w="28575">
                  <a:noFill/>
                  <a:miter lim="800000"/>
                  <a:headEnd/>
                  <a:tailEnd/>
                </a:ln>
              </p:spPr>
              <p:txBody>
                <a:bodyPr wrap="none" lIns="0" tIns="0" rIns="0" bIns="0">
                  <a:spAutoFit/>
                </a:bodyPr>
                <a:lstStyle/>
                <a:p>
                  <a:pPr algn="ctr"/>
                  <a:r>
                    <a:rPr lang="en-US" sz="1200" b="1">
                      <a:solidFill>
                        <a:srgbClr val="000000"/>
                      </a:solidFill>
                    </a:rPr>
                    <a:t>1.5</a:t>
                  </a:r>
                </a:p>
              </p:txBody>
            </p:sp>
            <p:sp>
              <p:nvSpPr>
                <p:cNvPr id="8442" name="Rectangle 39"/>
                <p:cNvSpPr>
                  <a:spLocks noChangeArrowheads="1"/>
                </p:cNvSpPr>
                <p:nvPr/>
              </p:nvSpPr>
              <p:spPr bwMode="auto">
                <a:xfrm>
                  <a:off x="3995" y="3607"/>
                  <a:ext cx="146" cy="115"/>
                </a:xfrm>
                <a:prstGeom prst="rect">
                  <a:avLst/>
                </a:prstGeom>
                <a:noFill/>
                <a:ln w="28575">
                  <a:noFill/>
                  <a:miter lim="800000"/>
                  <a:headEnd/>
                  <a:tailEnd/>
                </a:ln>
              </p:spPr>
              <p:txBody>
                <a:bodyPr wrap="none" lIns="0" tIns="0" rIns="0" bIns="0">
                  <a:spAutoFit/>
                </a:bodyPr>
                <a:lstStyle/>
                <a:p>
                  <a:pPr algn="ctr"/>
                  <a:r>
                    <a:rPr lang="en-US" sz="1200" b="1">
                      <a:solidFill>
                        <a:srgbClr val="000000"/>
                      </a:solidFill>
                    </a:rPr>
                    <a:t>0.5</a:t>
                  </a:r>
                </a:p>
              </p:txBody>
            </p:sp>
            <p:sp>
              <p:nvSpPr>
                <p:cNvPr id="8443" name="Rectangle 40"/>
                <p:cNvSpPr>
                  <a:spLocks noChangeArrowheads="1"/>
                </p:cNvSpPr>
                <p:nvPr/>
              </p:nvSpPr>
              <p:spPr bwMode="auto">
                <a:xfrm>
                  <a:off x="4383" y="3607"/>
                  <a:ext cx="1" cy="115"/>
                </a:xfrm>
                <a:prstGeom prst="rect">
                  <a:avLst/>
                </a:prstGeom>
                <a:noFill/>
                <a:ln w="28575">
                  <a:noFill/>
                  <a:miter lim="800000"/>
                  <a:headEnd/>
                  <a:tailEnd/>
                </a:ln>
              </p:spPr>
              <p:txBody>
                <a:bodyPr wrap="none" lIns="0" tIns="0" rIns="0" bIns="0">
                  <a:spAutoFit/>
                </a:bodyPr>
                <a:lstStyle/>
                <a:p>
                  <a:pPr algn="ctr"/>
                  <a:endParaRPr lang="en-GB" sz="1200" b="1">
                    <a:solidFill>
                      <a:srgbClr val="000000"/>
                    </a:solidFill>
                  </a:endParaRPr>
                </a:p>
              </p:txBody>
            </p:sp>
            <p:sp>
              <p:nvSpPr>
                <p:cNvPr id="8444" name="Rectangle 41"/>
                <p:cNvSpPr>
                  <a:spLocks noChangeArrowheads="1"/>
                </p:cNvSpPr>
                <p:nvPr/>
              </p:nvSpPr>
              <p:spPr bwMode="auto">
                <a:xfrm>
                  <a:off x="5016" y="3607"/>
                  <a:ext cx="1" cy="115"/>
                </a:xfrm>
                <a:prstGeom prst="rect">
                  <a:avLst/>
                </a:prstGeom>
                <a:noFill/>
                <a:ln w="28575">
                  <a:noFill/>
                  <a:miter lim="800000"/>
                  <a:headEnd/>
                  <a:tailEnd/>
                </a:ln>
              </p:spPr>
              <p:txBody>
                <a:bodyPr wrap="none" lIns="0" tIns="0" rIns="0" bIns="0">
                  <a:spAutoFit/>
                </a:bodyPr>
                <a:lstStyle/>
                <a:p>
                  <a:pPr algn="ctr"/>
                  <a:endParaRPr lang="en-GB" sz="1200" b="1">
                    <a:solidFill>
                      <a:srgbClr val="000000"/>
                    </a:solidFill>
                  </a:endParaRPr>
                </a:p>
              </p:txBody>
            </p:sp>
            <p:sp>
              <p:nvSpPr>
                <p:cNvPr id="8445" name="Rectangle 42"/>
                <p:cNvSpPr>
                  <a:spLocks noChangeArrowheads="1"/>
                </p:cNvSpPr>
                <p:nvPr/>
              </p:nvSpPr>
              <p:spPr bwMode="auto">
                <a:xfrm>
                  <a:off x="5650" y="3607"/>
                  <a:ext cx="1" cy="115"/>
                </a:xfrm>
                <a:prstGeom prst="rect">
                  <a:avLst/>
                </a:prstGeom>
                <a:noFill/>
                <a:ln w="28575">
                  <a:noFill/>
                  <a:miter lim="800000"/>
                  <a:headEnd/>
                  <a:tailEnd/>
                </a:ln>
              </p:spPr>
              <p:txBody>
                <a:bodyPr wrap="none" lIns="0" tIns="0" rIns="0" bIns="0">
                  <a:spAutoFit/>
                </a:bodyPr>
                <a:lstStyle/>
                <a:p>
                  <a:pPr algn="ctr"/>
                  <a:endParaRPr lang="en-GB" sz="1200" b="1">
                    <a:solidFill>
                      <a:srgbClr val="000000"/>
                    </a:solidFill>
                  </a:endParaRPr>
                </a:p>
              </p:txBody>
            </p:sp>
          </p:grpSp>
        </p:grpSp>
        <p:grpSp>
          <p:nvGrpSpPr>
            <p:cNvPr id="7" name="Group 43"/>
            <p:cNvGrpSpPr>
              <a:grpSpLocks/>
            </p:cNvGrpSpPr>
            <p:nvPr/>
          </p:nvGrpSpPr>
          <p:grpSpPr bwMode="auto">
            <a:xfrm>
              <a:off x="4104" y="1145"/>
              <a:ext cx="1504" cy="2213"/>
              <a:chOff x="3981" y="1145"/>
              <a:chExt cx="1650" cy="2213"/>
            </a:xfrm>
          </p:grpSpPr>
          <p:grpSp>
            <p:nvGrpSpPr>
              <p:cNvPr id="8" name="Group 44"/>
              <p:cNvGrpSpPr>
                <a:grpSpLocks/>
              </p:cNvGrpSpPr>
              <p:nvPr/>
            </p:nvGrpSpPr>
            <p:grpSpPr bwMode="auto">
              <a:xfrm>
                <a:off x="4104" y="1145"/>
                <a:ext cx="323" cy="48"/>
                <a:chOff x="4104" y="1145"/>
                <a:chExt cx="323" cy="48"/>
              </a:xfrm>
            </p:grpSpPr>
            <p:sp>
              <p:nvSpPr>
                <p:cNvPr id="8434" name="Line 45"/>
                <p:cNvSpPr>
                  <a:spLocks noChangeShapeType="1"/>
                </p:cNvSpPr>
                <p:nvPr/>
              </p:nvSpPr>
              <p:spPr bwMode="auto">
                <a:xfrm>
                  <a:off x="4104" y="1169"/>
                  <a:ext cx="320"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35" name="Line 46"/>
                <p:cNvSpPr>
                  <a:spLocks noChangeShapeType="1"/>
                </p:cNvSpPr>
                <p:nvPr/>
              </p:nvSpPr>
              <p:spPr bwMode="auto">
                <a:xfrm>
                  <a:off x="4108" y="114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36" name="Line 47"/>
                <p:cNvSpPr>
                  <a:spLocks noChangeShapeType="1"/>
                </p:cNvSpPr>
                <p:nvPr/>
              </p:nvSpPr>
              <p:spPr bwMode="auto">
                <a:xfrm>
                  <a:off x="4427" y="1145"/>
                  <a:ext cx="0" cy="48"/>
                </a:xfrm>
                <a:prstGeom prst="line">
                  <a:avLst/>
                </a:prstGeom>
                <a:noFill/>
                <a:ln w="28575">
                  <a:solidFill>
                    <a:srgbClr val="660066"/>
                  </a:solidFill>
                  <a:round/>
                  <a:headEnd/>
                  <a:tailEnd/>
                </a:ln>
              </p:spPr>
              <p:txBody>
                <a:bodyPr lIns="18288" tIns="18288" rIns="18288" bIns="18288" anchor="ctr"/>
                <a:lstStyle/>
                <a:p>
                  <a:endParaRPr lang="en-GB"/>
                </a:p>
              </p:txBody>
            </p:sp>
          </p:grpSp>
          <p:grpSp>
            <p:nvGrpSpPr>
              <p:cNvPr id="9" name="Group 48"/>
              <p:cNvGrpSpPr>
                <a:grpSpLocks/>
              </p:cNvGrpSpPr>
              <p:nvPr/>
            </p:nvGrpSpPr>
            <p:grpSpPr bwMode="auto">
              <a:xfrm>
                <a:off x="4332" y="1425"/>
                <a:ext cx="244" cy="84"/>
                <a:chOff x="4332" y="1425"/>
                <a:chExt cx="244" cy="84"/>
              </a:xfrm>
            </p:grpSpPr>
            <p:sp>
              <p:nvSpPr>
                <p:cNvPr id="8430" name="Line 49"/>
                <p:cNvSpPr>
                  <a:spLocks noChangeShapeType="1"/>
                </p:cNvSpPr>
                <p:nvPr/>
              </p:nvSpPr>
              <p:spPr bwMode="auto">
                <a:xfrm>
                  <a:off x="4332" y="1467"/>
                  <a:ext cx="240"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31" name="Line 50"/>
                <p:cNvSpPr>
                  <a:spLocks noChangeShapeType="1"/>
                </p:cNvSpPr>
                <p:nvPr/>
              </p:nvSpPr>
              <p:spPr bwMode="auto">
                <a:xfrm>
                  <a:off x="4335" y="1443"/>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32" name="Line 51"/>
                <p:cNvSpPr>
                  <a:spLocks noChangeShapeType="1"/>
                </p:cNvSpPr>
                <p:nvPr/>
              </p:nvSpPr>
              <p:spPr bwMode="auto">
                <a:xfrm>
                  <a:off x="4576" y="1443"/>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33" name="Rectangle 52"/>
                <p:cNvSpPr>
                  <a:spLocks noChangeArrowheads="1"/>
                </p:cNvSpPr>
                <p:nvPr/>
              </p:nvSpPr>
              <p:spPr bwMode="auto">
                <a:xfrm>
                  <a:off x="4413" y="1425"/>
                  <a:ext cx="84" cy="84"/>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0" name="Group 53"/>
              <p:cNvGrpSpPr>
                <a:grpSpLocks/>
              </p:cNvGrpSpPr>
              <p:nvPr/>
            </p:nvGrpSpPr>
            <p:grpSpPr bwMode="auto">
              <a:xfrm>
                <a:off x="4239" y="1572"/>
                <a:ext cx="277" cy="59"/>
                <a:chOff x="4239" y="1572"/>
                <a:chExt cx="277" cy="59"/>
              </a:xfrm>
            </p:grpSpPr>
            <p:sp>
              <p:nvSpPr>
                <p:cNvPr id="8426" name="Line 54"/>
                <p:cNvSpPr>
                  <a:spLocks noChangeShapeType="1"/>
                </p:cNvSpPr>
                <p:nvPr/>
              </p:nvSpPr>
              <p:spPr bwMode="auto">
                <a:xfrm>
                  <a:off x="4239" y="1602"/>
                  <a:ext cx="276"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27" name="Line 55"/>
                <p:cNvSpPr>
                  <a:spLocks noChangeShapeType="1"/>
                </p:cNvSpPr>
                <p:nvPr/>
              </p:nvSpPr>
              <p:spPr bwMode="auto">
                <a:xfrm>
                  <a:off x="4242" y="1578"/>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28" name="Line 56"/>
                <p:cNvSpPr>
                  <a:spLocks noChangeShapeType="1"/>
                </p:cNvSpPr>
                <p:nvPr/>
              </p:nvSpPr>
              <p:spPr bwMode="auto">
                <a:xfrm>
                  <a:off x="4516" y="1578"/>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29" name="Rectangle 57"/>
                <p:cNvSpPr>
                  <a:spLocks noChangeArrowheads="1"/>
                </p:cNvSpPr>
                <p:nvPr/>
              </p:nvSpPr>
              <p:spPr bwMode="auto">
                <a:xfrm>
                  <a:off x="4338" y="1572"/>
                  <a:ext cx="65" cy="59"/>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1" name="Group 58"/>
              <p:cNvGrpSpPr>
                <a:grpSpLocks/>
              </p:cNvGrpSpPr>
              <p:nvPr/>
            </p:nvGrpSpPr>
            <p:grpSpPr bwMode="auto">
              <a:xfrm>
                <a:off x="4083" y="1716"/>
                <a:ext cx="339" cy="48"/>
                <a:chOff x="4083" y="1716"/>
                <a:chExt cx="339" cy="48"/>
              </a:xfrm>
            </p:grpSpPr>
            <p:sp>
              <p:nvSpPr>
                <p:cNvPr id="8422" name="Line 59"/>
                <p:cNvSpPr>
                  <a:spLocks noChangeShapeType="1"/>
                </p:cNvSpPr>
                <p:nvPr/>
              </p:nvSpPr>
              <p:spPr bwMode="auto">
                <a:xfrm>
                  <a:off x="4083" y="1740"/>
                  <a:ext cx="339"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23" name="Line 60"/>
                <p:cNvSpPr>
                  <a:spLocks noChangeShapeType="1"/>
                </p:cNvSpPr>
                <p:nvPr/>
              </p:nvSpPr>
              <p:spPr bwMode="auto">
                <a:xfrm>
                  <a:off x="4085" y="1716"/>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24" name="Line 61"/>
                <p:cNvSpPr>
                  <a:spLocks noChangeShapeType="1"/>
                </p:cNvSpPr>
                <p:nvPr/>
              </p:nvSpPr>
              <p:spPr bwMode="auto">
                <a:xfrm>
                  <a:off x="4419" y="1716"/>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25" name="Rectangle 62"/>
                <p:cNvSpPr>
                  <a:spLocks noChangeArrowheads="1"/>
                </p:cNvSpPr>
                <p:nvPr/>
              </p:nvSpPr>
              <p:spPr bwMode="auto">
                <a:xfrm>
                  <a:off x="4212" y="1720"/>
                  <a:ext cx="50" cy="41"/>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2" name="Group 63"/>
              <p:cNvGrpSpPr>
                <a:grpSpLocks/>
              </p:cNvGrpSpPr>
              <p:nvPr/>
            </p:nvGrpSpPr>
            <p:grpSpPr bwMode="auto">
              <a:xfrm>
                <a:off x="4378" y="1856"/>
                <a:ext cx="302" cy="56"/>
                <a:chOff x="4378" y="1856"/>
                <a:chExt cx="302" cy="56"/>
              </a:xfrm>
            </p:grpSpPr>
            <p:sp>
              <p:nvSpPr>
                <p:cNvPr id="8418" name="Line 64"/>
                <p:cNvSpPr>
                  <a:spLocks noChangeShapeType="1"/>
                </p:cNvSpPr>
                <p:nvPr/>
              </p:nvSpPr>
              <p:spPr bwMode="auto">
                <a:xfrm>
                  <a:off x="4380" y="1884"/>
                  <a:ext cx="300"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19" name="Line 65"/>
                <p:cNvSpPr>
                  <a:spLocks noChangeShapeType="1"/>
                </p:cNvSpPr>
                <p:nvPr/>
              </p:nvSpPr>
              <p:spPr bwMode="auto">
                <a:xfrm>
                  <a:off x="4378" y="186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20" name="Line 66"/>
                <p:cNvSpPr>
                  <a:spLocks noChangeShapeType="1"/>
                </p:cNvSpPr>
                <p:nvPr/>
              </p:nvSpPr>
              <p:spPr bwMode="auto">
                <a:xfrm>
                  <a:off x="4680" y="186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21" name="Rectangle 67"/>
                <p:cNvSpPr>
                  <a:spLocks noChangeArrowheads="1"/>
                </p:cNvSpPr>
                <p:nvPr/>
              </p:nvSpPr>
              <p:spPr bwMode="auto">
                <a:xfrm>
                  <a:off x="4490" y="1856"/>
                  <a:ext cx="56" cy="56"/>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3" name="Group 68"/>
              <p:cNvGrpSpPr>
                <a:grpSpLocks/>
              </p:cNvGrpSpPr>
              <p:nvPr/>
            </p:nvGrpSpPr>
            <p:grpSpPr bwMode="auto">
              <a:xfrm>
                <a:off x="4284" y="2005"/>
                <a:ext cx="492" cy="48"/>
                <a:chOff x="4284" y="2005"/>
                <a:chExt cx="492" cy="48"/>
              </a:xfrm>
            </p:grpSpPr>
            <p:sp>
              <p:nvSpPr>
                <p:cNvPr id="8414" name="Line 69"/>
                <p:cNvSpPr>
                  <a:spLocks noChangeShapeType="1"/>
                </p:cNvSpPr>
                <p:nvPr/>
              </p:nvSpPr>
              <p:spPr bwMode="auto">
                <a:xfrm>
                  <a:off x="4284" y="2029"/>
                  <a:ext cx="492"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15" name="Line 70"/>
                <p:cNvSpPr>
                  <a:spLocks noChangeShapeType="1"/>
                </p:cNvSpPr>
                <p:nvPr/>
              </p:nvSpPr>
              <p:spPr bwMode="auto">
                <a:xfrm>
                  <a:off x="4284" y="200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16" name="Line 71"/>
                <p:cNvSpPr>
                  <a:spLocks noChangeShapeType="1"/>
                </p:cNvSpPr>
                <p:nvPr/>
              </p:nvSpPr>
              <p:spPr bwMode="auto">
                <a:xfrm>
                  <a:off x="4771" y="200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17" name="Rectangle 72"/>
                <p:cNvSpPr>
                  <a:spLocks noChangeArrowheads="1"/>
                </p:cNvSpPr>
                <p:nvPr/>
              </p:nvSpPr>
              <p:spPr bwMode="auto">
                <a:xfrm>
                  <a:off x="4480" y="2006"/>
                  <a:ext cx="46" cy="46"/>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4" name="Group 73"/>
              <p:cNvGrpSpPr>
                <a:grpSpLocks/>
              </p:cNvGrpSpPr>
              <p:nvPr/>
            </p:nvGrpSpPr>
            <p:grpSpPr bwMode="auto">
              <a:xfrm>
                <a:off x="4236" y="2150"/>
                <a:ext cx="411" cy="48"/>
                <a:chOff x="4236" y="2150"/>
                <a:chExt cx="411" cy="48"/>
              </a:xfrm>
            </p:grpSpPr>
            <p:sp>
              <p:nvSpPr>
                <p:cNvPr id="8410" name="Line 74"/>
                <p:cNvSpPr>
                  <a:spLocks noChangeShapeType="1"/>
                </p:cNvSpPr>
                <p:nvPr/>
              </p:nvSpPr>
              <p:spPr bwMode="auto">
                <a:xfrm>
                  <a:off x="4236" y="2174"/>
                  <a:ext cx="411"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11" name="Line 75"/>
                <p:cNvSpPr>
                  <a:spLocks noChangeShapeType="1"/>
                </p:cNvSpPr>
                <p:nvPr/>
              </p:nvSpPr>
              <p:spPr bwMode="auto">
                <a:xfrm>
                  <a:off x="4238" y="215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12" name="Line 76"/>
                <p:cNvSpPr>
                  <a:spLocks noChangeShapeType="1"/>
                </p:cNvSpPr>
                <p:nvPr/>
              </p:nvSpPr>
              <p:spPr bwMode="auto">
                <a:xfrm>
                  <a:off x="4643" y="215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13" name="Rectangle 77"/>
                <p:cNvSpPr>
                  <a:spLocks noChangeArrowheads="1"/>
                </p:cNvSpPr>
                <p:nvPr/>
              </p:nvSpPr>
              <p:spPr bwMode="auto">
                <a:xfrm>
                  <a:off x="4400" y="2151"/>
                  <a:ext cx="46" cy="46"/>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5" name="Group 78"/>
              <p:cNvGrpSpPr>
                <a:grpSpLocks/>
              </p:cNvGrpSpPr>
              <p:nvPr/>
            </p:nvGrpSpPr>
            <p:grpSpPr bwMode="auto">
              <a:xfrm>
                <a:off x="4359" y="2295"/>
                <a:ext cx="843" cy="48"/>
                <a:chOff x="4359" y="2295"/>
                <a:chExt cx="843" cy="48"/>
              </a:xfrm>
            </p:grpSpPr>
            <p:sp>
              <p:nvSpPr>
                <p:cNvPr id="8406" name="Line 79"/>
                <p:cNvSpPr>
                  <a:spLocks noChangeShapeType="1"/>
                </p:cNvSpPr>
                <p:nvPr/>
              </p:nvSpPr>
              <p:spPr bwMode="auto">
                <a:xfrm>
                  <a:off x="4359" y="2319"/>
                  <a:ext cx="843"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07" name="Line 80"/>
                <p:cNvSpPr>
                  <a:spLocks noChangeShapeType="1"/>
                </p:cNvSpPr>
                <p:nvPr/>
              </p:nvSpPr>
              <p:spPr bwMode="auto">
                <a:xfrm>
                  <a:off x="5199" y="229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08" name="Line 81"/>
                <p:cNvSpPr>
                  <a:spLocks noChangeShapeType="1"/>
                </p:cNvSpPr>
                <p:nvPr/>
              </p:nvSpPr>
              <p:spPr bwMode="auto">
                <a:xfrm>
                  <a:off x="4363" y="229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09" name="Rectangle 82"/>
                <p:cNvSpPr>
                  <a:spLocks noChangeArrowheads="1"/>
                </p:cNvSpPr>
                <p:nvPr/>
              </p:nvSpPr>
              <p:spPr bwMode="auto">
                <a:xfrm>
                  <a:off x="4694" y="2302"/>
                  <a:ext cx="32" cy="34"/>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6" name="Group 83"/>
              <p:cNvGrpSpPr>
                <a:grpSpLocks/>
              </p:cNvGrpSpPr>
              <p:nvPr/>
            </p:nvGrpSpPr>
            <p:grpSpPr bwMode="auto">
              <a:xfrm>
                <a:off x="3981" y="2588"/>
                <a:ext cx="1274" cy="48"/>
                <a:chOff x="3981" y="2588"/>
                <a:chExt cx="1274" cy="48"/>
              </a:xfrm>
            </p:grpSpPr>
            <p:sp>
              <p:nvSpPr>
                <p:cNvPr id="8402" name="Line 84"/>
                <p:cNvSpPr>
                  <a:spLocks noChangeShapeType="1"/>
                </p:cNvSpPr>
                <p:nvPr/>
              </p:nvSpPr>
              <p:spPr bwMode="auto">
                <a:xfrm>
                  <a:off x="3981" y="2612"/>
                  <a:ext cx="1274" cy="0"/>
                </a:xfrm>
                <a:prstGeom prst="line">
                  <a:avLst/>
                </a:prstGeom>
                <a:noFill/>
                <a:ln w="28575">
                  <a:solidFill>
                    <a:srgbClr val="660066"/>
                  </a:solidFill>
                  <a:round/>
                  <a:headEnd/>
                  <a:tailEnd/>
                </a:ln>
              </p:spPr>
              <p:txBody>
                <a:bodyPr lIns="18288" tIns="18288" rIns="18288" bIns="18288" anchor="ctr"/>
                <a:lstStyle/>
                <a:p>
                  <a:endParaRPr lang="en-GB"/>
                </a:p>
              </p:txBody>
            </p:sp>
            <p:sp>
              <p:nvSpPr>
                <p:cNvPr id="8403" name="Line 85"/>
                <p:cNvSpPr>
                  <a:spLocks noChangeShapeType="1"/>
                </p:cNvSpPr>
                <p:nvPr/>
              </p:nvSpPr>
              <p:spPr bwMode="auto">
                <a:xfrm>
                  <a:off x="3983" y="2588"/>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04" name="Line 86"/>
                <p:cNvSpPr>
                  <a:spLocks noChangeShapeType="1"/>
                </p:cNvSpPr>
                <p:nvPr/>
              </p:nvSpPr>
              <p:spPr bwMode="auto">
                <a:xfrm>
                  <a:off x="5255" y="2588"/>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05" name="Rectangle 87"/>
                <p:cNvSpPr>
                  <a:spLocks noChangeArrowheads="1"/>
                </p:cNvSpPr>
                <p:nvPr/>
              </p:nvSpPr>
              <p:spPr bwMode="auto">
                <a:xfrm>
                  <a:off x="4422" y="2599"/>
                  <a:ext cx="27" cy="27"/>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7" name="Group 88"/>
              <p:cNvGrpSpPr>
                <a:grpSpLocks/>
              </p:cNvGrpSpPr>
              <p:nvPr/>
            </p:nvGrpSpPr>
            <p:grpSpPr bwMode="auto">
              <a:xfrm>
                <a:off x="4326" y="2730"/>
                <a:ext cx="1305" cy="48"/>
                <a:chOff x="4326" y="2730"/>
                <a:chExt cx="1305" cy="48"/>
              </a:xfrm>
            </p:grpSpPr>
            <p:sp>
              <p:nvSpPr>
                <p:cNvPr id="8398" name="Line 89"/>
                <p:cNvSpPr>
                  <a:spLocks noChangeShapeType="1"/>
                </p:cNvSpPr>
                <p:nvPr/>
              </p:nvSpPr>
              <p:spPr bwMode="auto">
                <a:xfrm>
                  <a:off x="4326" y="2754"/>
                  <a:ext cx="1305" cy="0"/>
                </a:xfrm>
                <a:prstGeom prst="line">
                  <a:avLst/>
                </a:prstGeom>
                <a:noFill/>
                <a:ln w="28575">
                  <a:solidFill>
                    <a:srgbClr val="660066"/>
                  </a:solidFill>
                  <a:round/>
                  <a:headEnd/>
                  <a:tailEnd/>
                </a:ln>
              </p:spPr>
              <p:txBody>
                <a:bodyPr lIns="18288" tIns="18288" rIns="18288" bIns="18288" anchor="ctr"/>
                <a:lstStyle/>
                <a:p>
                  <a:endParaRPr lang="en-GB"/>
                </a:p>
              </p:txBody>
            </p:sp>
            <p:sp>
              <p:nvSpPr>
                <p:cNvPr id="8399" name="Line 90"/>
                <p:cNvSpPr>
                  <a:spLocks noChangeShapeType="1"/>
                </p:cNvSpPr>
                <p:nvPr/>
              </p:nvSpPr>
              <p:spPr bwMode="auto">
                <a:xfrm>
                  <a:off x="4326" y="273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00" name="Line 91"/>
                <p:cNvSpPr>
                  <a:spLocks noChangeShapeType="1"/>
                </p:cNvSpPr>
                <p:nvPr/>
              </p:nvSpPr>
              <p:spPr bwMode="auto">
                <a:xfrm>
                  <a:off x="5628" y="273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401" name="Rectangle 92"/>
                <p:cNvSpPr>
                  <a:spLocks noChangeArrowheads="1"/>
                </p:cNvSpPr>
                <p:nvPr/>
              </p:nvSpPr>
              <p:spPr bwMode="auto">
                <a:xfrm>
                  <a:off x="4820" y="2741"/>
                  <a:ext cx="28" cy="27"/>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8" name="Group 93"/>
              <p:cNvGrpSpPr>
                <a:grpSpLocks/>
              </p:cNvGrpSpPr>
              <p:nvPr/>
            </p:nvGrpSpPr>
            <p:grpSpPr bwMode="auto">
              <a:xfrm>
                <a:off x="4026" y="2875"/>
                <a:ext cx="492" cy="48"/>
                <a:chOff x="4026" y="2875"/>
                <a:chExt cx="492" cy="48"/>
              </a:xfrm>
            </p:grpSpPr>
            <p:sp>
              <p:nvSpPr>
                <p:cNvPr id="8394" name="Line 94"/>
                <p:cNvSpPr>
                  <a:spLocks noChangeShapeType="1"/>
                </p:cNvSpPr>
                <p:nvPr/>
              </p:nvSpPr>
              <p:spPr bwMode="auto">
                <a:xfrm>
                  <a:off x="4026" y="2899"/>
                  <a:ext cx="489" cy="0"/>
                </a:xfrm>
                <a:prstGeom prst="line">
                  <a:avLst/>
                </a:prstGeom>
                <a:noFill/>
                <a:ln w="28575">
                  <a:solidFill>
                    <a:srgbClr val="660066"/>
                  </a:solidFill>
                  <a:round/>
                  <a:headEnd/>
                  <a:tailEnd/>
                </a:ln>
              </p:spPr>
              <p:txBody>
                <a:bodyPr lIns="18288" tIns="18288" rIns="18288" bIns="18288" anchor="ctr"/>
                <a:lstStyle/>
                <a:p>
                  <a:endParaRPr lang="en-GB"/>
                </a:p>
              </p:txBody>
            </p:sp>
            <p:sp>
              <p:nvSpPr>
                <p:cNvPr id="8395" name="Line 95"/>
                <p:cNvSpPr>
                  <a:spLocks noChangeShapeType="1"/>
                </p:cNvSpPr>
                <p:nvPr/>
              </p:nvSpPr>
              <p:spPr bwMode="auto">
                <a:xfrm>
                  <a:off x="4029" y="287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396" name="Line 96"/>
                <p:cNvSpPr>
                  <a:spLocks noChangeShapeType="1"/>
                </p:cNvSpPr>
                <p:nvPr/>
              </p:nvSpPr>
              <p:spPr bwMode="auto">
                <a:xfrm>
                  <a:off x="4518" y="287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397" name="Rectangle 97"/>
                <p:cNvSpPr>
                  <a:spLocks noChangeArrowheads="1"/>
                </p:cNvSpPr>
                <p:nvPr/>
              </p:nvSpPr>
              <p:spPr bwMode="auto">
                <a:xfrm>
                  <a:off x="4220" y="2882"/>
                  <a:ext cx="40" cy="34"/>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19" name="Group 98"/>
              <p:cNvGrpSpPr>
                <a:grpSpLocks/>
              </p:cNvGrpSpPr>
              <p:nvPr/>
            </p:nvGrpSpPr>
            <p:grpSpPr bwMode="auto">
              <a:xfrm>
                <a:off x="4299" y="3020"/>
                <a:ext cx="750" cy="48"/>
                <a:chOff x="4299" y="3020"/>
                <a:chExt cx="750" cy="48"/>
              </a:xfrm>
            </p:grpSpPr>
            <p:sp>
              <p:nvSpPr>
                <p:cNvPr id="8390" name="Line 99"/>
                <p:cNvSpPr>
                  <a:spLocks noChangeShapeType="1"/>
                </p:cNvSpPr>
                <p:nvPr/>
              </p:nvSpPr>
              <p:spPr bwMode="auto">
                <a:xfrm>
                  <a:off x="4299" y="3044"/>
                  <a:ext cx="750" cy="0"/>
                </a:xfrm>
                <a:prstGeom prst="line">
                  <a:avLst/>
                </a:prstGeom>
                <a:noFill/>
                <a:ln w="28575">
                  <a:solidFill>
                    <a:srgbClr val="660066"/>
                  </a:solidFill>
                  <a:round/>
                  <a:headEnd/>
                  <a:tailEnd/>
                </a:ln>
              </p:spPr>
              <p:txBody>
                <a:bodyPr lIns="18288" tIns="18288" rIns="18288" bIns="18288" anchor="ctr"/>
                <a:lstStyle/>
                <a:p>
                  <a:endParaRPr lang="en-GB"/>
                </a:p>
              </p:txBody>
            </p:sp>
            <p:sp>
              <p:nvSpPr>
                <p:cNvPr id="8391" name="Line 100"/>
                <p:cNvSpPr>
                  <a:spLocks noChangeShapeType="1"/>
                </p:cNvSpPr>
                <p:nvPr/>
              </p:nvSpPr>
              <p:spPr bwMode="auto">
                <a:xfrm>
                  <a:off x="4303" y="302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392" name="Line 101"/>
                <p:cNvSpPr>
                  <a:spLocks noChangeShapeType="1"/>
                </p:cNvSpPr>
                <p:nvPr/>
              </p:nvSpPr>
              <p:spPr bwMode="auto">
                <a:xfrm>
                  <a:off x="5046" y="302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393" name="Rectangle 102"/>
                <p:cNvSpPr>
                  <a:spLocks noChangeArrowheads="1"/>
                </p:cNvSpPr>
                <p:nvPr/>
              </p:nvSpPr>
              <p:spPr bwMode="auto">
                <a:xfrm>
                  <a:off x="4600" y="3027"/>
                  <a:ext cx="36" cy="34"/>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20" name="Group 103"/>
              <p:cNvGrpSpPr>
                <a:grpSpLocks/>
              </p:cNvGrpSpPr>
              <p:nvPr/>
            </p:nvGrpSpPr>
            <p:grpSpPr bwMode="auto">
              <a:xfrm>
                <a:off x="4536" y="3157"/>
                <a:ext cx="385" cy="64"/>
                <a:chOff x="4536" y="3157"/>
                <a:chExt cx="385" cy="64"/>
              </a:xfrm>
            </p:grpSpPr>
            <p:sp>
              <p:nvSpPr>
                <p:cNvPr id="8386" name="Line 104"/>
                <p:cNvSpPr>
                  <a:spLocks noChangeShapeType="1"/>
                </p:cNvSpPr>
                <p:nvPr/>
              </p:nvSpPr>
              <p:spPr bwMode="auto">
                <a:xfrm>
                  <a:off x="4536" y="3189"/>
                  <a:ext cx="381" cy="0"/>
                </a:xfrm>
                <a:prstGeom prst="line">
                  <a:avLst/>
                </a:prstGeom>
                <a:noFill/>
                <a:ln w="28575">
                  <a:solidFill>
                    <a:srgbClr val="660066"/>
                  </a:solidFill>
                  <a:round/>
                  <a:headEnd/>
                  <a:tailEnd/>
                </a:ln>
              </p:spPr>
              <p:txBody>
                <a:bodyPr lIns="18288" tIns="18288" rIns="18288" bIns="18288" anchor="ctr"/>
                <a:lstStyle/>
                <a:p>
                  <a:endParaRPr lang="en-GB"/>
                </a:p>
              </p:txBody>
            </p:sp>
            <p:sp>
              <p:nvSpPr>
                <p:cNvPr id="8387" name="Line 105"/>
                <p:cNvSpPr>
                  <a:spLocks noChangeShapeType="1"/>
                </p:cNvSpPr>
                <p:nvPr/>
              </p:nvSpPr>
              <p:spPr bwMode="auto">
                <a:xfrm>
                  <a:off x="4921" y="316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388" name="Line 106"/>
                <p:cNvSpPr>
                  <a:spLocks noChangeShapeType="1"/>
                </p:cNvSpPr>
                <p:nvPr/>
              </p:nvSpPr>
              <p:spPr bwMode="auto">
                <a:xfrm>
                  <a:off x="4541" y="3165"/>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389" name="Rectangle 107"/>
                <p:cNvSpPr>
                  <a:spLocks noChangeArrowheads="1"/>
                </p:cNvSpPr>
                <p:nvPr/>
              </p:nvSpPr>
              <p:spPr bwMode="auto">
                <a:xfrm>
                  <a:off x="4688" y="3157"/>
                  <a:ext cx="56" cy="64"/>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grpSp>
            <p:nvGrpSpPr>
              <p:cNvPr id="21" name="Group 108"/>
              <p:cNvGrpSpPr>
                <a:grpSpLocks/>
              </p:cNvGrpSpPr>
              <p:nvPr/>
            </p:nvGrpSpPr>
            <p:grpSpPr bwMode="auto">
              <a:xfrm>
                <a:off x="4542" y="3310"/>
                <a:ext cx="486" cy="48"/>
                <a:chOff x="4542" y="3310"/>
                <a:chExt cx="486" cy="48"/>
              </a:xfrm>
            </p:grpSpPr>
            <p:sp>
              <p:nvSpPr>
                <p:cNvPr id="8382" name="Line 109"/>
                <p:cNvSpPr>
                  <a:spLocks noChangeShapeType="1"/>
                </p:cNvSpPr>
                <p:nvPr/>
              </p:nvSpPr>
              <p:spPr bwMode="auto">
                <a:xfrm>
                  <a:off x="4542" y="3334"/>
                  <a:ext cx="486" cy="0"/>
                </a:xfrm>
                <a:prstGeom prst="line">
                  <a:avLst/>
                </a:prstGeom>
                <a:noFill/>
                <a:ln w="28575">
                  <a:solidFill>
                    <a:srgbClr val="660066"/>
                  </a:solidFill>
                  <a:round/>
                  <a:headEnd/>
                  <a:tailEnd/>
                </a:ln>
              </p:spPr>
              <p:txBody>
                <a:bodyPr lIns="18288" tIns="18288" rIns="18288" bIns="18288" anchor="ctr"/>
                <a:lstStyle/>
                <a:p>
                  <a:endParaRPr lang="en-GB"/>
                </a:p>
              </p:txBody>
            </p:sp>
            <p:sp>
              <p:nvSpPr>
                <p:cNvPr id="8383" name="Line 110"/>
                <p:cNvSpPr>
                  <a:spLocks noChangeShapeType="1"/>
                </p:cNvSpPr>
                <p:nvPr/>
              </p:nvSpPr>
              <p:spPr bwMode="auto">
                <a:xfrm>
                  <a:off x="4542" y="331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384" name="Line 111"/>
                <p:cNvSpPr>
                  <a:spLocks noChangeShapeType="1"/>
                </p:cNvSpPr>
                <p:nvPr/>
              </p:nvSpPr>
              <p:spPr bwMode="auto">
                <a:xfrm>
                  <a:off x="5025" y="3310"/>
                  <a:ext cx="0" cy="48"/>
                </a:xfrm>
                <a:prstGeom prst="line">
                  <a:avLst/>
                </a:prstGeom>
                <a:noFill/>
                <a:ln w="28575">
                  <a:solidFill>
                    <a:srgbClr val="660066"/>
                  </a:solidFill>
                  <a:round/>
                  <a:headEnd/>
                  <a:tailEnd/>
                </a:ln>
              </p:spPr>
              <p:txBody>
                <a:bodyPr lIns="18288" tIns="18288" rIns="18288" bIns="18288" anchor="ctr"/>
                <a:lstStyle/>
                <a:p>
                  <a:endParaRPr lang="en-GB"/>
                </a:p>
              </p:txBody>
            </p:sp>
            <p:sp>
              <p:nvSpPr>
                <p:cNvPr id="8385" name="Rectangle 112"/>
                <p:cNvSpPr>
                  <a:spLocks noChangeArrowheads="1"/>
                </p:cNvSpPr>
                <p:nvPr/>
              </p:nvSpPr>
              <p:spPr bwMode="auto">
                <a:xfrm>
                  <a:off x="4732" y="3310"/>
                  <a:ext cx="54" cy="48"/>
                </a:xfrm>
                <a:prstGeom prst="rect">
                  <a:avLst/>
                </a:prstGeom>
                <a:solidFill>
                  <a:srgbClr val="660066"/>
                </a:solidFill>
                <a:ln w="28575" algn="ctr">
                  <a:solidFill>
                    <a:srgbClr val="660066"/>
                  </a:solidFill>
                  <a:miter lim="800000"/>
                  <a:headEnd/>
                  <a:tailEnd/>
                </a:ln>
              </p:spPr>
              <p:txBody>
                <a:bodyPr wrap="none" lIns="18288" tIns="18288" rIns="18288" bIns="18288" anchor="ctr"/>
                <a:lstStyle/>
                <a:p>
                  <a:endParaRPr lang="en-GB" sz="1400" b="1">
                    <a:solidFill>
                      <a:srgbClr val="000099"/>
                    </a:solidFill>
                  </a:endParaRPr>
                </a:p>
              </p:txBody>
            </p:sp>
          </p:grpSp>
          <p:sp>
            <p:nvSpPr>
              <p:cNvPr id="8381" name="Rectangle 113"/>
              <p:cNvSpPr>
                <a:spLocks noChangeArrowheads="1"/>
              </p:cNvSpPr>
              <p:nvPr/>
            </p:nvSpPr>
            <p:spPr bwMode="auto">
              <a:xfrm>
                <a:off x="4226" y="1148"/>
                <a:ext cx="41" cy="41"/>
              </a:xfrm>
              <a:prstGeom prst="rect">
                <a:avLst/>
              </a:prstGeom>
              <a:solidFill>
                <a:srgbClr val="660066"/>
              </a:solidFill>
              <a:ln w="28575">
                <a:solidFill>
                  <a:srgbClr val="660066"/>
                </a:solidFill>
                <a:miter lim="800000"/>
                <a:headEnd/>
                <a:tailEnd/>
              </a:ln>
            </p:spPr>
            <p:txBody>
              <a:bodyPr/>
              <a:lstStyle/>
              <a:p>
                <a:endParaRPr lang="en-GB" sz="1400" b="1">
                  <a:solidFill>
                    <a:srgbClr val="000099"/>
                  </a:solidFill>
                </a:endParaRPr>
              </a:p>
            </p:txBody>
          </p:sp>
        </p:grpSp>
        <p:sp>
          <p:nvSpPr>
            <p:cNvPr id="8366" name="Text Box 114"/>
            <p:cNvSpPr txBox="1">
              <a:spLocks noChangeArrowheads="1"/>
            </p:cNvSpPr>
            <p:nvPr/>
          </p:nvSpPr>
          <p:spPr bwMode="auto">
            <a:xfrm>
              <a:off x="4503" y="846"/>
              <a:ext cx="493" cy="254"/>
            </a:xfrm>
            <a:prstGeom prst="rect">
              <a:avLst/>
            </a:prstGeom>
            <a:noFill/>
            <a:ln w="28575" algn="ctr">
              <a:noFill/>
              <a:miter lim="800000"/>
              <a:headEnd/>
              <a:tailEnd/>
            </a:ln>
          </p:spPr>
          <p:txBody>
            <a:bodyPr lIns="18288" tIns="18288" rIns="18288" bIns="18288" anchor="b" anchorCtr="1">
              <a:spAutoFit/>
            </a:bodyPr>
            <a:lstStyle/>
            <a:p>
              <a:pPr algn="ctr"/>
              <a:r>
                <a:rPr lang="en-US" sz="1200" b="1">
                  <a:solidFill>
                    <a:srgbClr val="000099"/>
                  </a:solidFill>
                </a:rPr>
                <a:t>5.5 yrs</a:t>
              </a:r>
              <a:r>
                <a:rPr lang="en-US" sz="1200" b="1" baseline="30000">
                  <a:solidFill>
                    <a:srgbClr val="000099"/>
                  </a:solidFill>
                </a:rPr>
                <a:t>2</a:t>
              </a:r>
              <a:endParaRPr lang="en-US" sz="1200" b="1">
                <a:solidFill>
                  <a:srgbClr val="000099"/>
                </a:solidFill>
              </a:endParaRPr>
            </a:p>
            <a:p>
              <a:r>
                <a:rPr lang="en-US" sz="1200" b="1">
                  <a:solidFill>
                    <a:srgbClr val="000099"/>
                  </a:solidFill>
                </a:rPr>
                <a:t>Risk ratio</a:t>
              </a:r>
            </a:p>
          </p:txBody>
        </p:sp>
      </p:grpSp>
      <p:grpSp>
        <p:nvGrpSpPr>
          <p:cNvPr id="22" name="Group 278"/>
          <p:cNvGrpSpPr>
            <a:grpSpLocks/>
          </p:cNvGrpSpPr>
          <p:nvPr/>
        </p:nvGrpSpPr>
        <p:grpSpPr bwMode="auto">
          <a:xfrm>
            <a:off x="2989263" y="1339850"/>
            <a:ext cx="2978150" cy="4551363"/>
            <a:chOff x="1883" y="844"/>
            <a:chExt cx="1876" cy="2867"/>
          </a:xfrm>
        </p:grpSpPr>
        <p:grpSp>
          <p:nvGrpSpPr>
            <p:cNvPr id="23" name="Group 116"/>
            <p:cNvGrpSpPr>
              <a:grpSpLocks/>
            </p:cNvGrpSpPr>
            <p:nvPr/>
          </p:nvGrpSpPr>
          <p:grpSpPr bwMode="auto">
            <a:xfrm>
              <a:off x="1883" y="1148"/>
              <a:ext cx="1876" cy="2563"/>
              <a:chOff x="1627" y="1148"/>
              <a:chExt cx="1876" cy="2563"/>
            </a:xfrm>
          </p:grpSpPr>
          <p:sp>
            <p:nvSpPr>
              <p:cNvPr id="8204" name="Line 117"/>
              <p:cNvSpPr>
                <a:spLocks noChangeShapeType="1"/>
              </p:cNvSpPr>
              <p:nvPr/>
            </p:nvSpPr>
            <p:spPr bwMode="auto">
              <a:xfrm flipV="1">
                <a:off x="2774" y="1149"/>
                <a:ext cx="0" cy="2413"/>
              </a:xfrm>
              <a:prstGeom prst="line">
                <a:avLst/>
              </a:prstGeom>
              <a:noFill/>
              <a:ln w="28575">
                <a:solidFill>
                  <a:schemeClr val="tx1"/>
                </a:solidFill>
                <a:round/>
                <a:headEnd/>
                <a:tailEnd/>
              </a:ln>
            </p:spPr>
            <p:txBody>
              <a:bodyPr lIns="18288" tIns="18288" rIns="18288" bIns="18288" anchor="ctr"/>
              <a:lstStyle/>
              <a:p>
                <a:endParaRPr lang="en-GB"/>
              </a:p>
            </p:txBody>
          </p:sp>
          <p:sp>
            <p:nvSpPr>
              <p:cNvPr id="8205" name="Line 118"/>
              <p:cNvSpPr>
                <a:spLocks noChangeShapeType="1"/>
              </p:cNvSpPr>
              <p:nvPr/>
            </p:nvSpPr>
            <p:spPr bwMode="auto">
              <a:xfrm>
                <a:off x="1629" y="3559"/>
                <a:ext cx="1" cy="1"/>
              </a:xfrm>
              <a:prstGeom prst="line">
                <a:avLst/>
              </a:prstGeom>
              <a:noFill/>
              <a:ln w="28575">
                <a:solidFill>
                  <a:srgbClr val="000000"/>
                </a:solidFill>
                <a:round/>
                <a:headEnd/>
                <a:tailEnd/>
              </a:ln>
            </p:spPr>
            <p:txBody>
              <a:bodyPr/>
              <a:lstStyle/>
              <a:p>
                <a:endParaRPr lang="en-GB"/>
              </a:p>
            </p:txBody>
          </p:sp>
          <p:sp>
            <p:nvSpPr>
              <p:cNvPr id="8206" name="Rectangle 119"/>
              <p:cNvSpPr>
                <a:spLocks noChangeArrowheads="1"/>
              </p:cNvSpPr>
              <p:nvPr/>
            </p:nvSpPr>
            <p:spPr bwMode="auto">
              <a:xfrm>
                <a:off x="1629" y="3559"/>
                <a:ext cx="1833" cy="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07" name="Line 120"/>
              <p:cNvSpPr>
                <a:spLocks noChangeShapeType="1"/>
              </p:cNvSpPr>
              <p:nvPr/>
            </p:nvSpPr>
            <p:spPr bwMode="auto">
              <a:xfrm>
                <a:off x="2773" y="3560"/>
                <a:ext cx="1" cy="1"/>
              </a:xfrm>
              <a:prstGeom prst="line">
                <a:avLst/>
              </a:prstGeom>
              <a:noFill/>
              <a:ln w="28575">
                <a:solidFill>
                  <a:srgbClr val="000000"/>
                </a:solidFill>
                <a:round/>
                <a:headEnd/>
                <a:tailEnd/>
              </a:ln>
            </p:spPr>
            <p:txBody>
              <a:bodyPr/>
              <a:lstStyle/>
              <a:p>
                <a:endParaRPr lang="en-GB"/>
              </a:p>
            </p:txBody>
          </p:sp>
          <p:sp>
            <p:nvSpPr>
              <p:cNvPr id="8208" name="Line 121"/>
              <p:cNvSpPr>
                <a:spLocks noChangeShapeType="1"/>
              </p:cNvSpPr>
              <p:nvPr/>
            </p:nvSpPr>
            <p:spPr bwMode="auto">
              <a:xfrm>
                <a:off x="1630" y="3560"/>
                <a:ext cx="1" cy="1"/>
              </a:xfrm>
              <a:prstGeom prst="line">
                <a:avLst/>
              </a:prstGeom>
              <a:noFill/>
              <a:ln w="28575">
                <a:solidFill>
                  <a:srgbClr val="000000"/>
                </a:solidFill>
                <a:round/>
                <a:headEnd/>
                <a:tailEnd/>
              </a:ln>
            </p:spPr>
            <p:txBody>
              <a:bodyPr/>
              <a:lstStyle/>
              <a:p>
                <a:endParaRPr lang="en-GB"/>
              </a:p>
            </p:txBody>
          </p:sp>
          <p:sp>
            <p:nvSpPr>
              <p:cNvPr id="8209" name="Rectangle 122"/>
              <p:cNvSpPr>
                <a:spLocks noChangeArrowheads="1"/>
              </p:cNvSpPr>
              <p:nvPr/>
            </p:nvSpPr>
            <p:spPr bwMode="auto">
              <a:xfrm>
                <a:off x="1627" y="3560"/>
                <a:ext cx="3" cy="47"/>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10" name="Line 123"/>
              <p:cNvSpPr>
                <a:spLocks noChangeShapeType="1"/>
              </p:cNvSpPr>
              <p:nvPr/>
            </p:nvSpPr>
            <p:spPr bwMode="auto">
              <a:xfrm>
                <a:off x="1744" y="3560"/>
                <a:ext cx="1" cy="1"/>
              </a:xfrm>
              <a:prstGeom prst="line">
                <a:avLst/>
              </a:prstGeom>
              <a:noFill/>
              <a:ln w="28575">
                <a:solidFill>
                  <a:srgbClr val="000000"/>
                </a:solidFill>
                <a:round/>
                <a:headEnd/>
                <a:tailEnd/>
              </a:ln>
            </p:spPr>
            <p:txBody>
              <a:bodyPr/>
              <a:lstStyle/>
              <a:p>
                <a:endParaRPr lang="en-GB"/>
              </a:p>
            </p:txBody>
          </p:sp>
          <p:sp>
            <p:nvSpPr>
              <p:cNvPr id="8211" name="Rectangle 124"/>
              <p:cNvSpPr>
                <a:spLocks noChangeArrowheads="1"/>
              </p:cNvSpPr>
              <p:nvPr/>
            </p:nvSpPr>
            <p:spPr bwMode="auto">
              <a:xfrm>
                <a:off x="1742" y="3560"/>
                <a:ext cx="2"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12" name="Line 125"/>
              <p:cNvSpPr>
                <a:spLocks noChangeShapeType="1"/>
              </p:cNvSpPr>
              <p:nvPr/>
            </p:nvSpPr>
            <p:spPr bwMode="auto">
              <a:xfrm>
                <a:off x="1859" y="3560"/>
                <a:ext cx="1" cy="1"/>
              </a:xfrm>
              <a:prstGeom prst="line">
                <a:avLst/>
              </a:prstGeom>
              <a:noFill/>
              <a:ln w="28575">
                <a:solidFill>
                  <a:srgbClr val="000000"/>
                </a:solidFill>
                <a:round/>
                <a:headEnd/>
                <a:tailEnd/>
              </a:ln>
            </p:spPr>
            <p:txBody>
              <a:bodyPr/>
              <a:lstStyle/>
              <a:p>
                <a:endParaRPr lang="en-GB"/>
              </a:p>
            </p:txBody>
          </p:sp>
          <p:sp>
            <p:nvSpPr>
              <p:cNvPr id="8213" name="Rectangle 126"/>
              <p:cNvSpPr>
                <a:spLocks noChangeArrowheads="1"/>
              </p:cNvSpPr>
              <p:nvPr/>
            </p:nvSpPr>
            <p:spPr bwMode="auto">
              <a:xfrm>
                <a:off x="1857" y="3560"/>
                <a:ext cx="2"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14" name="Line 127"/>
              <p:cNvSpPr>
                <a:spLocks noChangeShapeType="1"/>
              </p:cNvSpPr>
              <p:nvPr/>
            </p:nvSpPr>
            <p:spPr bwMode="auto">
              <a:xfrm>
                <a:off x="1973" y="3560"/>
                <a:ext cx="1" cy="1"/>
              </a:xfrm>
              <a:prstGeom prst="line">
                <a:avLst/>
              </a:prstGeom>
              <a:noFill/>
              <a:ln w="28575">
                <a:solidFill>
                  <a:srgbClr val="000000"/>
                </a:solidFill>
                <a:round/>
                <a:headEnd/>
                <a:tailEnd/>
              </a:ln>
            </p:spPr>
            <p:txBody>
              <a:bodyPr/>
              <a:lstStyle/>
              <a:p>
                <a:endParaRPr lang="en-GB"/>
              </a:p>
            </p:txBody>
          </p:sp>
          <p:sp>
            <p:nvSpPr>
              <p:cNvPr id="8215" name="Rectangle 128"/>
              <p:cNvSpPr>
                <a:spLocks noChangeArrowheads="1"/>
              </p:cNvSpPr>
              <p:nvPr/>
            </p:nvSpPr>
            <p:spPr bwMode="auto">
              <a:xfrm>
                <a:off x="1971" y="3560"/>
                <a:ext cx="2"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16" name="Line 129"/>
              <p:cNvSpPr>
                <a:spLocks noChangeShapeType="1"/>
              </p:cNvSpPr>
              <p:nvPr/>
            </p:nvSpPr>
            <p:spPr bwMode="auto">
              <a:xfrm>
                <a:off x="2088" y="3560"/>
                <a:ext cx="1" cy="1"/>
              </a:xfrm>
              <a:prstGeom prst="line">
                <a:avLst/>
              </a:prstGeom>
              <a:noFill/>
              <a:ln w="28575">
                <a:solidFill>
                  <a:srgbClr val="000000"/>
                </a:solidFill>
                <a:round/>
                <a:headEnd/>
                <a:tailEnd/>
              </a:ln>
            </p:spPr>
            <p:txBody>
              <a:bodyPr/>
              <a:lstStyle/>
              <a:p>
                <a:endParaRPr lang="en-GB"/>
              </a:p>
            </p:txBody>
          </p:sp>
          <p:sp>
            <p:nvSpPr>
              <p:cNvPr id="8217" name="Rectangle 130"/>
              <p:cNvSpPr>
                <a:spLocks noChangeArrowheads="1"/>
              </p:cNvSpPr>
              <p:nvPr/>
            </p:nvSpPr>
            <p:spPr bwMode="auto">
              <a:xfrm>
                <a:off x="2085" y="3560"/>
                <a:ext cx="3"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18" name="Line 131"/>
              <p:cNvSpPr>
                <a:spLocks noChangeShapeType="1"/>
              </p:cNvSpPr>
              <p:nvPr/>
            </p:nvSpPr>
            <p:spPr bwMode="auto">
              <a:xfrm>
                <a:off x="2203" y="3560"/>
                <a:ext cx="1" cy="1"/>
              </a:xfrm>
              <a:prstGeom prst="line">
                <a:avLst/>
              </a:prstGeom>
              <a:noFill/>
              <a:ln w="28575">
                <a:solidFill>
                  <a:srgbClr val="000000"/>
                </a:solidFill>
                <a:round/>
                <a:headEnd/>
                <a:tailEnd/>
              </a:ln>
            </p:spPr>
            <p:txBody>
              <a:bodyPr/>
              <a:lstStyle/>
              <a:p>
                <a:endParaRPr lang="en-GB"/>
              </a:p>
            </p:txBody>
          </p:sp>
          <p:sp>
            <p:nvSpPr>
              <p:cNvPr id="8219" name="Rectangle 132"/>
              <p:cNvSpPr>
                <a:spLocks noChangeArrowheads="1"/>
              </p:cNvSpPr>
              <p:nvPr/>
            </p:nvSpPr>
            <p:spPr bwMode="auto">
              <a:xfrm>
                <a:off x="2200" y="3560"/>
                <a:ext cx="3" cy="47"/>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20" name="Rectangle 133"/>
              <p:cNvSpPr>
                <a:spLocks noChangeArrowheads="1"/>
              </p:cNvSpPr>
              <p:nvPr/>
            </p:nvSpPr>
            <p:spPr bwMode="auto">
              <a:xfrm>
                <a:off x="2135" y="3596"/>
                <a:ext cx="133" cy="115"/>
              </a:xfrm>
              <a:prstGeom prst="rect">
                <a:avLst/>
              </a:prstGeom>
              <a:noFill/>
              <a:ln w="28575">
                <a:noFill/>
                <a:miter lim="800000"/>
                <a:headEnd/>
                <a:tailEnd/>
              </a:ln>
            </p:spPr>
            <p:txBody>
              <a:bodyPr wrap="none" lIns="0" tIns="0" rIns="0" bIns="0">
                <a:spAutoFit/>
              </a:bodyPr>
              <a:lstStyle/>
              <a:p>
                <a:pPr algn="ctr"/>
                <a:r>
                  <a:rPr lang="en-US" sz="1200" b="1">
                    <a:solidFill>
                      <a:srgbClr val="000000"/>
                    </a:solidFill>
                  </a:rPr>
                  <a:t>0.5</a:t>
                </a:r>
                <a:endParaRPr lang="en-US" sz="1200" b="1">
                  <a:solidFill>
                    <a:srgbClr val="000000"/>
                  </a:solidFill>
                  <a:latin typeface="Helvetica" pitchFamily="34" charset="0"/>
                </a:endParaRPr>
              </a:p>
            </p:txBody>
          </p:sp>
          <p:sp>
            <p:nvSpPr>
              <p:cNvPr id="8221" name="Line 134"/>
              <p:cNvSpPr>
                <a:spLocks noChangeShapeType="1"/>
              </p:cNvSpPr>
              <p:nvPr/>
            </p:nvSpPr>
            <p:spPr bwMode="auto">
              <a:xfrm>
                <a:off x="2318" y="3560"/>
                <a:ext cx="1" cy="1"/>
              </a:xfrm>
              <a:prstGeom prst="line">
                <a:avLst/>
              </a:prstGeom>
              <a:noFill/>
              <a:ln w="28575">
                <a:solidFill>
                  <a:srgbClr val="000000"/>
                </a:solidFill>
                <a:round/>
                <a:headEnd/>
                <a:tailEnd/>
              </a:ln>
            </p:spPr>
            <p:txBody>
              <a:bodyPr/>
              <a:lstStyle/>
              <a:p>
                <a:endParaRPr lang="en-GB"/>
              </a:p>
            </p:txBody>
          </p:sp>
          <p:sp>
            <p:nvSpPr>
              <p:cNvPr id="8222" name="Rectangle 135"/>
              <p:cNvSpPr>
                <a:spLocks noChangeArrowheads="1"/>
              </p:cNvSpPr>
              <p:nvPr/>
            </p:nvSpPr>
            <p:spPr bwMode="auto">
              <a:xfrm>
                <a:off x="2315" y="3560"/>
                <a:ext cx="3"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23" name="Line 136"/>
              <p:cNvSpPr>
                <a:spLocks noChangeShapeType="1"/>
              </p:cNvSpPr>
              <p:nvPr/>
            </p:nvSpPr>
            <p:spPr bwMode="auto">
              <a:xfrm>
                <a:off x="2432" y="3560"/>
                <a:ext cx="1" cy="1"/>
              </a:xfrm>
              <a:prstGeom prst="line">
                <a:avLst/>
              </a:prstGeom>
              <a:noFill/>
              <a:ln w="28575">
                <a:solidFill>
                  <a:srgbClr val="000000"/>
                </a:solidFill>
                <a:round/>
                <a:headEnd/>
                <a:tailEnd/>
              </a:ln>
            </p:spPr>
            <p:txBody>
              <a:bodyPr/>
              <a:lstStyle/>
              <a:p>
                <a:endParaRPr lang="en-GB"/>
              </a:p>
            </p:txBody>
          </p:sp>
          <p:sp>
            <p:nvSpPr>
              <p:cNvPr id="8224" name="Rectangle 137"/>
              <p:cNvSpPr>
                <a:spLocks noChangeArrowheads="1"/>
              </p:cNvSpPr>
              <p:nvPr/>
            </p:nvSpPr>
            <p:spPr bwMode="auto">
              <a:xfrm>
                <a:off x="2430" y="3560"/>
                <a:ext cx="2"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25" name="Line 138"/>
              <p:cNvSpPr>
                <a:spLocks noChangeShapeType="1"/>
              </p:cNvSpPr>
              <p:nvPr/>
            </p:nvSpPr>
            <p:spPr bwMode="auto">
              <a:xfrm>
                <a:off x="2546" y="3560"/>
                <a:ext cx="1" cy="1"/>
              </a:xfrm>
              <a:prstGeom prst="line">
                <a:avLst/>
              </a:prstGeom>
              <a:noFill/>
              <a:ln w="28575">
                <a:solidFill>
                  <a:srgbClr val="000000"/>
                </a:solidFill>
                <a:round/>
                <a:headEnd/>
                <a:tailEnd/>
              </a:ln>
            </p:spPr>
            <p:txBody>
              <a:bodyPr/>
              <a:lstStyle/>
              <a:p>
                <a:endParaRPr lang="en-GB"/>
              </a:p>
            </p:txBody>
          </p:sp>
          <p:sp>
            <p:nvSpPr>
              <p:cNvPr id="8226" name="Rectangle 139"/>
              <p:cNvSpPr>
                <a:spLocks noChangeArrowheads="1"/>
              </p:cNvSpPr>
              <p:nvPr/>
            </p:nvSpPr>
            <p:spPr bwMode="auto">
              <a:xfrm>
                <a:off x="2545" y="3560"/>
                <a:ext cx="1"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27" name="Line 140"/>
              <p:cNvSpPr>
                <a:spLocks noChangeShapeType="1"/>
              </p:cNvSpPr>
              <p:nvPr/>
            </p:nvSpPr>
            <p:spPr bwMode="auto">
              <a:xfrm>
                <a:off x="2661" y="3560"/>
                <a:ext cx="1" cy="1"/>
              </a:xfrm>
              <a:prstGeom prst="line">
                <a:avLst/>
              </a:prstGeom>
              <a:noFill/>
              <a:ln w="28575">
                <a:solidFill>
                  <a:srgbClr val="000000"/>
                </a:solidFill>
                <a:round/>
                <a:headEnd/>
                <a:tailEnd/>
              </a:ln>
            </p:spPr>
            <p:txBody>
              <a:bodyPr/>
              <a:lstStyle/>
              <a:p>
                <a:endParaRPr lang="en-GB"/>
              </a:p>
            </p:txBody>
          </p:sp>
          <p:sp>
            <p:nvSpPr>
              <p:cNvPr id="8228" name="Rectangle 141"/>
              <p:cNvSpPr>
                <a:spLocks noChangeArrowheads="1"/>
              </p:cNvSpPr>
              <p:nvPr/>
            </p:nvSpPr>
            <p:spPr bwMode="auto">
              <a:xfrm>
                <a:off x="2659" y="3560"/>
                <a:ext cx="2"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29" name="Line 142"/>
              <p:cNvSpPr>
                <a:spLocks noChangeShapeType="1"/>
              </p:cNvSpPr>
              <p:nvPr/>
            </p:nvSpPr>
            <p:spPr bwMode="auto">
              <a:xfrm>
                <a:off x="2776" y="3560"/>
                <a:ext cx="1" cy="1"/>
              </a:xfrm>
              <a:prstGeom prst="line">
                <a:avLst/>
              </a:prstGeom>
              <a:noFill/>
              <a:ln w="28575">
                <a:solidFill>
                  <a:srgbClr val="000000"/>
                </a:solidFill>
                <a:round/>
                <a:headEnd/>
                <a:tailEnd/>
              </a:ln>
            </p:spPr>
            <p:txBody>
              <a:bodyPr/>
              <a:lstStyle/>
              <a:p>
                <a:endParaRPr lang="en-GB"/>
              </a:p>
            </p:txBody>
          </p:sp>
          <p:sp>
            <p:nvSpPr>
              <p:cNvPr id="8230" name="Rectangle 143"/>
              <p:cNvSpPr>
                <a:spLocks noChangeArrowheads="1"/>
              </p:cNvSpPr>
              <p:nvPr/>
            </p:nvSpPr>
            <p:spPr bwMode="auto">
              <a:xfrm>
                <a:off x="2773" y="3560"/>
                <a:ext cx="3" cy="47"/>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31" name="Rectangle 144"/>
              <p:cNvSpPr>
                <a:spLocks noChangeArrowheads="1"/>
              </p:cNvSpPr>
              <p:nvPr/>
            </p:nvSpPr>
            <p:spPr bwMode="auto">
              <a:xfrm>
                <a:off x="2708" y="3596"/>
                <a:ext cx="133" cy="115"/>
              </a:xfrm>
              <a:prstGeom prst="rect">
                <a:avLst/>
              </a:prstGeom>
              <a:noFill/>
              <a:ln w="28575">
                <a:noFill/>
                <a:miter lim="800000"/>
                <a:headEnd/>
                <a:tailEnd/>
              </a:ln>
            </p:spPr>
            <p:txBody>
              <a:bodyPr wrap="none" lIns="0" tIns="0" rIns="0" bIns="0">
                <a:spAutoFit/>
              </a:bodyPr>
              <a:lstStyle/>
              <a:p>
                <a:pPr algn="ctr"/>
                <a:r>
                  <a:rPr lang="en-US" sz="1200" b="1">
                    <a:solidFill>
                      <a:srgbClr val="000000"/>
                    </a:solidFill>
                  </a:rPr>
                  <a:t>1.0</a:t>
                </a:r>
                <a:endParaRPr lang="en-US" sz="1200" b="1">
                  <a:solidFill>
                    <a:srgbClr val="000000"/>
                  </a:solidFill>
                  <a:latin typeface="Helvetica" pitchFamily="34" charset="0"/>
                </a:endParaRPr>
              </a:p>
            </p:txBody>
          </p:sp>
          <p:sp>
            <p:nvSpPr>
              <p:cNvPr id="8232" name="Line 145"/>
              <p:cNvSpPr>
                <a:spLocks noChangeShapeType="1"/>
              </p:cNvSpPr>
              <p:nvPr/>
            </p:nvSpPr>
            <p:spPr bwMode="auto">
              <a:xfrm>
                <a:off x="2891" y="3560"/>
                <a:ext cx="1" cy="1"/>
              </a:xfrm>
              <a:prstGeom prst="line">
                <a:avLst/>
              </a:prstGeom>
              <a:noFill/>
              <a:ln w="28575">
                <a:solidFill>
                  <a:srgbClr val="000000"/>
                </a:solidFill>
                <a:round/>
                <a:headEnd/>
                <a:tailEnd/>
              </a:ln>
            </p:spPr>
            <p:txBody>
              <a:bodyPr/>
              <a:lstStyle/>
              <a:p>
                <a:endParaRPr lang="en-GB"/>
              </a:p>
            </p:txBody>
          </p:sp>
          <p:sp>
            <p:nvSpPr>
              <p:cNvPr id="8233" name="Rectangle 146"/>
              <p:cNvSpPr>
                <a:spLocks noChangeArrowheads="1"/>
              </p:cNvSpPr>
              <p:nvPr/>
            </p:nvSpPr>
            <p:spPr bwMode="auto">
              <a:xfrm>
                <a:off x="2888" y="3560"/>
                <a:ext cx="3"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34" name="Line 147"/>
              <p:cNvSpPr>
                <a:spLocks noChangeShapeType="1"/>
              </p:cNvSpPr>
              <p:nvPr/>
            </p:nvSpPr>
            <p:spPr bwMode="auto">
              <a:xfrm>
                <a:off x="3005" y="3560"/>
                <a:ext cx="1" cy="1"/>
              </a:xfrm>
              <a:prstGeom prst="line">
                <a:avLst/>
              </a:prstGeom>
              <a:noFill/>
              <a:ln w="28575">
                <a:solidFill>
                  <a:srgbClr val="000000"/>
                </a:solidFill>
                <a:round/>
                <a:headEnd/>
                <a:tailEnd/>
              </a:ln>
            </p:spPr>
            <p:txBody>
              <a:bodyPr/>
              <a:lstStyle/>
              <a:p>
                <a:endParaRPr lang="en-GB"/>
              </a:p>
            </p:txBody>
          </p:sp>
          <p:sp>
            <p:nvSpPr>
              <p:cNvPr id="8235" name="Rectangle 148"/>
              <p:cNvSpPr>
                <a:spLocks noChangeArrowheads="1"/>
              </p:cNvSpPr>
              <p:nvPr/>
            </p:nvSpPr>
            <p:spPr bwMode="auto">
              <a:xfrm>
                <a:off x="3002" y="3560"/>
                <a:ext cx="3"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36" name="Line 149"/>
              <p:cNvSpPr>
                <a:spLocks noChangeShapeType="1"/>
              </p:cNvSpPr>
              <p:nvPr/>
            </p:nvSpPr>
            <p:spPr bwMode="auto">
              <a:xfrm>
                <a:off x="3120" y="3560"/>
                <a:ext cx="0" cy="1"/>
              </a:xfrm>
              <a:prstGeom prst="line">
                <a:avLst/>
              </a:prstGeom>
              <a:noFill/>
              <a:ln w="28575">
                <a:solidFill>
                  <a:srgbClr val="000000"/>
                </a:solidFill>
                <a:round/>
                <a:headEnd/>
                <a:tailEnd/>
              </a:ln>
            </p:spPr>
            <p:txBody>
              <a:bodyPr/>
              <a:lstStyle/>
              <a:p>
                <a:endParaRPr lang="en-GB"/>
              </a:p>
            </p:txBody>
          </p:sp>
          <p:sp>
            <p:nvSpPr>
              <p:cNvPr id="8237" name="Rectangle 150"/>
              <p:cNvSpPr>
                <a:spLocks noChangeArrowheads="1"/>
              </p:cNvSpPr>
              <p:nvPr/>
            </p:nvSpPr>
            <p:spPr bwMode="auto">
              <a:xfrm>
                <a:off x="3117" y="3560"/>
                <a:ext cx="3"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38" name="Line 151"/>
              <p:cNvSpPr>
                <a:spLocks noChangeShapeType="1"/>
              </p:cNvSpPr>
              <p:nvPr/>
            </p:nvSpPr>
            <p:spPr bwMode="auto">
              <a:xfrm>
                <a:off x="3234" y="3560"/>
                <a:ext cx="1" cy="1"/>
              </a:xfrm>
              <a:prstGeom prst="line">
                <a:avLst/>
              </a:prstGeom>
              <a:noFill/>
              <a:ln w="28575">
                <a:solidFill>
                  <a:srgbClr val="000000"/>
                </a:solidFill>
                <a:round/>
                <a:headEnd/>
                <a:tailEnd/>
              </a:ln>
            </p:spPr>
            <p:txBody>
              <a:bodyPr/>
              <a:lstStyle/>
              <a:p>
                <a:endParaRPr lang="en-GB"/>
              </a:p>
            </p:txBody>
          </p:sp>
          <p:sp>
            <p:nvSpPr>
              <p:cNvPr id="8239" name="Rectangle 152"/>
              <p:cNvSpPr>
                <a:spLocks noChangeArrowheads="1"/>
              </p:cNvSpPr>
              <p:nvPr/>
            </p:nvSpPr>
            <p:spPr bwMode="auto">
              <a:xfrm>
                <a:off x="3232" y="3560"/>
                <a:ext cx="2"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40" name="Line 153"/>
              <p:cNvSpPr>
                <a:spLocks noChangeShapeType="1"/>
              </p:cNvSpPr>
              <p:nvPr/>
            </p:nvSpPr>
            <p:spPr bwMode="auto">
              <a:xfrm>
                <a:off x="3349" y="3560"/>
                <a:ext cx="1" cy="1"/>
              </a:xfrm>
              <a:prstGeom prst="line">
                <a:avLst/>
              </a:prstGeom>
              <a:noFill/>
              <a:ln w="28575">
                <a:solidFill>
                  <a:srgbClr val="000000"/>
                </a:solidFill>
                <a:round/>
                <a:headEnd/>
                <a:tailEnd/>
              </a:ln>
            </p:spPr>
            <p:txBody>
              <a:bodyPr/>
              <a:lstStyle/>
              <a:p>
                <a:endParaRPr lang="en-GB"/>
              </a:p>
            </p:txBody>
          </p:sp>
          <p:sp>
            <p:nvSpPr>
              <p:cNvPr id="8241" name="Rectangle 154"/>
              <p:cNvSpPr>
                <a:spLocks noChangeArrowheads="1"/>
              </p:cNvSpPr>
              <p:nvPr/>
            </p:nvSpPr>
            <p:spPr bwMode="auto">
              <a:xfrm>
                <a:off x="3346" y="3560"/>
                <a:ext cx="3" cy="47"/>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42" name="Rectangle 155"/>
              <p:cNvSpPr>
                <a:spLocks noChangeArrowheads="1"/>
              </p:cNvSpPr>
              <p:nvPr/>
            </p:nvSpPr>
            <p:spPr bwMode="auto">
              <a:xfrm>
                <a:off x="3280" y="3596"/>
                <a:ext cx="133" cy="115"/>
              </a:xfrm>
              <a:prstGeom prst="rect">
                <a:avLst/>
              </a:prstGeom>
              <a:noFill/>
              <a:ln w="28575">
                <a:noFill/>
                <a:miter lim="800000"/>
                <a:headEnd/>
                <a:tailEnd/>
              </a:ln>
            </p:spPr>
            <p:txBody>
              <a:bodyPr wrap="none" lIns="0" tIns="0" rIns="0" bIns="0">
                <a:spAutoFit/>
              </a:bodyPr>
              <a:lstStyle/>
              <a:p>
                <a:pPr algn="ctr"/>
                <a:r>
                  <a:rPr lang="en-US" sz="1200" b="1">
                    <a:solidFill>
                      <a:srgbClr val="000000"/>
                    </a:solidFill>
                  </a:rPr>
                  <a:t>1.5</a:t>
                </a:r>
                <a:endParaRPr lang="en-US" sz="1200" b="1">
                  <a:solidFill>
                    <a:srgbClr val="000000"/>
                  </a:solidFill>
                  <a:latin typeface="Helvetica" pitchFamily="34" charset="0"/>
                </a:endParaRPr>
              </a:p>
            </p:txBody>
          </p:sp>
          <p:sp>
            <p:nvSpPr>
              <p:cNvPr id="8243" name="Line 156"/>
              <p:cNvSpPr>
                <a:spLocks noChangeShapeType="1"/>
              </p:cNvSpPr>
              <p:nvPr/>
            </p:nvSpPr>
            <p:spPr bwMode="auto">
              <a:xfrm>
                <a:off x="3464" y="3560"/>
                <a:ext cx="1" cy="1"/>
              </a:xfrm>
              <a:prstGeom prst="line">
                <a:avLst/>
              </a:prstGeom>
              <a:noFill/>
              <a:ln w="28575">
                <a:solidFill>
                  <a:srgbClr val="000000"/>
                </a:solidFill>
                <a:round/>
                <a:headEnd/>
                <a:tailEnd/>
              </a:ln>
            </p:spPr>
            <p:txBody>
              <a:bodyPr/>
              <a:lstStyle/>
              <a:p>
                <a:endParaRPr lang="en-GB"/>
              </a:p>
            </p:txBody>
          </p:sp>
          <p:sp>
            <p:nvSpPr>
              <p:cNvPr id="8244" name="Rectangle 157"/>
              <p:cNvSpPr>
                <a:spLocks noChangeArrowheads="1"/>
              </p:cNvSpPr>
              <p:nvPr/>
            </p:nvSpPr>
            <p:spPr bwMode="auto">
              <a:xfrm>
                <a:off x="3461" y="3560"/>
                <a:ext cx="3" cy="23"/>
              </a:xfrm>
              <a:prstGeom prst="rect">
                <a:avLst/>
              </a:prstGeom>
              <a:solidFill>
                <a:srgbClr val="000000"/>
              </a:solidFill>
              <a:ln w="28575">
                <a:solidFill>
                  <a:srgbClr val="000000"/>
                </a:solidFill>
                <a:miter lim="800000"/>
                <a:headEnd/>
                <a:tailEnd/>
              </a:ln>
            </p:spPr>
            <p:txBody>
              <a:bodyPr/>
              <a:lstStyle/>
              <a:p>
                <a:endParaRPr lang="en-GB" sz="1400" b="1">
                  <a:solidFill>
                    <a:srgbClr val="000099"/>
                  </a:solidFill>
                </a:endParaRPr>
              </a:p>
            </p:txBody>
          </p:sp>
          <p:sp>
            <p:nvSpPr>
              <p:cNvPr id="8245" name="Rectangle 158"/>
              <p:cNvSpPr>
                <a:spLocks noChangeArrowheads="1"/>
              </p:cNvSpPr>
              <p:nvPr/>
            </p:nvSpPr>
            <p:spPr bwMode="auto">
              <a:xfrm>
                <a:off x="2787" y="3030"/>
                <a:ext cx="29" cy="29"/>
              </a:xfrm>
              <a:prstGeom prst="rect">
                <a:avLst/>
              </a:prstGeom>
              <a:solidFill>
                <a:srgbClr val="FF3300"/>
              </a:solidFill>
              <a:ln w="28575">
                <a:noFill/>
                <a:miter lim="800000"/>
                <a:headEnd/>
                <a:tailEnd/>
              </a:ln>
            </p:spPr>
            <p:txBody>
              <a:bodyPr/>
              <a:lstStyle/>
              <a:p>
                <a:endParaRPr lang="en-GB" sz="1400" b="1">
                  <a:solidFill>
                    <a:srgbClr val="000099"/>
                  </a:solidFill>
                </a:endParaRPr>
              </a:p>
            </p:txBody>
          </p:sp>
          <p:grpSp>
            <p:nvGrpSpPr>
              <p:cNvPr id="24" name="Group 159"/>
              <p:cNvGrpSpPr>
                <a:grpSpLocks/>
              </p:cNvGrpSpPr>
              <p:nvPr/>
            </p:nvGrpSpPr>
            <p:grpSpPr bwMode="auto">
              <a:xfrm>
                <a:off x="2063" y="1148"/>
                <a:ext cx="1440" cy="2217"/>
                <a:chOff x="2063" y="1148"/>
                <a:chExt cx="1440" cy="2217"/>
              </a:xfrm>
            </p:grpSpPr>
            <p:grpSp>
              <p:nvGrpSpPr>
                <p:cNvPr id="25" name="Group 160"/>
                <p:cNvGrpSpPr>
                  <a:grpSpLocks/>
                </p:cNvGrpSpPr>
                <p:nvPr/>
              </p:nvGrpSpPr>
              <p:grpSpPr bwMode="auto">
                <a:xfrm>
                  <a:off x="2200" y="1148"/>
                  <a:ext cx="378" cy="41"/>
                  <a:chOff x="2200" y="1148"/>
                  <a:chExt cx="378" cy="41"/>
                </a:xfrm>
              </p:grpSpPr>
              <p:sp>
                <p:nvSpPr>
                  <p:cNvPr id="8353" name="Rectangle 161"/>
                  <p:cNvSpPr>
                    <a:spLocks noChangeArrowheads="1"/>
                  </p:cNvSpPr>
                  <p:nvPr/>
                </p:nvSpPr>
                <p:spPr bwMode="auto">
                  <a:xfrm>
                    <a:off x="2344" y="1148"/>
                    <a:ext cx="41" cy="41"/>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354" name="Rectangle 162"/>
                  <p:cNvSpPr>
                    <a:spLocks noChangeArrowheads="1"/>
                  </p:cNvSpPr>
                  <p:nvPr/>
                </p:nvSpPr>
                <p:spPr bwMode="auto">
                  <a:xfrm>
                    <a:off x="2344" y="1148"/>
                    <a:ext cx="41" cy="41"/>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355" name="Line 163"/>
                  <p:cNvSpPr>
                    <a:spLocks noChangeShapeType="1"/>
                  </p:cNvSpPr>
                  <p:nvPr/>
                </p:nvSpPr>
                <p:spPr bwMode="auto">
                  <a:xfrm>
                    <a:off x="2200" y="1168"/>
                    <a:ext cx="1" cy="1"/>
                  </a:xfrm>
                  <a:prstGeom prst="line">
                    <a:avLst/>
                  </a:prstGeom>
                  <a:noFill/>
                  <a:ln w="28575">
                    <a:solidFill>
                      <a:srgbClr val="000000"/>
                    </a:solidFill>
                    <a:round/>
                    <a:headEnd/>
                    <a:tailEnd/>
                  </a:ln>
                </p:spPr>
                <p:txBody>
                  <a:bodyPr/>
                  <a:lstStyle/>
                  <a:p>
                    <a:endParaRPr lang="en-GB"/>
                  </a:p>
                </p:txBody>
              </p:sp>
              <p:sp>
                <p:nvSpPr>
                  <p:cNvPr id="8356" name="Rectangle 164"/>
                  <p:cNvSpPr>
                    <a:spLocks noChangeArrowheads="1"/>
                  </p:cNvSpPr>
                  <p:nvPr/>
                </p:nvSpPr>
                <p:spPr bwMode="auto">
                  <a:xfrm>
                    <a:off x="2200" y="1154"/>
                    <a:ext cx="3"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57" name="Line 165"/>
                  <p:cNvSpPr>
                    <a:spLocks noChangeShapeType="1"/>
                  </p:cNvSpPr>
                  <p:nvPr/>
                </p:nvSpPr>
                <p:spPr bwMode="auto">
                  <a:xfrm>
                    <a:off x="2575" y="1168"/>
                    <a:ext cx="1" cy="1"/>
                  </a:xfrm>
                  <a:prstGeom prst="line">
                    <a:avLst/>
                  </a:prstGeom>
                  <a:noFill/>
                  <a:ln w="28575">
                    <a:solidFill>
                      <a:srgbClr val="000000"/>
                    </a:solidFill>
                    <a:round/>
                    <a:headEnd/>
                    <a:tailEnd/>
                  </a:ln>
                </p:spPr>
                <p:txBody>
                  <a:bodyPr/>
                  <a:lstStyle/>
                  <a:p>
                    <a:endParaRPr lang="en-GB"/>
                  </a:p>
                </p:txBody>
              </p:sp>
              <p:sp>
                <p:nvSpPr>
                  <p:cNvPr id="8358" name="Rectangle 166"/>
                  <p:cNvSpPr>
                    <a:spLocks noChangeArrowheads="1"/>
                  </p:cNvSpPr>
                  <p:nvPr/>
                </p:nvSpPr>
                <p:spPr bwMode="auto">
                  <a:xfrm>
                    <a:off x="2575" y="1154"/>
                    <a:ext cx="3"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59" name="Line 167"/>
                  <p:cNvSpPr>
                    <a:spLocks noChangeShapeType="1"/>
                  </p:cNvSpPr>
                  <p:nvPr/>
                </p:nvSpPr>
                <p:spPr bwMode="auto">
                  <a:xfrm>
                    <a:off x="2201" y="1169"/>
                    <a:ext cx="1" cy="0"/>
                  </a:xfrm>
                  <a:prstGeom prst="line">
                    <a:avLst/>
                  </a:prstGeom>
                  <a:noFill/>
                  <a:ln w="28575">
                    <a:solidFill>
                      <a:srgbClr val="000000"/>
                    </a:solidFill>
                    <a:round/>
                    <a:headEnd/>
                    <a:tailEnd/>
                  </a:ln>
                </p:spPr>
                <p:txBody>
                  <a:bodyPr/>
                  <a:lstStyle/>
                  <a:p>
                    <a:endParaRPr lang="en-GB"/>
                  </a:p>
                </p:txBody>
              </p:sp>
              <p:sp>
                <p:nvSpPr>
                  <p:cNvPr id="8360" name="Rectangle 168"/>
                  <p:cNvSpPr>
                    <a:spLocks noChangeArrowheads="1"/>
                  </p:cNvSpPr>
                  <p:nvPr/>
                </p:nvSpPr>
                <p:spPr bwMode="auto">
                  <a:xfrm>
                    <a:off x="2201" y="1168"/>
                    <a:ext cx="375" cy="2"/>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grpSp>
            <p:grpSp>
              <p:nvGrpSpPr>
                <p:cNvPr id="26" name="Group 169"/>
                <p:cNvGrpSpPr>
                  <a:grpSpLocks/>
                </p:cNvGrpSpPr>
                <p:nvPr/>
              </p:nvGrpSpPr>
              <p:grpSpPr bwMode="auto">
                <a:xfrm>
                  <a:off x="2063" y="1429"/>
                  <a:ext cx="1440" cy="1936"/>
                  <a:chOff x="2063" y="1429"/>
                  <a:chExt cx="1440" cy="1936"/>
                </a:xfrm>
              </p:grpSpPr>
              <p:sp>
                <p:nvSpPr>
                  <p:cNvPr id="8249" name="Rectangle 170"/>
                  <p:cNvSpPr>
                    <a:spLocks noChangeArrowheads="1"/>
                  </p:cNvSpPr>
                  <p:nvPr/>
                </p:nvSpPr>
                <p:spPr bwMode="auto">
                  <a:xfrm>
                    <a:off x="2496" y="1429"/>
                    <a:ext cx="77" cy="76"/>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50" name="Rectangle 171"/>
                  <p:cNvSpPr>
                    <a:spLocks noChangeArrowheads="1"/>
                  </p:cNvSpPr>
                  <p:nvPr/>
                </p:nvSpPr>
                <p:spPr bwMode="auto">
                  <a:xfrm>
                    <a:off x="2496" y="1429"/>
                    <a:ext cx="77" cy="76"/>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51" name="Rectangle 172"/>
                  <p:cNvSpPr>
                    <a:spLocks noChangeArrowheads="1"/>
                  </p:cNvSpPr>
                  <p:nvPr/>
                </p:nvSpPr>
                <p:spPr bwMode="auto">
                  <a:xfrm>
                    <a:off x="2418" y="1575"/>
                    <a:ext cx="55" cy="53"/>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52" name="Rectangle 173"/>
                  <p:cNvSpPr>
                    <a:spLocks noChangeArrowheads="1"/>
                  </p:cNvSpPr>
                  <p:nvPr/>
                </p:nvSpPr>
                <p:spPr bwMode="auto">
                  <a:xfrm>
                    <a:off x="2418" y="1575"/>
                    <a:ext cx="55" cy="53"/>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53" name="Rectangle 174"/>
                  <p:cNvSpPr>
                    <a:spLocks noChangeArrowheads="1"/>
                  </p:cNvSpPr>
                  <p:nvPr/>
                </p:nvSpPr>
                <p:spPr bwMode="auto">
                  <a:xfrm>
                    <a:off x="2321" y="1722"/>
                    <a:ext cx="39" cy="37"/>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54" name="Rectangle 175"/>
                  <p:cNvSpPr>
                    <a:spLocks noChangeArrowheads="1"/>
                  </p:cNvSpPr>
                  <p:nvPr/>
                </p:nvSpPr>
                <p:spPr bwMode="auto">
                  <a:xfrm>
                    <a:off x="2321" y="1720"/>
                    <a:ext cx="39" cy="40"/>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55" name="Rectangle 176"/>
                  <p:cNvSpPr>
                    <a:spLocks noChangeArrowheads="1"/>
                  </p:cNvSpPr>
                  <p:nvPr/>
                </p:nvSpPr>
                <p:spPr bwMode="auto">
                  <a:xfrm>
                    <a:off x="2599" y="1859"/>
                    <a:ext cx="52" cy="51"/>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56" name="Rectangle 177"/>
                  <p:cNvSpPr>
                    <a:spLocks noChangeArrowheads="1"/>
                  </p:cNvSpPr>
                  <p:nvPr/>
                </p:nvSpPr>
                <p:spPr bwMode="auto">
                  <a:xfrm>
                    <a:off x="2599" y="1859"/>
                    <a:ext cx="52" cy="51"/>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57" name="Rectangle 178"/>
                  <p:cNvSpPr>
                    <a:spLocks noChangeArrowheads="1"/>
                  </p:cNvSpPr>
                  <p:nvPr/>
                </p:nvSpPr>
                <p:spPr bwMode="auto">
                  <a:xfrm>
                    <a:off x="2642" y="2013"/>
                    <a:ext cx="33" cy="32"/>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58" name="Rectangle 179"/>
                  <p:cNvSpPr>
                    <a:spLocks noChangeArrowheads="1"/>
                  </p:cNvSpPr>
                  <p:nvPr/>
                </p:nvSpPr>
                <p:spPr bwMode="auto">
                  <a:xfrm>
                    <a:off x="2642" y="2009"/>
                    <a:ext cx="40" cy="40"/>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59" name="Rectangle 180"/>
                  <p:cNvSpPr>
                    <a:spLocks noChangeArrowheads="1"/>
                  </p:cNvSpPr>
                  <p:nvPr/>
                </p:nvSpPr>
                <p:spPr bwMode="auto">
                  <a:xfrm>
                    <a:off x="2446" y="2156"/>
                    <a:ext cx="38" cy="36"/>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60" name="Rectangle 181"/>
                  <p:cNvSpPr>
                    <a:spLocks noChangeArrowheads="1"/>
                  </p:cNvSpPr>
                  <p:nvPr/>
                </p:nvSpPr>
                <p:spPr bwMode="auto">
                  <a:xfrm>
                    <a:off x="2446" y="2156"/>
                    <a:ext cx="38" cy="36"/>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61" name="Rectangle 182"/>
                  <p:cNvSpPr>
                    <a:spLocks noChangeArrowheads="1"/>
                  </p:cNvSpPr>
                  <p:nvPr/>
                </p:nvSpPr>
                <p:spPr bwMode="auto">
                  <a:xfrm>
                    <a:off x="2918" y="2308"/>
                    <a:ext cx="23" cy="22"/>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62" name="Rectangle 183"/>
                  <p:cNvSpPr>
                    <a:spLocks noChangeArrowheads="1"/>
                  </p:cNvSpPr>
                  <p:nvPr/>
                </p:nvSpPr>
                <p:spPr bwMode="auto">
                  <a:xfrm>
                    <a:off x="2918" y="2308"/>
                    <a:ext cx="23" cy="22"/>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63" name="Rectangle 184"/>
                  <p:cNvSpPr>
                    <a:spLocks noChangeArrowheads="1"/>
                  </p:cNvSpPr>
                  <p:nvPr/>
                </p:nvSpPr>
                <p:spPr bwMode="auto">
                  <a:xfrm>
                    <a:off x="2561" y="2606"/>
                    <a:ext cx="15" cy="13"/>
                  </a:xfrm>
                  <a:prstGeom prst="rect">
                    <a:avLst/>
                  </a:prstGeom>
                  <a:noFill/>
                  <a:ln w="28575">
                    <a:noFill/>
                    <a:miter lim="800000"/>
                    <a:headEnd/>
                    <a:tailEnd/>
                  </a:ln>
                </p:spPr>
                <p:txBody>
                  <a:bodyPr/>
                  <a:lstStyle/>
                  <a:p>
                    <a:endParaRPr lang="en-GB" sz="1400" b="1">
                      <a:solidFill>
                        <a:srgbClr val="000099"/>
                      </a:solidFill>
                    </a:endParaRPr>
                  </a:p>
                </p:txBody>
              </p:sp>
              <p:sp>
                <p:nvSpPr>
                  <p:cNvPr id="8264" name="Rectangle 185"/>
                  <p:cNvSpPr>
                    <a:spLocks noChangeArrowheads="1"/>
                  </p:cNvSpPr>
                  <p:nvPr/>
                </p:nvSpPr>
                <p:spPr bwMode="auto">
                  <a:xfrm>
                    <a:off x="2561" y="2598"/>
                    <a:ext cx="29" cy="29"/>
                  </a:xfrm>
                  <a:prstGeom prst="rect">
                    <a:avLst/>
                  </a:prstGeom>
                  <a:solidFill>
                    <a:srgbClr val="FF3300"/>
                  </a:solidFill>
                  <a:ln w="28575">
                    <a:solidFill>
                      <a:srgbClr val="FF0000"/>
                    </a:solidFill>
                    <a:miter lim="800000"/>
                    <a:headEnd/>
                    <a:tailEnd/>
                  </a:ln>
                </p:spPr>
                <p:txBody>
                  <a:bodyPr/>
                  <a:lstStyle/>
                  <a:p>
                    <a:endParaRPr lang="en-GB" sz="1400" b="1">
                      <a:solidFill>
                        <a:srgbClr val="000099"/>
                      </a:solidFill>
                    </a:endParaRPr>
                  </a:p>
                </p:txBody>
              </p:sp>
              <p:sp>
                <p:nvSpPr>
                  <p:cNvPr id="8265" name="Rectangle 186"/>
                  <p:cNvSpPr>
                    <a:spLocks noChangeArrowheads="1"/>
                  </p:cNvSpPr>
                  <p:nvPr/>
                </p:nvSpPr>
                <p:spPr bwMode="auto">
                  <a:xfrm>
                    <a:off x="2618" y="2746"/>
                    <a:ext cx="18" cy="16"/>
                  </a:xfrm>
                  <a:prstGeom prst="rect">
                    <a:avLst/>
                  </a:prstGeom>
                  <a:noFill/>
                  <a:ln w="28575">
                    <a:noFill/>
                    <a:miter lim="800000"/>
                    <a:headEnd/>
                    <a:tailEnd/>
                  </a:ln>
                </p:spPr>
                <p:txBody>
                  <a:bodyPr/>
                  <a:lstStyle/>
                  <a:p>
                    <a:endParaRPr lang="en-GB" sz="1400" b="1">
                      <a:solidFill>
                        <a:srgbClr val="000099"/>
                      </a:solidFill>
                    </a:endParaRPr>
                  </a:p>
                </p:txBody>
              </p:sp>
              <p:sp>
                <p:nvSpPr>
                  <p:cNvPr id="8266" name="Rectangle 187"/>
                  <p:cNvSpPr>
                    <a:spLocks noChangeAspect="1" noChangeArrowheads="1"/>
                  </p:cNvSpPr>
                  <p:nvPr/>
                </p:nvSpPr>
                <p:spPr bwMode="auto">
                  <a:xfrm>
                    <a:off x="2618" y="2741"/>
                    <a:ext cx="29" cy="26"/>
                  </a:xfrm>
                  <a:prstGeom prst="rect">
                    <a:avLst/>
                  </a:prstGeom>
                  <a:solidFill>
                    <a:srgbClr val="FF3300"/>
                  </a:solidFill>
                  <a:ln w="28575">
                    <a:solidFill>
                      <a:srgbClr val="FF0000"/>
                    </a:solidFill>
                    <a:miter lim="800000"/>
                    <a:headEnd/>
                    <a:tailEnd/>
                  </a:ln>
                </p:spPr>
                <p:txBody>
                  <a:bodyPr/>
                  <a:lstStyle/>
                  <a:p>
                    <a:endParaRPr lang="en-GB" sz="1400" b="1">
                      <a:solidFill>
                        <a:srgbClr val="000099"/>
                      </a:solidFill>
                    </a:endParaRPr>
                  </a:p>
                </p:txBody>
              </p:sp>
              <p:sp>
                <p:nvSpPr>
                  <p:cNvPr id="8267" name="Rectangle 188"/>
                  <p:cNvSpPr>
                    <a:spLocks noChangeArrowheads="1"/>
                  </p:cNvSpPr>
                  <p:nvPr/>
                </p:nvSpPr>
                <p:spPr bwMode="auto">
                  <a:xfrm>
                    <a:off x="2287" y="2887"/>
                    <a:ext cx="24" cy="24"/>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68" name="Rectangle 189"/>
                  <p:cNvSpPr>
                    <a:spLocks noChangeAspect="1" noChangeArrowheads="1"/>
                  </p:cNvSpPr>
                  <p:nvPr/>
                </p:nvSpPr>
                <p:spPr bwMode="auto">
                  <a:xfrm>
                    <a:off x="2287" y="2882"/>
                    <a:ext cx="35" cy="35"/>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69" name="Rectangle 190"/>
                  <p:cNvSpPr>
                    <a:spLocks noChangeArrowheads="1"/>
                  </p:cNvSpPr>
                  <p:nvPr/>
                </p:nvSpPr>
                <p:spPr bwMode="auto">
                  <a:xfrm>
                    <a:off x="2919" y="3168"/>
                    <a:ext cx="45" cy="43"/>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70" name="Rectangle 191"/>
                  <p:cNvSpPr>
                    <a:spLocks noChangeArrowheads="1"/>
                  </p:cNvSpPr>
                  <p:nvPr/>
                </p:nvSpPr>
                <p:spPr bwMode="auto">
                  <a:xfrm>
                    <a:off x="2919" y="3168"/>
                    <a:ext cx="45" cy="43"/>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71" name="Rectangle 192"/>
                  <p:cNvSpPr>
                    <a:spLocks noChangeArrowheads="1"/>
                  </p:cNvSpPr>
                  <p:nvPr/>
                </p:nvSpPr>
                <p:spPr bwMode="auto">
                  <a:xfrm>
                    <a:off x="3095" y="3325"/>
                    <a:ext cx="19" cy="19"/>
                  </a:xfrm>
                  <a:prstGeom prst="rect">
                    <a:avLst/>
                  </a:prstGeom>
                  <a:noFill/>
                  <a:ln w="28575">
                    <a:solidFill>
                      <a:srgbClr val="000000"/>
                    </a:solidFill>
                    <a:miter lim="800000"/>
                    <a:headEnd/>
                    <a:tailEnd/>
                  </a:ln>
                </p:spPr>
                <p:txBody>
                  <a:bodyPr/>
                  <a:lstStyle/>
                  <a:p>
                    <a:endParaRPr lang="en-GB" sz="1400" b="1">
                      <a:solidFill>
                        <a:srgbClr val="000099"/>
                      </a:solidFill>
                    </a:endParaRPr>
                  </a:p>
                </p:txBody>
              </p:sp>
              <p:sp>
                <p:nvSpPr>
                  <p:cNvPr id="8272" name="Rectangle 193"/>
                  <p:cNvSpPr>
                    <a:spLocks noChangeArrowheads="1"/>
                  </p:cNvSpPr>
                  <p:nvPr/>
                </p:nvSpPr>
                <p:spPr bwMode="auto">
                  <a:xfrm>
                    <a:off x="3095" y="3325"/>
                    <a:ext cx="19" cy="19"/>
                  </a:xfrm>
                  <a:prstGeom prst="rect">
                    <a:avLst/>
                  </a:prstGeom>
                  <a:solidFill>
                    <a:srgbClr val="FF3300"/>
                  </a:solidFill>
                  <a:ln w="28575">
                    <a:solidFill>
                      <a:srgbClr val="FF3300"/>
                    </a:solidFill>
                    <a:miter lim="800000"/>
                    <a:headEnd/>
                    <a:tailEnd/>
                  </a:ln>
                </p:spPr>
                <p:txBody>
                  <a:bodyPr/>
                  <a:lstStyle/>
                  <a:p>
                    <a:endParaRPr lang="en-GB" sz="1400" b="1">
                      <a:solidFill>
                        <a:srgbClr val="000099"/>
                      </a:solidFill>
                    </a:endParaRPr>
                  </a:p>
                </p:txBody>
              </p:sp>
              <p:sp>
                <p:nvSpPr>
                  <p:cNvPr id="8273" name="Line 194"/>
                  <p:cNvSpPr>
                    <a:spLocks noChangeShapeType="1"/>
                  </p:cNvSpPr>
                  <p:nvPr/>
                </p:nvSpPr>
                <p:spPr bwMode="auto">
                  <a:xfrm>
                    <a:off x="2420" y="1466"/>
                    <a:ext cx="1" cy="1"/>
                  </a:xfrm>
                  <a:prstGeom prst="line">
                    <a:avLst/>
                  </a:prstGeom>
                  <a:noFill/>
                  <a:ln w="28575">
                    <a:solidFill>
                      <a:srgbClr val="000000"/>
                    </a:solidFill>
                    <a:round/>
                    <a:headEnd/>
                    <a:tailEnd/>
                  </a:ln>
                </p:spPr>
                <p:txBody>
                  <a:bodyPr/>
                  <a:lstStyle/>
                  <a:p>
                    <a:endParaRPr lang="en-GB"/>
                  </a:p>
                </p:txBody>
              </p:sp>
              <p:sp>
                <p:nvSpPr>
                  <p:cNvPr id="8274" name="Rectangle 195"/>
                  <p:cNvSpPr>
                    <a:spLocks noChangeArrowheads="1"/>
                  </p:cNvSpPr>
                  <p:nvPr/>
                </p:nvSpPr>
                <p:spPr bwMode="auto">
                  <a:xfrm>
                    <a:off x="2420" y="1452"/>
                    <a:ext cx="3" cy="29"/>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75" name="Line 196"/>
                  <p:cNvSpPr>
                    <a:spLocks noChangeShapeType="1"/>
                  </p:cNvSpPr>
                  <p:nvPr/>
                </p:nvSpPr>
                <p:spPr bwMode="auto">
                  <a:xfrm>
                    <a:off x="2662" y="1466"/>
                    <a:ext cx="1" cy="1"/>
                  </a:xfrm>
                  <a:prstGeom prst="line">
                    <a:avLst/>
                  </a:prstGeom>
                  <a:noFill/>
                  <a:ln w="28575">
                    <a:solidFill>
                      <a:srgbClr val="000000"/>
                    </a:solidFill>
                    <a:round/>
                    <a:headEnd/>
                    <a:tailEnd/>
                  </a:ln>
                </p:spPr>
                <p:txBody>
                  <a:bodyPr/>
                  <a:lstStyle/>
                  <a:p>
                    <a:endParaRPr lang="en-GB"/>
                  </a:p>
                </p:txBody>
              </p:sp>
              <p:sp>
                <p:nvSpPr>
                  <p:cNvPr id="8276" name="Rectangle 197"/>
                  <p:cNvSpPr>
                    <a:spLocks noChangeArrowheads="1"/>
                  </p:cNvSpPr>
                  <p:nvPr/>
                </p:nvSpPr>
                <p:spPr bwMode="auto">
                  <a:xfrm>
                    <a:off x="2662" y="1452"/>
                    <a:ext cx="3" cy="29"/>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77" name="Line 198"/>
                  <p:cNvSpPr>
                    <a:spLocks noChangeShapeType="1"/>
                  </p:cNvSpPr>
                  <p:nvPr/>
                </p:nvSpPr>
                <p:spPr bwMode="auto">
                  <a:xfrm>
                    <a:off x="2421" y="1466"/>
                    <a:ext cx="1" cy="1"/>
                  </a:xfrm>
                  <a:prstGeom prst="line">
                    <a:avLst/>
                  </a:prstGeom>
                  <a:noFill/>
                  <a:ln w="28575">
                    <a:solidFill>
                      <a:srgbClr val="000000"/>
                    </a:solidFill>
                    <a:round/>
                    <a:headEnd/>
                    <a:tailEnd/>
                  </a:ln>
                </p:spPr>
                <p:txBody>
                  <a:bodyPr/>
                  <a:lstStyle/>
                  <a:p>
                    <a:endParaRPr lang="en-GB"/>
                  </a:p>
                </p:txBody>
              </p:sp>
              <p:sp>
                <p:nvSpPr>
                  <p:cNvPr id="8278" name="Rectangle 199"/>
                  <p:cNvSpPr>
                    <a:spLocks noChangeArrowheads="1"/>
                  </p:cNvSpPr>
                  <p:nvPr/>
                </p:nvSpPr>
                <p:spPr bwMode="auto">
                  <a:xfrm>
                    <a:off x="2421" y="1465"/>
                    <a:ext cx="243" cy="3"/>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79" name="Line 200"/>
                  <p:cNvSpPr>
                    <a:spLocks noChangeShapeType="1"/>
                  </p:cNvSpPr>
                  <p:nvPr/>
                </p:nvSpPr>
                <p:spPr bwMode="auto">
                  <a:xfrm>
                    <a:off x="2301" y="1601"/>
                    <a:ext cx="1" cy="1"/>
                  </a:xfrm>
                  <a:prstGeom prst="line">
                    <a:avLst/>
                  </a:prstGeom>
                  <a:noFill/>
                  <a:ln w="28575">
                    <a:solidFill>
                      <a:srgbClr val="000000"/>
                    </a:solidFill>
                    <a:round/>
                    <a:headEnd/>
                    <a:tailEnd/>
                  </a:ln>
                </p:spPr>
                <p:txBody>
                  <a:bodyPr/>
                  <a:lstStyle/>
                  <a:p>
                    <a:endParaRPr lang="en-GB"/>
                  </a:p>
                </p:txBody>
              </p:sp>
              <p:sp>
                <p:nvSpPr>
                  <p:cNvPr id="8280" name="Rectangle 201"/>
                  <p:cNvSpPr>
                    <a:spLocks noChangeArrowheads="1"/>
                  </p:cNvSpPr>
                  <p:nvPr/>
                </p:nvSpPr>
                <p:spPr bwMode="auto">
                  <a:xfrm>
                    <a:off x="2301" y="1587"/>
                    <a:ext cx="2"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81" name="Line 202"/>
                  <p:cNvSpPr>
                    <a:spLocks noChangeShapeType="1"/>
                  </p:cNvSpPr>
                  <p:nvPr/>
                </p:nvSpPr>
                <p:spPr bwMode="auto">
                  <a:xfrm>
                    <a:off x="2618" y="1601"/>
                    <a:ext cx="0" cy="1"/>
                  </a:xfrm>
                  <a:prstGeom prst="line">
                    <a:avLst/>
                  </a:prstGeom>
                  <a:noFill/>
                  <a:ln w="28575">
                    <a:solidFill>
                      <a:srgbClr val="000000"/>
                    </a:solidFill>
                    <a:round/>
                    <a:headEnd/>
                    <a:tailEnd/>
                  </a:ln>
                </p:spPr>
                <p:txBody>
                  <a:bodyPr/>
                  <a:lstStyle/>
                  <a:p>
                    <a:endParaRPr lang="en-GB"/>
                  </a:p>
                </p:txBody>
              </p:sp>
              <p:sp>
                <p:nvSpPr>
                  <p:cNvPr id="8282" name="Rectangle 203"/>
                  <p:cNvSpPr>
                    <a:spLocks noChangeArrowheads="1"/>
                  </p:cNvSpPr>
                  <p:nvPr/>
                </p:nvSpPr>
                <p:spPr bwMode="auto">
                  <a:xfrm>
                    <a:off x="2618" y="1587"/>
                    <a:ext cx="2"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83" name="Line 204"/>
                  <p:cNvSpPr>
                    <a:spLocks noChangeShapeType="1"/>
                  </p:cNvSpPr>
                  <p:nvPr/>
                </p:nvSpPr>
                <p:spPr bwMode="auto">
                  <a:xfrm>
                    <a:off x="2303" y="1601"/>
                    <a:ext cx="0" cy="1"/>
                  </a:xfrm>
                  <a:prstGeom prst="line">
                    <a:avLst/>
                  </a:prstGeom>
                  <a:noFill/>
                  <a:ln w="28575">
                    <a:solidFill>
                      <a:srgbClr val="000000"/>
                    </a:solidFill>
                    <a:round/>
                    <a:headEnd/>
                    <a:tailEnd/>
                  </a:ln>
                </p:spPr>
                <p:txBody>
                  <a:bodyPr/>
                  <a:lstStyle/>
                  <a:p>
                    <a:endParaRPr lang="en-GB"/>
                  </a:p>
                </p:txBody>
              </p:sp>
              <p:sp>
                <p:nvSpPr>
                  <p:cNvPr id="8284" name="Rectangle 205"/>
                  <p:cNvSpPr>
                    <a:spLocks noChangeArrowheads="1"/>
                  </p:cNvSpPr>
                  <p:nvPr/>
                </p:nvSpPr>
                <p:spPr bwMode="auto">
                  <a:xfrm>
                    <a:off x="2303" y="1600"/>
                    <a:ext cx="316" cy="3"/>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85" name="Line 206"/>
                  <p:cNvSpPr>
                    <a:spLocks noChangeShapeType="1"/>
                  </p:cNvSpPr>
                  <p:nvPr/>
                </p:nvSpPr>
                <p:spPr bwMode="auto">
                  <a:xfrm>
                    <a:off x="2171" y="1740"/>
                    <a:ext cx="1" cy="1"/>
                  </a:xfrm>
                  <a:prstGeom prst="line">
                    <a:avLst/>
                  </a:prstGeom>
                  <a:noFill/>
                  <a:ln w="28575">
                    <a:solidFill>
                      <a:srgbClr val="000000"/>
                    </a:solidFill>
                    <a:round/>
                    <a:headEnd/>
                    <a:tailEnd/>
                  </a:ln>
                </p:spPr>
                <p:txBody>
                  <a:bodyPr/>
                  <a:lstStyle/>
                  <a:p>
                    <a:endParaRPr lang="en-GB"/>
                  </a:p>
                </p:txBody>
              </p:sp>
              <p:sp>
                <p:nvSpPr>
                  <p:cNvPr id="8286" name="Rectangle 207"/>
                  <p:cNvSpPr>
                    <a:spLocks noChangeArrowheads="1"/>
                  </p:cNvSpPr>
                  <p:nvPr/>
                </p:nvSpPr>
                <p:spPr bwMode="auto">
                  <a:xfrm>
                    <a:off x="2171" y="1725"/>
                    <a:ext cx="2"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87" name="Line 208"/>
                  <p:cNvSpPr>
                    <a:spLocks noChangeShapeType="1"/>
                  </p:cNvSpPr>
                  <p:nvPr/>
                </p:nvSpPr>
                <p:spPr bwMode="auto">
                  <a:xfrm>
                    <a:off x="2560" y="1740"/>
                    <a:ext cx="1" cy="1"/>
                  </a:xfrm>
                  <a:prstGeom prst="line">
                    <a:avLst/>
                  </a:prstGeom>
                  <a:noFill/>
                  <a:ln w="28575">
                    <a:solidFill>
                      <a:srgbClr val="000000"/>
                    </a:solidFill>
                    <a:round/>
                    <a:headEnd/>
                    <a:tailEnd/>
                  </a:ln>
                </p:spPr>
                <p:txBody>
                  <a:bodyPr/>
                  <a:lstStyle/>
                  <a:p>
                    <a:endParaRPr lang="en-GB"/>
                  </a:p>
                </p:txBody>
              </p:sp>
              <p:sp>
                <p:nvSpPr>
                  <p:cNvPr id="8288" name="Rectangle 209"/>
                  <p:cNvSpPr>
                    <a:spLocks noChangeArrowheads="1"/>
                  </p:cNvSpPr>
                  <p:nvPr/>
                </p:nvSpPr>
                <p:spPr bwMode="auto">
                  <a:xfrm>
                    <a:off x="2560" y="1725"/>
                    <a:ext cx="2"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89" name="Line 210"/>
                  <p:cNvSpPr>
                    <a:spLocks noChangeShapeType="1"/>
                  </p:cNvSpPr>
                  <p:nvPr/>
                </p:nvSpPr>
                <p:spPr bwMode="auto">
                  <a:xfrm>
                    <a:off x="2173" y="1740"/>
                    <a:ext cx="0" cy="1"/>
                  </a:xfrm>
                  <a:prstGeom prst="line">
                    <a:avLst/>
                  </a:prstGeom>
                  <a:noFill/>
                  <a:ln w="28575">
                    <a:solidFill>
                      <a:srgbClr val="000000"/>
                    </a:solidFill>
                    <a:round/>
                    <a:headEnd/>
                    <a:tailEnd/>
                  </a:ln>
                </p:spPr>
                <p:txBody>
                  <a:bodyPr/>
                  <a:lstStyle/>
                  <a:p>
                    <a:endParaRPr lang="en-GB"/>
                  </a:p>
                </p:txBody>
              </p:sp>
              <p:sp>
                <p:nvSpPr>
                  <p:cNvPr id="8290" name="Rectangle 211"/>
                  <p:cNvSpPr>
                    <a:spLocks noChangeArrowheads="1"/>
                  </p:cNvSpPr>
                  <p:nvPr/>
                </p:nvSpPr>
                <p:spPr bwMode="auto">
                  <a:xfrm>
                    <a:off x="2173" y="1739"/>
                    <a:ext cx="389" cy="3"/>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91" name="Line 212"/>
                  <p:cNvSpPr>
                    <a:spLocks noChangeShapeType="1"/>
                  </p:cNvSpPr>
                  <p:nvPr/>
                </p:nvSpPr>
                <p:spPr bwMode="auto">
                  <a:xfrm>
                    <a:off x="2446" y="1884"/>
                    <a:ext cx="1" cy="0"/>
                  </a:xfrm>
                  <a:prstGeom prst="line">
                    <a:avLst/>
                  </a:prstGeom>
                  <a:noFill/>
                  <a:ln w="28575">
                    <a:solidFill>
                      <a:srgbClr val="000000"/>
                    </a:solidFill>
                    <a:round/>
                    <a:headEnd/>
                    <a:tailEnd/>
                  </a:ln>
                </p:spPr>
                <p:txBody>
                  <a:bodyPr/>
                  <a:lstStyle/>
                  <a:p>
                    <a:endParaRPr lang="en-GB"/>
                  </a:p>
                </p:txBody>
              </p:sp>
              <p:sp>
                <p:nvSpPr>
                  <p:cNvPr id="8292" name="Rectangle 213"/>
                  <p:cNvSpPr>
                    <a:spLocks noChangeArrowheads="1"/>
                  </p:cNvSpPr>
                  <p:nvPr/>
                </p:nvSpPr>
                <p:spPr bwMode="auto">
                  <a:xfrm>
                    <a:off x="2446" y="1869"/>
                    <a:ext cx="2"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93" name="Line 214"/>
                  <p:cNvSpPr>
                    <a:spLocks noChangeShapeType="1"/>
                  </p:cNvSpPr>
                  <p:nvPr/>
                </p:nvSpPr>
                <p:spPr bwMode="auto">
                  <a:xfrm>
                    <a:off x="2842" y="1884"/>
                    <a:ext cx="1" cy="0"/>
                  </a:xfrm>
                  <a:prstGeom prst="line">
                    <a:avLst/>
                  </a:prstGeom>
                  <a:noFill/>
                  <a:ln w="28575">
                    <a:solidFill>
                      <a:srgbClr val="000000"/>
                    </a:solidFill>
                    <a:round/>
                    <a:headEnd/>
                    <a:tailEnd/>
                  </a:ln>
                </p:spPr>
                <p:txBody>
                  <a:bodyPr/>
                  <a:lstStyle/>
                  <a:p>
                    <a:endParaRPr lang="en-GB"/>
                  </a:p>
                </p:txBody>
              </p:sp>
              <p:sp>
                <p:nvSpPr>
                  <p:cNvPr id="8294" name="Rectangle 215"/>
                  <p:cNvSpPr>
                    <a:spLocks noChangeArrowheads="1"/>
                  </p:cNvSpPr>
                  <p:nvPr/>
                </p:nvSpPr>
                <p:spPr bwMode="auto">
                  <a:xfrm>
                    <a:off x="2842" y="1869"/>
                    <a:ext cx="3"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95" name="Line 216"/>
                  <p:cNvSpPr>
                    <a:spLocks noChangeShapeType="1"/>
                  </p:cNvSpPr>
                  <p:nvPr/>
                </p:nvSpPr>
                <p:spPr bwMode="auto">
                  <a:xfrm>
                    <a:off x="2447" y="1884"/>
                    <a:ext cx="1" cy="0"/>
                  </a:xfrm>
                  <a:prstGeom prst="line">
                    <a:avLst/>
                  </a:prstGeom>
                  <a:noFill/>
                  <a:ln w="28575">
                    <a:solidFill>
                      <a:srgbClr val="000000"/>
                    </a:solidFill>
                    <a:round/>
                    <a:headEnd/>
                    <a:tailEnd/>
                  </a:ln>
                </p:spPr>
                <p:txBody>
                  <a:bodyPr/>
                  <a:lstStyle/>
                  <a:p>
                    <a:endParaRPr lang="en-GB"/>
                  </a:p>
                </p:txBody>
              </p:sp>
              <p:sp>
                <p:nvSpPr>
                  <p:cNvPr id="8296" name="Rectangle 217"/>
                  <p:cNvSpPr>
                    <a:spLocks noChangeArrowheads="1"/>
                  </p:cNvSpPr>
                  <p:nvPr/>
                </p:nvSpPr>
                <p:spPr bwMode="auto">
                  <a:xfrm>
                    <a:off x="2447" y="1883"/>
                    <a:ext cx="396" cy="2"/>
                  </a:xfrm>
                  <a:prstGeom prst="rect">
                    <a:avLst/>
                  </a:prstGeom>
                  <a:solidFill>
                    <a:srgbClr val="FF0000"/>
                  </a:solidFill>
                  <a:ln w="28575">
                    <a:solidFill>
                      <a:srgbClr val="FF3300"/>
                    </a:solidFill>
                    <a:miter lim="800000"/>
                    <a:headEnd/>
                    <a:tailEnd/>
                  </a:ln>
                </p:spPr>
                <p:txBody>
                  <a:bodyPr/>
                  <a:lstStyle/>
                  <a:p>
                    <a:endParaRPr lang="en-GB" sz="1400" b="1">
                      <a:solidFill>
                        <a:srgbClr val="000099"/>
                      </a:solidFill>
                    </a:endParaRPr>
                  </a:p>
                </p:txBody>
              </p:sp>
              <p:sp>
                <p:nvSpPr>
                  <p:cNvPr id="8297" name="Line 218"/>
                  <p:cNvSpPr>
                    <a:spLocks noChangeShapeType="1"/>
                  </p:cNvSpPr>
                  <p:nvPr/>
                </p:nvSpPr>
                <p:spPr bwMode="auto">
                  <a:xfrm>
                    <a:off x="2380" y="2029"/>
                    <a:ext cx="1" cy="0"/>
                  </a:xfrm>
                  <a:prstGeom prst="line">
                    <a:avLst/>
                  </a:prstGeom>
                  <a:noFill/>
                  <a:ln w="28575">
                    <a:solidFill>
                      <a:srgbClr val="000000"/>
                    </a:solidFill>
                    <a:round/>
                    <a:headEnd/>
                    <a:tailEnd/>
                  </a:ln>
                </p:spPr>
                <p:txBody>
                  <a:bodyPr/>
                  <a:lstStyle/>
                  <a:p>
                    <a:endParaRPr lang="en-GB"/>
                  </a:p>
                </p:txBody>
              </p:sp>
              <p:sp>
                <p:nvSpPr>
                  <p:cNvPr id="8298" name="Rectangle 219"/>
                  <p:cNvSpPr>
                    <a:spLocks noChangeArrowheads="1"/>
                  </p:cNvSpPr>
                  <p:nvPr/>
                </p:nvSpPr>
                <p:spPr bwMode="auto">
                  <a:xfrm>
                    <a:off x="2380" y="2013"/>
                    <a:ext cx="3" cy="32"/>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299" name="Line 220"/>
                  <p:cNvSpPr>
                    <a:spLocks noChangeShapeType="1"/>
                  </p:cNvSpPr>
                  <p:nvPr/>
                </p:nvSpPr>
                <p:spPr bwMode="auto">
                  <a:xfrm>
                    <a:off x="3039" y="2029"/>
                    <a:ext cx="0" cy="0"/>
                  </a:xfrm>
                  <a:prstGeom prst="line">
                    <a:avLst/>
                  </a:prstGeom>
                  <a:noFill/>
                  <a:ln w="28575">
                    <a:solidFill>
                      <a:srgbClr val="000000"/>
                    </a:solidFill>
                    <a:round/>
                    <a:headEnd/>
                    <a:tailEnd/>
                  </a:ln>
                </p:spPr>
                <p:txBody>
                  <a:bodyPr/>
                  <a:lstStyle/>
                  <a:p>
                    <a:endParaRPr lang="en-GB"/>
                  </a:p>
                </p:txBody>
              </p:sp>
              <p:sp>
                <p:nvSpPr>
                  <p:cNvPr id="8300" name="Rectangle 221"/>
                  <p:cNvSpPr>
                    <a:spLocks noChangeArrowheads="1"/>
                  </p:cNvSpPr>
                  <p:nvPr/>
                </p:nvSpPr>
                <p:spPr bwMode="auto">
                  <a:xfrm>
                    <a:off x="3039" y="2013"/>
                    <a:ext cx="2" cy="32"/>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01" name="Line 222"/>
                  <p:cNvSpPr>
                    <a:spLocks noChangeShapeType="1"/>
                  </p:cNvSpPr>
                  <p:nvPr/>
                </p:nvSpPr>
                <p:spPr bwMode="auto">
                  <a:xfrm>
                    <a:off x="2381" y="2029"/>
                    <a:ext cx="1" cy="1"/>
                  </a:xfrm>
                  <a:prstGeom prst="line">
                    <a:avLst/>
                  </a:prstGeom>
                  <a:noFill/>
                  <a:ln w="28575">
                    <a:solidFill>
                      <a:srgbClr val="000000"/>
                    </a:solidFill>
                    <a:round/>
                    <a:headEnd/>
                    <a:tailEnd/>
                  </a:ln>
                </p:spPr>
                <p:txBody>
                  <a:bodyPr/>
                  <a:lstStyle/>
                  <a:p>
                    <a:endParaRPr lang="en-GB"/>
                  </a:p>
                </p:txBody>
              </p:sp>
              <p:sp>
                <p:nvSpPr>
                  <p:cNvPr id="8302" name="Rectangle 223"/>
                  <p:cNvSpPr>
                    <a:spLocks noChangeArrowheads="1"/>
                  </p:cNvSpPr>
                  <p:nvPr/>
                </p:nvSpPr>
                <p:spPr bwMode="auto">
                  <a:xfrm>
                    <a:off x="2381" y="2028"/>
                    <a:ext cx="658" cy="2"/>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03" name="Line 224"/>
                  <p:cNvSpPr>
                    <a:spLocks noChangeShapeType="1"/>
                  </p:cNvSpPr>
                  <p:nvPr/>
                </p:nvSpPr>
                <p:spPr bwMode="auto">
                  <a:xfrm>
                    <a:off x="2263" y="2174"/>
                    <a:ext cx="1" cy="1"/>
                  </a:xfrm>
                  <a:prstGeom prst="line">
                    <a:avLst/>
                  </a:prstGeom>
                  <a:noFill/>
                  <a:ln w="28575">
                    <a:solidFill>
                      <a:srgbClr val="000000"/>
                    </a:solidFill>
                    <a:round/>
                    <a:headEnd/>
                    <a:tailEnd/>
                  </a:ln>
                </p:spPr>
                <p:txBody>
                  <a:bodyPr/>
                  <a:lstStyle/>
                  <a:p>
                    <a:endParaRPr lang="en-GB"/>
                  </a:p>
                </p:txBody>
              </p:sp>
              <p:sp>
                <p:nvSpPr>
                  <p:cNvPr id="8304" name="Rectangle 225"/>
                  <p:cNvSpPr>
                    <a:spLocks noChangeArrowheads="1"/>
                  </p:cNvSpPr>
                  <p:nvPr/>
                </p:nvSpPr>
                <p:spPr bwMode="auto">
                  <a:xfrm>
                    <a:off x="2263" y="2159"/>
                    <a:ext cx="3"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05" name="Line 226"/>
                  <p:cNvSpPr>
                    <a:spLocks noChangeShapeType="1"/>
                  </p:cNvSpPr>
                  <p:nvPr/>
                </p:nvSpPr>
                <p:spPr bwMode="auto">
                  <a:xfrm>
                    <a:off x="2727" y="2174"/>
                    <a:ext cx="1" cy="1"/>
                  </a:xfrm>
                  <a:prstGeom prst="line">
                    <a:avLst/>
                  </a:prstGeom>
                  <a:noFill/>
                  <a:ln w="28575">
                    <a:solidFill>
                      <a:srgbClr val="000000"/>
                    </a:solidFill>
                    <a:round/>
                    <a:headEnd/>
                    <a:tailEnd/>
                  </a:ln>
                </p:spPr>
                <p:txBody>
                  <a:bodyPr/>
                  <a:lstStyle/>
                  <a:p>
                    <a:endParaRPr lang="en-GB"/>
                  </a:p>
                </p:txBody>
              </p:sp>
              <p:sp>
                <p:nvSpPr>
                  <p:cNvPr id="8306" name="Rectangle 227"/>
                  <p:cNvSpPr>
                    <a:spLocks noChangeArrowheads="1"/>
                  </p:cNvSpPr>
                  <p:nvPr/>
                </p:nvSpPr>
                <p:spPr bwMode="auto">
                  <a:xfrm>
                    <a:off x="2727" y="2159"/>
                    <a:ext cx="3"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07" name="Line 228"/>
                  <p:cNvSpPr>
                    <a:spLocks noChangeShapeType="1"/>
                  </p:cNvSpPr>
                  <p:nvPr/>
                </p:nvSpPr>
                <p:spPr bwMode="auto">
                  <a:xfrm>
                    <a:off x="2265" y="2174"/>
                    <a:ext cx="1" cy="1"/>
                  </a:xfrm>
                  <a:prstGeom prst="line">
                    <a:avLst/>
                  </a:prstGeom>
                  <a:noFill/>
                  <a:ln w="28575">
                    <a:solidFill>
                      <a:srgbClr val="000000"/>
                    </a:solidFill>
                    <a:round/>
                    <a:headEnd/>
                    <a:tailEnd/>
                  </a:ln>
                </p:spPr>
                <p:txBody>
                  <a:bodyPr/>
                  <a:lstStyle/>
                  <a:p>
                    <a:endParaRPr lang="en-GB"/>
                  </a:p>
                </p:txBody>
              </p:sp>
              <p:sp>
                <p:nvSpPr>
                  <p:cNvPr id="8308" name="Rectangle 229"/>
                  <p:cNvSpPr>
                    <a:spLocks noChangeArrowheads="1"/>
                  </p:cNvSpPr>
                  <p:nvPr/>
                </p:nvSpPr>
                <p:spPr bwMode="auto">
                  <a:xfrm>
                    <a:off x="2265" y="2173"/>
                    <a:ext cx="463" cy="3"/>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09" name="Line 230"/>
                  <p:cNvSpPr>
                    <a:spLocks noChangeShapeType="1"/>
                  </p:cNvSpPr>
                  <p:nvPr/>
                </p:nvSpPr>
                <p:spPr bwMode="auto">
                  <a:xfrm>
                    <a:off x="2458" y="2319"/>
                    <a:ext cx="1" cy="1"/>
                  </a:xfrm>
                  <a:prstGeom prst="line">
                    <a:avLst/>
                  </a:prstGeom>
                  <a:noFill/>
                  <a:ln w="28575">
                    <a:solidFill>
                      <a:srgbClr val="000000"/>
                    </a:solidFill>
                    <a:round/>
                    <a:headEnd/>
                    <a:tailEnd/>
                  </a:ln>
                </p:spPr>
                <p:txBody>
                  <a:bodyPr/>
                  <a:lstStyle/>
                  <a:p>
                    <a:endParaRPr lang="en-GB"/>
                  </a:p>
                </p:txBody>
              </p:sp>
              <p:sp>
                <p:nvSpPr>
                  <p:cNvPr id="8310" name="Rectangle 231"/>
                  <p:cNvSpPr>
                    <a:spLocks noChangeArrowheads="1"/>
                  </p:cNvSpPr>
                  <p:nvPr/>
                </p:nvSpPr>
                <p:spPr bwMode="auto">
                  <a:xfrm>
                    <a:off x="2458" y="2304"/>
                    <a:ext cx="3"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11" name="Line 232"/>
                  <p:cNvSpPr>
                    <a:spLocks noChangeShapeType="1"/>
                  </p:cNvSpPr>
                  <p:nvPr/>
                </p:nvSpPr>
                <p:spPr bwMode="auto">
                  <a:xfrm>
                    <a:off x="3479" y="2318"/>
                    <a:ext cx="1" cy="1"/>
                  </a:xfrm>
                  <a:prstGeom prst="line">
                    <a:avLst/>
                  </a:prstGeom>
                  <a:noFill/>
                  <a:ln w="28575">
                    <a:solidFill>
                      <a:srgbClr val="000000"/>
                    </a:solidFill>
                    <a:round/>
                    <a:headEnd/>
                    <a:tailEnd/>
                  </a:ln>
                </p:spPr>
                <p:txBody>
                  <a:bodyPr/>
                  <a:lstStyle/>
                  <a:p>
                    <a:endParaRPr lang="en-GB"/>
                  </a:p>
                </p:txBody>
              </p:sp>
              <p:sp>
                <p:nvSpPr>
                  <p:cNvPr id="8312" name="Freeform 233"/>
                  <p:cNvSpPr>
                    <a:spLocks/>
                  </p:cNvSpPr>
                  <p:nvPr/>
                </p:nvSpPr>
                <p:spPr bwMode="auto">
                  <a:xfrm>
                    <a:off x="3445" y="2288"/>
                    <a:ext cx="34" cy="62"/>
                  </a:xfrm>
                  <a:custGeom>
                    <a:avLst/>
                    <a:gdLst>
                      <a:gd name="T0" fmla="*/ 2 w 150"/>
                      <a:gd name="T1" fmla="*/ 0 h 285"/>
                      <a:gd name="T2" fmla="*/ 0 w 150"/>
                      <a:gd name="T3" fmla="*/ 3 h 285"/>
                      <a:gd name="T4" fmla="*/ 0 w 150"/>
                      <a:gd name="T5" fmla="*/ 3 h 285"/>
                      <a:gd name="T6" fmla="*/ 2 w 150"/>
                      <a:gd name="T7" fmla="*/ 0 h 285"/>
                      <a:gd name="T8" fmla="*/ 2 w 150"/>
                      <a:gd name="T9" fmla="*/ 0 h 285"/>
                      <a:gd name="T10" fmla="*/ 0 60000 65536"/>
                      <a:gd name="T11" fmla="*/ 0 60000 65536"/>
                      <a:gd name="T12" fmla="*/ 0 60000 65536"/>
                      <a:gd name="T13" fmla="*/ 0 60000 65536"/>
                      <a:gd name="T14" fmla="*/ 0 60000 65536"/>
                      <a:gd name="T15" fmla="*/ 0 w 150"/>
                      <a:gd name="T16" fmla="*/ 0 h 285"/>
                      <a:gd name="T17" fmla="*/ 150 w 150"/>
                      <a:gd name="T18" fmla="*/ 285 h 285"/>
                    </a:gdLst>
                    <a:ahLst/>
                    <a:cxnLst>
                      <a:cxn ang="T10">
                        <a:pos x="T0" y="T1"/>
                      </a:cxn>
                      <a:cxn ang="T11">
                        <a:pos x="T2" y="T3"/>
                      </a:cxn>
                      <a:cxn ang="T12">
                        <a:pos x="T4" y="T5"/>
                      </a:cxn>
                      <a:cxn ang="T13">
                        <a:pos x="T6" y="T7"/>
                      </a:cxn>
                      <a:cxn ang="T14">
                        <a:pos x="T8" y="T9"/>
                      </a:cxn>
                    </a:cxnLst>
                    <a:rect l="T15" t="T16" r="T17" b="T18"/>
                    <a:pathLst>
                      <a:path w="150" h="285">
                        <a:moveTo>
                          <a:pt x="150" y="6"/>
                        </a:moveTo>
                        <a:lnTo>
                          <a:pt x="10" y="285"/>
                        </a:lnTo>
                        <a:lnTo>
                          <a:pt x="0" y="280"/>
                        </a:lnTo>
                        <a:lnTo>
                          <a:pt x="139" y="0"/>
                        </a:lnTo>
                        <a:lnTo>
                          <a:pt x="150" y="6"/>
                        </a:lnTo>
                        <a:close/>
                      </a:path>
                    </a:pathLst>
                  </a:custGeom>
                  <a:solidFill>
                    <a:srgbClr val="000000"/>
                  </a:solidFill>
                  <a:ln w="28575">
                    <a:solidFill>
                      <a:srgbClr val="FF3300"/>
                    </a:solidFill>
                    <a:round/>
                    <a:headEnd/>
                    <a:tailEnd/>
                  </a:ln>
                </p:spPr>
                <p:txBody>
                  <a:bodyPr/>
                  <a:lstStyle/>
                  <a:p>
                    <a:endParaRPr lang="en-GB"/>
                  </a:p>
                </p:txBody>
              </p:sp>
              <p:sp>
                <p:nvSpPr>
                  <p:cNvPr id="8313" name="Line 234"/>
                  <p:cNvSpPr>
                    <a:spLocks noChangeShapeType="1"/>
                  </p:cNvSpPr>
                  <p:nvPr/>
                </p:nvSpPr>
                <p:spPr bwMode="auto">
                  <a:xfrm>
                    <a:off x="3495" y="2318"/>
                    <a:ext cx="1" cy="1"/>
                  </a:xfrm>
                  <a:prstGeom prst="line">
                    <a:avLst/>
                  </a:prstGeom>
                  <a:noFill/>
                  <a:ln w="28575">
                    <a:solidFill>
                      <a:srgbClr val="000000"/>
                    </a:solidFill>
                    <a:round/>
                    <a:headEnd/>
                    <a:tailEnd/>
                  </a:ln>
                </p:spPr>
                <p:txBody>
                  <a:bodyPr/>
                  <a:lstStyle/>
                  <a:p>
                    <a:endParaRPr lang="en-GB"/>
                  </a:p>
                </p:txBody>
              </p:sp>
              <p:sp>
                <p:nvSpPr>
                  <p:cNvPr id="8314" name="Freeform 235"/>
                  <p:cNvSpPr>
                    <a:spLocks/>
                  </p:cNvSpPr>
                  <p:nvPr/>
                </p:nvSpPr>
                <p:spPr bwMode="auto">
                  <a:xfrm>
                    <a:off x="3461" y="2288"/>
                    <a:ext cx="34" cy="62"/>
                  </a:xfrm>
                  <a:custGeom>
                    <a:avLst/>
                    <a:gdLst>
                      <a:gd name="T0" fmla="*/ 2 w 150"/>
                      <a:gd name="T1" fmla="*/ 0 h 285"/>
                      <a:gd name="T2" fmla="*/ 0 w 150"/>
                      <a:gd name="T3" fmla="*/ 3 h 285"/>
                      <a:gd name="T4" fmla="*/ 0 w 150"/>
                      <a:gd name="T5" fmla="*/ 3 h 285"/>
                      <a:gd name="T6" fmla="*/ 2 w 150"/>
                      <a:gd name="T7" fmla="*/ 0 h 285"/>
                      <a:gd name="T8" fmla="*/ 2 w 150"/>
                      <a:gd name="T9" fmla="*/ 0 h 285"/>
                      <a:gd name="T10" fmla="*/ 0 60000 65536"/>
                      <a:gd name="T11" fmla="*/ 0 60000 65536"/>
                      <a:gd name="T12" fmla="*/ 0 60000 65536"/>
                      <a:gd name="T13" fmla="*/ 0 60000 65536"/>
                      <a:gd name="T14" fmla="*/ 0 60000 65536"/>
                      <a:gd name="T15" fmla="*/ 0 w 150"/>
                      <a:gd name="T16" fmla="*/ 0 h 285"/>
                      <a:gd name="T17" fmla="*/ 150 w 150"/>
                      <a:gd name="T18" fmla="*/ 285 h 285"/>
                    </a:gdLst>
                    <a:ahLst/>
                    <a:cxnLst>
                      <a:cxn ang="T10">
                        <a:pos x="T0" y="T1"/>
                      </a:cxn>
                      <a:cxn ang="T11">
                        <a:pos x="T2" y="T3"/>
                      </a:cxn>
                      <a:cxn ang="T12">
                        <a:pos x="T4" y="T5"/>
                      </a:cxn>
                      <a:cxn ang="T13">
                        <a:pos x="T6" y="T7"/>
                      </a:cxn>
                      <a:cxn ang="T14">
                        <a:pos x="T8" y="T9"/>
                      </a:cxn>
                    </a:cxnLst>
                    <a:rect l="T15" t="T16" r="T17" b="T18"/>
                    <a:pathLst>
                      <a:path w="150" h="285">
                        <a:moveTo>
                          <a:pt x="150" y="6"/>
                        </a:moveTo>
                        <a:lnTo>
                          <a:pt x="11" y="285"/>
                        </a:lnTo>
                        <a:lnTo>
                          <a:pt x="0" y="280"/>
                        </a:lnTo>
                        <a:lnTo>
                          <a:pt x="139" y="0"/>
                        </a:lnTo>
                        <a:lnTo>
                          <a:pt x="150" y="6"/>
                        </a:lnTo>
                        <a:close/>
                      </a:path>
                    </a:pathLst>
                  </a:custGeom>
                  <a:solidFill>
                    <a:srgbClr val="000000"/>
                  </a:solidFill>
                  <a:ln w="28575">
                    <a:solidFill>
                      <a:srgbClr val="FF3300"/>
                    </a:solidFill>
                    <a:round/>
                    <a:headEnd/>
                    <a:tailEnd/>
                  </a:ln>
                </p:spPr>
                <p:txBody>
                  <a:bodyPr/>
                  <a:lstStyle/>
                  <a:p>
                    <a:endParaRPr lang="en-GB"/>
                  </a:p>
                </p:txBody>
              </p:sp>
              <p:sp>
                <p:nvSpPr>
                  <p:cNvPr id="8315" name="Line 236"/>
                  <p:cNvSpPr>
                    <a:spLocks noChangeShapeType="1"/>
                  </p:cNvSpPr>
                  <p:nvPr/>
                </p:nvSpPr>
                <p:spPr bwMode="auto">
                  <a:xfrm>
                    <a:off x="2459" y="2319"/>
                    <a:ext cx="1" cy="1"/>
                  </a:xfrm>
                  <a:prstGeom prst="line">
                    <a:avLst/>
                  </a:prstGeom>
                  <a:noFill/>
                  <a:ln w="28575">
                    <a:solidFill>
                      <a:srgbClr val="000000"/>
                    </a:solidFill>
                    <a:round/>
                    <a:headEnd/>
                    <a:tailEnd/>
                  </a:ln>
                </p:spPr>
                <p:txBody>
                  <a:bodyPr/>
                  <a:lstStyle/>
                  <a:p>
                    <a:endParaRPr lang="en-GB"/>
                  </a:p>
                </p:txBody>
              </p:sp>
              <p:sp>
                <p:nvSpPr>
                  <p:cNvPr id="8316" name="Rectangle 237"/>
                  <p:cNvSpPr>
                    <a:spLocks noChangeArrowheads="1"/>
                  </p:cNvSpPr>
                  <p:nvPr/>
                </p:nvSpPr>
                <p:spPr bwMode="auto">
                  <a:xfrm>
                    <a:off x="2459" y="2318"/>
                    <a:ext cx="1003" cy="3"/>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17" name="Line 238"/>
                  <p:cNvSpPr>
                    <a:spLocks noChangeShapeType="1"/>
                  </p:cNvSpPr>
                  <p:nvPr/>
                </p:nvSpPr>
                <p:spPr bwMode="auto">
                  <a:xfrm>
                    <a:off x="2091" y="2612"/>
                    <a:ext cx="1" cy="0"/>
                  </a:xfrm>
                  <a:prstGeom prst="line">
                    <a:avLst/>
                  </a:prstGeom>
                  <a:noFill/>
                  <a:ln w="28575">
                    <a:solidFill>
                      <a:srgbClr val="000000"/>
                    </a:solidFill>
                    <a:round/>
                    <a:headEnd/>
                    <a:tailEnd/>
                  </a:ln>
                </p:spPr>
                <p:txBody>
                  <a:bodyPr/>
                  <a:lstStyle/>
                  <a:p>
                    <a:endParaRPr lang="en-GB"/>
                  </a:p>
                </p:txBody>
              </p:sp>
              <p:sp>
                <p:nvSpPr>
                  <p:cNvPr id="8318" name="Rectangle 239"/>
                  <p:cNvSpPr>
                    <a:spLocks noChangeArrowheads="1"/>
                  </p:cNvSpPr>
                  <p:nvPr/>
                </p:nvSpPr>
                <p:spPr bwMode="auto">
                  <a:xfrm>
                    <a:off x="2091" y="2597"/>
                    <a:ext cx="2"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19" name="Freeform 240"/>
                  <p:cNvSpPr>
                    <a:spLocks/>
                  </p:cNvSpPr>
                  <p:nvPr/>
                </p:nvSpPr>
                <p:spPr bwMode="auto">
                  <a:xfrm>
                    <a:off x="3467" y="2581"/>
                    <a:ext cx="34" cy="63"/>
                  </a:xfrm>
                  <a:custGeom>
                    <a:avLst/>
                    <a:gdLst>
                      <a:gd name="T0" fmla="*/ 2 w 150"/>
                      <a:gd name="T1" fmla="*/ 0 h 285"/>
                      <a:gd name="T2" fmla="*/ 0 w 150"/>
                      <a:gd name="T3" fmla="*/ 3 h 285"/>
                      <a:gd name="T4" fmla="*/ 0 w 150"/>
                      <a:gd name="T5" fmla="*/ 3 h 285"/>
                      <a:gd name="T6" fmla="*/ 2 w 150"/>
                      <a:gd name="T7" fmla="*/ 0 h 285"/>
                      <a:gd name="T8" fmla="*/ 2 w 150"/>
                      <a:gd name="T9" fmla="*/ 0 h 285"/>
                      <a:gd name="T10" fmla="*/ 0 60000 65536"/>
                      <a:gd name="T11" fmla="*/ 0 60000 65536"/>
                      <a:gd name="T12" fmla="*/ 0 60000 65536"/>
                      <a:gd name="T13" fmla="*/ 0 60000 65536"/>
                      <a:gd name="T14" fmla="*/ 0 60000 65536"/>
                      <a:gd name="T15" fmla="*/ 0 w 150"/>
                      <a:gd name="T16" fmla="*/ 0 h 285"/>
                      <a:gd name="T17" fmla="*/ 150 w 150"/>
                      <a:gd name="T18" fmla="*/ 285 h 285"/>
                    </a:gdLst>
                    <a:ahLst/>
                    <a:cxnLst>
                      <a:cxn ang="T10">
                        <a:pos x="T0" y="T1"/>
                      </a:cxn>
                      <a:cxn ang="T11">
                        <a:pos x="T2" y="T3"/>
                      </a:cxn>
                      <a:cxn ang="T12">
                        <a:pos x="T4" y="T5"/>
                      </a:cxn>
                      <a:cxn ang="T13">
                        <a:pos x="T6" y="T7"/>
                      </a:cxn>
                      <a:cxn ang="T14">
                        <a:pos x="T8" y="T9"/>
                      </a:cxn>
                    </a:cxnLst>
                    <a:rect l="T15" t="T16" r="T17" b="T18"/>
                    <a:pathLst>
                      <a:path w="150" h="285">
                        <a:moveTo>
                          <a:pt x="150" y="5"/>
                        </a:moveTo>
                        <a:lnTo>
                          <a:pt x="11" y="285"/>
                        </a:lnTo>
                        <a:lnTo>
                          <a:pt x="0" y="279"/>
                        </a:lnTo>
                        <a:lnTo>
                          <a:pt x="139" y="0"/>
                        </a:lnTo>
                        <a:lnTo>
                          <a:pt x="150" y="5"/>
                        </a:lnTo>
                        <a:close/>
                      </a:path>
                    </a:pathLst>
                  </a:custGeom>
                  <a:solidFill>
                    <a:srgbClr val="000000"/>
                  </a:solidFill>
                  <a:ln w="28575">
                    <a:solidFill>
                      <a:srgbClr val="FF3300"/>
                    </a:solidFill>
                    <a:round/>
                    <a:headEnd/>
                    <a:tailEnd/>
                  </a:ln>
                </p:spPr>
                <p:txBody>
                  <a:bodyPr/>
                  <a:lstStyle/>
                  <a:p>
                    <a:endParaRPr lang="en-GB"/>
                  </a:p>
                </p:txBody>
              </p:sp>
              <p:sp>
                <p:nvSpPr>
                  <p:cNvPr id="8320" name="Line 241"/>
                  <p:cNvSpPr>
                    <a:spLocks noChangeShapeType="1"/>
                  </p:cNvSpPr>
                  <p:nvPr/>
                </p:nvSpPr>
                <p:spPr bwMode="auto">
                  <a:xfrm>
                    <a:off x="2092" y="2612"/>
                    <a:ext cx="0" cy="1"/>
                  </a:xfrm>
                  <a:prstGeom prst="line">
                    <a:avLst/>
                  </a:prstGeom>
                  <a:noFill/>
                  <a:ln w="28575">
                    <a:solidFill>
                      <a:srgbClr val="000000"/>
                    </a:solidFill>
                    <a:round/>
                    <a:headEnd/>
                    <a:tailEnd/>
                  </a:ln>
                </p:spPr>
                <p:txBody>
                  <a:bodyPr/>
                  <a:lstStyle/>
                  <a:p>
                    <a:endParaRPr lang="en-GB"/>
                  </a:p>
                </p:txBody>
              </p:sp>
              <p:sp>
                <p:nvSpPr>
                  <p:cNvPr id="8321" name="Rectangle 242"/>
                  <p:cNvSpPr>
                    <a:spLocks noChangeArrowheads="1"/>
                  </p:cNvSpPr>
                  <p:nvPr/>
                </p:nvSpPr>
                <p:spPr bwMode="auto">
                  <a:xfrm>
                    <a:off x="2092" y="2611"/>
                    <a:ext cx="1370" cy="3"/>
                  </a:xfrm>
                  <a:prstGeom prst="rect">
                    <a:avLst/>
                  </a:prstGeom>
                  <a:solidFill>
                    <a:srgbClr val="FF0000"/>
                  </a:solidFill>
                  <a:ln w="28575">
                    <a:solidFill>
                      <a:srgbClr val="FF3300"/>
                    </a:solidFill>
                    <a:miter lim="800000"/>
                    <a:headEnd/>
                    <a:tailEnd/>
                  </a:ln>
                </p:spPr>
                <p:txBody>
                  <a:bodyPr/>
                  <a:lstStyle/>
                  <a:p>
                    <a:endParaRPr lang="en-GB" sz="1400" b="1">
                      <a:solidFill>
                        <a:srgbClr val="000099"/>
                      </a:solidFill>
                    </a:endParaRPr>
                  </a:p>
                </p:txBody>
              </p:sp>
              <p:sp>
                <p:nvSpPr>
                  <p:cNvPr id="8322" name="Line 243"/>
                  <p:cNvSpPr>
                    <a:spLocks noChangeShapeType="1"/>
                  </p:cNvSpPr>
                  <p:nvPr/>
                </p:nvSpPr>
                <p:spPr bwMode="auto">
                  <a:xfrm>
                    <a:off x="2183" y="2754"/>
                    <a:ext cx="1" cy="1"/>
                  </a:xfrm>
                  <a:prstGeom prst="line">
                    <a:avLst/>
                  </a:prstGeom>
                  <a:noFill/>
                  <a:ln w="28575">
                    <a:solidFill>
                      <a:srgbClr val="000000"/>
                    </a:solidFill>
                    <a:round/>
                    <a:headEnd/>
                    <a:tailEnd/>
                  </a:ln>
                </p:spPr>
                <p:txBody>
                  <a:bodyPr/>
                  <a:lstStyle/>
                  <a:p>
                    <a:endParaRPr lang="en-GB"/>
                  </a:p>
                </p:txBody>
              </p:sp>
              <p:sp>
                <p:nvSpPr>
                  <p:cNvPr id="8323" name="Rectangle 244"/>
                  <p:cNvSpPr>
                    <a:spLocks noChangeArrowheads="1"/>
                  </p:cNvSpPr>
                  <p:nvPr/>
                </p:nvSpPr>
                <p:spPr bwMode="auto">
                  <a:xfrm>
                    <a:off x="2183" y="2739"/>
                    <a:ext cx="3"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24" name="Line 245"/>
                  <p:cNvSpPr>
                    <a:spLocks noChangeShapeType="1"/>
                  </p:cNvSpPr>
                  <p:nvPr/>
                </p:nvSpPr>
                <p:spPr bwMode="auto">
                  <a:xfrm>
                    <a:off x="3421" y="2754"/>
                    <a:ext cx="1" cy="1"/>
                  </a:xfrm>
                  <a:prstGeom prst="line">
                    <a:avLst/>
                  </a:prstGeom>
                  <a:noFill/>
                  <a:ln w="28575">
                    <a:solidFill>
                      <a:srgbClr val="000000"/>
                    </a:solidFill>
                    <a:round/>
                    <a:headEnd/>
                    <a:tailEnd/>
                  </a:ln>
                </p:spPr>
                <p:txBody>
                  <a:bodyPr/>
                  <a:lstStyle/>
                  <a:p>
                    <a:endParaRPr lang="en-GB"/>
                  </a:p>
                </p:txBody>
              </p:sp>
              <p:sp>
                <p:nvSpPr>
                  <p:cNvPr id="8325" name="Rectangle 246"/>
                  <p:cNvSpPr>
                    <a:spLocks noChangeArrowheads="1"/>
                  </p:cNvSpPr>
                  <p:nvPr/>
                </p:nvSpPr>
                <p:spPr bwMode="auto">
                  <a:xfrm>
                    <a:off x="3421" y="2739"/>
                    <a:ext cx="3"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26" name="Line 247"/>
                  <p:cNvSpPr>
                    <a:spLocks noChangeShapeType="1"/>
                  </p:cNvSpPr>
                  <p:nvPr/>
                </p:nvSpPr>
                <p:spPr bwMode="auto">
                  <a:xfrm>
                    <a:off x="2184" y="2754"/>
                    <a:ext cx="1" cy="1"/>
                  </a:xfrm>
                  <a:prstGeom prst="line">
                    <a:avLst/>
                  </a:prstGeom>
                  <a:noFill/>
                  <a:ln w="28575">
                    <a:solidFill>
                      <a:srgbClr val="000000"/>
                    </a:solidFill>
                    <a:round/>
                    <a:headEnd/>
                    <a:tailEnd/>
                  </a:ln>
                </p:spPr>
                <p:txBody>
                  <a:bodyPr/>
                  <a:lstStyle/>
                  <a:p>
                    <a:endParaRPr lang="en-GB"/>
                  </a:p>
                </p:txBody>
              </p:sp>
              <p:sp>
                <p:nvSpPr>
                  <p:cNvPr id="8327" name="Rectangle 248"/>
                  <p:cNvSpPr>
                    <a:spLocks noChangeArrowheads="1"/>
                  </p:cNvSpPr>
                  <p:nvPr/>
                </p:nvSpPr>
                <p:spPr bwMode="auto">
                  <a:xfrm>
                    <a:off x="2184" y="2753"/>
                    <a:ext cx="1239" cy="2"/>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28" name="Line 249"/>
                  <p:cNvSpPr>
                    <a:spLocks noChangeShapeType="1"/>
                  </p:cNvSpPr>
                  <p:nvPr/>
                </p:nvSpPr>
                <p:spPr bwMode="auto">
                  <a:xfrm>
                    <a:off x="2063" y="2899"/>
                    <a:ext cx="1" cy="0"/>
                  </a:xfrm>
                  <a:prstGeom prst="line">
                    <a:avLst/>
                  </a:prstGeom>
                  <a:noFill/>
                  <a:ln w="28575">
                    <a:solidFill>
                      <a:srgbClr val="000000"/>
                    </a:solidFill>
                    <a:round/>
                    <a:headEnd/>
                    <a:tailEnd/>
                  </a:ln>
                </p:spPr>
                <p:txBody>
                  <a:bodyPr/>
                  <a:lstStyle/>
                  <a:p>
                    <a:endParaRPr lang="en-GB"/>
                  </a:p>
                </p:txBody>
              </p:sp>
              <p:sp>
                <p:nvSpPr>
                  <p:cNvPr id="8329" name="Rectangle 250"/>
                  <p:cNvSpPr>
                    <a:spLocks noChangeArrowheads="1"/>
                  </p:cNvSpPr>
                  <p:nvPr/>
                </p:nvSpPr>
                <p:spPr bwMode="auto">
                  <a:xfrm>
                    <a:off x="2063" y="2884"/>
                    <a:ext cx="3"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30" name="Line 251"/>
                  <p:cNvSpPr>
                    <a:spLocks noChangeShapeType="1"/>
                  </p:cNvSpPr>
                  <p:nvPr/>
                </p:nvSpPr>
                <p:spPr bwMode="auto">
                  <a:xfrm>
                    <a:off x="2659" y="2899"/>
                    <a:ext cx="0" cy="0"/>
                  </a:xfrm>
                  <a:prstGeom prst="line">
                    <a:avLst/>
                  </a:prstGeom>
                  <a:noFill/>
                  <a:ln w="28575">
                    <a:solidFill>
                      <a:srgbClr val="000000"/>
                    </a:solidFill>
                    <a:round/>
                    <a:headEnd/>
                    <a:tailEnd/>
                  </a:ln>
                </p:spPr>
                <p:txBody>
                  <a:bodyPr/>
                  <a:lstStyle/>
                  <a:p>
                    <a:endParaRPr lang="en-GB"/>
                  </a:p>
                </p:txBody>
              </p:sp>
              <p:sp>
                <p:nvSpPr>
                  <p:cNvPr id="8331" name="Rectangle 252"/>
                  <p:cNvSpPr>
                    <a:spLocks noChangeArrowheads="1"/>
                  </p:cNvSpPr>
                  <p:nvPr/>
                </p:nvSpPr>
                <p:spPr bwMode="auto">
                  <a:xfrm>
                    <a:off x="2659" y="2884"/>
                    <a:ext cx="2" cy="3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32" name="Line 253"/>
                  <p:cNvSpPr>
                    <a:spLocks noChangeShapeType="1"/>
                  </p:cNvSpPr>
                  <p:nvPr/>
                </p:nvSpPr>
                <p:spPr bwMode="auto">
                  <a:xfrm>
                    <a:off x="2065" y="2899"/>
                    <a:ext cx="1" cy="1"/>
                  </a:xfrm>
                  <a:prstGeom prst="line">
                    <a:avLst/>
                  </a:prstGeom>
                  <a:noFill/>
                  <a:ln w="28575">
                    <a:solidFill>
                      <a:srgbClr val="000000"/>
                    </a:solidFill>
                    <a:round/>
                    <a:headEnd/>
                    <a:tailEnd/>
                  </a:ln>
                </p:spPr>
                <p:txBody>
                  <a:bodyPr/>
                  <a:lstStyle/>
                  <a:p>
                    <a:endParaRPr lang="en-GB"/>
                  </a:p>
                </p:txBody>
              </p:sp>
              <p:sp>
                <p:nvSpPr>
                  <p:cNvPr id="8333" name="Rectangle 254"/>
                  <p:cNvSpPr>
                    <a:spLocks noChangeArrowheads="1"/>
                  </p:cNvSpPr>
                  <p:nvPr/>
                </p:nvSpPr>
                <p:spPr bwMode="auto">
                  <a:xfrm>
                    <a:off x="2065" y="2899"/>
                    <a:ext cx="594" cy="1"/>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34" name="Line 255"/>
                  <p:cNvSpPr>
                    <a:spLocks noChangeShapeType="1"/>
                  </p:cNvSpPr>
                  <p:nvPr/>
                </p:nvSpPr>
                <p:spPr bwMode="auto">
                  <a:xfrm>
                    <a:off x="2388" y="3044"/>
                    <a:ext cx="1" cy="1"/>
                  </a:xfrm>
                  <a:prstGeom prst="line">
                    <a:avLst/>
                  </a:prstGeom>
                  <a:noFill/>
                  <a:ln w="28575">
                    <a:solidFill>
                      <a:srgbClr val="000000"/>
                    </a:solidFill>
                    <a:round/>
                    <a:headEnd/>
                    <a:tailEnd/>
                  </a:ln>
                </p:spPr>
                <p:txBody>
                  <a:bodyPr/>
                  <a:lstStyle/>
                  <a:p>
                    <a:endParaRPr lang="en-GB"/>
                  </a:p>
                </p:txBody>
              </p:sp>
              <p:sp>
                <p:nvSpPr>
                  <p:cNvPr id="8335" name="Rectangle 256"/>
                  <p:cNvSpPr>
                    <a:spLocks noChangeArrowheads="1"/>
                  </p:cNvSpPr>
                  <p:nvPr/>
                </p:nvSpPr>
                <p:spPr bwMode="auto">
                  <a:xfrm>
                    <a:off x="2388" y="3029"/>
                    <a:ext cx="3"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36" name="Line 257"/>
                  <p:cNvSpPr>
                    <a:spLocks noChangeShapeType="1"/>
                  </p:cNvSpPr>
                  <p:nvPr/>
                </p:nvSpPr>
                <p:spPr bwMode="auto">
                  <a:xfrm>
                    <a:off x="3427" y="3044"/>
                    <a:ext cx="0" cy="1"/>
                  </a:xfrm>
                  <a:prstGeom prst="line">
                    <a:avLst/>
                  </a:prstGeom>
                  <a:noFill/>
                  <a:ln w="28575">
                    <a:solidFill>
                      <a:srgbClr val="000000"/>
                    </a:solidFill>
                    <a:round/>
                    <a:headEnd/>
                    <a:tailEnd/>
                  </a:ln>
                </p:spPr>
                <p:txBody>
                  <a:bodyPr/>
                  <a:lstStyle/>
                  <a:p>
                    <a:endParaRPr lang="en-GB"/>
                  </a:p>
                </p:txBody>
              </p:sp>
              <p:sp>
                <p:nvSpPr>
                  <p:cNvPr id="8337" name="Rectangle 258"/>
                  <p:cNvSpPr>
                    <a:spLocks noChangeArrowheads="1"/>
                  </p:cNvSpPr>
                  <p:nvPr/>
                </p:nvSpPr>
                <p:spPr bwMode="auto">
                  <a:xfrm>
                    <a:off x="3427" y="3029"/>
                    <a:ext cx="2"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38" name="Line 259"/>
                  <p:cNvSpPr>
                    <a:spLocks noChangeShapeType="1"/>
                  </p:cNvSpPr>
                  <p:nvPr/>
                </p:nvSpPr>
                <p:spPr bwMode="auto">
                  <a:xfrm>
                    <a:off x="2390" y="3044"/>
                    <a:ext cx="1" cy="1"/>
                  </a:xfrm>
                  <a:prstGeom prst="line">
                    <a:avLst/>
                  </a:prstGeom>
                  <a:noFill/>
                  <a:ln w="28575">
                    <a:solidFill>
                      <a:srgbClr val="000000"/>
                    </a:solidFill>
                    <a:round/>
                    <a:headEnd/>
                    <a:tailEnd/>
                  </a:ln>
                </p:spPr>
                <p:txBody>
                  <a:bodyPr/>
                  <a:lstStyle/>
                  <a:p>
                    <a:endParaRPr lang="en-GB"/>
                  </a:p>
                </p:txBody>
              </p:sp>
              <p:sp>
                <p:nvSpPr>
                  <p:cNvPr id="8339" name="Rectangle 260"/>
                  <p:cNvSpPr>
                    <a:spLocks noChangeArrowheads="1"/>
                  </p:cNvSpPr>
                  <p:nvPr/>
                </p:nvSpPr>
                <p:spPr bwMode="auto">
                  <a:xfrm>
                    <a:off x="2390" y="3043"/>
                    <a:ext cx="1037" cy="3"/>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40" name="Line 261"/>
                  <p:cNvSpPr>
                    <a:spLocks noChangeShapeType="1"/>
                  </p:cNvSpPr>
                  <p:nvPr/>
                </p:nvSpPr>
                <p:spPr bwMode="auto">
                  <a:xfrm>
                    <a:off x="2668" y="3189"/>
                    <a:ext cx="1" cy="1"/>
                  </a:xfrm>
                  <a:prstGeom prst="line">
                    <a:avLst/>
                  </a:prstGeom>
                  <a:noFill/>
                  <a:ln w="28575">
                    <a:solidFill>
                      <a:srgbClr val="000000"/>
                    </a:solidFill>
                    <a:round/>
                    <a:headEnd/>
                    <a:tailEnd/>
                  </a:ln>
                </p:spPr>
                <p:txBody>
                  <a:bodyPr/>
                  <a:lstStyle/>
                  <a:p>
                    <a:endParaRPr lang="en-GB"/>
                  </a:p>
                </p:txBody>
              </p:sp>
              <p:sp>
                <p:nvSpPr>
                  <p:cNvPr id="8341" name="Rectangle 262"/>
                  <p:cNvSpPr>
                    <a:spLocks noChangeArrowheads="1"/>
                  </p:cNvSpPr>
                  <p:nvPr/>
                </p:nvSpPr>
                <p:spPr bwMode="auto">
                  <a:xfrm>
                    <a:off x="2668" y="3174"/>
                    <a:ext cx="3"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42" name="Line 263"/>
                  <p:cNvSpPr>
                    <a:spLocks noChangeShapeType="1"/>
                  </p:cNvSpPr>
                  <p:nvPr/>
                </p:nvSpPr>
                <p:spPr bwMode="auto">
                  <a:xfrm>
                    <a:off x="3282" y="3189"/>
                    <a:ext cx="1" cy="1"/>
                  </a:xfrm>
                  <a:prstGeom prst="line">
                    <a:avLst/>
                  </a:prstGeom>
                  <a:noFill/>
                  <a:ln w="28575">
                    <a:solidFill>
                      <a:srgbClr val="000000"/>
                    </a:solidFill>
                    <a:round/>
                    <a:headEnd/>
                    <a:tailEnd/>
                  </a:ln>
                </p:spPr>
                <p:txBody>
                  <a:bodyPr/>
                  <a:lstStyle/>
                  <a:p>
                    <a:endParaRPr lang="en-GB"/>
                  </a:p>
                </p:txBody>
              </p:sp>
              <p:sp>
                <p:nvSpPr>
                  <p:cNvPr id="8343" name="Rectangle 264"/>
                  <p:cNvSpPr>
                    <a:spLocks noChangeArrowheads="1"/>
                  </p:cNvSpPr>
                  <p:nvPr/>
                </p:nvSpPr>
                <p:spPr bwMode="auto">
                  <a:xfrm>
                    <a:off x="3282" y="3174"/>
                    <a:ext cx="3"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44" name="Line 265"/>
                  <p:cNvSpPr>
                    <a:spLocks noChangeShapeType="1"/>
                  </p:cNvSpPr>
                  <p:nvPr/>
                </p:nvSpPr>
                <p:spPr bwMode="auto">
                  <a:xfrm>
                    <a:off x="2670" y="3189"/>
                    <a:ext cx="1" cy="1"/>
                  </a:xfrm>
                  <a:prstGeom prst="line">
                    <a:avLst/>
                  </a:prstGeom>
                  <a:noFill/>
                  <a:ln w="28575">
                    <a:solidFill>
                      <a:srgbClr val="000000"/>
                    </a:solidFill>
                    <a:round/>
                    <a:headEnd/>
                    <a:tailEnd/>
                  </a:ln>
                </p:spPr>
                <p:txBody>
                  <a:bodyPr/>
                  <a:lstStyle/>
                  <a:p>
                    <a:endParaRPr lang="en-GB"/>
                  </a:p>
                </p:txBody>
              </p:sp>
              <p:sp>
                <p:nvSpPr>
                  <p:cNvPr id="8345" name="Rectangle 266"/>
                  <p:cNvSpPr>
                    <a:spLocks noChangeArrowheads="1"/>
                  </p:cNvSpPr>
                  <p:nvPr/>
                </p:nvSpPr>
                <p:spPr bwMode="auto">
                  <a:xfrm>
                    <a:off x="2670" y="3188"/>
                    <a:ext cx="613" cy="3"/>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46" name="Line 267"/>
                  <p:cNvSpPr>
                    <a:spLocks noChangeShapeType="1"/>
                  </p:cNvSpPr>
                  <p:nvPr/>
                </p:nvSpPr>
                <p:spPr bwMode="auto">
                  <a:xfrm>
                    <a:off x="2493" y="3334"/>
                    <a:ext cx="1" cy="1"/>
                  </a:xfrm>
                  <a:prstGeom prst="line">
                    <a:avLst/>
                  </a:prstGeom>
                  <a:noFill/>
                  <a:ln w="28575">
                    <a:solidFill>
                      <a:srgbClr val="000000"/>
                    </a:solidFill>
                    <a:round/>
                    <a:headEnd/>
                    <a:tailEnd/>
                  </a:ln>
                </p:spPr>
                <p:txBody>
                  <a:bodyPr/>
                  <a:lstStyle/>
                  <a:p>
                    <a:endParaRPr lang="en-GB"/>
                  </a:p>
                </p:txBody>
              </p:sp>
              <p:sp>
                <p:nvSpPr>
                  <p:cNvPr id="8347" name="Rectangle 268"/>
                  <p:cNvSpPr>
                    <a:spLocks noChangeArrowheads="1"/>
                  </p:cNvSpPr>
                  <p:nvPr/>
                </p:nvSpPr>
                <p:spPr bwMode="auto">
                  <a:xfrm>
                    <a:off x="2493" y="3319"/>
                    <a:ext cx="3" cy="30"/>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48" name="Freeform 269"/>
                  <p:cNvSpPr>
                    <a:spLocks/>
                  </p:cNvSpPr>
                  <p:nvPr/>
                </p:nvSpPr>
                <p:spPr bwMode="auto">
                  <a:xfrm>
                    <a:off x="3453" y="3303"/>
                    <a:ext cx="34" cy="62"/>
                  </a:xfrm>
                  <a:custGeom>
                    <a:avLst/>
                    <a:gdLst>
                      <a:gd name="T0" fmla="*/ 2 w 150"/>
                      <a:gd name="T1" fmla="*/ 0 h 284"/>
                      <a:gd name="T2" fmla="*/ 0 w 150"/>
                      <a:gd name="T3" fmla="*/ 3 h 284"/>
                      <a:gd name="T4" fmla="*/ 0 w 150"/>
                      <a:gd name="T5" fmla="*/ 3 h 284"/>
                      <a:gd name="T6" fmla="*/ 2 w 150"/>
                      <a:gd name="T7" fmla="*/ 0 h 284"/>
                      <a:gd name="T8" fmla="*/ 2 w 150"/>
                      <a:gd name="T9" fmla="*/ 0 h 284"/>
                      <a:gd name="T10" fmla="*/ 0 60000 65536"/>
                      <a:gd name="T11" fmla="*/ 0 60000 65536"/>
                      <a:gd name="T12" fmla="*/ 0 60000 65536"/>
                      <a:gd name="T13" fmla="*/ 0 60000 65536"/>
                      <a:gd name="T14" fmla="*/ 0 60000 65536"/>
                      <a:gd name="T15" fmla="*/ 0 w 150"/>
                      <a:gd name="T16" fmla="*/ 0 h 284"/>
                      <a:gd name="T17" fmla="*/ 150 w 150"/>
                      <a:gd name="T18" fmla="*/ 284 h 284"/>
                    </a:gdLst>
                    <a:ahLst/>
                    <a:cxnLst>
                      <a:cxn ang="T10">
                        <a:pos x="T0" y="T1"/>
                      </a:cxn>
                      <a:cxn ang="T11">
                        <a:pos x="T2" y="T3"/>
                      </a:cxn>
                      <a:cxn ang="T12">
                        <a:pos x="T4" y="T5"/>
                      </a:cxn>
                      <a:cxn ang="T13">
                        <a:pos x="T6" y="T7"/>
                      </a:cxn>
                      <a:cxn ang="T14">
                        <a:pos x="T8" y="T9"/>
                      </a:cxn>
                    </a:cxnLst>
                    <a:rect l="T15" t="T16" r="T17" b="T18"/>
                    <a:pathLst>
                      <a:path w="150" h="284">
                        <a:moveTo>
                          <a:pt x="150" y="6"/>
                        </a:moveTo>
                        <a:lnTo>
                          <a:pt x="10" y="284"/>
                        </a:lnTo>
                        <a:lnTo>
                          <a:pt x="0" y="280"/>
                        </a:lnTo>
                        <a:lnTo>
                          <a:pt x="139" y="0"/>
                        </a:lnTo>
                        <a:lnTo>
                          <a:pt x="150" y="6"/>
                        </a:lnTo>
                        <a:close/>
                      </a:path>
                    </a:pathLst>
                  </a:custGeom>
                  <a:solidFill>
                    <a:srgbClr val="000000"/>
                  </a:solidFill>
                  <a:ln w="28575">
                    <a:solidFill>
                      <a:srgbClr val="FF3300"/>
                    </a:solidFill>
                    <a:round/>
                    <a:headEnd/>
                    <a:tailEnd/>
                  </a:ln>
                </p:spPr>
                <p:txBody>
                  <a:bodyPr/>
                  <a:lstStyle/>
                  <a:p>
                    <a:endParaRPr lang="en-GB"/>
                  </a:p>
                </p:txBody>
              </p:sp>
              <p:sp>
                <p:nvSpPr>
                  <p:cNvPr id="8349" name="Freeform 270"/>
                  <p:cNvSpPr>
                    <a:spLocks/>
                  </p:cNvSpPr>
                  <p:nvPr/>
                </p:nvSpPr>
                <p:spPr bwMode="auto">
                  <a:xfrm>
                    <a:off x="3469" y="3303"/>
                    <a:ext cx="34" cy="62"/>
                  </a:xfrm>
                  <a:custGeom>
                    <a:avLst/>
                    <a:gdLst>
                      <a:gd name="T0" fmla="*/ 2 w 150"/>
                      <a:gd name="T1" fmla="*/ 0 h 284"/>
                      <a:gd name="T2" fmla="*/ 0 w 150"/>
                      <a:gd name="T3" fmla="*/ 3 h 284"/>
                      <a:gd name="T4" fmla="*/ 0 w 150"/>
                      <a:gd name="T5" fmla="*/ 3 h 284"/>
                      <a:gd name="T6" fmla="*/ 2 w 150"/>
                      <a:gd name="T7" fmla="*/ 0 h 284"/>
                      <a:gd name="T8" fmla="*/ 2 w 150"/>
                      <a:gd name="T9" fmla="*/ 0 h 284"/>
                      <a:gd name="T10" fmla="*/ 0 60000 65536"/>
                      <a:gd name="T11" fmla="*/ 0 60000 65536"/>
                      <a:gd name="T12" fmla="*/ 0 60000 65536"/>
                      <a:gd name="T13" fmla="*/ 0 60000 65536"/>
                      <a:gd name="T14" fmla="*/ 0 60000 65536"/>
                      <a:gd name="T15" fmla="*/ 0 w 150"/>
                      <a:gd name="T16" fmla="*/ 0 h 284"/>
                      <a:gd name="T17" fmla="*/ 150 w 150"/>
                      <a:gd name="T18" fmla="*/ 284 h 284"/>
                    </a:gdLst>
                    <a:ahLst/>
                    <a:cxnLst>
                      <a:cxn ang="T10">
                        <a:pos x="T0" y="T1"/>
                      </a:cxn>
                      <a:cxn ang="T11">
                        <a:pos x="T2" y="T3"/>
                      </a:cxn>
                      <a:cxn ang="T12">
                        <a:pos x="T4" y="T5"/>
                      </a:cxn>
                      <a:cxn ang="T13">
                        <a:pos x="T6" y="T7"/>
                      </a:cxn>
                      <a:cxn ang="T14">
                        <a:pos x="T8" y="T9"/>
                      </a:cxn>
                    </a:cxnLst>
                    <a:rect l="T15" t="T16" r="T17" b="T18"/>
                    <a:pathLst>
                      <a:path w="150" h="284">
                        <a:moveTo>
                          <a:pt x="150" y="6"/>
                        </a:moveTo>
                        <a:lnTo>
                          <a:pt x="11" y="284"/>
                        </a:lnTo>
                        <a:lnTo>
                          <a:pt x="0" y="280"/>
                        </a:lnTo>
                        <a:lnTo>
                          <a:pt x="139" y="0"/>
                        </a:lnTo>
                        <a:lnTo>
                          <a:pt x="150" y="6"/>
                        </a:lnTo>
                        <a:close/>
                      </a:path>
                    </a:pathLst>
                  </a:custGeom>
                  <a:solidFill>
                    <a:srgbClr val="000000"/>
                  </a:solidFill>
                  <a:ln w="28575">
                    <a:solidFill>
                      <a:srgbClr val="FF3300"/>
                    </a:solidFill>
                    <a:round/>
                    <a:headEnd/>
                    <a:tailEnd/>
                  </a:ln>
                </p:spPr>
                <p:txBody>
                  <a:bodyPr/>
                  <a:lstStyle/>
                  <a:p>
                    <a:endParaRPr lang="en-GB"/>
                  </a:p>
                </p:txBody>
              </p:sp>
              <p:sp>
                <p:nvSpPr>
                  <p:cNvPr id="8350" name="Line 271"/>
                  <p:cNvSpPr>
                    <a:spLocks noChangeShapeType="1"/>
                  </p:cNvSpPr>
                  <p:nvPr/>
                </p:nvSpPr>
                <p:spPr bwMode="auto">
                  <a:xfrm>
                    <a:off x="2495" y="3334"/>
                    <a:ext cx="1" cy="1"/>
                  </a:xfrm>
                  <a:prstGeom prst="line">
                    <a:avLst/>
                  </a:prstGeom>
                  <a:noFill/>
                  <a:ln w="28575">
                    <a:solidFill>
                      <a:srgbClr val="000000"/>
                    </a:solidFill>
                    <a:round/>
                    <a:headEnd/>
                    <a:tailEnd/>
                  </a:ln>
                </p:spPr>
                <p:txBody>
                  <a:bodyPr/>
                  <a:lstStyle/>
                  <a:p>
                    <a:endParaRPr lang="en-GB"/>
                  </a:p>
                </p:txBody>
              </p:sp>
              <p:sp>
                <p:nvSpPr>
                  <p:cNvPr id="8351" name="Rectangle 272"/>
                  <p:cNvSpPr>
                    <a:spLocks noChangeArrowheads="1"/>
                  </p:cNvSpPr>
                  <p:nvPr/>
                </p:nvSpPr>
                <p:spPr bwMode="auto">
                  <a:xfrm>
                    <a:off x="2495" y="3333"/>
                    <a:ext cx="967" cy="2"/>
                  </a:xfrm>
                  <a:prstGeom prst="rect">
                    <a:avLst/>
                  </a:prstGeom>
                  <a:solidFill>
                    <a:srgbClr val="000000"/>
                  </a:solidFill>
                  <a:ln w="28575">
                    <a:solidFill>
                      <a:srgbClr val="FF3300"/>
                    </a:solidFill>
                    <a:miter lim="800000"/>
                    <a:headEnd/>
                    <a:tailEnd/>
                  </a:ln>
                </p:spPr>
                <p:txBody>
                  <a:bodyPr/>
                  <a:lstStyle/>
                  <a:p>
                    <a:endParaRPr lang="en-GB" sz="1400" b="1">
                      <a:solidFill>
                        <a:srgbClr val="000099"/>
                      </a:solidFill>
                    </a:endParaRPr>
                  </a:p>
                </p:txBody>
              </p:sp>
              <p:sp>
                <p:nvSpPr>
                  <p:cNvPr id="8352" name="Freeform 273"/>
                  <p:cNvSpPr>
                    <a:spLocks/>
                  </p:cNvSpPr>
                  <p:nvPr/>
                </p:nvSpPr>
                <p:spPr bwMode="auto">
                  <a:xfrm>
                    <a:off x="3451" y="2581"/>
                    <a:ext cx="34" cy="63"/>
                  </a:xfrm>
                  <a:custGeom>
                    <a:avLst/>
                    <a:gdLst>
                      <a:gd name="T0" fmla="*/ 2 w 150"/>
                      <a:gd name="T1" fmla="*/ 0 h 285"/>
                      <a:gd name="T2" fmla="*/ 0 w 150"/>
                      <a:gd name="T3" fmla="*/ 3 h 285"/>
                      <a:gd name="T4" fmla="*/ 0 w 150"/>
                      <a:gd name="T5" fmla="*/ 3 h 285"/>
                      <a:gd name="T6" fmla="*/ 2 w 150"/>
                      <a:gd name="T7" fmla="*/ 0 h 285"/>
                      <a:gd name="T8" fmla="*/ 2 w 150"/>
                      <a:gd name="T9" fmla="*/ 0 h 285"/>
                      <a:gd name="T10" fmla="*/ 0 60000 65536"/>
                      <a:gd name="T11" fmla="*/ 0 60000 65536"/>
                      <a:gd name="T12" fmla="*/ 0 60000 65536"/>
                      <a:gd name="T13" fmla="*/ 0 60000 65536"/>
                      <a:gd name="T14" fmla="*/ 0 60000 65536"/>
                      <a:gd name="T15" fmla="*/ 0 w 150"/>
                      <a:gd name="T16" fmla="*/ 0 h 285"/>
                      <a:gd name="T17" fmla="*/ 150 w 150"/>
                      <a:gd name="T18" fmla="*/ 285 h 285"/>
                    </a:gdLst>
                    <a:ahLst/>
                    <a:cxnLst>
                      <a:cxn ang="T10">
                        <a:pos x="T0" y="T1"/>
                      </a:cxn>
                      <a:cxn ang="T11">
                        <a:pos x="T2" y="T3"/>
                      </a:cxn>
                      <a:cxn ang="T12">
                        <a:pos x="T4" y="T5"/>
                      </a:cxn>
                      <a:cxn ang="T13">
                        <a:pos x="T6" y="T7"/>
                      </a:cxn>
                      <a:cxn ang="T14">
                        <a:pos x="T8" y="T9"/>
                      </a:cxn>
                    </a:cxnLst>
                    <a:rect l="T15" t="T16" r="T17" b="T18"/>
                    <a:pathLst>
                      <a:path w="150" h="285">
                        <a:moveTo>
                          <a:pt x="150" y="5"/>
                        </a:moveTo>
                        <a:lnTo>
                          <a:pt x="10" y="285"/>
                        </a:lnTo>
                        <a:lnTo>
                          <a:pt x="0" y="279"/>
                        </a:lnTo>
                        <a:lnTo>
                          <a:pt x="139" y="0"/>
                        </a:lnTo>
                        <a:lnTo>
                          <a:pt x="150" y="5"/>
                        </a:lnTo>
                        <a:close/>
                      </a:path>
                    </a:pathLst>
                  </a:custGeom>
                  <a:solidFill>
                    <a:srgbClr val="000000"/>
                  </a:solidFill>
                  <a:ln w="28575">
                    <a:solidFill>
                      <a:srgbClr val="FF3300"/>
                    </a:solidFill>
                    <a:round/>
                    <a:headEnd/>
                    <a:tailEnd/>
                  </a:ln>
                </p:spPr>
                <p:txBody>
                  <a:bodyPr/>
                  <a:lstStyle/>
                  <a:p>
                    <a:endParaRPr lang="en-GB"/>
                  </a:p>
                </p:txBody>
              </p:sp>
            </p:grpSp>
          </p:grpSp>
        </p:grpSp>
        <p:sp>
          <p:nvSpPr>
            <p:cNvPr id="8201" name="Text Box 274"/>
            <p:cNvSpPr txBox="1">
              <a:spLocks noChangeArrowheads="1"/>
            </p:cNvSpPr>
            <p:nvPr/>
          </p:nvSpPr>
          <p:spPr bwMode="auto">
            <a:xfrm>
              <a:off x="2771" y="844"/>
              <a:ext cx="493" cy="254"/>
            </a:xfrm>
            <a:prstGeom prst="rect">
              <a:avLst/>
            </a:prstGeom>
            <a:noFill/>
            <a:ln w="28575" algn="ctr">
              <a:noFill/>
              <a:miter lim="800000"/>
              <a:headEnd/>
              <a:tailEnd/>
            </a:ln>
          </p:spPr>
          <p:txBody>
            <a:bodyPr lIns="18288" tIns="18288" rIns="18288" bIns="18288" anchor="b">
              <a:spAutoFit/>
            </a:bodyPr>
            <a:lstStyle/>
            <a:p>
              <a:pPr algn="ctr"/>
              <a:r>
                <a:rPr lang="en-US" sz="1200" b="1">
                  <a:solidFill>
                    <a:srgbClr val="000099"/>
                  </a:solidFill>
                </a:rPr>
                <a:t>3.3 yrs</a:t>
              </a:r>
              <a:r>
                <a:rPr lang="en-US" sz="1200" b="1" baseline="30000">
                  <a:solidFill>
                    <a:srgbClr val="000099"/>
                  </a:solidFill>
                </a:rPr>
                <a:t>1</a:t>
              </a:r>
              <a:r>
                <a:rPr lang="en-US" sz="1200" b="1">
                  <a:solidFill>
                    <a:srgbClr val="000099"/>
                  </a:solidFill>
                </a:rPr>
                <a:t> </a:t>
              </a:r>
            </a:p>
            <a:p>
              <a:r>
                <a:rPr lang="en-US" sz="1200" b="1">
                  <a:solidFill>
                    <a:srgbClr val="000099"/>
                  </a:solidFill>
                </a:rPr>
                <a:t>Risk ratio</a:t>
              </a:r>
            </a:p>
          </p:txBody>
        </p:sp>
        <p:sp>
          <p:nvSpPr>
            <p:cNvPr id="8202" name="Rectangle 275"/>
            <p:cNvSpPr>
              <a:spLocks noChangeArrowheads="1"/>
            </p:cNvSpPr>
            <p:nvPr/>
          </p:nvSpPr>
          <p:spPr bwMode="auto">
            <a:xfrm>
              <a:off x="2278" y="3413"/>
              <a:ext cx="701" cy="115"/>
            </a:xfrm>
            <a:prstGeom prst="rect">
              <a:avLst/>
            </a:prstGeom>
            <a:noFill/>
            <a:ln w="28575">
              <a:noFill/>
              <a:miter lim="800000"/>
              <a:headEnd/>
              <a:tailEnd/>
            </a:ln>
          </p:spPr>
          <p:txBody>
            <a:bodyPr wrap="none" lIns="0" tIns="0" rIns="0" bIns="0">
              <a:spAutoFit/>
            </a:bodyPr>
            <a:lstStyle/>
            <a:p>
              <a:pPr algn="ctr"/>
              <a:r>
                <a:rPr lang="en-US" sz="1200" b="1">
                  <a:solidFill>
                    <a:srgbClr val="000000"/>
                  </a:solidFill>
                  <a:latin typeface="Arial Narrow" pitchFamily="34" charset="0"/>
                </a:rPr>
                <a:t>Atorvastatin better</a:t>
              </a:r>
            </a:p>
          </p:txBody>
        </p:sp>
        <p:sp>
          <p:nvSpPr>
            <p:cNvPr id="8203" name="Rectangle 276"/>
            <p:cNvSpPr>
              <a:spLocks noChangeArrowheads="1"/>
            </p:cNvSpPr>
            <p:nvPr/>
          </p:nvSpPr>
          <p:spPr bwMode="auto">
            <a:xfrm>
              <a:off x="3036" y="3413"/>
              <a:ext cx="634" cy="115"/>
            </a:xfrm>
            <a:prstGeom prst="rect">
              <a:avLst/>
            </a:prstGeom>
            <a:noFill/>
            <a:ln w="28575">
              <a:noFill/>
              <a:miter lim="800000"/>
              <a:headEnd/>
              <a:tailEnd/>
            </a:ln>
          </p:spPr>
          <p:txBody>
            <a:bodyPr lIns="0" tIns="0" rIns="0" bIns="0">
              <a:spAutoFit/>
            </a:bodyPr>
            <a:lstStyle/>
            <a:p>
              <a:pPr algn="ctr"/>
              <a:r>
                <a:rPr lang="en-US" sz="1200" b="1">
                  <a:solidFill>
                    <a:srgbClr val="000000"/>
                  </a:solidFill>
                  <a:latin typeface="Arial Narrow" pitchFamily="34" charset="0"/>
                </a:rPr>
                <a:t>Placebo better</a:t>
              </a:r>
            </a:p>
          </p:txBody>
        </p:sp>
      </p:grpSp>
      <p:sp>
        <p:nvSpPr>
          <p:cNvPr id="8199" name="Text Box 170"/>
          <p:cNvSpPr txBox="1">
            <a:spLocks noChangeArrowheads="1"/>
          </p:cNvSpPr>
          <p:nvPr/>
        </p:nvSpPr>
        <p:spPr bwMode="auto">
          <a:xfrm>
            <a:off x="0" y="6583363"/>
            <a:ext cx="9064625" cy="274637"/>
          </a:xfrm>
          <a:prstGeom prst="rect">
            <a:avLst/>
          </a:prstGeom>
          <a:noFill/>
          <a:ln w="9525">
            <a:noFill/>
            <a:miter lim="800000"/>
            <a:headEnd/>
            <a:tailEnd/>
          </a:ln>
        </p:spPr>
        <p:txBody>
          <a:bodyPr anchor="b">
            <a:spAutoFit/>
          </a:bodyPr>
          <a:lstStyle/>
          <a:p>
            <a:pPr algn="r">
              <a:spcBef>
                <a:spcPct val="50000"/>
              </a:spcBef>
            </a:pPr>
            <a:r>
              <a:rPr lang="en-US" sz="1200" b="1">
                <a:solidFill>
                  <a:srgbClr val="FFFFFF"/>
                </a:solidFill>
              </a:rPr>
              <a:t>1. Sever PS, et al. Lancet 2003;361:1149–58; 2. Sever PS, et al. Eur Heart J 2008;29:499–508</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4.25532E-6 L 0.15312 4.25532E-6 " pathEditMode="relative" rAng="0" ptsTypes="AA">
                                      <p:cBhvr>
                                        <p:cTn id="6" dur="2000" fill="hold"/>
                                        <p:tgtEl>
                                          <p:spTgt spid="22"/>
                                        </p:tgtEl>
                                        <p:attrNameLst>
                                          <p:attrName>ppt_x</p:attrName>
                                          <p:attrName>ppt_y</p:attrName>
                                        </p:attrNameLst>
                                      </p:cBhvr>
                                      <p:rCtr x="77"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5E-6 -4.6161E-6 L -0.14826 -4.6161E-6 " pathEditMode="relative" rAng="0" ptsTypes="AA">
                                      <p:cBhvr>
                                        <p:cTn id="10" dur="2000" fill="hold"/>
                                        <p:tgtEl>
                                          <p:spTgt spid="3"/>
                                        </p:tgtEl>
                                        <p:attrNameLst>
                                          <p:attrName>ppt_x</p:attrName>
                                          <p:attrName>ppt_y</p:attrName>
                                        </p:attrNameLst>
                                      </p:cBhvr>
                                      <p:rCtr x="-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2800" b="1" dirty="0" smtClean="0">
                <a:solidFill>
                  <a:srgbClr val="FF0000"/>
                </a:solidFill>
              </a:rPr>
              <a:t>ASCOT-ON and ASCOT-10</a:t>
            </a:r>
          </a:p>
          <a:p>
            <a:pPr algn="ctr"/>
            <a:endParaRPr lang="en-GB" sz="2800" b="1" dirty="0" smtClean="0">
              <a:solidFill>
                <a:srgbClr val="FF0000"/>
              </a:solidFill>
            </a:endParaRPr>
          </a:p>
          <a:p>
            <a:pPr algn="ctr"/>
            <a:r>
              <a:rPr lang="en-US" sz="2800" dirty="0" smtClean="0"/>
              <a:t>Mortality and morbidity follow up of </a:t>
            </a:r>
          </a:p>
          <a:p>
            <a:pPr algn="ctr"/>
            <a:r>
              <a:rPr lang="en-US" sz="2800" dirty="0" smtClean="0"/>
              <a:t>UK ASCOT patients</a:t>
            </a:r>
            <a:endParaRPr lang="en-GB" sz="2800" b="1" dirty="0">
              <a:solidFill>
                <a:srgbClr val="FF0000"/>
              </a:solidFill>
            </a:endParaRPr>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71525" y="185738"/>
            <a:ext cx="7600950" cy="419100"/>
          </a:xfrm>
        </p:spPr>
        <p:txBody>
          <a:bodyPr/>
          <a:lstStyle/>
          <a:p>
            <a:r>
              <a:rPr lang="en-GB" sz="2800" smtClean="0"/>
              <a:t>ASCOT: Study design</a:t>
            </a:r>
            <a:endParaRPr lang="en-US" sz="2800" smtClean="0"/>
          </a:p>
        </p:txBody>
      </p:sp>
      <p:sp>
        <p:nvSpPr>
          <p:cNvPr id="24579" name="Rectangle 3"/>
          <p:cNvSpPr>
            <a:spLocks noChangeArrowheads="1"/>
          </p:cNvSpPr>
          <p:nvPr/>
        </p:nvSpPr>
        <p:spPr bwMode="auto">
          <a:xfrm>
            <a:off x="5791200" y="2247900"/>
            <a:ext cx="2971800" cy="457200"/>
          </a:xfrm>
          <a:prstGeom prst="rect">
            <a:avLst/>
          </a:prstGeom>
          <a:noFill/>
          <a:ln w="9525">
            <a:noFill/>
            <a:miter lim="800000"/>
            <a:headEnd/>
            <a:tailEnd/>
          </a:ln>
        </p:spPr>
        <p:txBody>
          <a:bodyPr wrap="none"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cxnSp>
        <p:nvCxnSpPr>
          <p:cNvPr id="24580" name="AutoShape 4"/>
          <p:cNvCxnSpPr>
            <a:cxnSpLocks noChangeShapeType="1"/>
          </p:cNvCxnSpPr>
          <p:nvPr/>
        </p:nvCxnSpPr>
        <p:spPr bwMode="auto">
          <a:xfrm flipH="1">
            <a:off x="3454400" y="2019300"/>
            <a:ext cx="736600" cy="833438"/>
          </a:xfrm>
          <a:prstGeom prst="straightConnector1">
            <a:avLst/>
          </a:prstGeom>
          <a:noFill/>
          <a:ln w="28575">
            <a:solidFill>
              <a:srgbClr val="353D92"/>
            </a:solidFill>
            <a:round/>
            <a:headEnd/>
            <a:tailEnd/>
          </a:ln>
        </p:spPr>
      </p:cxnSp>
      <p:cxnSp>
        <p:nvCxnSpPr>
          <p:cNvPr id="24581" name="AutoShape 5"/>
          <p:cNvCxnSpPr>
            <a:cxnSpLocks noChangeShapeType="1"/>
            <a:endCxn id="24583" idx="1"/>
          </p:cNvCxnSpPr>
          <p:nvPr/>
        </p:nvCxnSpPr>
        <p:spPr bwMode="auto">
          <a:xfrm>
            <a:off x="5054600" y="2179638"/>
            <a:ext cx="635000" cy="681037"/>
          </a:xfrm>
          <a:prstGeom prst="straightConnector1">
            <a:avLst/>
          </a:prstGeom>
          <a:noFill/>
          <a:ln w="28575">
            <a:solidFill>
              <a:srgbClr val="353D92"/>
            </a:solidFill>
            <a:round/>
            <a:headEnd/>
            <a:tailEnd/>
          </a:ln>
        </p:spPr>
      </p:cxnSp>
      <p:sp>
        <p:nvSpPr>
          <p:cNvPr id="24582" name="AutoShape 6"/>
          <p:cNvSpPr>
            <a:spLocks noChangeArrowheads="1"/>
          </p:cNvSpPr>
          <p:nvPr/>
        </p:nvSpPr>
        <p:spPr bwMode="auto">
          <a:xfrm>
            <a:off x="519113" y="2420938"/>
            <a:ext cx="2921000" cy="863600"/>
          </a:xfrm>
          <a:prstGeom prst="roundRect">
            <a:avLst>
              <a:gd name="adj" fmla="val 16667"/>
            </a:avLst>
          </a:prstGeom>
          <a:solidFill>
            <a:schemeClr val="hlink"/>
          </a:solidFill>
          <a:ln w="28575">
            <a:solidFill>
              <a:srgbClr val="353D92"/>
            </a:solidFill>
            <a:round/>
            <a:headEnd/>
            <a:tailEnd/>
          </a:ln>
        </p:spPr>
        <p:txBody>
          <a:bodyPr>
            <a:spAutoFit/>
          </a:bodyPr>
          <a:lstStyle/>
          <a:p>
            <a:pPr algn="ctr" rtl="0" fontAlgn="base">
              <a:spcBef>
                <a:spcPct val="0"/>
              </a:spcBef>
              <a:spcAft>
                <a:spcPct val="0"/>
              </a:spcAft>
            </a:pPr>
            <a:r>
              <a:rPr lang="en-GB" sz="2200" kern="1200">
                <a:solidFill>
                  <a:srgbClr val="3333CC"/>
                </a:solidFill>
                <a:latin typeface="Arial" charset="0"/>
                <a:ea typeface="+mn-ea"/>
                <a:cs typeface="+mn-cs"/>
              </a:rPr>
              <a:t>atenolol </a:t>
            </a:r>
            <a:r>
              <a:rPr lang="en-US" sz="2200" kern="1200">
                <a:solidFill>
                  <a:srgbClr val="3333CC"/>
                </a:solidFill>
                <a:latin typeface="Arial" charset="0"/>
                <a:ea typeface="+mn-ea"/>
                <a:cs typeface="+mn-cs"/>
              </a:rPr>
              <a:t>±</a:t>
            </a:r>
            <a:r>
              <a:rPr lang="en-GB" sz="2200" kern="1200">
                <a:solidFill>
                  <a:srgbClr val="3333CC"/>
                </a:solidFill>
                <a:latin typeface="Arial" charset="0"/>
                <a:ea typeface="+mn-ea"/>
                <a:cs typeface="+mn-cs"/>
              </a:rPr>
              <a:t> bendroflumethiazide</a:t>
            </a:r>
            <a:endParaRPr lang="en-US" sz="2200" kern="1200">
              <a:solidFill>
                <a:srgbClr val="3333CC"/>
              </a:solidFill>
              <a:latin typeface="Arial" charset="0"/>
              <a:ea typeface="+mn-ea"/>
              <a:cs typeface="+mn-cs"/>
            </a:endParaRPr>
          </a:p>
        </p:txBody>
      </p:sp>
      <p:sp>
        <p:nvSpPr>
          <p:cNvPr id="24583" name="AutoShape 7"/>
          <p:cNvSpPr>
            <a:spLocks noChangeArrowheads="1"/>
          </p:cNvSpPr>
          <p:nvPr/>
        </p:nvSpPr>
        <p:spPr bwMode="auto">
          <a:xfrm>
            <a:off x="5703888" y="2428875"/>
            <a:ext cx="3111500" cy="863600"/>
          </a:xfrm>
          <a:prstGeom prst="roundRect">
            <a:avLst>
              <a:gd name="adj" fmla="val 16667"/>
            </a:avLst>
          </a:prstGeom>
          <a:solidFill>
            <a:schemeClr val="hlink"/>
          </a:solidFill>
          <a:ln w="28575">
            <a:solidFill>
              <a:srgbClr val="353D92"/>
            </a:solidFill>
            <a:round/>
            <a:headEnd/>
            <a:tailEnd/>
          </a:ln>
        </p:spPr>
        <p:txBody>
          <a:bodyPr>
            <a:spAutoFit/>
          </a:bodyPr>
          <a:lstStyle/>
          <a:p>
            <a:pPr algn="ctr" rtl="0" fontAlgn="base">
              <a:spcBef>
                <a:spcPct val="50000"/>
              </a:spcBef>
              <a:spcAft>
                <a:spcPct val="0"/>
              </a:spcAft>
            </a:pPr>
            <a:r>
              <a:rPr lang="en-GB" sz="2200" kern="1200">
                <a:solidFill>
                  <a:srgbClr val="3333CC"/>
                </a:solidFill>
                <a:latin typeface="Arial" charset="0"/>
                <a:ea typeface="+mn-ea"/>
                <a:cs typeface="+mn-cs"/>
              </a:rPr>
              <a:t>amlodipine </a:t>
            </a:r>
            <a:r>
              <a:rPr lang="en-US" sz="2200" kern="1200">
                <a:solidFill>
                  <a:srgbClr val="3333CC"/>
                </a:solidFill>
                <a:latin typeface="Arial" charset="0"/>
                <a:ea typeface="+mn-ea"/>
                <a:cs typeface="Arial" charset="0"/>
              </a:rPr>
              <a:t>±</a:t>
            </a:r>
            <a:r>
              <a:rPr lang="en-GB" sz="2200" kern="1200">
                <a:solidFill>
                  <a:srgbClr val="3333CC"/>
                </a:solidFill>
                <a:latin typeface="Arial" charset="0"/>
                <a:ea typeface="+mn-ea"/>
                <a:cs typeface="+mn-cs"/>
              </a:rPr>
              <a:t> perindopril</a:t>
            </a:r>
            <a:endParaRPr lang="en-US" sz="2200" u="sng" kern="1200">
              <a:solidFill>
                <a:srgbClr val="3333CC"/>
              </a:solidFill>
              <a:latin typeface="Arial" charset="0"/>
              <a:ea typeface="+mn-ea"/>
              <a:cs typeface="+mn-cs"/>
            </a:endParaRPr>
          </a:p>
        </p:txBody>
      </p:sp>
      <p:sp>
        <p:nvSpPr>
          <p:cNvPr id="24584" name="AutoShape 8"/>
          <p:cNvSpPr>
            <a:spLocks noChangeArrowheads="1"/>
          </p:cNvSpPr>
          <p:nvPr/>
        </p:nvSpPr>
        <p:spPr bwMode="auto">
          <a:xfrm>
            <a:off x="3394075" y="928688"/>
            <a:ext cx="2298700" cy="1236662"/>
          </a:xfrm>
          <a:prstGeom prst="roundRect">
            <a:avLst>
              <a:gd name="adj" fmla="val 16667"/>
            </a:avLst>
          </a:prstGeom>
          <a:solidFill>
            <a:schemeClr val="hlink"/>
          </a:solidFill>
          <a:ln w="28575">
            <a:solidFill>
              <a:srgbClr val="353D92"/>
            </a:solidFill>
            <a:round/>
            <a:headEnd/>
            <a:tailEnd/>
          </a:ln>
        </p:spPr>
        <p:txBody>
          <a:bodyPr>
            <a:spAutoFit/>
          </a:bodyPr>
          <a:lstStyle/>
          <a:p>
            <a:pPr algn="ctr" rtl="0" fontAlgn="base">
              <a:spcBef>
                <a:spcPct val="0"/>
              </a:spcBef>
              <a:spcAft>
                <a:spcPct val="0"/>
              </a:spcAft>
            </a:pPr>
            <a:r>
              <a:rPr lang="en-GB" sz="2200" kern="1200">
                <a:solidFill>
                  <a:srgbClr val="3333CC"/>
                </a:solidFill>
                <a:latin typeface="Arial" charset="0"/>
                <a:ea typeface="+mn-ea"/>
                <a:cs typeface="+mn-cs"/>
              </a:rPr>
              <a:t>19,257 hypertensive patients</a:t>
            </a:r>
            <a:endParaRPr lang="en-US" sz="2200" kern="1200">
              <a:solidFill>
                <a:srgbClr val="3333CC"/>
              </a:solidFill>
              <a:latin typeface="Arial" charset="0"/>
              <a:ea typeface="+mn-ea"/>
              <a:cs typeface="+mn-cs"/>
            </a:endParaRPr>
          </a:p>
        </p:txBody>
      </p:sp>
      <p:sp>
        <p:nvSpPr>
          <p:cNvPr id="24585" name="Text Box 9"/>
          <p:cNvSpPr txBox="1">
            <a:spLocks noChangeArrowheads="1"/>
          </p:cNvSpPr>
          <p:nvPr/>
        </p:nvSpPr>
        <p:spPr bwMode="auto">
          <a:xfrm>
            <a:off x="3983038" y="2395538"/>
            <a:ext cx="1108075" cy="708025"/>
          </a:xfrm>
          <a:prstGeom prst="rect">
            <a:avLst/>
          </a:prstGeom>
          <a:noFill/>
          <a:ln w="9525">
            <a:noFill/>
            <a:miter lim="800000"/>
            <a:headEnd/>
            <a:tailEnd/>
          </a:ln>
        </p:spPr>
        <p:txBody>
          <a:bodyPr wrap="none" lIns="18288" tIns="18288" rIns="18288" bIns="18288">
            <a:spAutoFit/>
          </a:bodyPr>
          <a:lstStyle/>
          <a:p>
            <a:pPr algn="ctr" rtl="0" eaLnBrk="0" fontAlgn="base" hangingPunct="0">
              <a:spcBef>
                <a:spcPct val="0"/>
              </a:spcBef>
              <a:spcAft>
                <a:spcPct val="0"/>
              </a:spcAft>
            </a:pPr>
            <a:r>
              <a:rPr lang="en-GB" sz="2200" b="1" kern="1200">
                <a:solidFill>
                  <a:srgbClr val="3333CC"/>
                </a:solidFill>
                <a:latin typeface="Arial" charset="0"/>
                <a:ea typeface="+mn-ea"/>
                <a:cs typeface="+mn-cs"/>
              </a:rPr>
              <a:t>PROBE </a:t>
            </a:r>
          </a:p>
          <a:p>
            <a:pPr algn="ctr" rtl="0" eaLnBrk="0" fontAlgn="base" hangingPunct="0">
              <a:spcBef>
                <a:spcPct val="0"/>
              </a:spcBef>
              <a:spcAft>
                <a:spcPct val="0"/>
              </a:spcAft>
            </a:pPr>
            <a:r>
              <a:rPr lang="en-GB" sz="2200" b="1" kern="1200">
                <a:solidFill>
                  <a:srgbClr val="3333CC"/>
                </a:solidFill>
                <a:latin typeface="Arial" charset="0"/>
                <a:ea typeface="+mn-ea"/>
                <a:cs typeface="+mn-cs"/>
              </a:rPr>
              <a:t>design</a:t>
            </a:r>
          </a:p>
        </p:txBody>
      </p:sp>
      <p:sp>
        <p:nvSpPr>
          <p:cNvPr id="24586" name="Text Box 10"/>
          <p:cNvSpPr txBox="1">
            <a:spLocks noChangeArrowheads="1"/>
          </p:cNvSpPr>
          <p:nvPr/>
        </p:nvSpPr>
        <p:spPr bwMode="auto">
          <a:xfrm>
            <a:off x="6097588" y="1212850"/>
            <a:ext cx="2787650" cy="587375"/>
          </a:xfrm>
          <a:prstGeom prst="rect">
            <a:avLst/>
          </a:prstGeom>
          <a:noFill/>
          <a:ln w="9525">
            <a:noFill/>
            <a:miter lim="800000"/>
            <a:headEnd/>
            <a:tailEnd/>
          </a:ln>
        </p:spPr>
        <p:txBody>
          <a:bodyPr lIns="18288" tIns="18288" rIns="18288" bIns="18288">
            <a:spAutoFit/>
          </a:bodyPr>
          <a:lstStyle/>
          <a:p>
            <a:pPr algn="l" rtl="0" eaLnBrk="0" fontAlgn="base" hangingPunct="0">
              <a:spcBef>
                <a:spcPct val="0"/>
              </a:spcBef>
              <a:spcAft>
                <a:spcPct val="0"/>
              </a:spcAft>
            </a:pPr>
            <a:r>
              <a:rPr lang="en-GB" b="1" kern="1200">
                <a:solidFill>
                  <a:srgbClr val="FF0000"/>
                </a:solidFill>
                <a:latin typeface="Arial" charset="0"/>
                <a:ea typeface="+mn-ea"/>
                <a:cs typeface="+mn-cs"/>
              </a:rPr>
              <a:t>ASCOT-BPLA stopped after 5.5 yrs</a:t>
            </a:r>
          </a:p>
        </p:txBody>
      </p:sp>
      <p:grpSp>
        <p:nvGrpSpPr>
          <p:cNvPr id="2" name="Group 11"/>
          <p:cNvGrpSpPr>
            <a:grpSpLocks/>
          </p:cNvGrpSpPr>
          <p:nvPr/>
        </p:nvGrpSpPr>
        <p:grpSpPr bwMode="auto">
          <a:xfrm>
            <a:off x="0" y="2955925"/>
            <a:ext cx="9434513" cy="3154363"/>
            <a:chOff x="0" y="1797"/>
            <a:chExt cx="5943" cy="1987"/>
          </a:xfrm>
        </p:grpSpPr>
        <p:sp>
          <p:nvSpPr>
            <p:cNvPr id="24589" name="Text Box 12"/>
            <p:cNvSpPr txBox="1">
              <a:spLocks noChangeArrowheads="1"/>
            </p:cNvSpPr>
            <p:nvPr/>
          </p:nvSpPr>
          <p:spPr bwMode="auto">
            <a:xfrm>
              <a:off x="0" y="3491"/>
              <a:ext cx="5760" cy="293"/>
            </a:xfrm>
            <a:prstGeom prst="rect">
              <a:avLst/>
            </a:prstGeom>
            <a:noFill/>
            <a:ln w="9525">
              <a:noFill/>
              <a:miter lim="800000"/>
              <a:headEnd/>
              <a:tailEnd/>
            </a:ln>
          </p:spPr>
          <p:txBody>
            <a:bodyPr lIns="18288" tIns="18288" rIns="18288" bIns="18288">
              <a:spAutoFit/>
            </a:bodyPr>
            <a:lstStyle/>
            <a:p>
              <a:pPr algn="ctr" rtl="0" eaLnBrk="0" fontAlgn="base" hangingPunct="0">
                <a:spcBef>
                  <a:spcPct val="0"/>
                </a:spcBef>
                <a:spcAft>
                  <a:spcPct val="0"/>
                </a:spcAft>
              </a:pPr>
              <a:r>
                <a:rPr lang="en-GB" sz="2800" b="1" kern="1200">
                  <a:solidFill>
                    <a:srgbClr val="3333CC"/>
                  </a:solidFill>
                  <a:latin typeface="Arial" charset="0"/>
                  <a:ea typeface="+mn-ea"/>
                  <a:cs typeface="+mn-cs"/>
                </a:rPr>
                <a:t>  </a:t>
              </a:r>
              <a:r>
                <a:rPr lang="en-GB" sz="2400" b="1" kern="1200">
                  <a:solidFill>
                    <a:srgbClr val="3333CC"/>
                  </a:solidFill>
                  <a:latin typeface="Arial" charset="0"/>
                  <a:ea typeface="+mn-ea"/>
                  <a:cs typeface="+mn-cs"/>
                </a:rPr>
                <a:t>Investigator-led, multinational randomised controlled trial</a:t>
              </a:r>
            </a:p>
          </p:txBody>
        </p:sp>
        <p:cxnSp>
          <p:nvCxnSpPr>
            <p:cNvPr id="24590" name="AutoShape 13"/>
            <p:cNvCxnSpPr>
              <a:cxnSpLocks noChangeShapeType="1"/>
            </p:cNvCxnSpPr>
            <p:nvPr/>
          </p:nvCxnSpPr>
          <p:spPr bwMode="auto">
            <a:xfrm flipH="1">
              <a:off x="2154" y="2768"/>
              <a:ext cx="397" cy="417"/>
            </a:xfrm>
            <a:prstGeom prst="straightConnector1">
              <a:avLst/>
            </a:prstGeom>
            <a:noFill/>
            <a:ln w="28575">
              <a:solidFill>
                <a:srgbClr val="353D92"/>
              </a:solidFill>
              <a:round/>
              <a:headEnd/>
              <a:tailEnd/>
            </a:ln>
          </p:spPr>
        </p:cxnSp>
        <p:cxnSp>
          <p:nvCxnSpPr>
            <p:cNvPr id="24591" name="AutoShape 14"/>
            <p:cNvCxnSpPr>
              <a:cxnSpLocks noChangeShapeType="1"/>
            </p:cNvCxnSpPr>
            <p:nvPr/>
          </p:nvCxnSpPr>
          <p:spPr bwMode="auto">
            <a:xfrm>
              <a:off x="3207" y="2768"/>
              <a:ext cx="400" cy="429"/>
            </a:xfrm>
            <a:prstGeom prst="straightConnector1">
              <a:avLst/>
            </a:prstGeom>
            <a:noFill/>
            <a:ln w="28575">
              <a:solidFill>
                <a:srgbClr val="353D92"/>
              </a:solidFill>
              <a:round/>
              <a:headEnd/>
              <a:tailEnd/>
            </a:ln>
          </p:spPr>
        </p:cxnSp>
        <p:sp>
          <p:nvSpPr>
            <p:cNvPr id="24592" name="AutoShape 15"/>
            <p:cNvSpPr>
              <a:spLocks noChangeArrowheads="1"/>
            </p:cNvSpPr>
            <p:nvPr/>
          </p:nvSpPr>
          <p:spPr bwMode="auto">
            <a:xfrm>
              <a:off x="3602" y="3062"/>
              <a:ext cx="1180" cy="311"/>
            </a:xfrm>
            <a:prstGeom prst="roundRect">
              <a:avLst>
                <a:gd name="adj" fmla="val 16667"/>
              </a:avLst>
            </a:prstGeom>
            <a:solidFill>
              <a:schemeClr val="hlink"/>
            </a:solidFill>
            <a:ln w="28575">
              <a:solidFill>
                <a:srgbClr val="353D92"/>
              </a:solidFill>
              <a:round/>
              <a:headEnd/>
              <a:tailEnd/>
            </a:ln>
          </p:spPr>
          <p:txBody>
            <a:bodyPr>
              <a:spAutoFit/>
            </a:bodyPr>
            <a:lstStyle/>
            <a:p>
              <a:pPr algn="ctr" rtl="0" fontAlgn="base">
                <a:spcBef>
                  <a:spcPct val="50000"/>
                </a:spcBef>
                <a:spcAft>
                  <a:spcPct val="0"/>
                </a:spcAft>
              </a:pPr>
              <a:r>
                <a:rPr lang="en-GB" sz="2200" kern="1200">
                  <a:solidFill>
                    <a:srgbClr val="3333CC"/>
                  </a:solidFill>
                  <a:latin typeface="Arial" charset="0"/>
                  <a:ea typeface="+mn-ea"/>
                  <a:cs typeface="+mn-cs"/>
                </a:rPr>
                <a:t>placebo</a:t>
              </a:r>
              <a:endParaRPr lang="en-US" sz="2200" kern="1200">
                <a:solidFill>
                  <a:srgbClr val="3333CC"/>
                </a:solidFill>
                <a:latin typeface="Arial" charset="0"/>
                <a:ea typeface="+mn-ea"/>
                <a:cs typeface="+mn-cs"/>
              </a:endParaRPr>
            </a:p>
          </p:txBody>
        </p:sp>
        <p:sp>
          <p:nvSpPr>
            <p:cNvPr id="24593" name="AutoShape 16"/>
            <p:cNvSpPr>
              <a:spLocks noChangeArrowheads="1"/>
            </p:cNvSpPr>
            <p:nvPr/>
          </p:nvSpPr>
          <p:spPr bwMode="auto">
            <a:xfrm>
              <a:off x="338" y="3045"/>
              <a:ext cx="1818" cy="311"/>
            </a:xfrm>
            <a:prstGeom prst="roundRect">
              <a:avLst>
                <a:gd name="adj" fmla="val 16667"/>
              </a:avLst>
            </a:prstGeom>
            <a:solidFill>
              <a:schemeClr val="hlink"/>
            </a:solidFill>
            <a:ln w="28575">
              <a:solidFill>
                <a:srgbClr val="353D92"/>
              </a:solidFill>
              <a:round/>
              <a:headEnd/>
              <a:tailEnd/>
            </a:ln>
          </p:spPr>
          <p:txBody>
            <a:bodyPr>
              <a:spAutoFit/>
            </a:bodyPr>
            <a:lstStyle/>
            <a:p>
              <a:pPr algn="ctr" rtl="0" fontAlgn="base">
                <a:spcBef>
                  <a:spcPct val="50000"/>
                </a:spcBef>
                <a:spcAft>
                  <a:spcPct val="0"/>
                </a:spcAft>
              </a:pPr>
              <a:r>
                <a:rPr lang="en-GB" sz="2200" kern="1200">
                  <a:solidFill>
                    <a:srgbClr val="3333CC"/>
                  </a:solidFill>
                  <a:latin typeface="Arial" charset="0"/>
                  <a:ea typeface="+mn-ea"/>
                  <a:cs typeface="+mn-cs"/>
                </a:rPr>
                <a:t>atorvastatin</a:t>
              </a:r>
              <a:r>
                <a:rPr lang="en-GB" sz="2200" kern="1200">
                  <a:solidFill>
                    <a:srgbClr val="000000"/>
                  </a:solidFill>
                  <a:latin typeface="Arial" charset="0"/>
                  <a:ea typeface="+mn-ea"/>
                  <a:cs typeface="+mn-cs"/>
                </a:rPr>
                <a:t> </a:t>
              </a:r>
              <a:r>
                <a:rPr lang="en-GB" sz="2200" kern="1200">
                  <a:solidFill>
                    <a:srgbClr val="3333CC"/>
                  </a:solidFill>
                  <a:latin typeface="Arial" charset="0"/>
                  <a:ea typeface="+mn-ea"/>
                  <a:cs typeface="+mn-cs"/>
                </a:rPr>
                <a:t>10 mg</a:t>
              </a:r>
              <a:endParaRPr lang="en-US" sz="2200" kern="1200">
                <a:solidFill>
                  <a:srgbClr val="3333CC"/>
                </a:solidFill>
                <a:latin typeface="Arial" charset="0"/>
                <a:ea typeface="+mn-ea"/>
                <a:cs typeface="+mn-cs"/>
              </a:endParaRPr>
            </a:p>
          </p:txBody>
        </p:sp>
        <p:sp>
          <p:nvSpPr>
            <p:cNvPr id="24594" name="Text Box 17"/>
            <p:cNvSpPr txBox="1">
              <a:spLocks noChangeArrowheads="1"/>
            </p:cNvSpPr>
            <p:nvPr/>
          </p:nvSpPr>
          <p:spPr bwMode="auto">
            <a:xfrm>
              <a:off x="2199" y="3119"/>
              <a:ext cx="1354" cy="235"/>
            </a:xfrm>
            <a:prstGeom prst="rect">
              <a:avLst/>
            </a:prstGeom>
            <a:noFill/>
            <a:ln w="9525">
              <a:noFill/>
              <a:miter lim="800000"/>
              <a:headEnd/>
              <a:tailEnd/>
            </a:ln>
          </p:spPr>
          <p:txBody>
            <a:bodyPr lIns="18288" tIns="18288" rIns="18288" bIns="18288">
              <a:spAutoFit/>
            </a:bodyPr>
            <a:lstStyle/>
            <a:p>
              <a:pPr algn="ctr" rtl="0" eaLnBrk="0" fontAlgn="base" hangingPunct="0">
                <a:spcBef>
                  <a:spcPct val="0"/>
                </a:spcBef>
                <a:spcAft>
                  <a:spcPct val="0"/>
                </a:spcAft>
              </a:pPr>
              <a:r>
                <a:rPr lang="en-GB" sz="2200" kern="1200">
                  <a:solidFill>
                    <a:srgbClr val="3333CC"/>
                  </a:solidFill>
                  <a:latin typeface="Arial" charset="0"/>
                  <a:ea typeface="+mn-ea"/>
                  <a:cs typeface="+mn-cs"/>
                </a:rPr>
                <a:t>Double-blind</a:t>
              </a:r>
            </a:p>
          </p:txBody>
        </p:sp>
        <p:cxnSp>
          <p:nvCxnSpPr>
            <p:cNvPr id="24595" name="AutoShape 18"/>
            <p:cNvCxnSpPr>
              <a:cxnSpLocks noChangeShapeType="1"/>
              <a:endCxn id="24582" idx="3"/>
            </p:cNvCxnSpPr>
            <p:nvPr/>
          </p:nvCxnSpPr>
          <p:spPr bwMode="auto">
            <a:xfrm flipH="1" flipV="1">
              <a:off x="2176" y="1797"/>
              <a:ext cx="464" cy="579"/>
            </a:xfrm>
            <a:prstGeom prst="straightConnector1">
              <a:avLst/>
            </a:prstGeom>
            <a:noFill/>
            <a:ln w="28575">
              <a:solidFill>
                <a:srgbClr val="353D92"/>
              </a:solidFill>
              <a:round/>
              <a:headEnd/>
              <a:tailEnd/>
            </a:ln>
          </p:spPr>
        </p:cxnSp>
        <p:cxnSp>
          <p:nvCxnSpPr>
            <p:cNvPr id="24596" name="AutoShape 19"/>
            <p:cNvCxnSpPr>
              <a:cxnSpLocks noChangeShapeType="1"/>
              <a:endCxn id="24583" idx="1"/>
            </p:cNvCxnSpPr>
            <p:nvPr/>
          </p:nvCxnSpPr>
          <p:spPr bwMode="auto">
            <a:xfrm flipV="1">
              <a:off x="3120" y="1802"/>
              <a:ext cx="464" cy="526"/>
            </a:xfrm>
            <a:prstGeom prst="straightConnector1">
              <a:avLst/>
            </a:prstGeom>
            <a:noFill/>
            <a:ln w="28575">
              <a:solidFill>
                <a:srgbClr val="353D92"/>
              </a:solidFill>
              <a:round/>
              <a:headEnd/>
              <a:tailEnd/>
            </a:ln>
          </p:spPr>
        </p:cxnSp>
        <p:sp>
          <p:nvSpPr>
            <p:cNvPr id="24597" name="Text Box 20"/>
            <p:cNvSpPr txBox="1">
              <a:spLocks noChangeArrowheads="1"/>
            </p:cNvSpPr>
            <p:nvPr/>
          </p:nvSpPr>
          <p:spPr bwMode="auto">
            <a:xfrm>
              <a:off x="4147" y="2491"/>
              <a:ext cx="1796" cy="370"/>
            </a:xfrm>
            <a:prstGeom prst="rect">
              <a:avLst/>
            </a:prstGeom>
            <a:noFill/>
            <a:ln w="9525">
              <a:noFill/>
              <a:miter lim="800000"/>
              <a:headEnd/>
              <a:tailEnd/>
            </a:ln>
          </p:spPr>
          <p:txBody>
            <a:bodyPr lIns="18288" tIns="18288" rIns="18288" bIns="18288">
              <a:spAutoFit/>
            </a:bodyPr>
            <a:lstStyle/>
            <a:p>
              <a:pPr algn="l" rtl="0" eaLnBrk="0" fontAlgn="base" hangingPunct="0">
                <a:spcBef>
                  <a:spcPct val="0"/>
                </a:spcBef>
                <a:spcAft>
                  <a:spcPct val="0"/>
                </a:spcAft>
              </a:pPr>
              <a:r>
                <a:rPr lang="en-GB" b="1" kern="1200">
                  <a:solidFill>
                    <a:srgbClr val="FF0000"/>
                  </a:solidFill>
                  <a:latin typeface="Arial" charset="0"/>
                  <a:ea typeface="+mn-ea"/>
                  <a:cs typeface="+mn-cs"/>
                </a:rPr>
                <a:t>ASCOT-LLA stopped</a:t>
              </a:r>
            </a:p>
            <a:p>
              <a:pPr algn="l" rtl="0" eaLnBrk="0" fontAlgn="base" hangingPunct="0">
                <a:spcBef>
                  <a:spcPct val="0"/>
                </a:spcBef>
                <a:spcAft>
                  <a:spcPct val="0"/>
                </a:spcAft>
              </a:pPr>
              <a:r>
                <a:rPr lang="en-GB" b="1" kern="1200">
                  <a:solidFill>
                    <a:srgbClr val="FF0000"/>
                  </a:solidFill>
                  <a:latin typeface="Arial" charset="0"/>
                  <a:ea typeface="+mn-ea"/>
                  <a:cs typeface="+mn-cs"/>
                </a:rPr>
                <a:t> after 3.3 yrs</a:t>
              </a:r>
            </a:p>
          </p:txBody>
        </p:sp>
        <p:sp>
          <p:nvSpPr>
            <p:cNvPr id="24598" name="AutoShape 21"/>
            <p:cNvSpPr>
              <a:spLocks noChangeArrowheads="1"/>
            </p:cNvSpPr>
            <p:nvPr/>
          </p:nvSpPr>
          <p:spPr bwMode="auto">
            <a:xfrm>
              <a:off x="1621" y="2294"/>
              <a:ext cx="2472" cy="577"/>
            </a:xfrm>
            <a:prstGeom prst="roundRect">
              <a:avLst>
                <a:gd name="adj" fmla="val 16667"/>
              </a:avLst>
            </a:prstGeom>
            <a:solidFill>
              <a:schemeClr val="hlink"/>
            </a:solidFill>
            <a:ln w="28575">
              <a:solidFill>
                <a:srgbClr val="353D92"/>
              </a:solidFill>
              <a:round/>
              <a:headEnd/>
              <a:tailEnd/>
            </a:ln>
          </p:spPr>
          <p:txBody>
            <a:bodyPr>
              <a:spAutoFit/>
            </a:bodyPr>
            <a:lstStyle/>
            <a:p>
              <a:pPr algn="ctr" rtl="0" fontAlgn="base">
                <a:spcBef>
                  <a:spcPct val="25000"/>
                </a:spcBef>
                <a:spcAft>
                  <a:spcPct val="0"/>
                </a:spcAft>
              </a:pPr>
              <a:r>
                <a:rPr lang="en-GB" sz="2200" kern="1200">
                  <a:solidFill>
                    <a:srgbClr val="3333CC"/>
                  </a:solidFill>
                  <a:latin typeface="Arial" charset="0"/>
                  <a:ea typeface="+mn-ea"/>
                  <a:cs typeface="+mn-cs"/>
                </a:rPr>
                <a:t>10,305 patients</a:t>
              </a:r>
            </a:p>
            <a:p>
              <a:pPr algn="ctr" rtl="0" fontAlgn="base">
                <a:spcBef>
                  <a:spcPct val="25000"/>
                </a:spcBef>
                <a:spcAft>
                  <a:spcPct val="0"/>
                </a:spcAft>
              </a:pPr>
              <a:r>
                <a:rPr lang="en-GB" sz="2000" kern="1200">
                  <a:solidFill>
                    <a:srgbClr val="3333CC"/>
                  </a:solidFill>
                  <a:latin typeface="Arial" charset="0"/>
                  <a:ea typeface="+mn-ea"/>
                  <a:cs typeface="+mn-cs"/>
                </a:rPr>
                <a:t>TC </a:t>
              </a:r>
              <a:r>
                <a:rPr lang="en-GB" sz="2000" kern="1200">
                  <a:solidFill>
                    <a:srgbClr val="3333CC"/>
                  </a:solidFill>
                  <a:latin typeface="Arial" charset="0"/>
                  <a:ea typeface="+mn-ea"/>
                  <a:cs typeface="Arial" charset="0"/>
                </a:rPr>
                <a:t>≤</a:t>
              </a:r>
              <a:r>
                <a:rPr lang="en-GB" sz="2000" kern="1200">
                  <a:solidFill>
                    <a:srgbClr val="3333CC"/>
                  </a:solidFill>
                  <a:latin typeface="Arial" charset="0"/>
                  <a:ea typeface="+mn-ea"/>
                  <a:cs typeface="+mn-cs"/>
                </a:rPr>
                <a:t> 6.5 mmol/L (250 mg/dL)</a:t>
              </a:r>
              <a:endParaRPr lang="en-US" sz="2000" kern="1200">
                <a:solidFill>
                  <a:srgbClr val="3333CC"/>
                </a:solidFill>
                <a:latin typeface="Arial" charset="0"/>
                <a:ea typeface="+mn-ea"/>
                <a:cs typeface="+mn-cs"/>
              </a:endParaRPr>
            </a:p>
          </p:txBody>
        </p:sp>
      </p:grpSp>
      <p:sp>
        <p:nvSpPr>
          <p:cNvPr id="24588" name="TextBox 21"/>
          <p:cNvSpPr txBox="1">
            <a:spLocks noChangeArrowheads="1"/>
          </p:cNvSpPr>
          <p:nvPr/>
        </p:nvSpPr>
        <p:spPr bwMode="auto">
          <a:xfrm>
            <a:off x="285750" y="6526213"/>
            <a:ext cx="8640763" cy="307975"/>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GB" sz="1400" b="1" kern="1200">
                <a:solidFill>
                  <a:srgbClr val="FFFFFF"/>
                </a:solidFill>
                <a:latin typeface="Arial" charset="0"/>
                <a:ea typeface="+mn-ea"/>
                <a:cs typeface="+mn-cs"/>
              </a:rPr>
              <a:t>Sever et al  J. Hypertension. 2001;19:1139 </a:t>
            </a:r>
          </a:p>
        </p:txBody>
      </p:sp>
    </p:spTree>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endParaRPr lang="en-US" dirty="0" smtClean="0"/>
          </a:p>
        </p:txBody>
      </p:sp>
      <p:sp>
        <p:nvSpPr>
          <p:cNvPr id="9219" name="Slide Number Placeholder 5"/>
          <p:cNvSpPr>
            <a:spLocks noGrp="1"/>
          </p:cNvSpPr>
          <p:nvPr>
            <p:ph type="sldNum" sz="quarter" idx="12"/>
          </p:nvPr>
        </p:nvSpPr>
        <p:spPr>
          <a:noFill/>
        </p:spPr>
        <p:txBody>
          <a:bodyPr/>
          <a:lstStyle/>
          <a:p>
            <a:fld id="{7813FF11-84A0-490F-99AE-6297BFEEF1D8}" type="slidenum">
              <a:rPr lang="en-US" smtClean="0"/>
              <a:pPr/>
              <a:t>50</a:t>
            </a:fld>
            <a:endParaRPr lang="en-US" smtClean="0"/>
          </a:p>
        </p:txBody>
      </p:sp>
      <p:sp>
        <p:nvSpPr>
          <p:cNvPr id="9220" name="Rectangle 3"/>
          <p:cNvSpPr>
            <a:spLocks noGrp="1" noChangeArrowheads="1"/>
          </p:cNvSpPr>
          <p:nvPr>
            <p:ph type="title"/>
          </p:nvPr>
        </p:nvSpPr>
        <p:spPr/>
        <p:txBody>
          <a:bodyPr/>
          <a:lstStyle/>
          <a:p>
            <a:pPr eaLnBrk="1" hangingPunct="1"/>
            <a:r>
              <a:rPr lang="en-GB" smtClean="0"/>
              <a:t>ASCOT-10 Objectives </a:t>
            </a:r>
            <a:endParaRPr lang="en-US" smtClean="0"/>
          </a:p>
        </p:txBody>
      </p:sp>
      <p:sp>
        <p:nvSpPr>
          <p:cNvPr id="9221" name="Rectangle 2"/>
          <p:cNvSpPr>
            <a:spLocks noGrp="1" noChangeArrowheads="1"/>
          </p:cNvSpPr>
          <p:nvPr>
            <p:ph type="body" idx="1"/>
          </p:nvPr>
        </p:nvSpPr>
        <p:spPr/>
        <p:txBody>
          <a:bodyPr/>
          <a:lstStyle/>
          <a:p>
            <a:pPr marL="533400" indent="-533400" eaLnBrk="1" hangingPunct="1">
              <a:lnSpc>
                <a:spcPct val="90000"/>
              </a:lnSpc>
              <a:buFontTx/>
              <a:buNone/>
            </a:pPr>
            <a:r>
              <a:rPr lang="en-GB" sz="1600" dirty="0" smtClean="0">
                <a:sym typeface="Symbol" pitchFamily="18" charset="2"/>
              </a:rPr>
              <a:t></a:t>
            </a:r>
            <a:r>
              <a:rPr lang="en-GB" sz="2000" dirty="0" smtClean="0"/>
              <a:t>	To establish the effect of study interventions on long term mortality and morbidity outcomes for coronary, stroke and other vascular diseases in patients from the ASCOT study, five years after completion of the study.</a:t>
            </a:r>
          </a:p>
          <a:p>
            <a:pPr marL="533400" indent="-533400" eaLnBrk="1" hangingPunct="1"/>
            <a:r>
              <a:rPr lang="en-GB" sz="2000" dirty="0" smtClean="0"/>
              <a:t>To ascertain the number of cases of new onset diabetes amongst the study population.</a:t>
            </a:r>
          </a:p>
          <a:p>
            <a:pPr marL="533400" indent="-533400" eaLnBrk="1" hangingPunct="1"/>
            <a:r>
              <a:rPr lang="en-GB" sz="2000" dirty="0" smtClean="0"/>
              <a:t>To ascertain, in patients who developed new onset diabetes during the main ASCOT study, whether this is associated with greater vascular morbidity and mortality.</a:t>
            </a:r>
          </a:p>
          <a:p>
            <a:pPr marL="533400" indent="-533400" eaLnBrk="1" hangingPunct="1"/>
            <a:r>
              <a:rPr lang="en-GB" sz="2000" dirty="0" smtClean="0"/>
              <a:t>To ascertain whether blood pressure variability during the main ASCOT trial follow up is a predictor of subsequent cardiovascular morbidity and mortality</a:t>
            </a:r>
          </a:p>
          <a:p>
            <a:pPr marL="533400" indent="-533400" eaLnBrk="1" hangingPunct="1"/>
            <a:r>
              <a:rPr lang="en-GB" sz="2000" dirty="0" smtClean="0"/>
              <a:t>Primary endpoint CV death + non-fatal MI + non-fatal stroke</a:t>
            </a:r>
          </a:p>
          <a:p>
            <a:pPr marL="533400" indent="-533400" eaLnBrk="1" hangingPunct="1"/>
            <a:endParaRPr lang="en-GB" sz="2000" dirty="0" smtClean="0"/>
          </a:p>
          <a:p>
            <a:pPr marL="533400" indent="-533400" eaLnBrk="1" hangingPunct="1">
              <a:lnSpc>
                <a:spcPct val="90000"/>
              </a:lnSpc>
            </a:pPr>
            <a:endParaRPr lang="en-GB" sz="2000" dirty="0" smtClean="0"/>
          </a:p>
          <a:p>
            <a:pPr marL="533400" indent="-533400" eaLnBrk="1" hangingPunct="1">
              <a:lnSpc>
                <a:spcPct val="90000"/>
              </a:lnSpc>
            </a:pPr>
            <a:endParaRPr lang="en-US" dirty="0" smtClean="0"/>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596"/>
            <a:ext cx="8640960" cy="419100"/>
          </a:xfrm>
        </p:spPr>
        <p:txBody>
          <a:bodyPr/>
          <a:lstStyle/>
          <a:p>
            <a:r>
              <a:rPr lang="en-GB" dirty="0" smtClean="0"/>
              <a:t>Cumulative Incidence by Cause of Death ‒ 1</a:t>
            </a:r>
            <a:endParaRPr lang="en-GB" dirty="0"/>
          </a:p>
        </p:txBody>
      </p:sp>
      <p:grpSp>
        <p:nvGrpSpPr>
          <p:cNvPr id="3" name="Group 48"/>
          <p:cNvGrpSpPr/>
          <p:nvPr/>
        </p:nvGrpSpPr>
        <p:grpSpPr>
          <a:xfrm>
            <a:off x="-36511" y="1020483"/>
            <a:ext cx="8784975" cy="4985544"/>
            <a:chOff x="-36511" y="1020483"/>
            <a:chExt cx="8784975" cy="4985544"/>
          </a:xfrm>
        </p:grpSpPr>
        <p:pic>
          <p:nvPicPr>
            <p:cNvPr id="5" name="Picture 1" descr="ESC Figure 3a.png"/>
            <p:cNvPicPr>
              <a:picLocks noChangeAspect="1"/>
            </p:cNvPicPr>
            <p:nvPr/>
          </p:nvPicPr>
          <p:blipFill>
            <a:blip r:embed="rId2" cstate="print"/>
            <a:srcRect t="3118" b="6966"/>
            <a:stretch>
              <a:fillRect/>
            </a:stretch>
          </p:blipFill>
          <p:spPr bwMode="auto">
            <a:xfrm>
              <a:off x="323528" y="1196752"/>
              <a:ext cx="8424936" cy="4464496"/>
            </a:xfrm>
            <a:prstGeom prst="rect">
              <a:avLst/>
            </a:prstGeom>
            <a:noFill/>
            <a:ln w="9525">
              <a:noFill/>
              <a:miter lim="800000"/>
              <a:headEnd/>
              <a:tailEnd/>
            </a:ln>
          </p:spPr>
        </p:pic>
        <p:grpSp>
          <p:nvGrpSpPr>
            <p:cNvPr id="4" name="Group 33"/>
            <p:cNvGrpSpPr/>
            <p:nvPr/>
          </p:nvGrpSpPr>
          <p:grpSpPr>
            <a:xfrm>
              <a:off x="-36511" y="5413557"/>
              <a:ext cx="8615560" cy="592470"/>
              <a:chOff x="-36511" y="5500826"/>
              <a:chExt cx="8615560" cy="592470"/>
            </a:xfrm>
          </p:grpSpPr>
          <p:sp>
            <p:nvSpPr>
              <p:cNvPr id="6" name="TextBox 5"/>
              <p:cNvSpPr txBox="1"/>
              <p:nvPr/>
            </p:nvSpPr>
            <p:spPr>
              <a:xfrm>
                <a:off x="-36511" y="5500826"/>
                <a:ext cx="936103" cy="59247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Number at risk</a:t>
                </a:r>
              </a:p>
              <a:p>
                <a:pPr algn="r" rtl="0" fontAlgn="base">
                  <a:spcBef>
                    <a:spcPts val="300"/>
                  </a:spcBef>
                  <a:spcAft>
                    <a:spcPct val="0"/>
                  </a:spcAft>
                </a:pPr>
                <a:r>
                  <a:rPr lang="en-GB" sz="1000" b="1" kern="1200" dirty="0">
                    <a:solidFill>
                      <a:srgbClr val="000099"/>
                    </a:solidFill>
                    <a:latin typeface="Arial Narrow" pitchFamily="34" charset="0"/>
                    <a:ea typeface="+mn-ea"/>
                    <a:cs typeface="+mn-cs"/>
                  </a:rPr>
                  <a:t>Placebo</a:t>
                </a:r>
              </a:p>
              <a:p>
                <a:pPr algn="r" rtl="0" fontAlgn="base">
                  <a:spcBef>
                    <a:spcPct val="0"/>
                  </a:spcBef>
                  <a:spcAft>
                    <a:spcPct val="0"/>
                  </a:spcAft>
                </a:pPr>
                <a:r>
                  <a:rPr lang="en-GB" sz="1000" b="1" kern="1200" dirty="0">
                    <a:solidFill>
                      <a:srgbClr val="000099"/>
                    </a:solidFill>
                    <a:latin typeface="Arial Narrow" pitchFamily="34" charset="0"/>
                    <a:ea typeface="+mn-ea"/>
                    <a:cs typeface="+mn-cs"/>
                  </a:rPr>
                  <a:t>Atorvastatin </a:t>
                </a:r>
              </a:p>
            </p:txBody>
          </p:sp>
          <p:grpSp>
            <p:nvGrpSpPr>
              <p:cNvPr id="10" name="Group 17"/>
              <p:cNvGrpSpPr/>
              <p:nvPr/>
            </p:nvGrpSpPr>
            <p:grpSpPr>
              <a:xfrm>
                <a:off x="840284" y="5693186"/>
                <a:ext cx="1806551" cy="400110"/>
                <a:chOff x="840284" y="5693186"/>
                <a:chExt cx="1806551" cy="400110"/>
              </a:xfrm>
            </p:grpSpPr>
            <p:sp>
              <p:nvSpPr>
                <p:cNvPr id="7" name="TextBox 6"/>
                <p:cNvSpPr txBox="1"/>
                <p:nvPr/>
              </p:nvSpPr>
              <p:spPr>
                <a:xfrm>
                  <a:off x="840284" y="5693186"/>
                  <a:ext cx="504056"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2288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2317</a:t>
                  </a:r>
                </a:p>
              </p:txBody>
            </p:sp>
            <p:sp>
              <p:nvSpPr>
                <p:cNvPr id="8" name="TextBox 7"/>
                <p:cNvSpPr txBox="1"/>
                <p:nvPr/>
              </p:nvSpPr>
              <p:spPr>
                <a:xfrm>
                  <a:off x="1259632"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2191</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2228</a:t>
                  </a:r>
                </a:p>
              </p:txBody>
            </p:sp>
            <p:sp>
              <p:nvSpPr>
                <p:cNvPr id="9" name="TextBox 8"/>
                <p:cNvSpPr txBox="1"/>
                <p:nvPr/>
              </p:nvSpPr>
              <p:spPr>
                <a:xfrm>
                  <a:off x="1594272" y="5693186"/>
                  <a:ext cx="484789"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2052</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2091</a:t>
                  </a:r>
                </a:p>
              </p:txBody>
            </p:sp>
            <p:sp>
              <p:nvSpPr>
                <p:cNvPr id="17" name="TextBox 16"/>
                <p:cNvSpPr txBox="1"/>
                <p:nvPr/>
              </p:nvSpPr>
              <p:spPr>
                <a:xfrm>
                  <a:off x="2214787"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1208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1226</a:t>
                  </a:r>
                </a:p>
              </p:txBody>
            </p:sp>
          </p:grpSp>
          <p:grpSp>
            <p:nvGrpSpPr>
              <p:cNvPr id="11" name="Group 18"/>
              <p:cNvGrpSpPr/>
              <p:nvPr/>
            </p:nvGrpSpPr>
            <p:grpSpPr>
              <a:xfrm>
                <a:off x="2816374" y="5693186"/>
                <a:ext cx="1806551" cy="400110"/>
                <a:chOff x="840284" y="5693186"/>
                <a:chExt cx="1806551" cy="400110"/>
              </a:xfrm>
            </p:grpSpPr>
            <p:sp>
              <p:nvSpPr>
                <p:cNvPr id="20" name="TextBox 19"/>
                <p:cNvSpPr txBox="1"/>
                <p:nvPr/>
              </p:nvSpPr>
              <p:spPr>
                <a:xfrm>
                  <a:off x="840284" y="5693186"/>
                  <a:ext cx="504056"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2288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2317</a:t>
                  </a:r>
                </a:p>
              </p:txBody>
            </p:sp>
            <p:sp>
              <p:nvSpPr>
                <p:cNvPr id="21" name="TextBox 20"/>
                <p:cNvSpPr txBox="1"/>
                <p:nvPr/>
              </p:nvSpPr>
              <p:spPr>
                <a:xfrm>
                  <a:off x="1259632"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2191</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2228</a:t>
                  </a:r>
                </a:p>
              </p:txBody>
            </p:sp>
            <p:sp>
              <p:nvSpPr>
                <p:cNvPr id="22" name="TextBox 21"/>
                <p:cNvSpPr txBox="1"/>
                <p:nvPr/>
              </p:nvSpPr>
              <p:spPr>
                <a:xfrm>
                  <a:off x="1594272" y="5693186"/>
                  <a:ext cx="484789"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2052</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2091</a:t>
                  </a:r>
                </a:p>
              </p:txBody>
            </p:sp>
            <p:sp>
              <p:nvSpPr>
                <p:cNvPr id="23" name="TextBox 22"/>
                <p:cNvSpPr txBox="1"/>
                <p:nvPr/>
              </p:nvSpPr>
              <p:spPr>
                <a:xfrm>
                  <a:off x="2214787"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1208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1226</a:t>
                  </a:r>
                </a:p>
              </p:txBody>
            </p:sp>
          </p:grpSp>
          <p:grpSp>
            <p:nvGrpSpPr>
              <p:cNvPr id="12" name="Group 23"/>
              <p:cNvGrpSpPr/>
              <p:nvPr/>
            </p:nvGrpSpPr>
            <p:grpSpPr>
              <a:xfrm>
                <a:off x="4794374" y="5693186"/>
                <a:ext cx="1806551" cy="400110"/>
                <a:chOff x="840284" y="5693186"/>
                <a:chExt cx="1806551" cy="400110"/>
              </a:xfrm>
            </p:grpSpPr>
            <p:sp>
              <p:nvSpPr>
                <p:cNvPr id="25" name="TextBox 24"/>
                <p:cNvSpPr txBox="1"/>
                <p:nvPr/>
              </p:nvSpPr>
              <p:spPr>
                <a:xfrm>
                  <a:off x="840284" y="5693186"/>
                  <a:ext cx="504056"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2288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2317</a:t>
                  </a:r>
                </a:p>
              </p:txBody>
            </p:sp>
            <p:sp>
              <p:nvSpPr>
                <p:cNvPr id="26" name="TextBox 25"/>
                <p:cNvSpPr txBox="1"/>
                <p:nvPr/>
              </p:nvSpPr>
              <p:spPr>
                <a:xfrm>
                  <a:off x="1259632"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2191</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2228</a:t>
                  </a:r>
                </a:p>
              </p:txBody>
            </p:sp>
            <p:sp>
              <p:nvSpPr>
                <p:cNvPr id="27" name="TextBox 26"/>
                <p:cNvSpPr txBox="1"/>
                <p:nvPr/>
              </p:nvSpPr>
              <p:spPr>
                <a:xfrm>
                  <a:off x="1594272" y="5693186"/>
                  <a:ext cx="484789"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2052</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2091</a:t>
                  </a:r>
                </a:p>
              </p:txBody>
            </p:sp>
            <p:sp>
              <p:nvSpPr>
                <p:cNvPr id="28" name="TextBox 27"/>
                <p:cNvSpPr txBox="1"/>
                <p:nvPr/>
              </p:nvSpPr>
              <p:spPr>
                <a:xfrm>
                  <a:off x="2214787"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1208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1226</a:t>
                  </a:r>
                </a:p>
              </p:txBody>
            </p:sp>
          </p:grpSp>
          <p:grpSp>
            <p:nvGrpSpPr>
              <p:cNvPr id="13" name="Group 28"/>
              <p:cNvGrpSpPr/>
              <p:nvPr/>
            </p:nvGrpSpPr>
            <p:grpSpPr>
              <a:xfrm>
                <a:off x="6772498" y="5693186"/>
                <a:ext cx="1806551" cy="400110"/>
                <a:chOff x="840284" y="5693186"/>
                <a:chExt cx="1806551" cy="400110"/>
              </a:xfrm>
            </p:grpSpPr>
            <p:sp>
              <p:nvSpPr>
                <p:cNvPr id="30" name="TextBox 29"/>
                <p:cNvSpPr txBox="1"/>
                <p:nvPr/>
              </p:nvSpPr>
              <p:spPr>
                <a:xfrm>
                  <a:off x="840284" y="5693186"/>
                  <a:ext cx="504056"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2288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2317</a:t>
                  </a:r>
                </a:p>
              </p:txBody>
            </p:sp>
            <p:sp>
              <p:nvSpPr>
                <p:cNvPr id="31" name="TextBox 30"/>
                <p:cNvSpPr txBox="1"/>
                <p:nvPr/>
              </p:nvSpPr>
              <p:spPr>
                <a:xfrm>
                  <a:off x="1259632"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2191</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2228</a:t>
                  </a:r>
                </a:p>
              </p:txBody>
            </p:sp>
            <p:sp>
              <p:nvSpPr>
                <p:cNvPr id="32" name="TextBox 31"/>
                <p:cNvSpPr txBox="1"/>
                <p:nvPr/>
              </p:nvSpPr>
              <p:spPr>
                <a:xfrm>
                  <a:off x="1594272" y="5693186"/>
                  <a:ext cx="484789"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2052</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2091</a:t>
                  </a:r>
                </a:p>
              </p:txBody>
            </p:sp>
            <p:sp>
              <p:nvSpPr>
                <p:cNvPr id="33" name="TextBox 32"/>
                <p:cNvSpPr txBox="1"/>
                <p:nvPr/>
              </p:nvSpPr>
              <p:spPr>
                <a:xfrm>
                  <a:off x="2214787"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1208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1226</a:t>
                  </a:r>
                </a:p>
              </p:txBody>
            </p:sp>
          </p:grpSp>
        </p:grpSp>
        <p:sp>
          <p:nvSpPr>
            <p:cNvPr id="35" name="TextBox 34"/>
            <p:cNvSpPr txBox="1"/>
            <p:nvPr/>
          </p:nvSpPr>
          <p:spPr>
            <a:xfrm>
              <a:off x="990668" y="1020483"/>
              <a:ext cx="1800200" cy="246221"/>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a:ea typeface="+mn-ea"/>
                  <a:cs typeface="+mn-cs"/>
                </a:rPr>
                <a:t>All-cause mortality </a:t>
              </a:r>
            </a:p>
          </p:txBody>
        </p:sp>
        <p:sp>
          <p:nvSpPr>
            <p:cNvPr id="37" name="TextBox 36"/>
            <p:cNvSpPr txBox="1"/>
            <p:nvPr/>
          </p:nvSpPr>
          <p:spPr>
            <a:xfrm>
              <a:off x="2955571" y="1020483"/>
              <a:ext cx="2376264" cy="246221"/>
            </a:xfrm>
            <a:prstGeom prst="rect">
              <a:avLst/>
            </a:prstGeom>
            <a:solidFill>
              <a:schemeClr val="bg1"/>
            </a:solidFill>
          </p:spPr>
          <p:txBody>
            <a:bodyPr wrap="square" rtlCol="0">
              <a:spAutoFit/>
            </a:bodyPr>
            <a:lstStyle/>
            <a:p>
              <a:pPr algn="l" rtl="0" fontAlgn="base">
                <a:spcBef>
                  <a:spcPct val="0"/>
                </a:spcBef>
                <a:spcAft>
                  <a:spcPct val="0"/>
                </a:spcAft>
              </a:pPr>
              <a:r>
                <a:rPr lang="en-GB" sz="1000" b="1" kern="1200" dirty="0">
                  <a:solidFill>
                    <a:srgbClr val="000099"/>
                  </a:solidFill>
                  <a:latin typeface="Arial"/>
                  <a:ea typeface="+mn-ea"/>
                  <a:cs typeface="+mn-cs"/>
                </a:rPr>
                <a:t>Non-cardiovascular mortality </a:t>
              </a:r>
            </a:p>
          </p:txBody>
        </p:sp>
        <p:sp>
          <p:nvSpPr>
            <p:cNvPr id="38" name="TextBox 37"/>
            <p:cNvSpPr txBox="1"/>
            <p:nvPr/>
          </p:nvSpPr>
          <p:spPr>
            <a:xfrm>
              <a:off x="4932040" y="1020483"/>
              <a:ext cx="2376264" cy="246221"/>
            </a:xfrm>
            <a:prstGeom prst="rect">
              <a:avLst/>
            </a:prstGeom>
            <a:solidFill>
              <a:schemeClr val="bg1"/>
            </a:solidFill>
          </p:spPr>
          <p:txBody>
            <a:bodyPr wrap="square" rtlCol="0">
              <a:spAutoFit/>
            </a:bodyPr>
            <a:lstStyle/>
            <a:p>
              <a:pPr algn="l" rtl="0" fontAlgn="base">
                <a:spcBef>
                  <a:spcPct val="0"/>
                </a:spcBef>
                <a:spcAft>
                  <a:spcPct val="0"/>
                </a:spcAft>
              </a:pPr>
              <a:r>
                <a:rPr lang="en-GB" sz="1000" b="1" kern="1200" dirty="0">
                  <a:solidFill>
                    <a:srgbClr val="000099"/>
                  </a:solidFill>
                  <a:latin typeface="Arial"/>
                  <a:ea typeface="+mn-ea"/>
                  <a:cs typeface="+mn-cs"/>
                </a:rPr>
                <a:t>Cardiovascular mortality </a:t>
              </a:r>
            </a:p>
          </p:txBody>
        </p:sp>
        <p:sp>
          <p:nvSpPr>
            <p:cNvPr id="39" name="TextBox 38"/>
            <p:cNvSpPr txBox="1"/>
            <p:nvPr/>
          </p:nvSpPr>
          <p:spPr>
            <a:xfrm>
              <a:off x="6900109" y="1020483"/>
              <a:ext cx="1512168" cy="246221"/>
            </a:xfrm>
            <a:prstGeom prst="rect">
              <a:avLst/>
            </a:prstGeom>
            <a:solidFill>
              <a:schemeClr val="bg1"/>
            </a:solidFill>
          </p:spPr>
          <p:txBody>
            <a:bodyPr wrap="square" rtlCol="0">
              <a:spAutoFit/>
            </a:bodyPr>
            <a:lstStyle/>
            <a:p>
              <a:pPr algn="l" rtl="0" fontAlgn="base">
                <a:spcBef>
                  <a:spcPct val="0"/>
                </a:spcBef>
                <a:spcAft>
                  <a:spcPct val="0"/>
                </a:spcAft>
              </a:pPr>
              <a:r>
                <a:rPr lang="en-GB" sz="1000" b="1" kern="1200" dirty="0">
                  <a:solidFill>
                    <a:srgbClr val="000099"/>
                  </a:solidFill>
                  <a:latin typeface="Arial"/>
                  <a:ea typeface="+mn-ea"/>
                  <a:cs typeface="+mn-cs"/>
                </a:rPr>
                <a:t>Cancer  mortality </a:t>
              </a:r>
            </a:p>
          </p:txBody>
        </p:sp>
        <p:sp>
          <p:nvSpPr>
            <p:cNvPr id="40" name="Rectangle 39"/>
            <p:cNvSpPr/>
            <p:nvPr/>
          </p:nvSpPr>
          <p:spPr bwMode="auto">
            <a:xfrm>
              <a:off x="4644008" y="4725142"/>
              <a:ext cx="45719" cy="457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 tIns="18288" rIns="18288" bIns="18288" numCol="1" rtlCol="0" anchor="ctr" anchorCtr="0" compatLnSpc="1">
              <a:prstTxWarp prst="textNoShape">
                <a:avLst/>
              </a:prstTxWarp>
            </a:bodyPr>
            <a:lstStyle/>
            <a:p>
              <a:pPr algn="ctr" rtl="0" eaLnBrk="0" fontAlgn="base" hangingPunct="0">
                <a:spcBef>
                  <a:spcPct val="0"/>
                </a:spcBef>
                <a:spcAft>
                  <a:spcPct val="0"/>
                </a:spcAft>
              </a:pPr>
              <a:endParaRPr lang="en-GB" sz="1400" b="1" kern="1200">
                <a:solidFill>
                  <a:srgbClr val="000000"/>
                </a:solidFill>
                <a:latin typeface="Helvetica" pitchFamily="34" charset="0"/>
                <a:ea typeface="+mn-ea"/>
                <a:cs typeface="+mn-cs"/>
              </a:endParaRPr>
            </a:p>
          </p:txBody>
        </p:sp>
        <p:sp>
          <p:nvSpPr>
            <p:cNvPr id="44" name="Rectangle 43"/>
            <p:cNvSpPr/>
            <p:nvPr/>
          </p:nvSpPr>
          <p:spPr bwMode="auto">
            <a:xfrm>
              <a:off x="5724128" y="4581128"/>
              <a:ext cx="45719" cy="457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 tIns="18288" rIns="18288" bIns="18288" numCol="1" rtlCol="0" anchor="ctr" anchorCtr="0" compatLnSpc="1">
              <a:prstTxWarp prst="textNoShape">
                <a:avLst/>
              </a:prstTxWarp>
            </a:bodyPr>
            <a:lstStyle/>
            <a:p>
              <a:pPr algn="ctr" rtl="0" eaLnBrk="0" fontAlgn="base" hangingPunct="0">
                <a:spcBef>
                  <a:spcPct val="0"/>
                </a:spcBef>
                <a:spcAft>
                  <a:spcPct val="0"/>
                </a:spcAft>
              </a:pPr>
              <a:endParaRPr lang="en-GB" sz="1400" b="1" kern="1200">
                <a:solidFill>
                  <a:srgbClr val="000000"/>
                </a:solidFill>
                <a:latin typeface="Helvetica" pitchFamily="34" charset="0"/>
                <a:ea typeface="+mn-ea"/>
                <a:cs typeface="+mn-cs"/>
              </a:endParaRPr>
            </a:p>
          </p:txBody>
        </p:sp>
        <p:sp>
          <p:nvSpPr>
            <p:cNvPr id="45" name="Rectangle 44"/>
            <p:cNvSpPr/>
            <p:nvPr/>
          </p:nvSpPr>
          <p:spPr bwMode="auto">
            <a:xfrm>
              <a:off x="3739654" y="4267696"/>
              <a:ext cx="45719" cy="457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 tIns="18288" rIns="18288" bIns="18288" numCol="1" rtlCol="0" anchor="ctr" anchorCtr="0" compatLnSpc="1">
              <a:prstTxWarp prst="textNoShape">
                <a:avLst/>
              </a:prstTxWarp>
            </a:bodyPr>
            <a:lstStyle/>
            <a:p>
              <a:pPr algn="ctr" rtl="0" eaLnBrk="0" fontAlgn="base" hangingPunct="0">
                <a:spcBef>
                  <a:spcPct val="0"/>
                </a:spcBef>
                <a:spcAft>
                  <a:spcPct val="0"/>
                </a:spcAft>
              </a:pPr>
              <a:endParaRPr lang="en-GB" sz="1400" b="1" kern="1200">
                <a:solidFill>
                  <a:srgbClr val="000000"/>
                </a:solidFill>
                <a:latin typeface="Helvetica" pitchFamily="34" charset="0"/>
                <a:ea typeface="+mn-ea"/>
                <a:cs typeface="+mn-cs"/>
              </a:endParaRPr>
            </a:p>
          </p:txBody>
        </p:sp>
        <p:sp>
          <p:nvSpPr>
            <p:cNvPr id="46" name="Rectangle 45"/>
            <p:cNvSpPr/>
            <p:nvPr/>
          </p:nvSpPr>
          <p:spPr bwMode="auto">
            <a:xfrm flipV="1">
              <a:off x="1763688" y="3873748"/>
              <a:ext cx="45719" cy="72010"/>
            </a:xfrm>
            <a:prstGeom prst="rect">
              <a:avLst/>
            </a:prstGeom>
            <a:ln w="3175">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 tIns="18288" rIns="18288" bIns="18288" numCol="1" rtlCol="0" anchor="ctr" anchorCtr="0" compatLnSpc="1">
              <a:prstTxWarp prst="textNoShape">
                <a:avLst/>
              </a:prstTxWarp>
            </a:bodyPr>
            <a:lstStyle/>
            <a:p>
              <a:pPr algn="ctr" rtl="0" eaLnBrk="0" fontAlgn="base" hangingPunct="0">
                <a:spcBef>
                  <a:spcPct val="0"/>
                </a:spcBef>
                <a:spcAft>
                  <a:spcPct val="0"/>
                </a:spcAft>
              </a:pPr>
              <a:endParaRPr lang="en-GB" sz="1400" b="1" kern="1200">
                <a:solidFill>
                  <a:srgbClr val="000000"/>
                </a:solidFill>
                <a:latin typeface="Helvetica" pitchFamily="34" charset="0"/>
                <a:ea typeface="+mn-ea"/>
                <a:cs typeface="+mn-cs"/>
              </a:endParaRPr>
            </a:p>
          </p:txBody>
        </p:sp>
        <p:sp>
          <p:nvSpPr>
            <p:cNvPr id="48" name="Rectangle 47"/>
            <p:cNvSpPr/>
            <p:nvPr/>
          </p:nvSpPr>
          <p:spPr bwMode="auto">
            <a:xfrm>
              <a:off x="7688399" y="4549230"/>
              <a:ext cx="45719" cy="457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 tIns="18288" rIns="18288" bIns="18288" numCol="1" rtlCol="0" anchor="ctr" anchorCtr="0" compatLnSpc="1">
              <a:prstTxWarp prst="textNoShape">
                <a:avLst/>
              </a:prstTxWarp>
            </a:bodyPr>
            <a:lstStyle/>
            <a:p>
              <a:pPr algn="ctr" rtl="0" eaLnBrk="0" fontAlgn="base" hangingPunct="0">
                <a:spcBef>
                  <a:spcPct val="0"/>
                </a:spcBef>
                <a:spcAft>
                  <a:spcPct val="0"/>
                </a:spcAft>
              </a:pPr>
              <a:endParaRPr lang="en-GB" sz="1400" b="1" kern="1200">
                <a:solidFill>
                  <a:srgbClr val="000000"/>
                </a:solidFill>
                <a:latin typeface="Helvetica" pitchFamily="34" charset="0"/>
                <a:ea typeface="+mn-ea"/>
                <a:cs typeface="+mn-cs"/>
              </a:endParaRPr>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596"/>
            <a:ext cx="8640960" cy="419100"/>
          </a:xfrm>
        </p:spPr>
        <p:txBody>
          <a:bodyPr/>
          <a:lstStyle/>
          <a:p>
            <a:r>
              <a:rPr lang="en-GB" dirty="0" smtClean="0"/>
              <a:t>Cumulative Incidence by Cause of Death ‒ 2</a:t>
            </a:r>
            <a:endParaRPr lang="en-GB" dirty="0"/>
          </a:p>
        </p:txBody>
      </p:sp>
      <p:grpSp>
        <p:nvGrpSpPr>
          <p:cNvPr id="3" name="Group 34"/>
          <p:cNvGrpSpPr/>
          <p:nvPr/>
        </p:nvGrpSpPr>
        <p:grpSpPr>
          <a:xfrm>
            <a:off x="0" y="836712"/>
            <a:ext cx="8892480" cy="5294174"/>
            <a:chOff x="0" y="836712"/>
            <a:chExt cx="8892480" cy="5294174"/>
          </a:xfrm>
        </p:grpSpPr>
        <p:grpSp>
          <p:nvGrpSpPr>
            <p:cNvPr id="5" name="Group 46"/>
            <p:cNvGrpSpPr/>
            <p:nvPr/>
          </p:nvGrpSpPr>
          <p:grpSpPr>
            <a:xfrm>
              <a:off x="179512" y="836712"/>
              <a:ext cx="8712968" cy="4998169"/>
              <a:chOff x="179512" y="951111"/>
              <a:chExt cx="8712968" cy="5142185"/>
            </a:xfrm>
          </p:grpSpPr>
          <p:pic>
            <p:nvPicPr>
              <p:cNvPr id="4" name="Picture 1" descr="ESC Figure 4.png"/>
              <p:cNvPicPr>
                <a:picLocks noChangeAspect="1"/>
              </p:cNvPicPr>
              <p:nvPr/>
            </p:nvPicPr>
            <p:blipFill>
              <a:blip r:embed="rId3" cstate="print"/>
              <a:srcRect b="7042"/>
              <a:stretch>
                <a:fillRect/>
              </a:stretch>
            </p:blipFill>
            <p:spPr bwMode="auto">
              <a:xfrm>
                <a:off x="179512" y="1340768"/>
                <a:ext cx="8712968" cy="4752528"/>
              </a:xfrm>
              <a:prstGeom prst="rect">
                <a:avLst/>
              </a:prstGeom>
              <a:noFill/>
              <a:ln w="9525">
                <a:noFill/>
                <a:miter lim="800000"/>
                <a:headEnd/>
                <a:tailEnd/>
              </a:ln>
            </p:spPr>
          </p:pic>
          <p:grpSp>
            <p:nvGrpSpPr>
              <p:cNvPr id="9" name="Group 8"/>
              <p:cNvGrpSpPr/>
              <p:nvPr/>
            </p:nvGrpSpPr>
            <p:grpSpPr>
              <a:xfrm>
                <a:off x="1043608" y="951111"/>
                <a:ext cx="7632848" cy="461665"/>
                <a:chOff x="1043608" y="764704"/>
                <a:chExt cx="7632848" cy="461665"/>
              </a:xfrm>
            </p:grpSpPr>
            <p:sp>
              <p:nvSpPr>
                <p:cNvPr id="6" name="TextBox 5"/>
                <p:cNvSpPr txBox="1"/>
                <p:nvPr/>
              </p:nvSpPr>
              <p:spPr>
                <a:xfrm>
                  <a:off x="1043608" y="764704"/>
                  <a:ext cx="1872208" cy="461665"/>
                </a:xfrm>
                <a:prstGeom prst="rect">
                  <a:avLst/>
                </a:prstGeom>
                <a:noFill/>
              </p:spPr>
              <p:txBody>
                <a:bodyPr wrap="square" rtlCol="0">
                  <a:spAutoFit/>
                </a:bodyPr>
                <a:lstStyle/>
                <a:p>
                  <a:pPr algn="ctr" rtl="0" fontAlgn="base">
                    <a:spcBef>
                      <a:spcPct val="0"/>
                    </a:spcBef>
                    <a:spcAft>
                      <a:spcPct val="0"/>
                    </a:spcAft>
                  </a:pPr>
                  <a:r>
                    <a:rPr lang="en-GB" sz="1200" b="1" kern="1200" dirty="0">
                      <a:solidFill>
                        <a:srgbClr val="000099"/>
                      </a:solidFill>
                      <a:latin typeface="Arial" charset="0"/>
                      <a:ea typeface="+mn-ea"/>
                      <a:cs typeface="+mn-cs"/>
                    </a:rPr>
                    <a:t>Mortality due to infection </a:t>
                  </a:r>
                </a:p>
              </p:txBody>
            </p:sp>
            <p:sp>
              <p:nvSpPr>
                <p:cNvPr id="7" name="TextBox 6"/>
                <p:cNvSpPr txBox="1"/>
                <p:nvPr/>
              </p:nvSpPr>
              <p:spPr>
                <a:xfrm>
                  <a:off x="3851920" y="764704"/>
                  <a:ext cx="1872208" cy="461665"/>
                </a:xfrm>
                <a:prstGeom prst="rect">
                  <a:avLst/>
                </a:prstGeom>
                <a:noFill/>
              </p:spPr>
              <p:txBody>
                <a:bodyPr wrap="square" rtlCol="0">
                  <a:spAutoFit/>
                </a:bodyPr>
                <a:lstStyle/>
                <a:p>
                  <a:pPr algn="ctr" rtl="0" fontAlgn="base">
                    <a:spcBef>
                      <a:spcPct val="0"/>
                    </a:spcBef>
                    <a:spcAft>
                      <a:spcPct val="0"/>
                    </a:spcAft>
                  </a:pPr>
                  <a:r>
                    <a:rPr lang="en-GB" sz="1200" b="1" kern="1200" dirty="0">
                      <a:solidFill>
                        <a:srgbClr val="000099"/>
                      </a:solidFill>
                      <a:latin typeface="Arial" charset="0"/>
                      <a:ea typeface="+mn-ea"/>
                      <a:cs typeface="+mn-cs"/>
                    </a:rPr>
                    <a:t>Mortality due to respiratory illness</a:t>
                  </a:r>
                </a:p>
              </p:txBody>
            </p:sp>
            <p:sp>
              <p:nvSpPr>
                <p:cNvPr id="8" name="TextBox 7"/>
                <p:cNvSpPr txBox="1"/>
                <p:nvPr/>
              </p:nvSpPr>
              <p:spPr>
                <a:xfrm>
                  <a:off x="6588224" y="764704"/>
                  <a:ext cx="2088232" cy="461665"/>
                </a:xfrm>
                <a:prstGeom prst="rect">
                  <a:avLst/>
                </a:prstGeom>
                <a:noFill/>
              </p:spPr>
              <p:txBody>
                <a:bodyPr wrap="square" rtlCol="0">
                  <a:spAutoFit/>
                </a:bodyPr>
                <a:lstStyle/>
                <a:p>
                  <a:pPr algn="ctr" rtl="0" fontAlgn="base">
                    <a:spcBef>
                      <a:spcPct val="0"/>
                    </a:spcBef>
                    <a:spcAft>
                      <a:spcPct val="0"/>
                    </a:spcAft>
                  </a:pPr>
                  <a:r>
                    <a:rPr lang="en-GB" sz="1200" b="1" kern="1200" dirty="0">
                      <a:solidFill>
                        <a:srgbClr val="000099"/>
                      </a:solidFill>
                      <a:latin typeface="Arial" charset="0"/>
                      <a:ea typeface="+mn-ea"/>
                      <a:cs typeface="+mn-cs"/>
                    </a:rPr>
                    <a:t>Mortality due to infection and respiratory illness</a:t>
                  </a:r>
                </a:p>
              </p:txBody>
            </p:sp>
          </p:grpSp>
        </p:grpSp>
        <p:grpSp>
          <p:nvGrpSpPr>
            <p:cNvPr id="10" name="Group 45"/>
            <p:cNvGrpSpPr/>
            <p:nvPr/>
          </p:nvGrpSpPr>
          <p:grpSpPr>
            <a:xfrm>
              <a:off x="0" y="5538416"/>
              <a:ext cx="8651950" cy="592470"/>
              <a:chOff x="0" y="5788858"/>
              <a:chExt cx="8651950" cy="592470"/>
            </a:xfrm>
          </p:grpSpPr>
          <p:sp>
            <p:nvSpPr>
              <p:cNvPr id="12" name="TextBox 11"/>
              <p:cNvSpPr txBox="1"/>
              <p:nvPr/>
            </p:nvSpPr>
            <p:spPr>
              <a:xfrm>
                <a:off x="0" y="5788858"/>
                <a:ext cx="936103" cy="59247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Number at risk</a:t>
                </a:r>
              </a:p>
              <a:p>
                <a:pPr algn="r" rtl="0" fontAlgn="base">
                  <a:spcBef>
                    <a:spcPts val="300"/>
                  </a:spcBef>
                  <a:spcAft>
                    <a:spcPct val="0"/>
                  </a:spcAft>
                </a:pPr>
                <a:r>
                  <a:rPr lang="en-GB" sz="1000" b="1" kern="1200" dirty="0">
                    <a:solidFill>
                      <a:srgbClr val="000099"/>
                    </a:solidFill>
                    <a:latin typeface="Arial Narrow" pitchFamily="34" charset="0"/>
                    <a:ea typeface="+mn-ea"/>
                    <a:cs typeface="+mn-cs"/>
                  </a:rPr>
                  <a:t>Placebo</a:t>
                </a:r>
              </a:p>
              <a:p>
                <a:pPr algn="r" rtl="0" fontAlgn="base">
                  <a:spcBef>
                    <a:spcPct val="0"/>
                  </a:spcBef>
                  <a:spcAft>
                    <a:spcPct val="0"/>
                  </a:spcAft>
                </a:pPr>
                <a:r>
                  <a:rPr lang="en-GB" sz="1000" b="1" kern="1200" dirty="0">
                    <a:solidFill>
                      <a:srgbClr val="000099"/>
                    </a:solidFill>
                    <a:latin typeface="Arial Narrow" pitchFamily="34" charset="0"/>
                    <a:ea typeface="+mn-ea"/>
                    <a:cs typeface="+mn-cs"/>
                  </a:rPr>
                  <a:t>Atorvastatin </a:t>
                </a:r>
              </a:p>
            </p:txBody>
          </p:sp>
          <p:grpSp>
            <p:nvGrpSpPr>
              <p:cNvPr id="11" name="Group 17"/>
              <p:cNvGrpSpPr/>
              <p:nvPr/>
            </p:nvGrpSpPr>
            <p:grpSpPr>
              <a:xfrm>
                <a:off x="857745" y="5981218"/>
                <a:ext cx="2082776" cy="400110"/>
                <a:chOff x="821234" y="5693186"/>
                <a:chExt cx="2082776" cy="400110"/>
              </a:xfrm>
            </p:grpSpPr>
            <p:sp>
              <p:nvSpPr>
                <p:cNvPr id="29" name="TextBox 6"/>
                <p:cNvSpPr txBox="1"/>
                <p:nvPr/>
              </p:nvSpPr>
              <p:spPr>
                <a:xfrm>
                  <a:off x="821234" y="5693186"/>
                  <a:ext cx="504056"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2288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2317</a:t>
                  </a:r>
                </a:p>
              </p:txBody>
            </p:sp>
            <p:sp>
              <p:nvSpPr>
                <p:cNvPr id="30" name="TextBox 7"/>
                <p:cNvSpPr txBox="1"/>
                <p:nvPr/>
              </p:nvSpPr>
              <p:spPr>
                <a:xfrm>
                  <a:off x="1326307"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2191</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2228</a:t>
                  </a:r>
                </a:p>
              </p:txBody>
            </p:sp>
            <p:sp>
              <p:nvSpPr>
                <p:cNvPr id="31" name="TextBox 30"/>
                <p:cNvSpPr txBox="1"/>
                <p:nvPr/>
              </p:nvSpPr>
              <p:spPr>
                <a:xfrm>
                  <a:off x="1679997" y="5693186"/>
                  <a:ext cx="484789"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2052</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2091</a:t>
                  </a:r>
                </a:p>
              </p:txBody>
            </p:sp>
            <p:sp>
              <p:nvSpPr>
                <p:cNvPr id="32" name="TextBox 31"/>
                <p:cNvSpPr txBox="1"/>
                <p:nvPr/>
              </p:nvSpPr>
              <p:spPr>
                <a:xfrm>
                  <a:off x="2471962"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1208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1226</a:t>
                  </a:r>
                </a:p>
              </p:txBody>
            </p:sp>
          </p:grpSp>
          <p:grpSp>
            <p:nvGrpSpPr>
              <p:cNvPr id="13" name="Group 17"/>
              <p:cNvGrpSpPr/>
              <p:nvPr/>
            </p:nvGrpSpPr>
            <p:grpSpPr>
              <a:xfrm>
                <a:off x="3707904" y="5981218"/>
                <a:ext cx="2082776" cy="400110"/>
                <a:chOff x="821234" y="5693186"/>
                <a:chExt cx="2082776" cy="400110"/>
              </a:xfrm>
            </p:grpSpPr>
            <p:sp>
              <p:nvSpPr>
                <p:cNvPr id="37" name="TextBox 6"/>
                <p:cNvSpPr txBox="1"/>
                <p:nvPr/>
              </p:nvSpPr>
              <p:spPr>
                <a:xfrm>
                  <a:off x="821234" y="5693186"/>
                  <a:ext cx="504056"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2288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2317</a:t>
                  </a:r>
                </a:p>
              </p:txBody>
            </p:sp>
            <p:sp>
              <p:nvSpPr>
                <p:cNvPr id="38" name="TextBox 7"/>
                <p:cNvSpPr txBox="1"/>
                <p:nvPr/>
              </p:nvSpPr>
              <p:spPr>
                <a:xfrm>
                  <a:off x="1326307"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2191</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2228</a:t>
                  </a:r>
                </a:p>
              </p:txBody>
            </p:sp>
            <p:sp>
              <p:nvSpPr>
                <p:cNvPr id="39" name="TextBox 38"/>
                <p:cNvSpPr txBox="1"/>
                <p:nvPr/>
              </p:nvSpPr>
              <p:spPr>
                <a:xfrm>
                  <a:off x="1679997" y="5693186"/>
                  <a:ext cx="484789"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2052</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2091</a:t>
                  </a:r>
                </a:p>
              </p:txBody>
            </p:sp>
            <p:sp>
              <p:nvSpPr>
                <p:cNvPr id="40" name="TextBox 39"/>
                <p:cNvSpPr txBox="1"/>
                <p:nvPr/>
              </p:nvSpPr>
              <p:spPr>
                <a:xfrm>
                  <a:off x="2471962"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1208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1226</a:t>
                  </a:r>
                </a:p>
              </p:txBody>
            </p:sp>
          </p:grpSp>
          <p:grpSp>
            <p:nvGrpSpPr>
              <p:cNvPr id="14" name="Group 17"/>
              <p:cNvGrpSpPr/>
              <p:nvPr/>
            </p:nvGrpSpPr>
            <p:grpSpPr>
              <a:xfrm>
                <a:off x="6569174" y="5981218"/>
                <a:ext cx="2082776" cy="400110"/>
                <a:chOff x="821234" y="5693186"/>
                <a:chExt cx="2082776" cy="400110"/>
              </a:xfrm>
            </p:grpSpPr>
            <p:sp>
              <p:nvSpPr>
                <p:cNvPr id="42" name="TextBox 6"/>
                <p:cNvSpPr txBox="1"/>
                <p:nvPr/>
              </p:nvSpPr>
              <p:spPr>
                <a:xfrm>
                  <a:off x="821234" y="5693186"/>
                  <a:ext cx="504056"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2288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2317</a:t>
                  </a:r>
                </a:p>
              </p:txBody>
            </p:sp>
            <p:sp>
              <p:nvSpPr>
                <p:cNvPr id="43" name="TextBox 7"/>
                <p:cNvSpPr txBox="1"/>
                <p:nvPr/>
              </p:nvSpPr>
              <p:spPr>
                <a:xfrm>
                  <a:off x="1326307"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2191</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2228</a:t>
                  </a:r>
                </a:p>
              </p:txBody>
            </p:sp>
            <p:sp>
              <p:nvSpPr>
                <p:cNvPr id="44" name="TextBox 43"/>
                <p:cNvSpPr txBox="1"/>
                <p:nvPr/>
              </p:nvSpPr>
              <p:spPr>
                <a:xfrm>
                  <a:off x="1679997" y="5693186"/>
                  <a:ext cx="484789"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2052</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2091</a:t>
                  </a:r>
                </a:p>
              </p:txBody>
            </p:sp>
            <p:sp>
              <p:nvSpPr>
                <p:cNvPr id="45" name="TextBox 44"/>
                <p:cNvSpPr txBox="1"/>
                <p:nvPr/>
              </p:nvSpPr>
              <p:spPr>
                <a:xfrm>
                  <a:off x="2471962" y="5693186"/>
                  <a:ext cx="432048" cy="400110"/>
                </a:xfrm>
                <a:prstGeom prst="rect">
                  <a:avLst/>
                </a:prstGeom>
                <a:noFill/>
              </p:spPr>
              <p:txBody>
                <a:bodyPr wrap="square" rtlCol="0">
                  <a:spAutoFit/>
                </a:bodyPr>
                <a:lstStyle/>
                <a:p>
                  <a:pPr algn="l" rtl="0" fontAlgn="base">
                    <a:spcBef>
                      <a:spcPct val="0"/>
                    </a:spcBef>
                    <a:spcAft>
                      <a:spcPct val="0"/>
                    </a:spcAft>
                  </a:pPr>
                  <a:r>
                    <a:rPr lang="en-GB" sz="1000" b="1" kern="1200" dirty="0">
                      <a:solidFill>
                        <a:srgbClr val="000099"/>
                      </a:solidFill>
                      <a:latin typeface="Arial Narrow" pitchFamily="34" charset="0"/>
                      <a:ea typeface="+mn-ea"/>
                      <a:cs typeface="+mn-cs"/>
                    </a:rPr>
                    <a:t>1208</a:t>
                  </a:r>
                </a:p>
                <a:p>
                  <a:pPr algn="l" rtl="0" fontAlgn="base">
                    <a:spcBef>
                      <a:spcPct val="0"/>
                    </a:spcBef>
                    <a:spcAft>
                      <a:spcPct val="0"/>
                    </a:spcAft>
                  </a:pPr>
                  <a:r>
                    <a:rPr lang="en-GB" sz="1000" b="1" kern="1200" dirty="0">
                      <a:solidFill>
                        <a:srgbClr val="000099"/>
                      </a:solidFill>
                      <a:latin typeface="Arial Narrow" pitchFamily="34" charset="0"/>
                      <a:ea typeface="+mn-ea"/>
                      <a:cs typeface="+mn-cs"/>
                    </a:rPr>
                    <a:t>1226</a:t>
                  </a:r>
                </a:p>
              </p:txBody>
            </p:sp>
          </p:grpSp>
        </p:grpSp>
        <p:sp>
          <p:nvSpPr>
            <p:cNvPr id="27" name="Rectangle 26"/>
            <p:cNvSpPr/>
            <p:nvPr/>
          </p:nvSpPr>
          <p:spPr bwMode="auto">
            <a:xfrm>
              <a:off x="4762005" y="4691691"/>
              <a:ext cx="45719" cy="457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 tIns="18288" rIns="18288" bIns="18288" numCol="1" rtlCol="0" anchor="ctr" anchorCtr="0" compatLnSpc="1">
              <a:prstTxWarp prst="textNoShape">
                <a:avLst/>
              </a:prstTxWarp>
            </a:bodyPr>
            <a:lstStyle/>
            <a:p>
              <a:pPr algn="ctr" rtl="0" eaLnBrk="0" fontAlgn="base" hangingPunct="0">
                <a:spcBef>
                  <a:spcPct val="0"/>
                </a:spcBef>
                <a:spcAft>
                  <a:spcPct val="0"/>
                </a:spcAft>
              </a:pPr>
              <a:endParaRPr lang="en-GB" sz="1400" b="1" kern="1200">
                <a:solidFill>
                  <a:srgbClr val="000000"/>
                </a:solidFill>
                <a:latin typeface="Helvetica" pitchFamily="34" charset="0"/>
                <a:ea typeface="+mn-ea"/>
                <a:cs typeface="+mn-cs"/>
              </a:endParaRPr>
            </a:p>
          </p:txBody>
        </p:sp>
        <p:sp>
          <p:nvSpPr>
            <p:cNvPr id="33" name="Rectangle 32"/>
            <p:cNvSpPr/>
            <p:nvPr/>
          </p:nvSpPr>
          <p:spPr bwMode="auto">
            <a:xfrm>
              <a:off x="7607487" y="4676823"/>
              <a:ext cx="45719" cy="457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 tIns="18288" rIns="18288" bIns="18288" numCol="1" rtlCol="0" anchor="ctr" anchorCtr="0" compatLnSpc="1">
              <a:prstTxWarp prst="textNoShape">
                <a:avLst/>
              </a:prstTxWarp>
            </a:bodyPr>
            <a:lstStyle/>
            <a:p>
              <a:pPr algn="ctr" rtl="0" eaLnBrk="0" fontAlgn="base" hangingPunct="0">
                <a:spcBef>
                  <a:spcPct val="0"/>
                </a:spcBef>
                <a:spcAft>
                  <a:spcPct val="0"/>
                </a:spcAft>
              </a:pPr>
              <a:endParaRPr lang="en-GB" sz="1400" b="1" kern="1200">
                <a:solidFill>
                  <a:srgbClr val="000000"/>
                </a:solidFill>
                <a:latin typeface="Helvetica" pitchFamily="34" charset="0"/>
                <a:ea typeface="+mn-ea"/>
                <a:cs typeface="+mn-cs"/>
              </a:endParaRPr>
            </a:p>
          </p:txBody>
        </p:sp>
        <p:sp>
          <p:nvSpPr>
            <p:cNvPr id="34" name="Rectangle 33"/>
            <p:cNvSpPr/>
            <p:nvPr/>
          </p:nvSpPr>
          <p:spPr bwMode="auto">
            <a:xfrm>
              <a:off x="1942542" y="4676823"/>
              <a:ext cx="45719" cy="457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8288" tIns="18288" rIns="18288" bIns="18288" numCol="1" rtlCol="0" anchor="ctr" anchorCtr="0" compatLnSpc="1">
              <a:prstTxWarp prst="textNoShape">
                <a:avLst/>
              </a:prstTxWarp>
            </a:bodyPr>
            <a:lstStyle/>
            <a:p>
              <a:pPr algn="ctr" rtl="0" eaLnBrk="0" fontAlgn="base" hangingPunct="0">
                <a:spcBef>
                  <a:spcPct val="0"/>
                </a:spcBef>
                <a:spcAft>
                  <a:spcPct val="0"/>
                </a:spcAft>
              </a:pPr>
              <a:endParaRPr lang="en-GB" sz="1400" b="1" kern="1200">
                <a:solidFill>
                  <a:srgbClr val="000000"/>
                </a:solidFill>
                <a:latin typeface="Helvetica" pitchFamily="34" charset="0"/>
                <a:ea typeface="+mn-ea"/>
                <a:cs typeface="+mn-cs"/>
              </a:endParaRPr>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Hypertension treatment in the 21</a:t>
            </a:r>
            <a:r>
              <a:rPr lang="en-GB" baseline="30000" dirty="0" smtClean="0"/>
              <a:t>st</a:t>
            </a:r>
            <a:r>
              <a:rPr lang="en-GB" dirty="0" smtClean="0"/>
              <a:t> century</a:t>
            </a:r>
            <a:endParaRPr lang="en-GB" dirty="0"/>
          </a:p>
        </p:txBody>
      </p:sp>
      <p:sp>
        <p:nvSpPr>
          <p:cNvPr id="3" name="Subtitle 2"/>
          <p:cNvSpPr>
            <a:spLocks noGrp="1"/>
          </p:cNvSpPr>
          <p:nvPr>
            <p:ph type="subTitle" idx="1"/>
          </p:nvPr>
        </p:nvSpPr>
        <p:spPr>
          <a:solidFill>
            <a:schemeClr val="bg1"/>
          </a:solidFill>
          <a:ln>
            <a:solidFill>
              <a:schemeClr val="accent1"/>
            </a:solidFill>
          </a:ln>
        </p:spPr>
        <p:txBody>
          <a:bodyPr/>
          <a:lstStyle/>
          <a:p>
            <a:r>
              <a:rPr lang="en-GB" dirty="0" smtClean="0">
                <a:solidFill>
                  <a:schemeClr val="accent2"/>
                </a:solidFill>
              </a:rPr>
              <a:t>ASCOT Legacy</a:t>
            </a:r>
            <a:endParaRPr lang="en-GB" dirty="0">
              <a:solidFill>
                <a:schemeClr val="accent2"/>
              </a:solidFill>
            </a:endParaRPr>
          </a:p>
        </p:txBody>
      </p:sp>
      <p:sp>
        <p:nvSpPr>
          <p:cNvPr id="4" name="Slide Number Placeholder 3"/>
          <p:cNvSpPr>
            <a:spLocks noGrp="1"/>
          </p:cNvSpPr>
          <p:nvPr>
            <p:ph type="sldNum" sz="quarter" idx="12"/>
          </p:nvPr>
        </p:nvSpPr>
        <p:spPr/>
        <p:txBody>
          <a:bodyPr/>
          <a:lstStyle/>
          <a:p>
            <a:fld id="{1762C7B2-F592-4947-B6E5-71C8DA101611}" type="slidenum">
              <a:rPr lang="en-GB" smtClean="0"/>
              <a:pPr/>
              <a:t>53</a:t>
            </a:fld>
            <a:endParaRPr lang="en-GB"/>
          </a:p>
        </p:txBody>
      </p:sp>
    </p:spTree>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6713"/>
            <a:ext cx="8820472" cy="419100"/>
          </a:xfrm>
        </p:spPr>
        <p:txBody>
          <a:bodyPr/>
          <a:lstStyle/>
          <a:p>
            <a:r>
              <a:rPr lang="en-GB" dirty="0" smtClean="0"/>
              <a:t>Guidelines influenced by ASCOT-LLA	</a:t>
            </a:r>
            <a:endParaRPr lang="en-GB" dirty="0"/>
          </a:p>
        </p:txBody>
      </p:sp>
      <p:sp>
        <p:nvSpPr>
          <p:cNvPr id="3" name="Content Placeholder 2"/>
          <p:cNvSpPr>
            <a:spLocks noGrp="1"/>
          </p:cNvSpPr>
          <p:nvPr>
            <p:ph idx="1"/>
          </p:nvPr>
        </p:nvSpPr>
        <p:spPr>
          <a:xfrm>
            <a:off x="467544" y="1352550"/>
            <a:ext cx="7904931" cy="4013200"/>
          </a:xfrm>
        </p:spPr>
        <p:txBody>
          <a:bodyPr/>
          <a:lstStyle/>
          <a:p>
            <a:r>
              <a:rPr lang="en-GB" dirty="0" smtClean="0"/>
              <a:t>BHS IV  and JBS 2 </a:t>
            </a:r>
          </a:p>
          <a:p>
            <a:pPr>
              <a:buNone/>
            </a:pPr>
            <a:endParaRPr lang="en-GB" dirty="0" smtClean="0"/>
          </a:p>
          <a:p>
            <a:r>
              <a:rPr lang="en-GB" dirty="0" smtClean="0"/>
              <a:t>Taskforce of ESH and ESC 2007 and 2009.</a:t>
            </a:r>
          </a:p>
          <a:p>
            <a:pPr>
              <a:buNone/>
            </a:pPr>
            <a:r>
              <a:rPr lang="en-GB" dirty="0" smtClean="0"/>
              <a:t>         Advocate lipid-lowering in primary prevention based on absolute risk assessment</a:t>
            </a:r>
          </a:p>
          <a:p>
            <a:pPr>
              <a:buNone/>
            </a:pPr>
            <a:endParaRPr lang="en-GB" dirty="0" smtClean="0"/>
          </a:p>
          <a:p>
            <a:r>
              <a:rPr lang="en-GB" dirty="0" smtClean="0"/>
              <a:t>ATP III Update 2004</a:t>
            </a:r>
          </a:p>
          <a:p>
            <a:endParaRPr lang="en-GB" dirty="0"/>
          </a:p>
        </p:txBody>
      </p:sp>
    </p:spTree>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Influence on Blood Pressure Guidelines</a:t>
            </a:r>
            <a:endParaRPr lang="en-GB"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GB" dirty="0" smtClean="0"/>
              <a:t>The demise of the beta-blocker</a:t>
            </a:r>
          </a:p>
          <a:p>
            <a:pPr>
              <a:buNone/>
            </a:pPr>
            <a:r>
              <a:rPr lang="en-GB" dirty="0" smtClean="0"/>
              <a:t>         ASCOT BPLA</a:t>
            </a:r>
          </a:p>
          <a:p>
            <a:pPr>
              <a:buNone/>
            </a:pPr>
            <a:r>
              <a:rPr lang="en-GB" dirty="0" smtClean="0"/>
              <a:t>        Less protection against stroke</a:t>
            </a:r>
          </a:p>
          <a:p>
            <a:pPr>
              <a:buNone/>
            </a:pPr>
            <a:r>
              <a:rPr lang="en-GB" dirty="0" smtClean="0"/>
              <a:t>        Higher central aortic blood pressures</a:t>
            </a:r>
          </a:p>
          <a:p>
            <a:pPr>
              <a:buNone/>
            </a:pPr>
            <a:r>
              <a:rPr lang="en-GB" dirty="0" smtClean="0"/>
              <a:t>       ( Increase in BP variability )</a:t>
            </a:r>
          </a:p>
          <a:p>
            <a:pPr>
              <a:buNone/>
            </a:pPr>
            <a:r>
              <a:rPr lang="en-GB" dirty="0" smtClean="0"/>
              <a:t>        Less effect on LV dysfunction</a:t>
            </a:r>
          </a:p>
          <a:p>
            <a:pPr>
              <a:buNone/>
            </a:pPr>
            <a:r>
              <a:rPr lang="en-GB" dirty="0" smtClean="0"/>
              <a:t>        More new-onset diabetes</a:t>
            </a:r>
          </a:p>
          <a:p>
            <a:r>
              <a:rPr lang="en-GB" dirty="0" smtClean="0"/>
              <a:t>Pre-eminence of CCB over </a:t>
            </a:r>
            <a:r>
              <a:rPr lang="en-GB" dirty="0" err="1" smtClean="0"/>
              <a:t>thiazide</a:t>
            </a:r>
            <a:r>
              <a:rPr lang="en-GB" dirty="0" smtClean="0"/>
              <a:t> in treatment</a:t>
            </a:r>
          </a:p>
          <a:p>
            <a:pPr marL="0" indent="0">
              <a:buNone/>
            </a:pPr>
            <a:r>
              <a:rPr lang="en-GB" dirty="0" smtClean="0"/>
              <a:t>     strategies </a:t>
            </a:r>
          </a:p>
          <a:p>
            <a:r>
              <a:rPr lang="en-GB" dirty="0" smtClean="0"/>
              <a:t>Importance of CCB/ACEI combination</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98" name="Rectangle 58"/>
          <p:cNvSpPr>
            <a:spLocks noChangeArrowheads="1"/>
          </p:cNvSpPr>
          <p:nvPr/>
        </p:nvSpPr>
        <p:spPr bwMode="auto">
          <a:xfrm>
            <a:off x="755576" y="3262313"/>
            <a:ext cx="7616899" cy="2974999"/>
          </a:xfrm>
          <a:prstGeom prst="rect">
            <a:avLst/>
          </a:prstGeom>
          <a:solidFill>
            <a:srgbClr val="DFDFF7"/>
          </a:solidFill>
          <a:ln w="9525" algn="ctr">
            <a:noFill/>
            <a:miter lim="800000"/>
            <a:headEnd/>
            <a:tailEnd/>
          </a:ln>
          <a:effectLst>
            <a:outerShdw dist="107763" dir="2700000" algn="ctr" rotWithShape="0">
              <a:schemeClr val="tx1">
                <a:alpha val="50000"/>
              </a:schemeClr>
            </a:outerShdw>
          </a:effectLst>
        </p:spPr>
        <p:txBody>
          <a:bodyPr wrap="none" lIns="18288" tIns="18288" rIns="18288" bIns="18288" anchor="ctr"/>
          <a:lstStyle/>
          <a:p>
            <a:pPr algn="ctr"/>
            <a:r>
              <a:rPr lang="en-GB" sz="3200" b="1" dirty="0" smtClean="0">
                <a:solidFill>
                  <a:srgbClr val="FF0000"/>
                </a:solidFill>
              </a:rPr>
              <a:t>Lipid-lowering arm</a:t>
            </a:r>
          </a:p>
          <a:p>
            <a:pPr algn="ctr"/>
            <a:r>
              <a:rPr lang="en-GB" sz="2000" dirty="0" smtClean="0"/>
              <a:t/>
            </a:r>
            <a:br>
              <a:rPr lang="en-GB" sz="2000" dirty="0" smtClean="0"/>
            </a:br>
            <a:endParaRPr lang="en-GB" dirty="0"/>
          </a:p>
        </p:txBody>
      </p:sp>
      <p:grpSp>
        <p:nvGrpSpPr>
          <p:cNvPr id="2" name="Group 2"/>
          <p:cNvGrpSpPr>
            <a:grpSpLocks/>
          </p:cNvGrpSpPr>
          <p:nvPr/>
        </p:nvGrpSpPr>
        <p:grpSpPr bwMode="auto">
          <a:xfrm>
            <a:off x="4821238" y="393700"/>
            <a:ext cx="2924175" cy="2686050"/>
            <a:chOff x="576" y="432"/>
            <a:chExt cx="1968" cy="1758"/>
          </a:xfrm>
        </p:grpSpPr>
        <p:grpSp>
          <p:nvGrpSpPr>
            <p:cNvPr id="3" name="Group 3"/>
            <p:cNvGrpSpPr>
              <a:grpSpLocks/>
            </p:cNvGrpSpPr>
            <p:nvPr/>
          </p:nvGrpSpPr>
          <p:grpSpPr bwMode="auto">
            <a:xfrm>
              <a:off x="2126" y="511"/>
              <a:ext cx="418" cy="927"/>
              <a:chOff x="4272" y="1056"/>
              <a:chExt cx="929" cy="1806"/>
            </a:xfrm>
          </p:grpSpPr>
          <p:grpSp>
            <p:nvGrpSpPr>
              <p:cNvPr id="4" name="Group 4"/>
              <p:cNvGrpSpPr>
                <a:grpSpLocks/>
              </p:cNvGrpSpPr>
              <p:nvPr/>
            </p:nvGrpSpPr>
            <p:grpSpPr bwMode="auto">
              <a:xfrm>
                <a:off x="4272" y="1056"/>
                <a:ext cx="929" cy="1806"/>
                <a:chOff x="4272" y="1056"/>
                <a:chExt cx="929" cy="1806"/>
              </a:xfrm>
            </p:grpSpPr>
            <p:sp>
              <p:nvSpPr>
                <p:cNvPr id="547845" name="Freeform 5"/>
                <p:cNvSpPr>
                  <a:spLocks/>
                </p:cNvSpPr>
                <p:nvPr/>
              </p:nvSpPr>
              <p:spPr bwMode="auto">
                <a:xfrm>
                  <a:off x="4272" y="2753"/>
                  <a:ext cx="56" cy="51"/>
                </a:xfrm>
                <a:custGeom>
                  <a:avLst/>
                  <a:gdLst/>
                  <a:ahLst/>
                  <a:cxnLst>
                    <a:cxn ang="0">
                      <a:pos x="47" y="0"/>
                    </a:cxn>
                    <a:cxn ang="0">
                      <a:pos x="26" y="10"/>
                    </a:cxn>
                    <a:cxn ang="0">
                      <a:pos x="0" y="31"/>
                    </a:cxn>
                    <a:cxn ang="0">
                      <a:pos x="5" y="50"/>
                    </a:cxn>
                    <a:cxn ang="0">
                      <a:pos x="18" y="50"/>
                    </a:cxn>
                    <a:cxn ang="0">
                      <a:pos x="55" y="24"/>
                    </a:cxn>
                    <a:cxn ang="0">
                      <a:pos x="47" y="0"/>
                    </a:cxn>
                  </a:cxnLst>
                  <a:rect l="0" t="0" r="r" b="b"/>
                  <a:pathLst>
                    <a:path w="56" h="51">
                      <a:moveTo>
                        <a:pt x="47" y="0"/>
                      </a:moveTo>
                      <a:lnTo>
                        <a:pt x="26" y="10"/>
                      </a:lnTo>
                      <a:lnTo>
                        <a:pt x="0" y="31"/>
                      </a:lnTo>
                      <a:lnTo>
                        <a:pt x="5" y="50"/>
                      </a:lnTo>
                      <a:lnTo>
                        <a:pt x="18" y="50"/>
                      </a:lnTo>
                      <a:lnTo>
                        <a:pt x="55" y="24"/>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6" name="Freeform 6"/>
                <p:cNvSpPr>
                  <a:spLocks/>
                </p:cNvSpPr>
                <p:nvPr/>
              </p:nvSpPr>
              <p:spPr bwMode="auto">
                <a:xfrm>
                  <a:off x="4327" y="1056"/>
                  <a:ext cx="874" cy="1806"/>
                </a:xfrm>
                <a:custGeom>
                  <a:avLst/>
                  <a:gdLst/>
                  <a:ahLst/>
                  <a:cxnLst>
                    <a:cxn ang="0">
                      <a:pos x="237" y="1744"/>
                    </a:cxn>
                    <a:cxn ang="0">
                      <a:pos x="187" y="1702"/>
                    </a:cxn>
                    <a:cxn ang="0">
                      <a:pos x="119" y="1689"/>
                    </a:cxn>
                    <a:cxn ang="0">
                      <a:pos x="119" y="1546"/>
                    </a:cxn>
                    <a:cxn ang="0">
                      <a:pos x="90" y="1449"/>
                    </a:cxn>
                    <a:cxn ang="0">
                      <a:pos x="82" y="1375"/>
                    </a:cxn>
                    <a:cxn ang="0">
                      <a:pos x="61" y="1309"/>
                    </a:cxn>
                    <a:cxn ang="0">
                      <a:pos x="106" y="1243"/>
                    </a:cxn>
                    <a:cxn ang="0">
                      <a:pos x="127" y="1185"/>
                    </a:cxn>
                    <a:cxn ang="0">
                      <a:pos x="214" y="1111"/>
                    </a:cxn>
                    <a:cxn ang="0">
                      <a:pos x="274" y="1021"/>
                    </a:cxn>
                    <a:cxn ang="0">
                      <a:pos x="319" y="947"/>
                    </a:cxn>
                    <a:cxn ang="0">
                      <a:pos x="356" y="895"/>
                    </a:cxn>
                    <a:cxn ang="0">
                      <a:pos x="361" y="844"/>
                    </a:cxn>
                    <a:cxn ang="0">
                      <a:pos x="348" y="792"/>
                    </a:cxn>
                    <a:cxn ang="0">
                      <a:pos x="303" y="771"/>
                    </a:cxn>
                    <a:cxn ang="0">
                      <a:pos x="237" y="628"/>
                    </a:cxn>
                    <a:cxn ang="0">
                      <a:pos x="245" y="509"/>
                    </a:cxn>
                    <a:cxn ang="0">
                      <a:pos x="214" y="393"/>
                    </a:cxn>
                    <a:cxn ang="0">
                      <a:pos x="164" y="317"/>
                    </a:cxn>
                    <a:cxn ang="0">
                      <a:pos x="61" y="259"/>
                    </a:cxn>
                    <a:cxn ang="0">
                      <a:pos x="24" y="198"/>
                    </a:cxn>
                    <a:cxn ang="0">
                      <a:pos x="32" y="156"/>
                    </a:cxn>
                    <a:cxn ang="0">
                      <a:pos x="98" y="190"/>
                    </a:cxn>
                    <a:cxn ang="0">
                      <a:pos x="214" y="219"/>
                    </a:cxn>
                    <a:cxn ang="0">
                      <a:pos x="261" y="251"/>
                    </a:cxn>
                    <a:cxn ang="0">
                      <a:pos x="319" y="198"/>
                    </a:cxn>
                    <a:cxn ang="0">
                      <a:pos x="356" y="156"/>
                    </a:cxn>
                    <a:cxn ang="0">
                      <a:pos x="348" y="74"/>
                    </a:cxn>
                    <a:cxn ang="0">
                      <a:pos x="409" y="37"/>
                    </a:cxn>
                    <a:cxn ang="0">
                      <a:pos x="488" y="53"/>
                    </a:cxn>
                    <a:cxn ang="0">
                      <a:pos x="488" y="119"/>
                    </a:cxn>
                    <a:cxn ang="0">
                      <a:pos x="422" y="185"/>
                    </a:cxn>
                    <a:cxn ang="0">
                      <a:pos x="496" y="169"/>
                    </a:cxn>
                    <a:cxn ang="0">
                      <a:pos x="504" y="61"/>
                    </a:cxn>
                    <a:cxn ang="0">
                      <a:pos x="549" y="127"/>
                    </a:cxn>
                    <a:cxn ang="0">
                      <a:pos x="533" y="227"/>
                    </a:cxn>
                    <a:cxn ang="0">
                      <a:pos x="591" y="317"/>
                    </a:cxn>
                    <a:cxn ang="0">
                      <a:pos x="631" y="398"/>
                    </a:cxn>
                    <a:cxn ang="0">
                      <a:pos x="636" y="525"/>
                    </a:cxn>
                    <a:cxn ang="0">
                      <a:pos x="697" y="702"/>
                    </a:cxn>
                    <a:cxn ang="0">
                      <a:pos x="718" y="895"/>
                    </a:cxn>
                    <a:cxn ang="0">
                      <a:pos x="749" y="1034"/>
                    </a:cxn>
                    <a:cxn ang="0">
                      <a:pos x="836" y="1132"/>
                    </a:cxn>
                    <a:cxn ang="0">
                      <a:pos x="873" y="1209"/>
                    </a:cxn>
                    <a:cxn ang="0">
                      <a:pos x="831" y="1359"/>
                    </a:cxn>
                    <a:cxn ang="0">
                      <a:pos x="807" y="1441"/>
                    </a:cxn>
                    <a:cxn ang="0">
                      <a:pos x="763" y="1488"/>
                    </a:cxn>
                    <a:cxn ang="0">
                      <a:pos x="652" y="1597"/>
                    </a:cxn>
                    <a:cxn ang="0">
                      <a:pos x="599" y="1649"/>
                    </a:cxn>
                    <a:cxn ang="0">
                      <a:pos x="533" y="1678"/>
                    </a:cxn>
                    <a:cxn ang="0">
                      <a:pos x="430" y="1710"/>
                    </a:cxn>
                    <a:cxn ang="0">
                      <a:pos x="327" y="1755"/>
                    </a:cxn>
                    <a:cxn ang="0">
                      <a:pos x="245" y="1805"/>
                    </a:cxn>
                  </a:cxnLst>
                  <a:rect l="0" t="0" r="r" b="b"/>
                  <a:pathLst>
                    <a:path w="874" h="1806">
                      <a:moveTo>
                        <a:pt x="245" y="1805"/>
                      </a:moveTo>
                      <a:lnTo>
                        <a:pt x="237" y="1744"/>
                      </a:lnTo>
                      <a:lnTo>
                        <a:pt x="208" y="1715"/>
                      </a:lnTo>
                      <a:lnTo>
                        <a:pt x="187" y="1702"/>
                      </a:lnTo>
                      <a:lnTo>
                        <a:pt x="148" y="1689"/>
                      </a:lnTo>
                      <a:lnTo>
                        <a:pt x="119" y="1689"/>
                      </a:lnTo>
                      <a:lnTo>
                        <a:pt x="106" y="1657"/>
                      </a:lnTo>
                      <a:lnTo>
                        <a:pt x="119" y="1546"/>
                      </a:lnTo>
                      <a:lnTo>
                        <a:pt x="113" y="1480"/>
                      </a:lnTo>
                      <a:lnTo>
                        <a:pt x="90" y="1449"/>
                      </a:lnTo>
                      <a:lnTo>
                        <a:pt x="74" y="1436"/>
                      </a:lnTo>
                      <a:lnTo>
                        <a:pt x="82" y="1375"/>
                      </a:lnTo>
                      <a:lnTo>
                        <a:pt x="74" y="1338"/>
                      </a:lnTo>
                      <a:lnTo>
                        <a:pt x="61" y="1309"/>
                      </a:lnTo>
                      <a:lnTo>
                        <a:pt x="82" y="1243"/>
                      </a:lnTo>
                      <a:lnTo>
                        <a:pt x="106" y="1243"/>
                      </a:lnTo>
                      <a:lnTo>
                        <a:pt x="119" y="1230"/>
                      </a:lnTo>
                      <a:lnTo>
                        <a:pt x="127" y="1185"/>
                      </a:lnTo>
                      <a:lnTo>
                        <a:pt x="171" y="1148"/>
                      </a:lnTo>
                      <a:lnTo>
                        <a:pt x="214" y="1111"/>
                      </a:lnTo>
                      <a:lnTo>
                        <a:pt x="222" y="1066"/>
                      </a:lnTo>
                      <a:lnTo>
                        <a:pt x="274" y="1021"/>
                      </a:lnTo>
                      <a:lnTo>
                        <a:pt x="327" y="968"/>
                      </a:lnTo>
                      <a:lnTo>
                        <a:pt x="319" y="947"/>
                      </a:lnTo>
                      <a:lnTo>
                        <a:pt x="319" y="918"/>
                      </a:lnTo>
                      <a:lnTo>
                        <a:pt x="356" y="895"/>
                      </a:lnTo>
                      <a:lnTo>
                        <a:pt x="369" y="887"/>
                      </a:lnTo>
                      <a:lnTo>
                        <a:pt x="361" y="844"/>
                      </a:lnTo>
                      <a:lnTo>
                        <a:pt x="361" y="800"/>
                      </a:lnTo>
                      <a:lnTo>
                        <a:pt x="348" y="792"/>
                      </a:lnTo>
                      <a:lnTo>
                        <a:pt x="327" y="800"/>
                      </a:lnTo>
                      <a:lnTo>
                        <a:pt x="303" y="771"/>
                      </a:lnTo>
                      <a:lnTo>
                        <a:pt x="282" y="689"/>
                      </a:lnTo>
                      <a:lnTo>
                        <a:pt x="237" y="628"/>
                      </a:lnTo>
                      <a:lnTo>
                        <a:pt x="253" y="546"/>
                      </a:lnTo>
                      <a:lnTo>
                        <a:pt x="245" y="509"/>
                      </a:lnTo>
                      <a:lnTo>
                        <a:pt x="193" y="459"/>
                      </a:lnTo>
                      <a:lnTo>
                        <a:pt x="214" y="393"/>
                      </a:lnTo>
                      <a:lnTo>
                        <a:pt x="201" y="354"/>
                      </a:lnTo>
                      <a:lnTo>
                        <a:pt x="164" y="317"/>
                      </a:lnTo>
                      <a:lnTo>
                        <a:pt x="140" y="340"/>
                      </a:lnTo>
                      <a:lnTo>
                        <a:pt x="61" y="259"/>
                      </a:lnTo>
                      <a:lnTo>
                        <a:pt x="40" y="227"/>
                      </a:lnTo>
                      <a:lnTo>
                        <a:pt x="24" y="198"/>
                      </a:lnTo>
                      <a:lnTo>
                        <a:pt x="0" y="185"/>
                      </a:lnTo>
                      <a:lnTo>
                        <a:pt x="32" y="156"/>
                      </a:lnTo>
                      <a:lnTo>
                        <a:pt x="74" y="156"/>
                      </a:lnTo>
                      <a:lnTo>
                        <a:pt x="98" y="190"/>
                      </a:lnTo>
                      <a:lnTo>
                        <a:pt x="156" y="259"/>
                      </a:lnTo>
                      <a:lnTo>
                        <a:pt x="214" y="219"/>
                      </a:lnTo>
                      <a:lnTo>
                        <a:pt x="253" y="227"/>
                      </a:lnTo>
                      <a:lnTo>
                        <a:pt x="261" y="251"/>
                      </a:lnTo>
                      <a:lnTo>
                        <a:pt x="303" y="259"/>
                      </a:lnTo>
                      <a:lnTo>
                        <a:pt x="319" y="198"/>
                      </a:lnTo>
                      <a:lnTo>
                        <a:pt x="340" y="177"/>
                      </a:lnTo>
                      <a:lnTo>
                        <a:pt x="356" y="156"/>
                      </a:lnTo>
                      <a:lnTo>
                        <a:pt x="356" y="135"/>
                      </a:lnTo>
                      <a:lnTo>
                        <a:pt x="348" y="74"/>
                      </a:lnTo>
                      <a:lnTo>
                        <a:pt x="385" y="37"/>
                      </a:lnTo>
                      <a:lnTo>
                        <a:pt x="409" y="37"/>
                      </a:lnTo>
                      <a:lnTo>
                        <a:pt x="443" y="0"/>
                      </a:lnTo>
                      <a:lnTo>
                        <a:pt x="488" y="53"/>
                      </a:lnTo>
                      <a:lnTo>
                        <a:pt x="504" y="74"/>
                      </a:lnTo>
                      <a:lnTo>
                        <a:pt x="488" y="119"/>
                      </a:lnTo>
                      <a:lnTo>
                        <a:pt x="451" y="148"/>
                      </a:lnTo>
                      <a:lnTo>
                        <a:pt x="422" y="185"/>
                      </a:lnTo>
                      <a:lnTo>
                        <a:pt x="430" y="219"/>
                      </a:lnTo>
                      <a:lnTo>
                        <a:pt x="496" y="169"/>
                      </a:lnTo>
                      <a:lnTo>
                        <a:pt x="496" y="127"/>
                      </a:lnTo>
                      <a:lnTo>
                        <a:pt x="504" y="61"/>
                      </a:lnTo>
                      <a:lnTo>
                        <a:pt x="525" y="45"/>
                      </a:lnTo>
                      <a:lnTo>
                        <a:pt x="549" y="127"/>
                      </a:lnTo>
                      <a:lnTo>
                        <a:pt x="549" y="198"/>
                      </a:lnTo>
                      <a:lnTo>
                        <a:pt x="533" y="227"/>
                      </a:lnTo>
                      <a:lnTo>
                        <a:pt x="533" y="272"/>
                      </a:lnTo>
                      <a:lnTo>
                        <a:pt x="591" y="317"/>
                      </a:lnTo>
                      <a:lnTo>
                        <a:pt x="591" y="346"/>
                      </a:lnTo>
                      <a:lnTo>
                        <a:pt x="631" y="398"/>
                      </a:lnTo>
                      <a:lnTo>
                        <a:pt x="644" y="435"/>
                      </a:lnTo>
                      <a:lnTo>
                        <a:pt x="636" y="525"/>
                      </a:lnTo>
                      <a:lnTo>
                        <a:pt x="660" y="623"/>
                      </a:lnTo>
                      <a:lnTo>
                        <a:pt x="697" y="702"/>
                      </a:lnTo>
                      <a:lnTo>
                        <a:pt x="689" y="821"/>
                      </a:lnTo>
                      <a:lnTo>
                        <a:pt x="718" y="895"/>
                      </a:lnTo>
                      <a:lnTo>
                        <a:pt x="734" y="926"/>
                      </a:lnTo>
                      <a:lnTo>
                        <a:pt x="749" y="1034"/>
                      </a:lnTo>
                      <a:lnTo>
                        <a:pt x="763" y="1082"/>
                      </a:lnTo>
                      <a:lnTo>
                        <a:pt x="836" y="1132"/>
                      </a:lnTo>
                      <a:lnTo>
                        <a:pt x="873" y="1177"/>
                      </a:lnTo>
                      <a:lnTo>
                        <a:pt x="873" y="1209"/>
                      </a:lnTo>
                      <a:lnTo>
                        <a:pt x="844" y="1346"/>
                      </a:lnTo>
                      <a:lnTo>
                        <a:pt x="831" y="1359"/>
                      </a:lnTo>
                      <a:lnTo>
                        <a:pt x="844" y="1391"/>
                      </a:lnTo>
                      <a:lnTo>
                        <a:pt x="807" y="1441"/>
                      </a:lnTo>
                      <a:lnTo>
                        <a:pt x="763" y="1465"/>
                      </a:lnTo>
                      <a:lnTo>
                        <a:pt x="763" y="1488"/>
                      </a:lnTo>
                      <a:lnTo>
                        <a:pt x="697" y="1575"/>
                      </a:lnTo>
                      <a:lnTo>
                        <a:pt x="652" y="1597"/>
                      </a:lnTo>
                      <a:lnTo>
                        <a:pt x="644" y="1649"/>
                      </a:lnTo>
                      <a:lnTo>
                        <a:pt x="599" y="1649"/>
                      </a:lnTo>
                      <a:lnTo>
                        <a:pt x="578" y="1665"/>
                      </a:lnTo>
                      <a:lnTo>
                        <a:pt x="533" y="1678"/>
                      </a:lnTo>
                      <a:lnTo>
                        <a:pt x="475" y="1670"/>
                      </a:lnTo>
                      <a:lnTo>
                        <a:pt x="430" y="1710"/>
                      </a:lnTo>
                      <a:lnTo>
                        <a:pt x="377" y="1739"/>
                      </a:lnTo>
                      <a:lnTo>
                        <a:pt x="327" y="1755"/>
                      </a:lnTo>
                      <a:lnTo>
                        <a:pt x="288" y="1784"/>
                      </a:lnTo>
                      <a:lnTo>
                        <a:pt x="245" y="180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nvGrpSpPr>
              <p:cNvPr id="5" name="Group 7"/>
              <p:cNvGrpSpPr>
                <a:grpSpLocks/>
              </p:cNvGrpSpPr>
              <p:nvPr/>
            </p:nvGrpSpPr>
            <p:grpSpPr bwMode="auto">
              <a:xfrm>
                <a:off x="4580" y="1697"/>
                <a:ext cx="566" cy="922"/>
                <a:chOff x="4580" y="1697"/>
                <a:chExt cx="566" cy="922"/>
              </a:xfrm>
            </p:grpSpPr>
            <p:sp>
              <p:nvSpPr>
                <p:cNvPr id="547848" name="Freeform 8"/>
                <p:cNvSpPr>
                  <a:spLocks/>
                </p:cNvSpPr>
                <p:nvPr/>
              </p:nvSpPr>
              <p:spPr bwMode="auto">
                <a:xfrm>
                  <a:off x="4900" y="1697"/>
                  <a:ext cx="43" cy="46"/>
                </a:xfrm>
                <a:custGeom>
                  <a:avLst/>
                  <a:gdLst/>
                  <a:ahLst/>
                  <a:cxnLst>
                    <a:cxn ang="0">
                      <a:pos x="23" y="6"/>
                    </a:cxn>
                    <a:cxn ang="0">
                      <a:pos x="0" y="0"/>
                    </a:cxn>
                    <a:cxn ang="0">
                      <a:pos x="21" y="45"/>
                    </a:cxn>
                    <a:cxn ang="0">
                      <a:pos x="42" y="35"/>
                    </a:cxn>
                    <a:cxn ang="0">
                      <a:pos x="23" y="6"/>
                    </a:cxn>
                  </a:cxnLst>
                  <a:rect l="0" t="0" r="r" b="b"/>
                  <a:pathLst>
                    <a:path w="43" h="46">
                      <a:moveTo>
                        <a:pt x="23" y="6"/>
                      </a:moveTo>
                      <a:lnTo>
                        <a:pt x="0" y="0"/>
                      </a:lnTo>
                      <a:lnTo>
                        <a:pt x="21" y="45"/>
                      </a:lnTo>
                      <a:lnTo>
                        <a:pt x="42" y="35"/>
                      </a:lnTo>
                      <a:lnTo>
                        <a:pt x="23" y="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49" name="Freeform 9"/>
                <p:cNvSpPr>
                  <a:spLocks/>
                </p:cNvSpPr>
                <p:nvPr/>
              </p:nvSpPr>
              <p:spPr bwMode="auto">
                <a:xfrm>
                  <a:off x="4960" y="1864"/>
                  <a:ext cx="43" cy="90"/>
                </a:xfrm>
                <a:custGeom>
                  <a:avLst/>
                  <a:gdLst/>
                  <a:ahLst/>
                  <a:cxnLst>
                    <a:cxn ang="0">
                      <a:pos x="42" y="0"/>
                    </a:cxn>
                    <a:cxn ang="0">
                      <a:pos x="0" y="18"/>
                    </a:cxn>
                    <a:cxn ang="0">
                      <a:pos x="0" y="89"/>
                    </a:cxn>
                    <a:cxn ang="0">
                      <a:pos x="21" y="55"/>
                    </a:cxn>
                    <a:cxn ang="0">
                      <a:pos x="32" y="18"/>
                    </a:cxn>
                    <a:cxn ang="0">
                      <a:pos x="13" y="15"/>
                    </a:cxn>
                    <a:cxn ang="0">
                      <a:pos x="42" y="0"/>
                    </a:cxn>
                  </a:cxnLst>
                  <a:rect l="0" t="0" r="r" b="b"/>
                  <a:pathLst>
                    <a:path w="43" h="90">
                      <a:moveTo>
                        <a:pt x="42" y="0"/>
                      </a:moveTo>
                      <a:lnTo>
                        <a:pt x="0" y="18"/>
                      </a:lnTo>
                      <a:lnTo>
                        <a:pt x="0" y="89"/>
                      </a:lnTo>
                      <a:lnTo>
                        <a:pt x="21" y="55"/>
                      </a:lnTo>
                      <a:lnTo>
                        <a:pt x="32" y="18"/>
                      </a:lnTo>
                      <a:lnTo>
                        <a:pt x="13" y="15"/>
                      </a:lnTo>
                      <a:lnTo>
                        <a:pt x="4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0" name="Freeform 10"/>
                <p:cNvSpPr>
                  <a:spLocks/>
                </p:cNvSpPr>
                <p:nvPr/>
              </p:nvSpPr>
              <p:spPr bwMode="auto">
                <a:xfrm>
                  <a:off x="5013" y="1993"/>
                  <a:ext cx="43" cy="54"/>
                </a:xfrm>
                <a:custGeom>
                  <a:avLst/>
                  <a:gdLst/>
                  <a:ahLst/>
                  <a:cxnLst>
                    <a:cxn ang="0">
                      <a:pos x="8" y="0"/>
                    </a:cxn>
                    <a:cxn ang="0">
                      <a:pos x="0" y="16"/>
                    </a:cxn>
                    <a:cxn ang="0">
                      <a:pos x="13" y="53"/>
                    </a:cxn>
                    <a:cxn ang="0">
                      <a:pos x="34" y="42"/>
                    </a:cxn>
                    <a:cxn ang="0">
                      <a:pos x="42" y="24"/>
                    </a:cxn>
                    <a:cxn ang="0">
                      <a:pos x="8" y="0"/>
                    </a:cxn>
                  </a:cxnLst>
                  <a:rect l="0" t="0" r="r" b="b"/>
                  <a:pathLst>
                    <a:path w="43" h="54">
                      <a:moveTo>
                        <a:pt x="8" y="0"/>
                      </a:moveTo>
                      <a:lnTo>
                        <a:pt x="0" y="16"/>
                      </a:lnTo>
                      <a:lnTo>
                        <a:pt x="13" y="53"/>
                      </a:lnTo>
                      <a:lnTo>
                        <a:pt x="34" y="42"/>
                      </a:lnTo>
                      <a:lnTo>
                        <a:pt x="42" y="24"/>
                      </a:lnTo>
                      <a:lnTo>
                        <a:pt x="8"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1" name="Freeform 11"/>
                <p:cNvSpPr>
                  <a:spLocks/>
                </p:cNvSpPr>
                <p:nvPr/>
              </p:nvSpPr>
              <p:spPr bwMode="auto">
                <a:xfrm>
                  <a:off x="4805" y="1985"/>
                  <a:ext cx="82" cy="80"/>
                </a:xfrm>
                <a:custGeom>
                  <a:avLst/>
                  <a:gdLst/>
                  <a:ahLst/>
                  <a:cxnLst>
                    <a:cxn ang="0">
                      <a:pos x="81" y="34"/>
                    </a:cxn>
                    <a:cxn ang="0">
                      <a:pos x="63" y="34"/>
                    </a:cxn>
                    <a:cxn ang="0">
                      <a:pos x="39" y="0"/>
                    </a:cxn>
                    <a:cxn ang="0">
                      <a:pos x="23" y="24"/>
                    </a:cxn>
                    <a:cxn ang="0">
                      <a:pos x="2" y="16"/>
                    </a:cxn>
                    <a:cxn ang="0">
                      <a:pos x="0" y="34"/>
                    </a:cxn>
                    <a:cxn ang="0">
                      <a:pos x="10" y="50"/>
                    </a:cxn>
                    <a:cxn ang="0">
                      <a:pos x="10" y="66"/>
                    </a:cxn>
                    <a:cxn ang="0">
                      <a:pos x="23" y="79"/>
                    </a:cxn>
                    <a:cxn ang="0">
                      <a:pos x="39" y="66"/>
                    </a:cxn>
                    <a:cxn ang="0">
                      <a:pos x="68" y="74"/>
                    </a:cxn>
                    <a:cxn ang="0">
                      <a:pos x="81" y="34"/>
                    </a:cxn>
                  </a:cxnLst>
                  <a:rect l="0" t="0" r="r" b="b"/>
                  <a:pathLst>
                    <a:path w="82" h="80">
                      <a:moveTo>
                        <a:pt x="81" y="34"/>
                      </a:moveTo>
                      <a:lnTo>
                        <a:pt x="63" y="34"/>
                      </a:lnTo>
                      <a:lnTo>
                        <a:pt x="39" y="0"/>
                      </a:lnTo>
                      <a:lnTo>
                        <a:pt x="23" y="24"/>
                      </a:lnTo>
                      <a:lnTo>
                        <a:pt x="2" y="16"/>
                      </a:lnTo>
                      <a:lnTo>
                        <a:pt x="0" y="34"/>
                      </a:lnTo>
                      <a:lnTo>
                        <a:pt x="10" y="50"/>
                      </a:lnTo>
                      <a:lnTo>
                        <a:pt x="10" y="66"/>
                      </a:lnTo>
                      <a:lnTo>
                        <a:pt x="23" y="79"/>
                      </a:lnTo>
                      <a:lnTo>
                        <a:pt x="39" y="66"/>
                      </a:lnTo>
                      <a:lnTo>
                        <a:pt x="68" y="74"/>
                      </a:lnTo>
                      <a:lnTo>
                        <a:pt x="81"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2" name="Freeform 12"/>
                <p:cNvSpPr>
                  <a:spLocks/>
                </p:cNvSpPr>
                <p:nvPr/>
              </p:nvSpPr>
              <p:spPr bwMode="auto">
                <a:xfrm>
                  <a:off x="4992" y="2180"/>
                  <a:ext cx="117" cy="80"/>
                </a:xfrm>
                <a:custGeom>
                  <a:avLst/>
                  <a:gdLst/>
                  <a:ahLst/>
                  <a:cxnLst>
                    <a:cxn ang="0">
                      <a:pos x="16" y="0"/>
                    </a:cxn>
                    <a:cxn ang="0">
                      <a:pos x="0" y="8"/>
                    </a:cxn>
                    <a:cxn ang="0">
                      <a:pos x="42" y="48"/>
                    </a:cxn>
                    <a:cxn ang="0">
                      <a:pos x="58" y="48"/>
                    </a:cxn>
                    <a:cxn ang="0">
                      <a:pos x="103" y="79"/>
                    </a:cxn>
                    <a:cxn ang="0">
                      <a:pos x="116" y="66"/>
                    </a:cxn>
                    <a:cxn ang="0">
                      <a:pos x="105" y="32"/>
                    </a:cxn>
                    <a:cxn ang="0">
                      <a:pos x="103" y="13"/>
                    </a:cxn>
                    <a:cxn ang="0">
                      <a:pos x="69" y="13"/>
                    </a:cxn>
                    <a:cxn ang="0">
                      <a:pos x="42" y="0"/>
                    </a:cxn>
                    <a:cxn ang="0">
                      <a:pos x="16" y="0"/>
                    </a:cxn>
                  </a:cxnLst>
                  <a:rect l="0" t="0" r="r" b="b"/>
                  <a:pathLst>
                    <a:path w="117" h="80">
                      <a:moveTo>
                        <a:pt x="16" y="0"/>
                      </a:moveTo>
                      <a:lnTo>
                        <a:pt x="0" y="8"/>
                      </a:lnTo>
                      <a:lnTo>
                        <a:pt x="42" y="48"/>
                      </a:lnTo>
                      <a:lnTo>
                        <a:pt x="58" y="48"/>
                      </a:lnTo>
                      <a:lnTo>
                        <a:pt x="103" y="79"/>
                      </a:lnTo>
                      <a:lnTo>
                        <a:pt x="116" y="66"/>
                      </a:lnTo>
                      <a:lnTo>
                        <a:pt x="105" y="32"/>
                      </a:lnTo>
                      <a:lnTo>
                        <a:pt x="103" y="13"/>
                      </a:lnTo>
                      <a:lnTo>
                        <a:pt x="69" y="13"/>
                      </a:lnTo>
                      <a:lnTo>
                        <a:pt x="42" y="0"/>
                      </a:lnTo>
                      <a:lnTo>
                        <a:pt x="1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3" name="Freeform 13"/>
                <p:cNvSpPr>
                  <a:spLocks/>
                </p:cNvSpPr>
                <p:nvPr/>
              </p:nvSpPr>
              <p:spPr bwMode="auto">
                <a:xfrm>
                  <a:off x="4749" y="2228"/>
                  <a:ext cx="75" cy="119"/>
                </a:xfrm>
                <a:custGeom>
                  <a:avLst/>
                  <a:gdLst/>
                  <a:ahLst/>
                  <a:cxnLst>
                    <a:cxn ang="0">
                      <a:pos x="66" y="0"/>
                    </a:cxn>
                    <a:cxn ang="0">
                      <a:pos x="74" y="21"/>
                    </a:cxn>
                    <a:cxn ang="0">
                      <a:pos x="37" y="79"/>
                    </a:cxn>
                    <a:cxn ang="0">
                      <a:pos x="40" y="95"/>
                    </a:cxn>
                    <a:cxn ang="0">
                      <a:pos x="19" y="118"/>
                    </a:cxn>
                    <a:cxn ang="0">
                      <a:pos x="0" y="100"/>
                    </a:cxn>
                    <a:cxn ang="0">
                      <a:pos x="8" y="84"/>
                    </a:cxn>
                    <a:cxn ang="0">
                      <a:pos x="13" y="47"/>
                    </a:cxn>
                    <a:cxn ang="0">
                      <a:pos x="29" y="26"/>
                    </a:cxn>
                    <a:cxn ang="0">
                      <a:pos x="8" y="8"/>
                    </a:cxn>
                    <a:cxn ang="0">
                      <a:pos x="21" y="0"/>
                    </a:cxn>
                    <a:cxn ang="0">
                      <a:pos x="45" y="13"/>
                    </a:cxn>
                    <a:cxn ang="0">
                      <a:pos x="66" y="0"/>
                    </a:cxn>
                  </a:cxnLst>
                  <a:rect l="0" t="0" r="r" b="b"/>
                  <a:pathLst>
                    <a:path w="75" h="119">
                      <a:moveTo>
                        <a:pt x="66" y="0"/>
                      </a:moveTo>
                      <a:lnTo>
                        <a:pt x="74" y="21"/>
                      </a:lnTo>
                      <a:lnTo>
                        <a:pt x="37" y="79"/>
                      </a:lnTo>
                      <a:lnTo>
                        <a:pt x="40" y="95"/>
                      </a:lnTo>
                      <a:lnTo>
                        <a:pt x="19" y="118"/>
                      </a:lnTo>
                      <a:lnTo>
                        <a:pt x="0" y="100"/>
                      </a:lnTo>
                      <a:lnTo>
                        <a:pt x="8" y="84"/>
                      </a:lnTo>
                      <a:lnTo>
                        <a:pt x="13" y="47"/>
                      </a:lnTo>
                      <a:lnTo>
                        <a:pt x="29" y="26"/>
                      </a:lnTo>
                      <a:lnTo>
                        <a:pt x="8" y="8"/>
                      </a:lnTo>
                      <a:lnTo>
                        <a:pt x="21" y="0"/>
                      </a:lnTo>
                      <a:lnTo>
                        <a:pt x="45" y="13"/>
                      </a:lnTo>
                      <a:lnTo>
                        <a:pt x="6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4" name="Freeform 14"/>
                <p:cNvSpPr>
                  <a:spLocks/>
                </p:cNvSpPr>
                <p:nvPr/>
              </p:nvSpPr>
              <p:spPr bwMode="auto">
                <a:xfrm>
                  <a:off x="4786" y="2302"/>
                  <a:ext cx="64" cy="111"/>
                </a:xfrm>
                <a:custGeom>
                  <a:avLst/>
                  <a:gdLst/>
                  <a:ahLst/>
                  <a:cxnLst>
                    <a:cxn ang="0">
                      <a:pos x="56" y="0"/>
                    </a:cxn>
                    <a:cxn ang="0">
                      <a:pos x="42" y="0"/>
                    </a:cxn>
                    <a:cxn ang="0">
                      <a:pos x="42" y="7"/>
                    </a:cxn>
                    <a:cxn ang="0">
                      <a:pos x="42" y="13"/>
                    </a:cxn>
                    <a:cxn ang="0">
                      <a:pos x="42" y="21"/>
                    </a:cxn>
                    <a:cxn ang="0">
                      <a:pos x="29" y="42"/>
                    </a:cxn>
                    <a:cxn ang="0">
                      <a:pos x="11" y="60"/>
                    </a:cxn>
                    <a:cxn ang="0">
                      <a:pos x="16" y="73"/>
                    </a:cxn>
                    <a:cxn ang="0">
                      <a:pos x="0" y="95"/>
                    </a:cxn>
                    <a:cxn ang="0">
                      <a:pos x="16" y="110"/>
                    </a:cxn>
                    <a:cxn ang="0">
                      <a:pos x="56" y="52"/>
                    </a:cxn>
                    <a:cxn ang="0">
                      <a:pos x="56" y="37"/>
                    </a:cxn>
                    <a:cxn ang="0">
                      <a:pos x="63" y="21"/>
                    </a:cxn>
                    <a:cxn ang="0">
                      <a:pos x="56" y="0"/>
                    </a:cxn>
                  </a:cxnLst>
                  <a:rect l="0" t="0" r="r" b="b"/>
                  <a:pathLst>
                    <a:path w="64" h="111">
                      <a:moveTo>
                        <a:pt x="56" y="0"/>
                      </a:moveTo>
                      <a:lnTo>
                        <a:pt x="42" y="0"/>
                      </a:lnTo>
                      <a:lnTo>
                        <a:pt x="42" y="7"/>
                      </a:lnTo>
                      <a:lnTo>
                        <a:pt x="42" y="13"/>
                      </a:lnTo>
                      <a:lnTo>
                        <a:pt x="42" y="21"/>
                      </a:lnTo>
                      <a:lnTo>
                        <a:pt x="29" y="42"/>
                      </a:lnTo>
                      <a:lnTo>
                        <a:pt x="11" y="60"/>
                      </a:lnTo>
                      <a:lnTo>
                        <a:pt x="16" y="73"/>
                      </a:lnTo>
                      <a:lnTo>
                        <a:pt x="0" y="95"/>
                      </a:lnTo>
                      <a:lnTo>
                        <a:pt x="16" y="110"/>
                      </a:lnTo>
                      <a:lnTo>
                        <a:pt x="56" y="52"/>
                      </a:lnTo>
                      <a:lnTo>
                        <a:pt x="56" y="37"/>
                      </a:lnTo>
                      <a:lnTo>
                        <a:pt x="63" y="21"/>
                      </a:lnTo>
                      <a:lnTo>
                        <a:pt x="56"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5" name="Freeform 15"/>
                <p:cNvSpPr>
                  <a:spLocks/>
                </p:cNvSpPr>
                <p:nvPr/>
              </p:nvSpPr>
              <p:spPr bwMode="auto">
                <a:xfrm>
                  <a:off x="4580" y="2439"/>
                  <a:ext cx="91" cy="156"/>
                </a:xfrm>
                <a:custGeom>
                  <a:avLst/>
                  <a:gdLst/>
                  <a:ahLst/>
                  <a:cxnLst>
                    <a:cxn ang="0">
                      <a:pos x="58" y="2"/>
                    </a:cxn>
                    <a:cxn ang="0">
                      <a:pos x="50" y="8"/>
                    </a:cxn>
                    <a:cxn ang="0">
                      <a:pos x="35" y="0"/>
                    </a:cxn>
                    <a:cxn ang="0">
                      <a:pos x="8" y="2"/>
                    </a:cxn>
                    <a:cxn ang="0">
                      <a:pos x="8" y="39"/>
                    </a:cxn>
                    <a:cxn ang="0">
                      <a:pos x="24" y="42"/>
                    </a:cxn>
                    <a:cxn ang="0">
                      <a:pos x="24" y="29"/>
                    </a:cxn>
                    <a:cxn ang="0">
                      <a:pos x="48" y="55"/>
                    </a:cxn>
                    <a:cxn ang="0">
                      <a:pos x="40" y="76"/>
                    </a:cxn>
                    <a:cxn ang="0">
                      <a:pos x="21" y="90"/>
                    </a:cxn>
                    <a:cxn ang="0">
                      <a:pos x="13" y="124"/>
                    </a:cxn>
                    <a:cxn ang="0">
                      <a:pos x="0" y="140"/>
                    </a:cxn>
                    <a:cxn ang="0">
                      <a:pos x="19" y="155"/>
                    </a:cxn>
                    <a:cxn ang="0">
                      <a:pos x="64" y="126"/>
                    </a:cxn>
                    <a:cxn ang="0">
                      <a:pos x="48" y="105"/>
                    </a:cxn>
                    <a:cxn ang="0">
                      <a:pos x="58" y="68"/>
                    </a:cxn>
                    <a:cxn ang="0">
                      <a:pos x="85" y="50"/>
                    </a:cxn>
                    <a:cxn ang="0">
                      <a:pos x="90" y="24"/>
                    </a:cxn>
                    <a:cxn ang="0">
                      <a:pos x="58" y="2"/>
                    </a:cxn>
                  </a:cxnLst>
                  <a:rect l="0" t="0" r="r" b="b"/>
                  <a:pathLst>
                    <a:path w="91" h="156">
                      <a:moveTo>
                        <a:pt x="58" y="2"/>
                      </a:moveTo>
                      <a:lnTo>
                        <a:pt x="50" y="8"/>
                      </a:lnTo>
                      <a:lnTo>
                        <a:pt x="35" y="0"/>
                      </a:lnTo>
                      <a:lnTo>
                        <a:pt x="8" y="2"/>
                      </a:lnTo>
                      <a:lnTo>
                        <a:pt x="8" y="39"/>
                      </a:lnTo>
                      <a:lnTo>
                        <a:pt x="24" y="42"/>
                      </a:lnTo>
                      <a:lnTo>
                        <a:pt x="24" y="29"/>
                      </a:lnTo>
                      <a:lnTo>
                        <a:pt x="48" y="55"/>
                      </a:lnTo>
                      <a:lnTo>
                        <a:pt x="40" y="76"/>
                      </a:lnTo>
                      <a:lnTo>
                        <a:pt x="21" y="90"/>
                      </a:lnTo>
                      <a:lnTo>
                        <a:pt x="13" y="124"/>
                      </a:lnTo>
                      <a:lnTo>
                        <a:pt x="0" y="140"/>
                      </a:lnTo>
                      <a:lnTo>
                        <a:pt x="19" y="155"/>
                      </a:lnTo>
                      <a:lnTo>
                        <a:pt x="64" y="126"/>
                      </a:lnTo>
                      <a:lnTo>
                        <a:pt x="48" y="105"/>
                      </a:lnTo>
                      <a:lnTo>
                        <a:pt x="58" y="68"/>
                      </a:lnTo>
                      <a:lnTo>
                        <a:pt x="85" y="50"/>
                      </a:lnTo>
                      <a:lnTo>
                        <a:pt x="90" y="24"/>
                      </a:lnTo>
                      <a:lnTo>
                        <a:pt x="58" y="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6" name="Freeform 16"/>
                <p:cNvSpPr>
                  <a:spLocks/>
                </p:cNvSpPr>
                <p:nvPr/>
              </p:nvSpPr>
              <p:spPr bwMode="auto">
                <a:xfrm>
                  <a:off x="4633" y="2523"/>
                  <a:ext cx="56" cy="96"/>
                </a:xfrm>
                <a:custGeom>
                  <a:avLst/>
                  <a:gdLst/>
                  <a:ahLst/>
                  <a:cxnLst>
                    <a:cxn ang="0">
                      <a:pos x="34" y="0"/>
                    </a:cxn>
                    <a:cxn ang="0">
                      <a:pos x="55" y="24"/>
                    </a:cxn>
                    <a:cxn ang="0">
                      <a:pos x="42" y="48"/>
                    </a:cxn>
                    <a:cxn ang="0">
                      <a:pos x="40" y="69"/>
                    </a:cxn>
                    <a:cxn ang="0">
                      <a:pos x="13" y="95"/>
                    </a:cxn>
                    <a:cxn ang="0">
                      <a:pos x="0" y="77"/>
                    </a:cxn>
                    <a:cxn ang="0">
                      <a:pos x="13" y="42"/>
                    </a:cxn>
                    <a:cxn ang="0">
                      <a:pos x="34" y="0"/>
                    </a:cxn>
                  </a:cxnLst>
                  <a:rect l="0" t="0" r="r" b="b"/>
                  <a:pathLst>
                    <a:path w="56" h="96">
                      <a:moveTo>
                        <a:pt x="34" y="0"/>
                      </a:moveTo>
                      <a:lnTo>
                        <a:pt x="55" y="24"/>
                      </a:lnTo>
                      <a:lnTo>
                        <a:pt x="42" y="48"/>
                      </a:lnTo>
                      <a:lnTo>
                        <a:pt x="40" y="69"/>
                      </a:lnTo>
                      <a:lnTo>
                        <a:pt x="13" y="95"/>
                      </a:lnTo>
                      <a:lnTo>
                        <a:pt x="0" y="77"/>
                      </a:lnTo>
                      <a:lnTo>
                        <a:pt x="13"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7" name="Freeform 17"/>
                <p:cNvSpPr>
                  <a:spLocks/>
                </p:cNvSpPr>
                <p:nvPr/>
              </p:nvSpPr>
              <p:spPr bwMode="auto">
                <a:xfrm>
                  <a:off x="4731" y="2439"/>
                  <a:ext cx="56" cy="141"/>
                </a:xfrm>
                <a:custGeom>
                  <a:avLst/>
                  <a:gdLst/>
                  <a:ahLst/>
                  <a:cxnLst>
                    <a:cxn ang="0">
                      <a:pos x="23" y="0"/>
                    </a:cxn>
                    <a:cxn ang="0">
                      <a:pos x="50" y="24"/>
                    </a:cxn>
                    <a:cxn ang="0">
                      <a:pos x="47" y="42"/>
                    </a:cxn>
                    <a:cxn ang="0">
                      <a:pos x="37" y="58"/>
                    </a:cxn>
                    <a:cxn ang="0">
                      <a:pos x="50" y="95"/>
                    </a:cxn>
                    <a:cxn ang="0">
                      <a:pos x="55" y="113"/>
                    </a:cxn>
                    <a:cxn ang="0">
                      <a:pos x="39" y="134"/>
                    </a:cxn>
                    <a:cxn ang="0">
                      <a:pos x="16" y="140"/>
                    </a:cxn>
                    <a:cxn ang="0">
                      <a:pos x="0" y="108"/>
                    </a:cxn>
                    <a:cxn ang="0">
                      <a:pos x="10" y="82"/>
                    </a:cxn>
                    <a:cxn ang="0">
                      <a:pos x="23" y="58"/>
                    </a:cxn>
                    <a:cxn ang="0">
                      <a:pos x="23" y="29"/>
                    </a:cxn>
                    <a:cxn ang="0">
                      <a:pos x="23" y="0"/>
                    </a:cxn>
                  </a:cxnLst>
                  <a:rect l="0" t="0" r="r" b="b"/>
                  <a:pathLst>
                    <a:path w="56" h="141">
                      <a:moveTo>
                        <a:pt x="23" y="0"/>
                      </a:moveTo>
                      <a:lnTo>
                        <a:pt x="50" y="24"/>
                      </a:lnTo>
                      <a:lnTo>
                        <a:pt x="47" y="42"/>
                      </a:lnTo>
                      <a:lnTo>
                        <a:pt x="37" y="58"/>
                      </a:lnTo>
                      <a:lnTo>
                        <a:pt x="50" y="95"/>
                      </a:lnTo>
                      <a:lnTo>
                        <a:pt x="55" y="113"/>
                      </a:lnTo>
                      <a:lnTo>
                        <a:pt x="39" y="134"/>
                      </a:lnTo>
                      <a:lnTo>
                        <a:pt x="16" y="140"/>
                      </a:lnTo>
                      <a:lnTo>
                        <a:pt x="0" y="108"/>
                      </a:lnTo>
                      <a:lnTo>
                        <a:pt x="10" y="82"/>
                      </a:lnTo>
                      <a:lnTo>
                        <a:pt x="23" y="58"/>
                      </a:lnTo>
                      <a:lnTo>
                        <a:pt x="23" y="29"/>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8" name="Freeform 18"/>
                <p:cNvSpPr>
                  <a:spLocks/>
                </p:cNvSpPr>
                <p:nvPr/>
              </p:nvSpPr>
              <p:spPr bwMode="auto">
                <a:xfrm>
                  <a:off x="4842" y="2220"/>
                  <a:ext cx="304" cy="399"/>
                </a:xfrm>
                <a:custGeom>
                  <a:avLst/>
                  <a:gdLst/>
                  <a:ahLst/>
                  <a:cxnLst>
                    <a:cxn ang="0">
                      <a:pos x="87" y="5"/>
                    </a:cxn>
                    <a:cxn ang="0">
                      <a:pos x="55" y="37"/>
                    </a:cxn>
                    <a:cxn ang="0">
                      <a:pos x="39" y="13"/>
                    </a:cxn>
                    <a:cxn ang="0">
                      <a:pos x="36" y="0"/>
                    </a:cxn>
                    <a:cxn ang="0">
                      <a:pos x="10" y="5"/>
                    </a:cxn>
                    <a:cxn ang="0">
                      <a:pos x="0" y="29"/>
                    </a:cxn>
                    <a:cxn ang="0">
                      <a:pos x="21" y="60"/>
                    </a:cxn>
                    <a:cxn ang="0">
                      <a:pos x="26" y="100"/>
                    </a:cxn>
                    <a:cxn ang="0">
                      <a:pos x="55" y="148"/>
                    </a:cxn>
                    <a:cxn ang="0">
                      <a:pos x="81" y="169"/>
                    </a:cxn>
                    <a:cxn ang="0">
                      <a:pos x="76" y="184"/>
                    </a:cxn>
                    <a:cxn ang="0">
                      <a:pos x="81" y="198"/>
                    </a:cxn>
                    <a:cxn ang="0">
                      <a:pos x="81" y="216"/>
                    </a:cxn>
                    <a:cxn ang="0">
                      <a:pos x="118" y="216"/>
                    </a:cxn>
                    <a:cxn ang="0">
                      <a:pos x="147" y="253"/>
                    </a:cxn>
                    <a:cxn ang="0">
                      <a:pos x="142" y="261"/>
                    </a:cxn>
                    <a:cxn ang="0">
                      <a:pos x="134" y="285"/>
                    </a:cxn>
                    <a:cxn ang="0">
                      <a:pos x="113" y="285"/>
                    </a:cxn>
                    <a:cxn ang="0">
                      <a:pos x="87" y="279"/>
                    </a:cxn>
                    <a:cxn ang="0">
                      <a:pos x="68" y="293"/>
                    </a:cxn>
                    <a:cxn ang="0">
                      <a:pos x="76" y="324"/>
                    </a:cxn>
                    <a:cxn ang="0">
                      <a:pos x="94" y="364"/>
                    </a:cxn>
                    <a:cxn ang="0">
                      <a:pos x="142" y="398"/>
                    </a:cxn>
                    <a:cxn ang="0">
                      <a:pos x="184" y="367"/>
                    </a:cxn>
                    <a:cxn ang="0">
                      <a:pos x="182" y="338"/>
                    </a:cxn>
                    <a:cxn ang="0">
                      <a:pos x="176" y="316"/>
                    </a:cxn>
                    <a:cxn ang="0">
                      <a:pos x="182" y="290"/>
                    </a:cxn>
                    <a:cxn ang="0">
                      <a:pos x="200" y="293"/>
                    </a:cxn>
                    <a:cxn ang="0">
                      <a:pos x="216" y="272"/>
                    </a:cxn>
                    <a:cxn ang="0">
                      <a:pos x="237" y="269"/>
                    </a:cxn>
                    <a:cxn ang="0">
                      <a:pos x="258" y="237"/>
                    </a:cxn>
                    <a:cxn ang="0">
                      <a:pos x="229" y="211"/>
                    </a:cxn>
                    <a:cxn ang="0">
                      <a:pos x="208" y="232"/>
                    </a:cxn>
                    <a:cxn ang="0">
                      <a:pos x="200" y="237"/>
                    </a:cxn>
                    <a:cxn ang="0">
                      <a:pos x="176" y="211"/>
                    </a:cxn>
                    <a:cxn ang="0">
                      <a:pos x="192" y="192"/>
                    </a:cxn>
                    <a:cxn ang="0">
                      <a:pos x="208" y="211"/>
                    </a:cxn>
                    <a:cxn ang="0">
                      <a:pos x="224" y="184"/>
                    </a:cxn>
                    <a:cxn ang="0">
                      <a:pos x="250" y="184"/>
                    </a:cxn>
                    <a:cxn ang="0">
                      <a:pos x="263" y="216"/>
                    </a:cxn>
                    <a:cxn ang="0">
                      <a:pos x="284" y="224"/>
                    </a:cxn>
                    <a:cxn ang="0">
                      <a:pos x="303" y="203"/>
                    </a:cxn>
                    <a:cxn ang="0">
                      <a:pos x="258" y="155"/>
                    </a:cxn>
                    <a:cxn ang="0">
                      <a:pos x="266" y="137"/>
                    </a:cxn>
                    <a:cxn ang="0">
                      <a:pos x="250" y="134"/>
                    </a:cxn>
                    <a:cxn ang="0">
                      <a:pos x="266" y="100"/>
                    </a:cxn>
                    <a:cxn ang="0">
                      <a:pos x="242" y="103"/>
                    </a:cxn>
                    <a:cxn ang="0">
                      <a:pos x="195" y="121"/>
                    </a:cxn>
                    <a:cxn ang="0">
                      <a:pos x="195" y="161"/>
                    </a:cxn>
                    <a:cxn ang="0">
                      <a:pos x="176" y="153"/>
                    </a:cxn>
                    <a:cxn ang="0">
                      <a:pos x="160" y="166"/>
                    </a:cxn>
                    <a:cxn ang="0">
                      <a:pos x="121" y="161"/>
                    </a:cxn>
                    <a:cxn ang="0">
                      <a:pos x="113" y="134"/>
                    </a:cxn>
                    <a:cxn ang="0">
                      <a:pos x="102" y="103"/>
                    </a:cxn>
                    <a:cxn ang="0">
                      <a:pos x="129" y="126"/>
                    </a:cxn>
                    <a:cxn ang="0">
                      <a:pos x="160" y="111"/>
                    </a:cxn>
                    <a:cxn ang="0">
                      <a:pos x="163" y="103"/>
                    </a:cxn>
                    <a:cxn ang="0">
                      <a:pos x="160" y="82"/>
                    </a:cxn>
                    <a:cxn ang="0">
                      <a:pos x="126" y="60"/>
                    </a:cxn>
                    <a:cxn ang="0">
                      <a:pos x="108" y="55"/>
                    </a:cxn>
                    <a:cxn ang="0">
                      <a:pos x="113" y="34"/>
                    </a:cxn>
                    <a:cxn ang="0">
                      <a:pos x="113" y="13"/>
                    </a:cxn>
                    <a:cxn ang="0">
                      <a:pos x="87" y="5"/>
                    </a:cxn>
                  </a:cxnLst>
                  <a:rect l="0" t="0" r="r" b="b"/>
                  <a:pathLst>
                    <a:path w="304" h="399">
                      <a:moveTo>
                        <a:pt x="87" y="5"/>
                      </a:moveTo>
                      <a:lnTo>
                        <a:pt x="55" y="37"/>
                      </a:lnTo>
                      <a:lnTo>
                        <a:pt x="39" y="13"/>
                      </a:lnTo>
                      <a:lnTo>
                        <a:pt x="36" y="0"/>
                      </a:lnTo>
                      <a:lnTo>
                        <a:pt x="10" y="5"/>
                      </a:lnTo>
                      <a:lnTo>
                        <a:pt x="0" y="29"/>
                      </a:lnTo>
                      <a:lnTo>
                        <a:pt x="21" y="60"/>
                      </a:lnTo>
                      <a:lnTo>
                        <a:pt x="26" y="100"/>
                      </a:lnTo>
                      <a:lnTo>
                        <a:pt x="55" y="148"/>
                      </a:lnTo>
                      <a:lnTo>
                        <a:pt x="81" y="169"/>
                      </a:lnTo>
                      <a:lnTo>
                        <a:pt x="76" y="184"/>
                      </a:lnTo>
                      <a:lnTo>
                        <a:pt x="81" y="198"/>
                      </a:lnTo>
                      <a:lnTo>
                        <a:pt x="81" y="216"/>
                      </a:lnTo>
                      <a:lnTo>
                        <a:pt x="118" y="216"/>
                      </a:lnTo>
                      <a:lnTo>
                        <a:pt x="147" y="253"/>
                      </a:lnTo>
                      <a:lnTo>
                        <a:pt x="142" y="261"/>
                      </a:lnTo>
                      <a:lnTo>
                        <a:pt x="134" y="285"/>
                      </a:lnTo>
                      <a:lnTo>
                        <a:pt x="113" y="285"/>
                      </a:lnTo>
                      <a:lnTo>
                        <a:pt x="87" y="279"/>
                      </a:lnTo>
                      <a:lnTo>
                        <a:pt x="68" y="293"/>
                      </a:lnTo>
                      <a:lnTo>
                        <a:pt x="76" y="324"/>
                      </a:lnTo>
                      <a:lnTo>
                        <a:pt x="94" y="364"/>
                      </a:lnTo>
                      <a:lnTo>
                        <a:pt x="142" y="398"/>
                      </a:lnTo>
                      <a:lnTo>
                        <a:pt x="184" y="367"/>
                      </a:lnTo>
                      <a:lnTo>
                        <a:pt x="182" y="338"/>
                      </a:lnTo>
                      <a:lnTo>
                        <a:pt x="176" y="316"/>
                      </a:lnTo>
                      <a:lnTo>
                        <a:pt x="182" y="290"/>
                      </a:lnTo>
                      <a:lnTo>
                        <a:pt x="200" y="293"/>
                      </a:lnTo>
                      <a:lnTo>
                        <a:pt x="216" y="272"/>
                      </a:lnTo>
                      <a:lnTo>
                        <a:pt x="237" y="269"/>
                      </a:lnTo>
                      <a:lnTo>
                        <a:pt x="258" y="237"/>
                      </a:lnTo>
                      <a:lnTo>
                        <a:pt x="229" y="211"/>
                      </a:lnTo>
                      <a:lnTo>
                        <a:pt x="208" y="232"/>
                      </a:lnTo>
                      <a:lnTo>
                        <a:pt x="200" y="237"/>
                      </a:lnTo>
                      <a:lnTo>
                        <a:pt x="176" y="211"/>
                      </a:lnTo>
                      <a:lnTo>
                        <a:pt x="192" y="192"/>
                      </a:lnTo>
                      <a:lnTo>
                        <a:pt x="208" y="211"/>
                      </a:lnTo>
                      <a:lnTo>
                        <a:pt x="224" y="184"/>
                      </a:lnTo>
                      <a:lnTo>
                        <a:pt x="250" y="184"/>
                      </a:lnTo>
                      <a:lnTo>
                        <a:pt x="263" y="216"/>
                      </a:lnTo>
                      <a:lnTo>
                        <a:pt x="284" y="224"/>
                      </a:lnTo>
                      <a:lnTo>
                        <a:pt x="303" y="203"/>
                      </a:lnTo>
                      <a:lnTo>
                        <a:pt x="258" y="155"/>
                      </a:lnTo>
                      <a:lnTo>
                        <a:pt x="266" y="137"/>
                      </a:lnTo>
                      <a:lnTo>
                        <a:pt x="250" y="134"/>
                      </a:lnTo>
                      <a:lnTo>
                        <a:pt x="266" y="100"/>
                      </a:lnTo>
                      <a:lnTo>
                        <a:pt x="242" y="103"/>
                      </a:lnTo>
                      <a:lnTo>
                        <a:pt x="195" y="121"/>
                      </a:lnTo>
                      <a:lnTo>
                        <a:pt x="195" y="161"/>
                      </a:lnTo>
                      <a:lnTo>
                        <a:pt x="176" y="153"/>
                      </a:lnTo>
                      <a:lnTo>
                        <a:pt x="160" y="166"/>
                      </a:lnTo>
                      <a:lnTo>
                        <a:pt x="121" y="161"/>
                      </a:lnTo>
                      <a:lnTo>
                        <a:pt x="113" y="134"/>
                      </a:lnTo>
                      <a:lnTo>
                        <a:pt x="102" y="103"/>
                      </a:lnTo>
                      <a:lnTo>
                        <a:pt x="129" y="126"/>
                      </a:lnTo>
                      <a:lnTo>
                        <a:pt x="160" y="111"/>
                      </a:lnTo>
                      <a:lnTo>
                        <a:pt x="163" y="103"/>
                      </a:lnTo>
                      <a:lnTo>
                        <a:pt x="160" y="82"/>
                      </a:lnTo>
                      <a:lnTo>
                        <a:pt x="126" y="60"/>
                      </a:lnTo>
                      <a:lnTo>
                        <a:pt x="108" y="55"/>
                      </a:lnTo>
                      <a:lnTo>
                        <a:pt x="113" y="34"/>
                      </a:lnTo>
                      <a:lnTo>
                        <a:pt x="113" y="13"/>
                      </a:lnTo>
                      <a:lnTo>
                        <a:pt x="87" y="5"/>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59" name="Freeform 19"/>
                <p:cNvSpPr>
                  <a:spLocks/>
                </p:cNvSpPr>
                <p:nvPr/>
              </p:nvSpPr>
              <p:spPr bwMode="auto">
                <a:xfrm>
                  <a:off x="4799" y="2431"/>
                  <a:ext cx="99" cy="99"/>
                </a:xfrm>
                <a:custGeom>
                  <a:avLst/>
                  <a:gdLst/>
                  <a:ahLst/>
                  <a:cxnLst>
                    <a:cxn ang="0">
                      <a:pos x="87" y="0"/>
                    </a:cxn>
                    <a:cxn ang="0">
                      <a:pos x="98" y="10"/>
                    </a:cxn>
                    <a:cxn ang="0">
                      <a:pos x="98" y="32"/>
                    </a:cxn>
                    <a:cxn ang="0">
                      <a:pos x="95" y="50"/>
                    </a:cxn>
                    <a:cxn ang="0">
                      <a:pos x="48" y="84"/>
                    </a:cxn>
                    <a:cxn ang="0">
                      <a:pos x="21" y="98"/>
                    </a:cxn>
                    <a:cxn ang="0">
                      <a:pos x="0" y="76"/>
                    </a:cxn>
                    <a:cxn ang="0">
                      <a:pos x="19" y="47"/>
                    </a:cxn>
                    <a:cxn ang="0">
                      <a:pos x="40" y="32"/>
                    </a:cxn>
                    <a:cxn ang="0">
                      <a:pos x="87" y="0"/>
                    </a:cxn>
                  </a:cxnLst>
                  <a:rect l="0" t="0" r="r" b="b"/>
                  <a:pathLst>
                    <a:path w="99" h="99">
                      <a:moveTo>
                        <a:pt x="87" y="0"/>
                      </a:moveTo>
                      <a:lnTo>
                        <a:pt x="98" y="10"/>
                      </a:lnTo>
                      <a:lnTo>
                        <a:pt x="98" y="32"/>
                      </a:lnTo>
                      <a:lnTo>
                        <a:pt x="95" y="50"/>
                      </a:lnTo>
                      <a:lnTo>
                        <a:pt x="48" y="84"/>
                      </a:lnTo>
                      <a:lnTo>
                        <a:pt x="21" y="98"/>
                      </a:lnTo>
                      <a:lnTo>
                        <a:pt x="0" y="76"/>
                      </a:lnTo>
                      <a:lnTo>
                        <a:pt x="19" y="47"/>
                      </a:lnTo>
                      <a:lnTo>
                        <a:pt x="40" y="32"/>
                      </a:lnTo>
                      <a:lnTo>
                        <a:pt x="8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6" name="Group 20"/>
            <p:cNvGrpSpPr>
              <a:grpSpLocks/>
            </p:cNvGrpSpPr>
            <p:nvPr/>
          </p:nvGrpSpPr>
          <p:grpSpPr bwMode="auto">
            <a:xfrm>
              <a:off x="1776" y="620"/>
              <a:ext cx="500" cy="1219"/>
              <a:chOff x="3499" y="1248"/>
              <a:chExt cx="1110" cy="2376"/>
            </a:xfrm>
          </p:grpSpPr>
          <p:sp>
            <p:nvSpPr>
              <p:cNvPr id="547861" name="Freeform 21"/>
              <p:cNvSpPr>
                <a:spLocks/>
              </p:cNvSpPr>
              <p:nvPr/>
            </p:nvSpPr>
            <p:spPr bwMode="auto">
              <a:xfrm>
                <a:off x="3940" y="3303"/>
                <a:ext cx="75" cy="183"/>
              </a:xfrm>
              <a:custGeom>
                <a:avLst/>
                <a:gdLst/>
                <a:ahLst/>
                <a:cxnLst>
                  <a:cxn ang="0">
                    <a:pos x="74" y="0"/>
                  </a:cxn>
                  <a:cxn ang="0">
                    <a:pos x="71" y="61"/>
                  </a:cxn>
                  <a:cxn ang="0">
                    <a:pos x="50" y="109"/>
                  </a:cxn>
                  <a:cxn ang="0">
                    <a:pos x="16" y="140"/>
                  </a:cxn>
                  <a:cxn ang="0">
                    <a:pos x="24" y="172"/>
                  </a:cxn>
                  <a:cxn ang="0">
                    <a:pos x="8" y="182"/>
                  </a:cxn>
                  <a:cxn ang="0">
                    <a:pos x="0" y="143"/>
                  </a:cxn>
                  <a:cxn ang="0">
                    <a:pos x="13" y="114"/>
                  </a:cxn>
                  <a:cxn ang="0">
                    <a:pos x="24" y="80"/>
                  </a:cxn>
                  <a:cxn ang="0">
                    <a:pos x="74" y="0"/>
                  </a:cxn>
                </a:cxnLst>
                <a:rect l="0" t="0" r="r" b="b"/>
                <a:pathLst>
                  <a:path w="75" h="183">
                    <a:moveTo>
                      <a:pt x="74" y="0"/>
                    </a:moveTo>
                    <a:lnTo>
                      <a:pt x="71" y="61"/>
                    </a:lnTo>
                    <a:lnTo>
                      <a:pt x="50" y="109"/>
                    </a:lnTo>
                    <a:lnTo>
                      <a:pt x="16" y="140"/>
                    </a:lnTo>
                    <a:lnTo>
                      <a:pt x="24" y="172"/>
                    </a:lnTo>
                    <a:lnTo>
                      <a:pt x="8" y="182"/>
                    </a:lnTo>
                    <a:lnTo>
                      <a:pt x="0" y="143"/>
                    </a:lnTo>
                    <a:lnTo>
                      <a:pt x="13" y="114"/>
                    </a:lnTo>
                    <a:lnTo>
                      <a:pt x="24" y="80"/>
                    </a:lnTo>
                    <a:lnTo>
                      <a:pt x="7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2" name="Freeform 22"/>
              <p:cNvSpPr>
                <a:spLocks/>
              </p:cNvSpPr>
              <p:nvPr/>
            </p:nvSpPr>
            <p:spPr bwMode="auto">
              <a:xfrm>
                <a:off x="4106" y="3216"/>
                <a:ext cx="102" cy="146"/>
              </a:xfrm>
              <a:custGeom>
                <a:avLst/>
                <a:gdLst/>
                <a:ahLst/>
                <a:cxnLst>
                  <a:cxn ang="0">
                    <a:pos x="79" y="0"/>
                  </a:cxn>
                  <a:cxn ang="0">
                    <a:pos x="101" y="0"/>
                  </a:cxn>
                  <a:cxn ang="0">
                    <a:pos x="74" y="29"/>
                  </a:cxn>
                  <a:cxn ang="0">
                    <a:pos x="72" y="53"/>
                  </a:cxn>
                  <a:cxn ang="0">
                    <a:pos x="79" y="82"/>
                  </a:cxn>
                  <a:cxn ang="0">
                    <a:pos x="53" y="114"/>
                  </a:cxn>
                  <a:cxn ang="0">
                    <a:pos x="19" y="145"/>
                  </a:cxn>
                  <a:cxn ang="0">
                    <a:pos x="14" y="114"/>
                  </a:cxn>
                  <a:cxn ang="0">
                    <a:pos x="0" y="98"/>
                  </a:cxn>
                  <a:cxn ang="0">
                    <a:pos x="0" y="72"/>
                  </a:cxn>
                  <a:cxn ang="0">
                    <a:pos x="32" y="45"/>
                  </a:cxn>
                  <a:cxn ang="0">
                    <a:pos x="79" y="0"/>
                  </a:cxn>
                </a:cxnLst>
                <a:rect l="0" t="0" r="r" b="b"/>
                <a:pathLst>
                  <a:path w="102" h="146">
                    <a:moveTo>
                      <a:pt x="79" y="0"/>
                    </a:moveTo>
                    <a:lnTo>
                      <a:pt x="101" y="0"/>
                    </a:lnTo>
                    <a:lnTo>
                      <a:pt x="74" y="29"/>
                    </a:lnTo>
                    <a:lnTo>
                      <a:pt x="72" y="53"/>
                    </a:lnTo>
                    <a:lnTo>
                      <a:pt x="79" y="82"/>
                    </a:lnTo>
                    <a:lnTo>
                      <a:pt x="53" y="114"/>
                    </a:lnTo>
                    <a:lnTo>
                      <a:pt x="19" y="145"/>
                    </a:lnTo>
                    <a:lnTo>
                      <a:pt x="14" y="114"/>
                    </a:lnTo>
                    <a:lnTo>
                      <a:pt x="0" y="98"/>
                    </a:lnTo>
                    <a:lnTo>
                      <a:pt x="0" y="72"/>
                    </a:lnTo>
                    <a:lnTo>
                      <a:pt x="32" y="45"/>
                    </a:lnTo>
                    <a:lnTo>
                      <a:pt x="7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7" name="Group 23"/>
              <p:cNvGrpSpPr>
                <a:grpSpLocks/>
              </p:cNvGrpSpPr>
              <p:nvPr/>
            </p:nvGrpSpPr>
            <p:grpSpPr bwMode="auto">
              <a:xfrm>
                <a:off x="3499" y="1248"/>
                <a:ext cx="1110" cy="2376"/>
                <a:chOff x="3499" y="1248"/>
                <a:chExt cx="1110" cy="2376"/>
              </a:xfrm>
            </p:grpSpPr>
            <p:sp>
              <p:nvSpPr>
                <p:cNvPr id="547864" name="Freeform 24"/>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lnTo>
                        <a:pt x="83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65" name="Freeform 25"/>
                <p:cNvSpPr>
                  <a:spLocks/>
                </p:cNvSpPr>
                <p:nvPr/>
              </p:nvSpPr>
              <p:spPr bwMode="auto">
                <a:xfrm>
                  <a:off x="3499" y="1248"/>
                  <a:ext cx="1110" cy="2376"/>
                </a:xfrm>
                <a:custGeom>
                  <a:avLst/>
                  <a:gdLst/>
                  <a:ahLst/>
                  <a:cxnLst>
                    <a:cxn ang="0">
                      <a:pos x="871" y="42"/>
                    </a:cxn>
                    <a:cxn ang="0">
                      <a:pos x="1022" y="147"/>
                    </a:cxn>
                    <a:cxn ang="0">
                      <a:pos x="1035" y="237"/>
                    </a:cxn>
                    <a:cxn ang="0">
                      <a:pos x="1072" y="316"/>
                    </a:cxn>
                    <a:cxn ang="0">
                      <a:pos x="1066" y="422"/>
                    </a:cxn>
                    <a:cxn ang="0">
                      <a:pos x="1095" y="496"/>
                    </a:cxn>
                    <a:cxn ang="0">
                      <a:pos x="1088" y="554"/>
                    </a:cxn>
                    <a:cxn ang="0">
                      <a:pos x="953" y="570"/>
                    </a:cxn>
                    <a:cxn ang="0">
                      <a:pos x="895" y="659"/>
                    </a:cxn>
                    <a:cxn ang="0">
                      <a:pos x="879" y="725"/>
                    </a:cxn>
                    <a:cxn ang="0">
                      <a:pos x="887" y="820"/>
                    </a:cxn>
                    <a:cxn ang="0">
                      <a:pos x="845" y="910"/>
                    </a:cxn>
                    <a:cxn ang="0">
                      <a:pos x="718" y="984"/>
                    </a:cxn>
                    <a:cxn ang="0">
                      <a:pos x="671" y="1029"/>
                    </a:cxn>
                    <a:cxn ang="0">
                      <a:pos x="613" y="1140"/>
                    </a:cxn>
                    <a:cxn ang="0">
                      <a:pos x="594" y="1227"/>
                    </a:cxn>
                    <a:cxn ang="0">
                      <a:pos x="541" y="1345"/>
                    </a:cxn>
                    <a:cxn ang="0">
                      <a:pos x="621" y="1504"/>
                    </a:cxn>
                    <a:cxn ang="0">
                      <a:pos x="679" y="1620"/>
                    </a:cxn>
                    <a:cxn ang="0">
                      <a:pos x="613" y="1665"/>
                    </a:cxn>
                    <a:cxn ang="0">
                      <a:pos x="557" y="1673"/>
                    </a:cxn>
                    <a:cxn ang="0">
                      <a:pos x="431" y="1681"/>
                    </a:cxn>
                    <a:cxn ang="0">
                      <a:pos x="547" y="1710"/>
                    </a:cxn>
                    <a:cxn ang="0">
                      <a:pos x="613" y="1747"/>
                    </a:cxn>
                    <a:cxn ang="0">
                      <a:pos x="570" y="1776"/>
                    </a:cxn>
                    <a:cxn ang="0">
                      <a:pos x="497" y="1842"/>
                    </a:cxn>
                    <a:cxn ang="0">
                      <a:pos x="473" y="1908"/>
                    </a:cxn>
                    <a:cxn ang="0">
                      <a:pos x="444" y="2063"/>
                    </a:cxn>
                    <a:cxn ang="0">
                      <a:pos x="407" y="2169"/>
                    </a:cxn>
                    <a:cxn ang="0">
                      <a:pos x="317" y="2251"/>
                    </a:cxn>
                    <a:cxn ang="0">
                      <a:pos x="230" y="2280"/>
                    </a:cxn>
                    <a:cxn ang="0">
                      <a:pos x="214" y="2354"/>
                    </a:cxn>
                    <a:cxn ang="0">
                      <a:pos x="127" y="2375"/>
                    </a:cxn>
                    <a:cxn ang="0">
                      <a:pos x="88" y="2338"/>
                    </a:cxn>
                    <a:cxn ang="0">
                      <a:pos x="53" y="2206"/>
                    </a:cxn>
                    <a:cxn ang="0">
                      <a:pos x="82" y="2177"/>
                    </a:cxn>
                    <a:cxn ang="0">
                      <a:pos x="88" y="2132"/>
                    </a:cxn>
                    <a:cxn ang="0">
                      <a:pos x="53" y="2013"/>
                    </a:cxn>
                    <a:cxn ang="0">
                      <a:pos x="22" y="1916"/>
                    </a:cxn>
                    <a:cxn ang="0">
                      <a:pos x="0" y="1768"/>
                    </a:cxn>
                    <a:cxn ang="0">
                      <a:pos x="37" y="1710"/>
                    </a:cxn>
                    <a:cxn ang="0">
                      <a:pos x="66" y="1562"/>
                    </a:cxn>
                    <a:cxn ang="0">
                      <a:pos x="140" y="1472"/>
                    </a:cxn>
                    <a:cxn ang="0">
                      <a:pos x="119" y="1316"/>
                    </a:cxn>
                    <a:cxn ang="0">
                      <a:pos x="148" y="1243"/>
                    </a:cxn>
                    <a:cxn ang="0">
                      <a:pos x="135" y="1111"/>
                    </a:cxn>
                    <a:cxn ang="0">
                      <a:pos x="164" y="955"/>
                    </a:cxn>
                    <a:cxn ang="0">
                      <a:pos x="259" y="852"/>
                    </a:cxn>
                    <a:cxn ang="0">
                      <a:pos x="349" y="820"/>
                    </a:cxn>
                    <a:cxn ang="0">
                      <a:pos x="312" y="725"/>
                    </a:cxn>
                    <a:cxn ang="0">
                      <a:pos x="349" y="644"/>
                    </a:cxn>
                    <a:cxn ang="0">
                      <a:pos x="370" y="525"/>
                    </a:cxn>
                    <a:cxn ang="0">
                      <a:pos x="467" y="451"/>
                    </a:cxn>
                    <a:cxn ang="0">
                      <a:pos x="512" y="356"/>
                    </a:cxn>
                    <a:cxn ang="0">
                      <a:pos x="581" y="208"/>
                    </a:cxn>
                    <a:cxn ang="0">
                      <a:pos x="663" y="140"/>
                    </a:cxn>
                    <a:cxn ang="0">
                      <a:pos x="737" y="84"/>
                    </a:cxn>
                    <a:cxn ang="0">
                      <a:pos x="829" y="0"/>
                    </a:cxn>
                  </a:cxnLst>
                  <a:rect l="0" t="0" r="r" b="b"/>
                  <a:pathLst>
                    <a:path w="1110" h="2376">
                      <a:moveTo>
                        <a:pt x="837" y="0"/>
                      </a:moveTo>
                      <a:lnTo>
                        <a:pt x="850" y="8"/>
                      </a:lnTo>
                      <a:lnTo>
                        <a:pt x="871" y="42"/>
                      </a:lnTo>
                      <a:lnTo>
                        <a:pt x="969" y="140"/>
                      </a:lnTo>
                      <a:lnTo>
                        <a:pt x="985" y="116"/>
                      </a:lnTo>
                      <a:lnTo>
                        <a:pt x="1022" y="147"/>
                      </a:lnTo>
                      <a:lnTo>
                        <a:pt x="1035" y="176"/>
                      </a:lnTo>
                      <a:lnTo>
                        <a:pt x="1035" y="200"/>
                      </a:lnTo>
                      <a:lnTo>
                        <a:pt x="1035" y="237"/>
                      </a:lnTo>
                      <a:lnTo>
                        <a:pt x="1022" y="258"/>
                      </a:lnTo>
                      <a:lnTo>
                        <a:pt x="1051" y="290"/>
                      </a:lnTo>
                      <a:lnTo>
                        <a:pt x="1072" y="316"/>
                      </a:lnTo>
                      <a:lnTo>
                        <a:pt x="1072" y="340"/>
                      </a:lnTo>
                      <a:lnTo>
                        <a:pt x="1072" y="377"/>
                      </a:lnTo>
                      <a:lnTo>
                        <a:pt x="1066" y="422"/>
                      </a:lnTo>
                      <a:lnTo>
                        <a:pt x="1051" y="438"/>
                      </a:lnTo>
                      <a:lnTo>
                        <a:pt x="1072" y="459"/>
                      </a:lnTo>
                      <a:lnTo>
                        <a:pt x="1095" y="496"/>
                      </a:lnTo>
                      <a:lnTo>
                        <a:pt x="1109" y="533"/>
                      </a:lnTo>
                      <a:lnTo>
                        <a:pt x="1109" y="546"/>
                      </a:lnTo>
                      <a:lnTo>
                        <a:pt x="1088" y="554"/>
                      </a:lnTo>
                      <a:lnTo>
                        <a:pt x="993" y="554"/>
                      </a:lnTo>
                      <a:lnTo>
                        <a:pt x="969" y="554"/>
                      </a:lnTo>
                      <a:lnTo>
                        <a:pt x="953" y="570"/>
                      </a:lnTo>
                      <a:lnTo>
                        <a:pt x="953" y="599"/>
                      </a:lnTo>
                      <a:lnTo>
                        <a:pt x="940" y="620"/>
                      </a:lnTo>
                      <a:lnTo>
                        <a:pt x="895" y="659"/>
                      </a:lnTo>
                      <a:lnTo>
                        <a:pt x="903" y="688"/>
                      </a:lnTo>
                      <a:lnTo>
                        <a:pt x="895" y="710"/>
                      </a:lnTo>
                      <a:lnTo>
                        <a:pt x="879" y="725"/>
                      </a:lnTo>
                      <a:lnTo>
                        <a:pt x="895" y="770"/>
                      </a:lnTo>
                      <a:lnTo>
                        <a:pt x="903" y="799"/>
                      </a:lnTo>
                      <a:lnTo>
                        <a:pt x="887" y="820"/>
                      </a:lnTo>
                      <a:lnTo>
                        <a:pt x="858" y="844"/>
                      </a:lnTo>
                      <a:lnTo>
                        <a:pt x="850" y="873"/>
                      </a:lnTo>
                      <a:lnTo>
                        <a:pt x="845" y="910"/>
                      </a:lnTo>
                      <a:lnTo>
                        <a:pt x="792" y="934"/>
                      </a:lnTo>
                      <a:lnTo>
                        <a:pt x="763" y="955"/>
                      </a:lnTo>
                      <a:lnTo>
                        <a:pt x="718" y="984"/>
                      </a:lnTo>
                      <a:lnTo>
                        <a:pt x="723" y="1008"/>
                      </a:lnTo>
                      <a:lnTo>
                        <a:pt x="689" y="1016"/>
                      </a:lnTo>
                      <a:lnTo>
                        <a:pt x="671" y="1029"/>
                      </a:lnTo>
                      <a:lnTo>
                        <a:pt x="636" y="1082"/>
                      </a:lnTo>
                      <a:lnTo>
                        <a:pt x="605" y="1103"/>
                      </a:lnTo>
                      <a:lnTo>
                        <a:pt x="613" y="1140"/>
                      </a:lnTo>
                      <a:lnTo>
                        <a:pt x="594" y="1153"/>
                      </a:lnTo>
                      <a:lnTo>
                        <a:pt x="578" y="1169"/>
                      </a:lnTo>
                      <a:lnTo>
                        <a:pt x="594" y="1227"/>
                      </a:lnTo>
                      <a:lnTo>
                        <a:pt x="586" y="1264"/>
                      </a:lnTo>
                      <a:lnTo>
                        <a:pt x="547" y="1287"/>
                      </a:lnTo>
                      <a:lnTo>
                        <a:pt x="541" y="1345"/>
                      </a:lnTo>
                      <a:lnTo>
                        <a:pt x="547" y="1419"/>
                      </a:lnTo>
                      <a:lnTo>
                        <a:pt x="565" y="1456"/>
                      </a:lnTo>
                      <a:lnTo>
                        <a:pt x="621" y="1504"/>
                      </a:lnTo>
                      <a:lnTo>
                        <a:pt x="642" y="1546"/>
                      </a:lnTo>
                      <a:lnTo>
                        <a:pt x="665" y="1591"/>
                      </a:lnTo>
                      <a:lnTo>
                        <a:pt x="679" y="1620"/>
                      </a:lnTo>
                      <a:lnTo>
                        <a:pt x="665" y="1652"/>
                      </a:lnTo>
                      <a:lnTo>
                        <a:pt x="636" y="1673"/>
                      </a:lnTo>
                      <a:lnTo>
                        <a:pt x="613" y="1665"/>
                      </a:lnTo>
                      <a:lnTo>
                        <a:pt x="594" y="1644"/>
                      </a:lnTo>
                      <a:lnTo>
                        <a:pt x="565" y="1652"/>
                      </a:lnTo>
                      <a:lnTo>
                        <a:pt x="557" y="1673"/>
                      </a:lnTo>
                      <a:lnTo>
                        <a:pt x="512" y="1673"/>
                      </a:lnTo>
                      <a:lnTo>
                        <a:pt x="444" y="1665"/>
                      </a:lnTo>
                      <a:lnTo>
                        <a:pt x="431" y="1681"/>
                      </a:lnTo>
                      <a:lnTo>
                        <a:pt x="473" y="1702"/>
                      </a:lnTo>
                      <a:lnTo>
                        <a:pt x="533" y="1681"/>
                      </a:lnTo>
                      <a:lnTo>
                        <a:pt x="547" y="1710"/>
                      </a:lnTo>
                      <a:lnTo>
                        <a:pt x="594" y="1718"/>
                      </a:lnTo>
                      <a:lnTo>
                        <a:pt x="628" y="1731"/>
                      </a:lnTo>
                      <a:lnTo>
                        <a:pt x="613" y="1747"/>
                      </a:lnTo>
                      <a:lnTo>
                        <a:pt x="570" y="1739"/>
                      </a:lnTo>
                      <a:lnTo>
                        <a:pt x="565" y="1755"/>
                      </a:lnTo>
                      <a:lnTo>
                        <a:pt x="570" y="1776"/>
                      </a:lnTo>
                      <a:lnTo>
                        <a:pt x="547" y="1807"/>
                      </a:lnTo>
                      <a:lnTo>
                        <a:pt x="512" y="1834"/>
                      </a:lnTo>
                      <a:lnTo>
                        <a:pt x="497" y="1842"/>
                      </a:lnTo>
                      <a:lnTo>
                        <a:pt x="481" y="1850"/>
                      </a:lnTo>
                      <a:lnTo>
                        <a:pt x="491" y="1886"/>
                      </a:lnTo>
                      <a:lnTo>
                        <a:pt x="473" y="1908"/>
                      </a:lnTo>
                      <a:lnTo>
                        <a:pt x="452" y="1955"/>
                      </a:lnTo>
                      <a:lnTo>
                        <a:pt x="460" y="1997"/>
                      </a:lnTo>
                      <a:lnTo>
                        <a:pt x="444" y="2063"/>
                      </a:lnTo>
                      <a:lnTo>
                        <a:pt x="431" y="2095"/>
                      </a:lnTo>
                      <a:lnTo>
                        <a:pt x="431" y="2140"/>
                      </a:lnTo>
                      <a:lnTo>
                        <a:pt x="407" y="2169"/>
                      </a:lnTo>
                      <a:lnTo>
                        <a:pt x="378" y="2222"/>
                      </a:lnTo>
                      <a:lnTo>
                        <a:pt x="370" y="2259"/>
                      </a:lnTo>
                      <a:lnTo>
                        <a:pt x="317" y="2251"/>
                      </a:lnTo>
                      <a:lnTo>
                        <a:pt x="267" y="2251"/>
                      </a:lnTo>
                      <a:lnTo>
                        <a:pt x="259" y="2272"/>
                      </a:lnTo>
                      <a:lnTo>
                        <a:pt x="230" y="2280"/>
                      </a:lnTo>
                      <a:lnTo>
                        <a:pt x="214" y="2288"/>
                      </a:lnTo>
                      <a:lnTo>
                        <a:pt x="222" y="2314"/>
                      </a:lnTo>
                      <a:lnTo>
                        <a:pt x="214" y="2354"/>
                      </a:lnTo>
                      <a:lnTo>
                        <a:pt x="177" y="2375"/>
                      </a:lnTo>
                      <a:lnTo>
                        <a:pt x="156" y="2354"/>
                      </a:lnTo>
                      <a:lnTo>
                        <a:pt x="127" y="2375"/>
                      </a:lnTo>
                      <a:lnTo>
                        <a:pt x="88" y="2375"/>
                      </a:lnTo>
                      <a:lnTo>
                        <a:pt x="74" y="2354"/>
                      </a:lnTo>
                      <a:lnTo>
                        <a:pt x="88" y="2338"/>
                      </a:lnTo>
                      <a:lnTo>
                        <a:pt x="95" y="2296"/>
                      </a:lnTo>
                      <a:lnTo>
                        <a:pt x="66" y="2237"/>
                      </a:lnTo>
                      <a:lnTo>
                        <a:pt x="53" y="2206"/>
                      </a:lnTo>
                      <a:lnTo>
                        <a:pt x="61" y="2190"/>
                      </a:lnTo>
                      <a:lnTo>
                        <a:pt x="74" y="2190"/>
                      </a:lnTo>
                      <a:lnTo>
                        <a:pt x="82" y="2177"/>
                      </a:lnTo>
                      <a:lnTo>
                        <a:pt x="88" y="2161"/>
                      </a:lnTo>
                      <a:lnTo>
                        <a:pt x="95" y="2148"/>
                      </a:lnTo>
                      <a:lnTo>
                        <a:pt x="88" y="2132"/>
                      </a:lnTo>
                      <a:lnTo>
                        <a:pt x="74" y="2103"/>
                      </a:lnTo>
                      <a:lnTo>
                        <a:pt x="45" y="2058"/>
                      </a:lnTo>
                      <a:lnTo>
                        <a:pt x="53" y="2013"/>
                      </a:lnTo>
                      <a:lnTo>
                        <a:pt x="29" y="1976"/>
                      </a:lnTo>
                      <a:lnTo>
                        <a:pt x="8" y="1955"/>
                      </a:lnTo>
                      <a:lnTo>
                        <a:pt x="22" y="1916"/>
                      </a:lnTo>
                      <a:lnTo>
                        <a:pt x="37" y="1842"/>
                      </a:lnTo>
                      <a:lnTo>
                        <a:pt x="8" y="1807"/>
                      </a:lnTo>
                      <a:lnTo>
                        <a:pt x="0" y="1768"/>
                      </a:lnTo>
                      <a:lnTo>
                        <a:pt x="0" y="1747"/>
                      </a:lnTo>
                      <a:lnTo>
                        <a:pt x="14" y="1702"/>
                      </a:lnTo>
                      <a:lnTo>
                        <a:pt x="37" y="1710"/>
                      </a:lnTo>
                      <a:lnTo>
                        <a:pt x="61" y="1652"/>
                      </a:lnTo>
                      <a:lnTo>
                        <a:pt x="61" y="1583"/>
                      </a:lnTo>
                      <a:lnTo>
                        <a:pt x="66" y="1562"/>
                      </a:lnTo>
                      <a:lnTo>
                        <a:pt x="95" y="1538"/>
                      </a:lnTo>
                      <a:lnTo>
                        <a:pt x="140" y="1509"/>
                      </a:lnTo>
                      <a:lnTo>
                        <a:pt x="140" y="1472"/>
                      </a:lnTo>
                      <a:lnTo>
                        <a:pt x="135" y="1361"/>
                      </a:lnTo>
                      <a:lnTo>
                        <a:pt x="119" y="1345"/>
                      </a:lnTo>
                      <a:lnTo>
                        <a:pt x="119" y="1316"/>
                      </a:lnTo>
                      <a:lnTo>
                        <a:pt x="156" y="1301"/>
                      </a:lnTo>
                      <a:lnTo>
                        <a:pt x="169" y="1287"/>
                      </a:lnTo>
                      <a:lnTo>
                        <a:pt x="148" y="1243"/>
                      </a:lnTo>
                      <a:lnTo>
                        <a:pt x="119" y="1198"/>
                      </a:lnTo>
                      <a:lnTo>
                        <a:pt x="127" y="1148"/>
                      </a:lnTo>
                      <a:lnTo>
                        <a:pt x="135" y="1111"/>
                      </a:lnTo>
                      <a:lnTo>
                        <a:pt x="164" y="1045"/>
                      </a:lnTo>
                      <a:lnTo>
                        <a:pt x="164" y="1016"/>
                      </a:lnTo>
                      <a:lnTo>
                        <a:pt x="164" y="955"/>
                      </a:lnTo>
                      <a:lnTo>
                        <a:pt x="185" y="902"/>
                      </a:lnTo>
                      <a:lnTo>
                        <a:pt x="222" y="873"/>
                      </a:lnTo>
                      <a:lnTo>
                        <a:pt x="259" y="852"/>
                      </a:lnTo>
                      <a:lnTo>
                        <a:pt x="296" y="860"/>
                      </a:lnTo>
                      <a:lnTo>
                        <a:pt x="333" y="873"/>
                      </a:lnTo>
                      <a:lnTo>
                        <a:pt x="349" y="820"/>
                      </a:lnTo>
                      <a:lnTo>
                        <a:pt x="333" y="775"/>
                      </a:lnTo>
                      <a:lnTo>
                        <a:pt x="317" y="746"/>
                      </a:lnTo>
                      <a:lnTo>
                        <a:pt x="312" y="725"/>
                      </a:lnTo>
                      <a:lnTo>
                        <a:pt x="317" y="702"/>
                      </a:lnTo>
                      <a:lnTo>
                        <a:pt x="341" y="694"/>
                      </a:lnTo>
                      <a:lnTo>
                        <a:pt x="349" y="644"/>
                      </a:lnTo>
                      <a:lnTo>
                        <a:pt x="365" y="599"/>
                      </a:lnTo>
                      <a:lnTo>
                        <a:pt x="370" y="562"/>
                      </a:lnTo>
                      <a:lnTo>
                        <a:pt x="370" y="525"/>
                      </a:lnTo>
                      <a:lnTo>
                        <a:pt x="391" y="488"/>
                      </a:lnTo>
                      <a:lnTo>
                        <a:pt x="438" y="459"/>
                      </a:lnTo>
                      <a:lnTo>
                        <a:pt x="467" y="451"/>
                      </a:lnTo>
                      <a:lnTo>
                        <a:pt x="467" y="414"/>
                      </a:lnTo>
                      <a:lnTo>
                        <a:pt x="481" y="390"/>
                      </a:lnTo>
                      <a:lnTo>
                        <a:pt x="512" y="356"/>
                      </a:lnTo>
                      <a:lnTo>
                        <a:pt x="541" y="332"/>
                      </a:lnTo>
                      <a:lnTo>
                        <a:pt x="526" y="269"/>
                      </a:lnTo>
                      <a:lnTo>
                        <a:pt x="581" y="208"/>
                      </a:lnTo>
                      <a:lnTo>
                        <a:pt x="594" y="182"/>
                      </a:lnTo>
                      <a:lnTo>
                        <a:pt x="636" y="174"/>
                      </a:lnTo>
                      <a:lnTo>
                        <a:pt x="663" y="140"/>
                      </a:lnTo>
                      <a:lnTo>
                        <a:pt x="663" y="116"/>
                      </a:lnTo>
                      <a:lnTo>
                        <a:pt x="689" y="92"/>
                      </a:lnTo>
                      <a:lnTo>
                        <a:pt x="737" y="84"/>
                      </a:lnTo>
                      <a:lnTo>
                        <a:pt x="792" y="84"/>
                      </a:lnTo>
                      <a:lnTo>
                        <a:pt x="837" y="42"/>
                      </a:lnTo>
                      <a:lnTo>
                        <a:pt x="8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8" name="Group 26"/>
            <p:cNvGrpSpPr>
              <a:grpSpLocks/>
            </p:cNvGrpSpPr>
            <p:nvPr/>
          </p:nvGrpSpPr>
          <p:grpSpPr bwMode="auto">
            <a:xfrm>
              <a:off x="1542" y="432"/>
              <a:ext cx="911" cy="1138"/>
              <a:chOff x="2976" y="901"/>
              <a:chExt cx="2022" cy="2220"/>
            </a:xfrm>
          </p:grpSpPr>
          <p:sp>
            <p:nvSpPr>
              <p:cNvPr id="547867" name="Freeform 27"/>
              <p:cNvSpPr>
                <a:spLocks/>
              </p:cNvSpPr>
              <p:nvPr/>
            </p:nvSpPr>
            <p:spPr bwMode="auto">
              <a:xfrm>
                <a:off x="2976" y="901"/>
                <a:ext cx="2022" cy="2220"/>
              </a:xfrm>
              <a:custGeom>
                <a:avLst/>
                <a:gdLst/>
                <a:ahLst/>
                <a:cxnLst>
                  <a:cxn ang="0">
                    <a:pos x="593" y="2027"/>
                  </a:cxn>
                  <a:cxn ang="0">
                    <a:pos x="675" y="1903"/>
                  </a:cxn>
                  <a:cxn ang="0">
                    <a:pos x="651" y="1728"/>
                  </a:cxn>
                  <a:cxn ang="0">
                    <a:pos x="667" y="1581"/>
                  </a:cxn>
                  <a:cxn ang="0">
                    <a:pos x="704" y="1375"/>
                  </a:cxn>
                  <a:cxn ang="0">
                    <a:pos x="807" y="1235"/>
                  </a:cxn>
                  <a:cxn ang="0">
                    <a:pos x="860" y="1124"/>
                  </a:cxn>
                  <a:cxn ang="0">
                    <a:pos x="899" y="1013"/>
                  </a:cxn>
                  <a:cxn ang="0">
                    <a:pos x="1007" y="829"/>
                  </a:cxn>
                  <a:cxn ang="0">
                    <a:pos x="1068" y="681"/>
                  </a:cxn>
                  <a:cxn ang="0">
                    <a:pos x="1205" y="533"/>
                  </a:cxn>
                  <a:cxn ang="0">
                    <a:pos x="1319" y="480"/>
                  </a:cxn>
                  <a:cxn ang="0">
                    <a:pos x="1393" y="348"/>
                  </a:cxn>
                  <a:cxn ang="0">
                    <a:pos x="1570" y="420"/>
                  </a:cxn>
                  <a:cxn ang="0">
                    <a:pos x="1664" y="441"/>
                  </a:cxn>
                  <a:cxn ang="0">
                    <a:pos x="1717" y="267"/>
                  </a:cxn>
                  <a:cxn ang="0">
                    <a:pos x="1865" y="251"/>
                  </a:cxn>
                  <a:cxn ang="0">
                    <a:pos x="1918" y="317"/>
                  </a:cxn>
                  <a:cxn ang="0">
                    <a:pos x="1960" y="230"/>
                  </a:cxn>
                  <a:cxn ang="0">
                    <a:pos x="2013" y="127"/>
                  </a:cxn>
                  <a:cxn ang="0">
                    <a:pos x="1918" y="37"/>
                  </a:cxn>
                  <a:cxn ang="0">
                    <a:pos x="1828" y="45"/>
                  </a:cxn>
                  <a:cxn ang="0">
                    <a:pos x="1778" y="37"/>
                  </a:cxn>
                  <a:cxn ang="0">
                    <a:pos x="1704" y="87"/>
                  </a:cxn>
                  <a:cxn ang="0">
                    <a:pos x="1672" y="61"/>
                  </a:cxn>
                  <a:cxn ang="0">
                    <a:pos x="1562" y="193"/>
                  </a:cxn>
                  <a:cxn ang="0">
                    <a:pos x="1451" y="230"/>
                  </a:cxn>
                  <a:cxn ang="0">
                    <a:pos x="1332" y="267"/>
                  </a:cxn>
                  <a:cxn ang="0">
                    <a:pos x="1192" y="296"/>
                  </a:cxn>
                  <a:cxn ang="0">
                    <a:pos x="1176" y="406"/>
                  </a:cxn>
                  <a:cxn ang="0">
                    <a:pos x="1163" y="501"/>
                  </a:cxn>
                  <a:cxn ang="0">
                    <a:pos x="1047" y="525"/>
                  </a:cxn>
                  <a:cxn ang="0">
                    <a:pos x="1007" y="607"/>
                  </a:cxn>
                  <a:cxn ang="0">
                    <a:pos x="920" y="723"/>
                  </a:cxn>
                  <a:cxn ang="0">
                    <a:pos x="831" y="871"/>
                  </a:cxn>
                  <a:cxn ang="0">
                    <a:pos x="757" y="1021"/>
                  </a:cxn>
                  <a:cxn ang="0">
                    <a:pos x="712" y="1111"/>
                  </a:cxn>
                  <a:cxn ang="0">
                    <a:pos x="569" y="1235"/>
                  </a:cxn>
                  <a:cxn ang="0">
                    <a:pos x="651" y="1251"/>
                  </a:cxn>
                  <a:cxn ang="0">
                    <a:pos x="527" y="1275"/>
                  </a:cxn>
                  <a:cxn ang="0">
                    <a:pos x="409" y="1348"/>
                  </a:cxn>
                  <a:cxn ang="0">
                    <a:pos x="308" y="1354"/>
                  </a:cxn>
                  <a:cxn ang="0">
                    <a:pos x="226" y="1409"/>
                  </a:cxn>
                  <a:cxn ang="0">
                    <a:pos x="174" y="1465"/>
                  </a:cxn>
                  <a:cxn ang="0">
                    <a:pos x="71" y="1533"/>
                  </a:cxn>
                  <a:cxn ang="0">
                    <a:pos x="42" y="1779"/>
                  </a:cxn>
                  <a:cxn ang="0">
                    <a:pos x="84" y="1834"/>
                  </a:cxn>
                  <a:cxn ang="0">
                    <a:pos x="42" y="1942"/>
                  </a:cxn>
                  <a:cxn ang="0">
                    <a:pos x="65" y="2006"/>
                  </a:cxn>
                  <a:cxn ang="0">
                    <a:pos x="0" y="2058"/>
                  </a:cxn>
                  <a:cxn ang="0">
                    <a:pos x="171" y="2219"/>
                  </a:cxn>
                  <a:cxn ang="0">
                    <a:pos x="419" y="2037"/>
                  </a:cxn>
                  <a:cxn ang="0">
                    <a:pos x="509" y="1934"/>
                  </a:cxn>
                  <a:cxn ang="0">
                    <a:pos x="527" y="2090"/>
                  </a:cxn>
                </a:cxnLst>
                <a:rect l="0" t="0" r="r" b="b"/>
                <a:pathLst>
                  <a:path w="2022" h="2220">
                    <a:moveTo>
                      <a:pt x="543" y="2090"/>
                    </a:moveTo>
                    <a:lnTo>
                      <a:pt x="548" y="2085"/>
                    </a:lnTo>
                    <a:lnTo>
                      <a:pt x="569" y="2079"/>
                    </a:lnTo>
                    <a:lnTo>
                      <a:pt x="585" y="2056"/>
                    </a:lnTo>
                    <a:lnTo>
                      <a:pt x="593" y="2027"/>
                    </a:lnTo>
                    <a:lnTo>
                      <a:pt x="601" y="2011"/>
                    </a:lnTo>
                    <a:lnTo>
                      <a:pt x="593" y="1969"/>
                    </a:lnTo>
                    <a:lnTo>
                      <a:pt x="601" y="1937"/>
                    </a:lnTo>
                    <a:lnTo>
                      <a:pt x="622" y="1924"/>
                    </a:lnTo>
                    <a:lnTo>
                      <a:pt x="675" y="1903"/>
                    </a:lnTo>
                    <a:lnTo>
                      <a:pt x="683" y="1879"/>
                    </a:lnTo>
                    <a:lnTo>
                      <a:pt x="675" y="1802"/>
                    </a:lnTo>
                    <a:lnTo>
                      <a:pt x="667" y="1789"/>
                    </a:lnTo>
                    <a:lnTo>
                      <a:pt x="667" y="1747"/>
                    </a:lnTo>
                    <a:lnTo>
                      <a:pt x="651" y="1728"/>
                    </a:lnTo>
                    <a:lnTo>
                      <a:pt x="659" y="1694"/>
                    </a:lnTo>
                    <a:lnTo>
                      <a:pt x="675" y="1694"/>
                    </a:lnTo>
                    <a:lnTo>
                      <a:pt x="712" y="1670"/>
                    </a:lnTo>
                    <a:lnTo>
                      <a:pt x="683" y="1604"/>
                    </a:lnTo>
                    <a:lnTo>
                      <a:pt x="667" y="1581"/>
                    </a:lnTo>
                    <a:lnTo>
                      <a:pt x="667" y="1575"/>
                    </a:lnTo>
                    <a:lnTo>
                      <a:pt x="667" y="1517"/>
                    </a:lnTo>
                    <a:lnTo>
                      <a:pt x="691" y="1473"/>
                    </a:lnTo>
                    <a:lnTo>
                      <a:pt x="696" y="1428"/>
                    </a:lnTo>
                    <a:lnTo>
                      <a:pt x="704" y="1375"/>
                    </a:lnTo>
                    <a:lnTo>
                      <a:pt x="696" y="1333"/>
                    </a:lnTo>
                    <a:lnTo>
                      <a:pt x="712" y="1301"/>
                    </a:lnTo>
                    <a:lnTo>
                      <a:pt x="720" y="1280"/>
                    </a:lnTo>
                    <a:lnTo>
                      <a:pt x="765" y="1251"/>
                    </a:lnTo>
                    <a:lnTo>
                      <a:pt x="807" y="1235"/>
                    </a:lnTo>
                    <a:lnTo>
                      <a:pt x="847" y="1251"/>
                    </a:lnTo>
                    <a:lnTo>
                      <a:pt x="860" y="1259"/>
                    </a:lnTo>
                    <a:lnTo>
                      <a:pt x="881" y="1227"/>
                    </a:lnTo>
                    <a:lnTo>
                      <a:pt x="881" y="1193"/>
                    </a:lnTo>
                    <a:lnTo>
                      <a:pt x="860" y="1124"/>
                    </a:lnTo>
                    <a:lnTo>
                      <a:pt x="852" y="1095"/>
                    </a:lnTo>
                    <a:lnTo>
                      <a:pt x="860" y="1079"/>
                    </a:lnTo>
                    <a:lnTo>
                      <a:pt x="873" y="1079"/>
                    </a:lnTo>
                    <a:lnTo>
                      <a:pt x="891" y="1058"/>
                    </a:lnTo>
                    <a:lnTo>
                      <a:pt x="899" y="1013"/>
                    </a:lnTo>
                    <a:lnTo>
                      <a:pt x="905" y="953"/>
                    </a:lnTo>
                    <a:lnTo>
                      <a:pt x="912" y="895"/>
                    </a:lnTo>
                    <a:lnTo>
                      <a:pt x="934" y="871"/>
                    </a:lnTo>
                    <a:lnTo>
                      <a:pt x="978" y="844"/>
                    </a:lnTo>
                    <a:lnTo>
                      <a:pt x="1007" y="829"/>
                    </a:lnTo>
                    <a:lnTo>
                      <a:pt x="1015" y="784"/>
                    </a:lnTo>
                    <a:lnTo>
                      <a:pt x="1031" y="755"/>
                    </a:lnTo>
                    <a:lnTo>
                      <a:pt x="1068" y="723"/>
                    </a:lnTo>
                    <a:lnTo>
                      <a:pt x="1076" y="702"/>
                    </a:lnTo>
                    <a:lnTo>
                      <a:pt x="1068" y="681"/>
                    </a:lnTo>
                    <a:lnTo>
                      <a:pt x="1068" y="649"/>
                    </a:lnTo>
                    <a:lnTo>
                      <a:pt x="1097" y="628"/>
                    </a:lnTo>
                    <a:lnTo>
                      <a:pt x="1134" y="562"/>
                    </a:lnTo>
                    <a:lnTo>
                      <a:pt x="1163" y="567"/>
                    </a:lnTo>
                    <a:lnTo>
                      <a:pt x="1205" y="533"/>
                    </a:lnTo>
                    <a:lnTo>
                      <a:pt x="1200" y="501"/>
                    </a:lnTo>
                    <a:lnTo>
                      <a:pt x="1229" y="472"/>
                    </a:lnTo>
                    <a:lnTo>
                      <a:pt x="1245" y="480"/>
                    </a:lnTo>
                    <a:lnTo>
                      <a:pt x="1274" y="472"/>
                    </a:lnTo>
                    <a:lnTo>
                      <a:pt x="1319" y="480"/>
                    </a:lnTo>
                    <a:lnTo>
                      <a:pt x="1377" y="428"/>
                    </a:lnTo>
                    <a:lnTo>
                      <a:pt x="1369" y="398"/>
                    </a:lnTo>
                    <a:lnTo>
                      <a:pt x="1377" y="383"/>
                    </a:lnTo>
                    <a:lnTo>
                      <a:pt x="1361" y="375"/>
                    </a:lnTo>
                    <a:lnTo>
                      <a:pt x="1393" y="348"/>
                    </a:lnTo>
                    <a:lnTo>
                      <a:pt x="1435" y="343"/>
                    </a:lnTo>
                    <a:lnTo>
                      <a:pt x="1467" y="383"/>
                    </a:lnTo>
                    <a:lnTo>
                      <a:pt x="1517" y="441"/>
                    </a:lnTo>
                    <a:lnTo>
                      <a:pt x="1540" y="441"/>
                    </a:lnTo>
                    <a:lnTo>
                      <a:pt x="1570" y="420"/>
                    </a:lnTo>
                    <a:lnTo>
                      <a:pt x="1591" y="414"/>
                    </a:lnTo>
                    <a:lnTo>
                      <a:pt x="1606" y="420"/>
                    </a:lnTo>
                    <a:lnTo>
                      <a:pt x="1630" y="441"/>
                    </a:lnTo>
                    <a:lnTo>
                      <a:pt x="1657" y="449"/>
                    </a:lnTo>
                    <a:lnTo>
                      <a:pt x="1664" y="441"/>
                    </a:lnTo>
                    <a:lnTo>
                      <a:pt x="1680" y="414"/>
                    </a:lnTo>
                    <a:lnTo>
                      <a:pt x="1688" y="398"/>
                    </a:lnTo>
                    <a:lnTo>
                      <a:pt x="1717" y="348"/>
                    </a:lnTo>
                    <a:lnTo>
                      <a:pt x="1725" y="343"/>
                    </a:lnTo>
                    <a:lnTo>
                      <a:pt x="1717" y="267"/>
                    </a:lnTo>
                    <a:lnTo>
                      <a:pt x="1754" y="230"/>
                    </a:lnTo>
                    <a:lnTo>
                      <a:pt x="1770" y="238"/>
                    </a:lnTo>
                    <a:lnTo>
                      <a:pt x="1812" y="193"/>
                    </a:lnTo>
                    <a:lnTo>
                      <a:pt x="1852" y="238"/>
                    </a:lnTo>
                    <a:lnTo>
                      <a:pt x="1865" y="251"/>
                    </a:lnTo>
                    <a:lnTo>
                      <a:pt x="1886" y="243"/>
                    </a:lnTo>
                    <a:lnTo>
                      <a:pt x="1902" y="267"/>
                    </a:lnTo>
                    <a:lnTo>
                      <a:pt x="1902" y="282"/>
                    </a:lnTo>
                    <a:lnTo>
                      <a:pt x="1918" y="296"/>
                    </a:lnTo>
                    <a:lnTo>
                      <a:pt x="1918" y="317"/>
                    </a:lnTo>
                    <a:lnTo>
                      <a:pt x="1939" y="290"/>
                    </a:lnTo>
                    <a:lnTo>
                      <a:pt x="1978" y="261"/>
                    </a:lnTo>
                    <a:lnTo>
                      <a:pt x="2000" y="214"/>
                    </a:lnTo>
                    <a:lnTo>
                      <a:pt x="1984" y="208"/>
                    </a:lnTo>
                    <a:lnTo>
                      <a:pt x="1960" y="230"/>
                    </a:lnTo>
                    <a:lnTo>
                      <a:pt x="1955" y="193"/>
                    </a:lnTo>
                    <a:lnTo>
                      <a:pt x="1939" y="185"/>
                    </a:lnTo>
                    <a:lnTo>
                      <a:pt x="1934" y="164"/>
                    </a:lnTo>
                    <a:lnTo>
                      <a:pt x="1992" y="119"/>
                    </a:lnTo>
                    <a:lnTo>
                      <a:pt x="2013" y="127"/>
                    </a:lnTo>
                    <a:lnTo>
                      <a:pt x="2021" y="95"/>
                    </a:lnTo>
                    <a:lnTo>
                      <a:pt x="2008" y="87"/>
                    </a:lnTo>
                    <a:lnTo>
                      <a:pt x="1968" y="74"/>
                    </a:lnTo>
                    <a:lnTo>
                      <a:pt x="1947" y="66"/>
                    </a:lnTo>
                    <a:lnTo>
                      <a:pt x="1918" y="37"/>
                    </a:lnTo>
                    <a:lnTo>
                      <a:pt x="1886" y="29"/>
                    </a:lnTo>
                    <a:lnTo>
                      <a:pt x="1857" y="61"/>
                    </a:lnTo>
                    <a:lnTo>
                      <a:pt x="1844" y="82"/>
                    </a:lnTo>
                    <a:lnTo>
                      <a:pt x="1812" y="61"/>
                    </a:lnTo>
                    <a:lnTo>
                      <a:pt x="1828" y="45"/>
                    </a:lnTo>
                    <a:lnTo>
                      <a:pt x="1836" y="8"/>
                    </a:lnTo>
                    <a:lnTo>
                      <a:pt x="1828" y="0"/>
                    </a:lnTo>
                    <a:lnTo>
                      <a:pt x="1791" y="0"/>
                    </a:lnTo>
                    <a:lnTo>
                      <a:pt x="1783" y="13"/>
                    </a:lnTo>
                    <a:lnTo>
                      <a:pt x="1778" y="37"/>
                    </a:lnTo>
                    <a:lnTo>
                      <a:pt x="1783" y="61"/>
                    </a:lnTo>
                    <a:lnTo>
                      <a:pt x="1754" y="87"/>
                    </a:lnTo>
                    <a:lnTo>
                      <a:pt x="1730" y="45"/>
                    </a:lnTo>
                    <a:lnTo>
                      <a:pt x="1709" y="53"/>
                    </a:lnTo>
                    <a:lnTo>
                      <a:pt x="1704" y="87"/>
                    </a:lnTo>
                    <a:lnTo>
                      <a:pt x="1688" y="140"/>
                    </a:lnTo>
                    <a:lnTo>
                      <a:pt x="1651" y="177"/>
                    </a:lnTo>
                    <a:lnTo>
                      <a:pt x="1630" y="135"/>
                    </a:lnTo>
                    <a:lnTo>
                      <a:pt x="1664" y="103"/>
                    </a:lnTo>
                    <a:lnTo>
                      <a:pt x="1672" y="61"/>
                    </a:lnTo>
                    <a:lnTo>
                      <a:pt x="1651" y="61"/>
                    </a:lnTo>
                    <a:lnTo>
                      <a:pt x="1614" y="61"/>
                    </a:lnTo>
                    <a:lnTo>
                      <a:pt x="1583" y="103"/>
                    </a:lnTo>
                    <a:lnTo>
                      <a:pt x="1548" y="164"/>
                    </a:lnTo>
                    <a:lnTo>
                      <a:pt x="1562" y="193"/>
                    </a:lnTo>
                    <a:lnTo>
                      <a:pt x="1540" y="208"/>
                    </a:lnTo>
                    <a:lnTo>
                      <a:pt x="1509" y="185"/>
                    </a:lnTo>
                    <a:lnTo>
                      <a:pt x="1480" y="201"/>
                    </a:lnTo>
                    <a:lnTo>
                      <a:pt x="1488" y="230"/>
                    </a:lnTo>
                    <a:lnTo>
                      <a:pt x="1451" y="230"/>
                    </a:lnTo>
                    <a:lnTo>
                      <a:pt x="1427" y="238"/>
                    </a:lnTo>
                    <a:lnTo>
                      <a:pt x="1401" y="274"/>
                    </a:lnTo>
                    <a:lnTo>
                      <a:pt x="1361" y="267"/>
                    </a:lnTo>
                    <a:lnTo>
                      <a:pt x="1361" y="290"/>
                    </a:lnTo>
                    <a:lnTo>
                      <a:pt x="1332" y="267"/>
                    </a:lnTo>
                    <a:lnTo>
                      <a:pt x="1295" y="282"/>
                    </a:lnTo>
                    <a:lnTo>
                      <a:pt x="1287" y="311"/>
                    </a:lnTo>
                    <a:lnTo>
                      <a:pt x="1258" y="317"/>
                    </a:lnTo>
                    <a:lnTo>
                      <a:pt x="1237" y="290"/>
                    </a:lnTo>
                    <a:lnTo>
                      <a:pt x="1192" y="296"/>
                    </a:lnTo>
                    <a:lnTo>
                      <a:pt x="1147" y="311"/>
                    </a:lnTo>
                    <a:lnTo>
                      <a:pt x="1147" y="356"/>
                    </a:lnTo>
                    <a:lnTo>
                      <a:pt x="1176" y="364"/>
                    </a:lnTo>
                    <a:lnTo>
                      <a:pt x="1176" y="375"/>
                    </a:lnTo>
                    <a:lnTo>
                      <a:pt x="1176" y="406"/>
                    </a:lnTo>
                    <a:lnTo>
                      <a:pt x="1153" y="398"/>
                    </a:lnTo>
                    <a:lnTo>
                      <a:pt x="1126" y="414"/>
                    </a:lnTo>
                    <a:lnTo>
                      <a:pt x="1134" y="441"/>
                    </a:lnTo>
                    <a:lnTo>
                      <a:pt x="1163" y="467"/>
                    </a:lnTo>
                    <a:lnTo>
                      <a:pt x="1163" y="501"/>
                    </a:lnTo>
                    <a:lnTo>
                      <a:pt x="1134" y="488"/>
                    </a:lnTo>
                    <a:lnTo>
                      <a:pt x="1113" y="493"/>
                    </a:lnTo>
                    <a:lnTo>
                      <a:pt x="1113" y="525"/>
                    </a:lnTo>
                    <a:lnTo>
                      <a:pt x="1076" y="525"/>
                    </a:lnTo>
                    <a:lnTo>
                      <a:pt x="1047" y="525"/>
                    </a:lnTo>
                    <a:lnTo>
                      <a:pt x="1039" y="546"/>
                    </a:lnTo>
                    <a:lnTo>
                      <a:pt x="1031" y="562"/>
                    </a:lnTo>
                    <a:lnTo>
                      <a:pt x="1007" y="567"/>
                    </a:lnTo>
                    <a:lnTo>
                      <a:pt x="1000" y="583"/>
                    </a:lnTo>
                    <a:lnTo>
                      <a:pt x="1007" y="607"/>
                    </a:lnTo>
                    <a:lnTo>
                      <a:pt x="965" y="620"/>
                    </a:lnTo>
                    <a:lnTo>
                      <a:pt x="994" y="649"/>
                    </a:lnTo>
                    <a:lnTo>
                      <a:pt x="1000" y="665"/>
                    </a:lnTo>
                    <a:lnTo>
                      <a:pt x="973" y="689"/>
                    </a:lnTo>
                    <a:lnTo>
                      <a:pt x="920" y="723"/>
                    </a:lnTo>
                    <a:lnTo>
                      <a:pt x="881" y="755"/>
                    </a:lnTo>
                    <a:lnTo>
                      <a:pt x="860" y="797"/>
                    </a:lnTo>
                    <a:lnTo>
                      <a:pt x="823" y="829"/>
                    </a:lnTo>
                    <a:lnTo>
                      <a:pt x="823" y="850"/>
                    </a:lnTo>
                    <a:lnTo>
                      <a:pt x="831" y="871"/>
                    </a:lnTo>
                    <a:lnTo>
                      <a:pt x="799" y="895"/>
                    </a:lnTo>
                    <a:lnTo>
                      <a:pt x="807" y="924"/>
                    </a:lnTo>
                    <a:lnTo>
                      <a:pt x="778" y="976"/>
                    </a:lnTo>
                    <a:lnTo>
                      <a:pt x="757" y="984"/>
                    </a:lnTo>
                    <a:lnTo>
                      <a:pt x="757" y="1021"/>
                    </a:lnTo>
                    <a:lnTo>
                      <a:pt x="773" y="1045"/>
                    </a:lnTo>
                    <a:lnTo>
                      <a:pt x="749" y="1066"/>
                    </a:lnTo>
                    <a:lnTo>
                      <a:pt x="733" y="1050"/>
                    </a:lnTo>
                    <a:lnTo>
                      <a:pt x="704" y="1066"/>
                    </a:lnTo>
                    <a:lnTo>
                      <a:pt x="712" y="1111"/>
                    </a:lnTo>
                    <a:lnTo>
                      <a:pt x="683" y="1124"/>
                    </a:lnTo>
                    <a:lnTo>
                      <a:pt x="638" y="1132"/>
                    </a:lnTo>
                    <a:lnTo>
                      <a:pt x="609" y="1169"/>
                    </a:lnTo>
                    <a:lnTo>
                      <a:pt x="601" y="1206"/>
                    </a:lnTo>
                    <a:lnTo>
                      <a:pt x="569" y="1235"/>
                    </a:lnTo>
                    <a:lnTo>
                      <a:pt x="569" y="1259"/>
                    </a:lnTo>
                    <a:lnTo>
                      <a:pt x="609" y="1227"/>
                    </a:lnTo>
                    <a:lnTo>
                      <a:pt x="651" y="1198"/>
                    </a:lnTo>
                    <a:lnTo>
                      <a:pt x="667" y="1206"/>
                    </a:lnTo>
                    <a:lnTo>
                      <a:pt x="651" y="1251"/>
                    </a:lnTo>
                    <a:lnTo>
                      <a:pt x="617" y="1275"/>
                    </a:lnTo>
                    <a:lnTo>
                      <a:pt x="577" y="1267"/>
                    </a:lnTo>
                    <a:lnTo>
                      <a:pt x="585" y="1296"/>
                    </a:lnTo>
                    <a:lnTo>
                      <a:pt x="535" y="1317"/>
                    </a:lnTo>
                    <a:lnTo>
                      <a:pt x="527" y="1275"/>
                    </a:lnTo>
                    <a:lnTo>
                      <a:pt x="503" y="1259"/>
                    </a:lnTo>
                    <a:lnTo>
                      <a:pt x="474" y="1301"/>
                    </a:lnTo>
                    <a:lnTo>
                      <a:pt x="445" y="1301"/>
                    </a:lnTo>
                    <a:lnTo>
                      <a:pt x="414" y="1309"/>
                    </a:lnTo>
                    <a:lnTo>
                      <a:pt x="409" y="1348"/>
                    </a:lnTo>
                    <a:lnTo>
                      <a:pt x="393" y="1354"/>
                    </a:lnTo>
                    <a:lnTo>
                      <a:pt x="393" y="1375"/>
                    </a:lnTo>
                    <a:lnTo>
                      <a:pt x="374" y="1367"/>
                    </a:lnTo>
                    <a:lnTo>
                      <a:pt x="348" y="1348"/>
                    </a:lnTo>
                    <a:lnTo>
                      <a:pt x="308" y="1354"/>
                    </a:lnTo>
                    <a:lnTo>
                      <a:pt x="308" y="1375"/>
                    </a:lnTo>
                    <a:lnTo>
                      <a:pt x="314" y="1396"/>
                    </a:lnTo>
                    <a:lnTo>
                      <a:pt x="298" y="1401"/>
                    </a:lnTo>
                    <a:lnTo>
                      <a:pt x="261" y="1383"/>
                    </a:lnTo>
                    <a:lnTo>
                      <a:pt x="226" y="1409"/>
                    </a:lnTo>
                    <a:lnTo>
                      <a:pt x="234" y="1433"/>
                    </a:lnTo>
                    <a:lnTo>
                      <a:pt x="232" y="1449"/>
                    </a:lnTo>
                    <a:lnTo>
                      <a:pt x="197" y="1433"/>
                    </a:lnTo>
                    <a:lnTo>
                      <a:pt x="187" y="1451"/>
                    </a:lnTo>
                    <a:lnTo>
                      <a:pt x="174" y="1465"/>
                    </a:lnTo>
                    <a:lnTo>
                      <a:pt x="134" y="1457"/>
                    </a:lnTo>
                    <a:lnTo>
                      <a:pt x="113" y="1462"/>
                    </a:lnTo>
                    <a:lnTo>
                      <a:pt x="108" y="1491"/>
                    </a:lnTo>
                    <a:lnTo>
                      <a:pt x="92" y="1499"/>
                    </a:lnTo>
                    <a:lnTo>
                      <a:pt x="71" y="1533"/>
                    </a:lnTo>
                    <a:lnTo>
                      <a:pt x="76" y="1575"/>
                    </a:lnTo>
                    <a:lnTo>
                      <a:pt x="65" y="1633"/>
                    </a:lnTo>
                    <a:lnTo>
                      <a:pt x="58" y="1694"/>
                    </a:lnTo>
                    <a:lnTo>
                      <a:pt x="50" y="1750"/>
                    </a:lnTo>
                    <a:lnTo>
                      <a:pt x="42" y="1779"/>
                    </a:lnTo>
                    <a:lnTo>
                      <a:pt x="60" y="1802"/>
                    </a:lnTo>
                    <a:lnTo>
                      <a:pt x="92" y="1781"/>
                    </a:lnTo>
                    <a:lnTo>
                      <a:pt x="116" y="1794"/>
                    </a:lnTo>
                    <a:lnTo>
                      <a:pt x="116" y="1816"/>
                    </a:lnTo>
                    <a:lnTo>
                      <a:pt x="84" y="1834"/>
                    </a:lnTo>
                    <a:lnTo>
                      <a:pt x="79" y="1871"/>
                    </a:lnTo>
                    <a:lnTo>
                      <a:pt x="71" y="1889"/>
                    </a:lnTo>
                    <a:lnTo>
                      <a:pt x="39" y="1887"/>
                    </a:lnTo>
                    <a:lnTo>
                      <a:pt x="26" y="1929"/>
                    </a:lnTo>
                    <a:lnTo>
                      <a:pt x="42" y="1942"/>
                    </a:lnTo>
                    <a:lnTo>
                      <a:pt x="71" y="1934"/>
                    </a:lnTo>
                    <a:lnTo>
                      <a:pt x="87" y="1953"/>
                    </a:lnTo>
                    <a:lnTo>
                      <a:pt x="89" y="1963"/>
                    </a:lnTo>
                    <a:lnTo>
                      <a:pt x="65" y="1979"/>
                    </a:lnTo>
                    <a:lnTo>
                      <a:pt x="65" y="2006"/>
                    </a:lnTo>
                    <a:lnTo>
                      <a:pt x="39" y="2011"/>
                    </a:lnTo>
                    <a:lnTo>
                      <a:pt x="18" y="1998"/>
                    </a:lnTo>
                    <a:lnTo>
                      <a:pt x="23" y="2035"/>
                    </a:lnTo>
                    <a:lnTo>
                      <a:pt x="18" y="2058"/>
                    </a:lnTo>
                    <a:lnTo>
                      <a:pt x="0" y="2058"/>
                    </a:lnTo>
                    <a:lnTo>
                      <a:pt x="44" y="2106"/>
                    </a:lnTo>
                    <a:lnTo>
                      <a:pt x="65" y="2132"/>
                    </a:lnTo>
                    <a:lnTo>
                      <a:pt x="79" y="2167"/>
                    </a:lnTo>
                    <a:lnTo>
                      <a:pt x="124" y="2193"/>
                    </a:lnTo>
                    <a:lnTo>
                      <a:pt x="171" y="2219"/>
                    </a:lnTo>
                    <a:lnTo>
                      <a:pt x="216" y="2219"/>
                    </a:lnTo>
                    <a:lnTo>
                      <a:pt x="282" y="2174"/>
                    </a:lnTo>
                    <a:lnTo>
                      <a:pt x="348" y="2127"/>
                    </a:lnTo>
                    <a:lnTo>
                      <a:pt x="409" y="2045"/>
                    </a:lnTo>
                    <a:lnTo>
                      <a:pt x="419" y="2037"/>
                    </a:lnTo>
                    <a:lnTo>
                      <a:pt x="435" y="2064"/>
                    </a:lnTo>
                    <a:lnTo>
                      <a:pt x="464" y="2045"/>
                    </a:lnTo>
                    <a:lnTo>
                      <a:pt x="474" y="2016"/>
                    </a:lnTo>
                    <a:lnTo>
                      <a:pt x="477" y="1979"/>
                    </a:lnTo>
                    <a:lnTo>
                      <a:pt x="509" y="1934"/>
                    </a:lnTo>
                    <a:lnTo>
                      <a:pt x="496" y="1984"/>
                    </a:lnTo>
                    <a:lnTo>
                      <a:pt x="511" y="1992"/>
                    </a:lnTo>
                    <a:lnTo>
                      <a:pt x="503" y="2016"/>
                    </a:lnTo>
                    <a:lnTo>
                      <a:pt x="511" y="2056"/>
                    </a:lnTo>
                    <a:lnTo>
                      <a:pt x="527" y="2090"/>
                    </a:lnTo>
                    <a:lnTo>
                      <a:pt x="543" y="207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nvGrpSpPr>
              <p:cNvPr id="9" name="Group 28"/>
              <p:cNvGrpSpPr>
                <a:grpSpLocks/>
              </p:cNvGrpSpPr>
              <p:nvPr/>
            </p:nvGrpSpPr>
            <p:grpSpPr bwMode="auto">
              <a:xfrm>
                <a:off x="3385" y="901"/>
                <a:ext cx="1280" cy="1270"/>
                <a:chOff x="3385" y="901"/>
                <a:chExt cx="1280" cy="1270"/>
              </a:xfrm>
            </p:grpSpPr>
            <p:sp>
              <p:nvSpPr>
                <p:cNvPr id="547869" name="Freeform 29"/>
                <p:cNvSpPr>
                  <a:spLocks/>
                </p:cNvSpPr>
                <p:nvPr/>
              </p:nvSpPr>
              <p:spPr bwMode="auto">
                <a:xfrm>
                  <a:off x="3989" y="1289"/>
                  <a:ext cx="61" cy="80"/>
                </a:xfrm>
                <a:custGeom>
                  <a:avLst/>
                  <a:gdLst/>
                  <a:ahLst/>
                  <a:cxnLst>
                    <a:cxn ang="0">
                      <a:pos x="60" y="13"/>
                    </a:cxn>
                    <a:cxn ang="0">
                      <a:pos x="55" y="29"/>
                    </a:cxn>
                    <a:cxn ang="0">
                      <a:pos x="60" y="66"/>
                    </a:cxn>
                    <a:cxn ang="0">
                      <a:pos x="18" y="79"/>
                    </a:cxn>
                    <a:cxn ang="0">
                      <a:pos x="0" y="61"/>
                    </a:cxn>
                    <a:cxn ang="0">
                      <a:pos x="0" y="29"/>
                    </a:cxn>
                    <a:cxn ang="0">
                      <a:pos x="13" y="0"/>
                    </a:cxn>
                    <a:cxn ang="0">
                      <a:pos x="60" y="13"/>
                    </a:cxn>
                  </a:cxnLst>
                  <a:rect l="0" t="0" r="r" b="b"/>
                  <a:pathLst>
                    <a:path w="61" h="80">
                      <a:moveTo>
                        <a:pt x="60" y="13"/>
                      </a:moveTo>
                      <a:lnTo>
                        <a:pt x="55" y="29"/>
                      </a:lnTo>
                      <a:lnTo>
                        <a:pt x="60" y="66"/>
                      </a:lnTo>
                      <a:lnTo>
                        <a:pt x="18" y="79"/>
                      </a:lnTo>
                      <a:lnTo>
                        <a:pt x="0" y="61"/>
                      </a:lnTo>
                      <a:lnTo>
                        <a:pt x="0" y="29"/>
                      </a:lnTo>
                      <a:lnTo>
                        <a:pt x="13" y="0"/>
                      </a:lnTo>
                      <a:lnTo>
                        <a:pt x="60" y="13"/>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0" name="Freeform 30"/>
                <p:cNvSpPr>
                  <a:spLocks/>
                </p:cNvSpPr>
                <p:nvPr/>
              </p:nvSpPr>
              <p:spPr bwMode="auto">
                <a:xfrm>
                  <a:off x="3894" y="1342"/>
                  <a:ext cx="56" cy="43"/>
                </a:xfrm>
                <a:custGeom>
                  <a:avLst/>
                  <a:gdLst/>
                  <a:ahLst/>
                  <a:cxnLst>
                    <a:cxn ang="0">
                      <a:pos x="47" y="0"/>
                    </a:cxn>
                    <a:cxn ang="0">
                      <a:pos x="55" y="31"/>
                    </a:cxn>
                    <a:cxn ang="0">
                      <a:pos x="13" y="42"/>
                    </a:cxn>
                    <a:cxn ang="0">
                      <a:pos x="0" y="13"/>
                    </a:cxn>
                    <a:cxn ang="0">
                      <a:pos x="47" y="0"/>
                    </a:cxn>
                  </a:cxnLst>
                  <a:rect l="0" t="0" r="r" b="b"/>
                  <a:pathLst>
                    <a:path w="56" h="43">
                      <a:moveTo>
                        <a:pt x="47" y="0"/>
                      </a:moveTo>
                      <a:lnTo>
                        <a:pt x="55" y="31"/>
                      </a:lnTo>
                      <a:lnTo>
                        <a:pt x="13" y="42"/>
                      </a:lnTo>
                      <a:lnTo>
                        <a:pt x="0" y="13"/>
                      </a:lnTo>
                      <a:lnTo>
                        <a:pt x="47"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1" name="Freeform 31"/>
                <p:cNvSpPr>
                  <a:spLocks/>
                </p:cNvSpPr>
                <p:nvPr/>
              </p:nvSpPr>
              <p:spPr bwMode="auto">
                <a:xfrm>
                  <a:off x="3912" y="1255"/>
                  <a:ext cx="67" cy="53"/>
                </a:xfrm>
                <a:custGeom>
                  <a:avLst/>
                  <a:gdLst/>
                  <a:ahLst/>
                  <a:cxnLst>
                    <a:cxn ang="0">
                      <a:pos x="0" y="34"/>
                    </a:cxn>
                    <a:cxn ang="0">
                      <a:pos x="48" y="52"/>
                    </a:cxn>
                    <a:cxn ang="0">
                      <a:pos x="66" y="13"/>
                    </a:cxn>
                    <a:cxn ang="0">
                      <a:pos x="37" y="0"/>
                    </a:cxn>
                    <a:cxn ang="0">
                      <a:pos x="19" y="13"/>
                    </a:cxn>
                    <a:cxn ang="0">
                      <a:pos x="0" y="21"/>
                    </a:cxn>
                    <a:cxn ang="0">
                      <a:pos x="0" y="34"/>
                    </a:cxn>
                  </a:cxnLst>
                  <a:rect l="0" t="0" r="r" b="b"/>
                  <a:pathLst>
                    <a:path w="67" h="53">
                      <a:moveTo>
                        <a:pt x="0" y="34"/>
                      </a:moveTo>
                      <a:lnTo>
                        <a:pt x="48" y="52"/>
                      </a:lnTo>
                      <a:lnTo>
                        <a:pt x="66" y="13"/>
                      </a:lnTo>
                      <a:lnTo>
                        <a:pt x="37" y="0"/>
                      </a:lnTo>
                      <a:lnTo>
                        <a:pt x="19" y="13"/>
                      </a:lnTo>
                      <a:lnTo>
                        <a:pt x="0" y="21"/>
                      </a:lnTo>
                      <a:lnTo>
                        <a:pt x="0" y="3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2" name="Freeform 32"/>
                <p:cNvSpPr>
                  <a:spLocks/>
                </p:cNvSpPr>
                <p:nvPr/>
              </p:nvSpPr>
              <p:spPr bwMode="auto">
                <a:xfrm>
                  <a:off x="3989" y="1210"/>
                  <a:ext cx="51" cy="43"/>
                </a:xfrm>
                <a:custGeom>
                  <a:avLst/>
                  <a:gdLst/>
                  <a:ahLst/>
                  <a:cxnLst>
                    <a:cxn ang="0">
                      <a:pos x="0" y="42"/>
                    </a:cxn>
                    <a:cxn ang="0">
                      <a:pos x="37" y="0"/>
                    </a:cxn>
                    <a:cxn ang="0">
                      <a:pos x="50" y="13"/>
                    </a:cxn>
                    <a:cxn ang="0">
                      <a:pos x="0" y="42"/>
                    </a:cxn>
                  </a:cxnLst>
                  <a:rect l="0" t="0" r="r" b="b"/>
                  <a:pathLst>
                    <a:path w="51" h="43">
                      <a:moveTo>
                        <a:pt x="0" y="42"/>
                      </a:moveTo>
                      <a:lnTo>
                        <a:pt x="37" y="0"/>
                      </a:lnTo>
                      <a:lnTo>
                        <a:pt x="50" y="13"/>
                      </a:lnTo>
                      <a:lnTo>
                        <a:pt x="0" y="4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3" name="Freeform 33"/>
                <p:cNvSpPr>
                  <a:spLocks/>
                </p:cNvSpPr>
                <p:nvPr/>
              </p:nvSpPr>
              <p:spPr bwMode="auto">
                <a:xfrm>
                  <a:off x="3820" y="1360"/>
                  <a:ext cx="43" cy="43"/>
                </a:xfrm>
                <a:custGeom>
                  <a:avLst/>
                  <a:gdLst/>
                  <a:ahLst/>
                  <a:cxnLst>
                    <a:cxn ang="0">
                      <a:pos x="34" y="0"/>
                    </a:cxn>
                    <a:cxn ang="0">
                      <a:pos x="42" y="37"/>
                    </a:cxn>
                    <a:cxn ang="0">
                      <a:pos x="0" y="42"/>
                    </a:cxn>
                    <a:cxn ang="0">
                      <a:pos x="34" y="0"/>
                    </a:cxn>
                  </a:cxnLst>
                  <a:rect l="0" t="0" r="r" b="b"/>
                  <a:pathLst>
                    <a:path w="43" h="43">
                      <a:moveTo>
                        <a:pt x="34" y="0"/>
                      </a:moveTo>
                      <a:lnTo>
                        <a:pt x="42" y="37"/>
                      </a:lnTo>
                      <a:lnTo>
                        <a:pt x="0" y="42"/>
                      </a:lnTo>
                      <a:lnTo>
                        <a:pt x="34"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4" name="Freeform 34"/>
                <p:cNvSpPr>
                  <a:spLocks/>
                </p:cNvSpPr>
                <p:nvPr/>
              </p:nvSpPr>
              <p:spPr bwMode="auto">
                <a:xfrm>
                  <a:off x="4197" y="1112"/>
                  <a:ext cx="67" cy="54"/>
                </a:xfrm>
                <a:custGeom>
                  <a:avLst/>
                  <a:gdLst/>
                  <a:ahLst/>
                  <a:cxnLst>
                    <a:cxn ang="0">
                      <a:pos x="32" y="0"/>
                    </a:cxn>
                    <a:cxn ang="0">
                      <a:pos x="0" y="24"/>
                    </a:cxn>
                    <a:cxn ang="0">
                      <a:pos x="42" y="53"/>
                    </a:cxn>
                    <a:cxn ang="0">
                      <a:pos x="66" y="24"/>
                    </a:cxn>
                    <a:cxn ang="0">
                      <a:pos x="32" y="0"/>
                    </a:cxn>
                  </a:cxnLst>
                  <a:rect l="0" t="0" r="r" b="b"/>
                  <a:pathLst>
                    <a:path w="67" h="54">
                      <a:moveTo>
                        <a:pt x="32" y="0"/>
                      </a:moveTo>
                      <a:lnTo>
                        <a:pt x="0" y="24"/>
                      </a:lnTo>
                      <a:lnTo>
                        <a:pt x="42" y="53"/>
                      </a:lnTo>
                      <a:lnTo>
                        <a:pt x="66" y="24"/>
                      </a:lnTo>
                      <a:lnTo>
                        <a:pt x="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5" name="Freeform 35"/>
                <p:cNvSpPr>
                  <a:spLocks/>
                </p:cNvSpPr>
                <p:nvPr/>
              </p:nvSpPr>
              <p:spPr bwMode="auto">
                <a:xfrm>
                  <a:off x="4258" y="1062"/>
                  <a:ext cx="67" cy="56"/>
                </a:xfrm>
                <a:custGeom>
                  <a:avLst/>
                  <a:gdLst/>
                  <a:ahLst/>
                  <a:cxnLst>
                    <a:cxn ang="0">
                      <a:pos x="0" y="18"/>
                    </a:cxn>
                    <a:cxn ang="0">
                      <a:pos x="29" y="55"/>
                    </a:cxn>
                    <a:cxn ang="0">
                      <a:pos x="66" y="32"/>
                    </a:cxn>
                    <a:cxn ang="0">
                      <a:pos x="37" y="0"/>
                    </a:cxn>
                    <a:cxn ang="0">
                      <a:pos x="0" y="18"/>
                    </a:cxn>
                  </a:cxnLst>
                  <a:rect l="0" t="0" r="r" b="b"/>
                  <a:pathLst>
                    <a:path w="67" h="56">
                      <a:moveTo>
                        <a:pt x="0" y="18"/>
                      </a:moveTo>
                      <a:lnTo>
                        <a:pt x="29" y="55"/>
                      </a:lnTo>
                      <a:lnTo>
                        <a:pt x="66" y="32"/>
                      </a:lnTo>
                      <a:lnTo>
                        <a:pt x="37" y="0"/>
                      </a:lnTo>
                      <a:lnTo>
                        <a:pt x="0"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6" name="Freeform 36"/>
                <p:cNvSpPr>
                  <a:spLocks/>
                </p:cNvSpPr>
                <p:nvPr/>
              </p:nvSpPr>
              <p:spPr bwMode="auto">
                <a:xfrm>
                  <a:off x="4432" y="962"/>
                  <a:ext cx="96" cy="67"/>
                </a:xfrm>
                <a:custGeom>
                  <a:avLst/>
                  <a:gdLst/>
                  <a:ahLst/>
                  <a:cxnLst>
                    <a:cxn ang="0">
                      <a:pos x="42" y="18"/>
                    </a:cxn>
                    <a:cxn ang="0">
                      <a:pos x="61" y="29"/>
                    </a:cxn>
                    <a:cxn ang="0">
                      <a:pos x="95" y="0"/>
                    </a:cxn>
                    <a:cxn ang="0">
                      <a:pos x="77" y="58"/>
                    </a:cxn>
                    <a:cxn ang="0">
                      <a:pos x="42" y="66"/>
                    </a:cxn>
                    <a:cxn ang="0">
                      <a:pos x="0" y="23"/>
                    </a:cxn>
                    <a:cxn ang="0">
                      <a:pos x="42" y="18"/>
                    </a:cxn>
                  </a:cxnLst>
                  <a:rect l="0" t="0" r="r" b="b"/>
                  <a:pathLst>
                    <a:path w="96" h="67">
                      <a:moveTo>
                        <a:pt x="42" y="18"/>
                      </a:moveTo>
                      <a:lnTo>
                        <a:pt x="61" y="29"/>
                      </a:lnTo>
                      <a:lnTo>
                        <a:pt x="95" y="0"/>
                      </a:lnTo>
                      <a:lnTo>
                        <a:pt x="77" y="58"/>
                      </a:lnTo>
                      <a:lnTo>
                        <a:pt x="42" y="66"/>
                      </a:lnTo>
                      <a:lnTo>
                        <a:pt x="0" y="23"/>
                      </a:lnTo>
                      <a:lnTo>
                        <a:pt x="42" y="1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7" name="Freeform 37"/>
                <p:cNvSpPr>
                  <a:spLocks/>
                </p:cNvSpPr>
                <p:nvPr/>
              </p:nvSpPr>
              <p:spPr bwMode="auto">
                <a:xfrm>
                  <a:off x="4617" y="901"/>
                  <a:ext cx="48" cy="43"/>
                </a:xfrm>
                <a:custGeom>
                  <a:avLst/>
                  <a:gdLst/>
                  <a:ahLst/>
                  <a:cxnLst>
                    <a:cxn ang="0">
                      <a:pos x="23" y="0"/>
                    </a:cxn>
                    <a:cxn ang="0">
                      <a:pos x="42" y="16"/>
                    </a:cxn>
                    <a:cxn ang="0">
                      <a:pos x="47" y="42"/>
                    </a:cxn>
                    <a:cxn ang="0">
                      <a:pos x="0" y="42"/>
                    </a:cxn>
                    <a:cxn ang="0">
                      <a:pos x="23" y="0"/>
                    </a:cxn>
                  </a:cxnLst>
                  <a:rect l="0" t="0" r="r" b="b"/>
                  <a:pathLst>
                    <a:path w="48" h="43">
                      <a:moveTo>
                        <a:pt x="23" y="0"/>
                      </a:moveTo>
                      <a:lnTo>
                        <a:pt x="42" y="16"/>
                      </a:lnTo>
                      <a:lnTo>
                        <a:pt x="47" y="42"/>
                      </a:lnTo>
                      <a:lnTo>
                        <a:pt x="0" y="42"/>
                      </a:lnTo>
                      <a:lnTo>
                        <a:pt x="23"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78" name="Freeform 38"/>
                <p:cNvSpPr>
                  <a:spLocks/>
                </p:cNvSpPr>
                <p:nvPr/>
              </p:nvSpPr>
              <p:spPr bwMode="auto">
                <a:xfrm>
                  <a:off x="3385" y="2128"/>
                  <a:ext cx="72" cy="43"/>
                </a:xfrm>
                <a:custGeom>
                  <a:avLst/>
                  <a:gdLst/>
                  <a:ahLst/>
                  <a:cxnLst>
                    <a:cxn ang="0">
                      <a:pos x="71" y="24"/>
                    </a:cxn>
                    <a:cxn ang="0">
                      <a:pos x="18" y="0"/>
                    </a:cxn>
                    <a:cxn ang="0">
                      <a:pos x="0" y="19"/>
                    </a:cxn>
                    <a:cxn ang="0">
                      <a:pos x="5" y="42"/>
                    </a:cxn>
                    <a:cxn ang="0">
                      <a:pos x="71" y="24"/>
                    </a:cxn>
                  </a:cxnLst>
                  <a:rect l="0" t="0" r="r" b="b"/>
                  <a:pathLst>
                    <a:path w="72" h="43">
                      <a:moveTo>
                        <a:pt x="71" y="24"/>
                      </a:moveTo>
                      <a:lnTo>
                        <a:pt x="18" y="0"/>
                      </a:lnTo>
                      <a:lnTo>
                        <a:pt x="0" y="19"/>
                      </a:lnTo>
                      <a:lnTo>
                        <a:pt x="5" y="42"/>
                      </a:lnTo>
                      <a:lnTo>
                        <a:pt x="71" y="2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grpSp>
        <p:grpSp>
          <p:nvGrpSpPr>
            <p:cNvPr id="10" name="Group 39"/>
            <p:cNvGrpSpPr>
              <a:grpSpLocks/>
            </p:cNvGrpSpPr>
            <p:nvPr/>
          </p:nvGrpSpPr>
          <p:grpSpPr bwMode="auto">
            <a:xfrm>
              <a:off x="684" y="1125"/>
              <a:ext cx="649" cy="1065"/>
              <a:chOff x="416" y="2052"/>
              <a:chExt cx="1216" cy="2028"/>
            </a:xfrm>
          </p:grpSpPr>
          <p:sp>
            <p:nvSpPr>
              <p:cNvPr id="547880" name="Freeform 40"/>
              <p:cNvSpPr>
                <a:spLocks/>
              </p:cNvSpPr>
              <p:nvPr/>
            </p:nvSpPr>
            <p:spPr bwMode="auto">
              <a:xfrm>
                <a:off x="547" y="2052"/>
                <a:ext cx="1085" cy="2028"/>
              </a:xfrm>
              <a:custGeom>
                <a:avLst/>
                <a:gdLst/>
                <a:ahLst/>
                <a:cxnLst>
                  <a:cxn ang="0">
                    <a:pos x="270" y="1433"/>
                  </a:cxn>
                  <a:cxn ang="0">
                    <a:pos x="183" y="1564"/>
                  </a:cxn>
                  <a:cxn ang="0">
                    <a:pos x="182" y="1651"/>
                  </a:cxn>
                  <a:cxn ang="0">
                    <a:pos x="267" y="1666"/>
                  </a:cxn>
                  <a:cxn ang="0">
                    <a:pos x="338" y="1672"/>
                  </a:cxn>
                  <a:cxn ang="0">
                    <a:pos x="446" y="1653"/>
                  </a:cxn>
                  <a:cxn ang="0">
                    <a:pos x="413" y="1762"/>
                  </a:cxn>
                  <a:cxn ang="0">
                    <a:pos x="241" y="1776"/>
                  </a:cxn>
                  <a:cxn ang="0">
                    <a:pos x="167" y="1914"/>
                  </a:cxn>
                  <a:cxn ang="0">
                    <a:pos x="91" y="1999"/>
                  </a:cxn>
                  <a:cxn ang="0">
                    <a:pos x="158" y="2022"/>
                  </a:cxn>
                  <a:cxn ang="0">
                    <a:pos x="241" y="1974"/>
                  </a:cxn>
                  <a:cxn ang="0">
                    <a:pos x="381" y="1980"/>
                  </a:cxn>
                  <a:cxn ang="0">
                    <a:pos x="440" y="1860"/>
                  </a:cxn>
                  <a:cxn ang="0">
                    <a:pos x="542" y="1880"/>
                  </a:cxn>
                  <a:cxn ang="0">
                    <a:pos x="662" y="1852"/>
                  </a:cxn>
                  <a:cxn ang="0">
                    <a:pos x="744" y="1813"/>
                  </a:cxn>
                  <a:cxn ang="0">
                    <a:pos x="879" y="1816"/>
                  </a:cxn>
                  <a:cxn ang="0">
                    <a:pos x="980" y="1787"/>
                  </a:cxn>
                  <a:cxn ang="0">
                    <a:pos x="1068" y="1712"/>
                  </a:cxn>
                  <a:cxn ang="0">
                    <a:pos x="994" y="1645"/>
                  </a:cxn>
                  <a:cxn ang="0">
                    <a:pos x="976" y="1588"/>
                  </a:cxn>
                  <a:cxn ang="0">
                    <a:pos x="1072" y="1453"/>
                  </a:cxn>
                  <a:cxn ang="0">
                    <a:pos x="1060" y="1321"/>
                  </a:cxn>
                  <a:cxn ang="0">
                    <a:pos x="945" y="1293"/>
                  </a:cxn>
                  <a:cxn ang="0">
                    <a:pos x="876" y="1313"/>
                  </a:cxn>
                  <a:cxn ang="0">
                    <a:pos x="854" y="1191"/>
                  </a:cxn>
                  <a:cxn ang="0">
                    <a:pos x="795" y="1039"/>
                  </a:cxn>
                  <a:cxn ang="0">
                    <a:pos x="626" y="895"/>
                  </a:cxn>
                  <a:cxn ang="0">
                    <a:pos x="572" y="756"/>
                  </a:cxn>
                  <a:cxn ang="0">
                    <a:pos x="498" y="658"/>
                  </a:cxn>
                  <a:cxn ang="0">
                    <a:pos x="374" y="638"/>
                  </a:cxn>
                  <a:cxn ang="0">
                    <a:pos x="347" y="597"/>
                  </a:cxn>
                  <a:cxn ang="0">
                    <a:pos x="440" y="576"/>
                  </a:cxn>
                  <a:cxn ang="0">
                    <a:pos x="512" y="350"/>
                  </a:cxn>
                  <a:cxn ang="0">
                    <a:pos x="459" y="243"/>
                  </a:cxn>
                  <a:cxn ang="0">
                    <a:pos x="309" y="238"/>
                  </a:cxn>
                  <a:cxn ang="0">
                    <a:pos x="218" y="255"/>
                  </a:cxn>
                  <a:cxn ang="0">
                    <a:pos x="288" y="116"/>
                  </a:cxn>
                  <a:cxn ang="0">
                    <a:pos x="387" y="0"/>
                  </a:cxn>
                  <a:cxn ang="0">
                    <a:pos x="197" y="35"/>
                  </a:cxn>
                  <a:cxn ang="0">
                    <a:pos x="122" y="128"/>
                  </a:cxn>
                  <a:cxn ang="0">
                    <a:pos x="35" y="222"/>
                  </a:cxn>
                  <a:cxn ang="0">
                    <a:pos x="41" y="362"/>
                  </a:cxn>
                  <a:cxn ang="0">
                    <a:pos x="17" y="505"/>
                  </a:cxn>
                  <a:cxn ang="0">
                    <a:pos x="93" y="513"/>
                  </a:cxn>
                  <a:cxn ang="0">
                    <a:pos x="51" y="768"/>
                  </a:cxn>
                  <a:cxn ang="0">
                    <a:pos x="114" y="658"/>
                  </a:cxn>
                  <a:cxn ang="0">
                    <a:pos x="200" y="788"/>
                  </a:cxn>
                  <a:cxn ang="0">
                    <a:pos x="146" y="911"/>
                  </a:cxn>
                  <a:cxn ang="0">
                    <a:pos x="305" y="934"/>
                  </a:cxn>
                  <a:cxn ang="0">
                    <a:pos x="331" y="984"/>
                  </a:cxn>
                  <a:cxn ang="0">
                    <a:pos x="447" y="1058"/>
                  </a:cxn>
                  <a:cxn ang="0">
                    <a:pos x="408" y="1182"/>
                  </a:cxn>
                  <a:cxn ang="0">
                    <a:pos x="334" y="1241"/>
                  </a:cxn>
                </a:cxnLst>
                <a:rect l="0" t="0" r="r" b="b"/>
                <a:pathLst>
                  <a:path w="1085" h="2028">
                    <a:moveTo>
                      <a:pt x="207" y="1354"/>
                    </a:moveTo>
                    <a:lnTo>
                      <a:pt x="275" y="1379"/>
                    </a:lnTo>
                    <a:lnTo>
                      <a:pt x="270" y="1433"/>
                    </a:lnTo>
                    <a:lnTo>
                      <a:pt x="253" y="1481"/>
                    </a:lnTo>
                    <a:lnTo>
                      <a:pt x="213" y="1527"/>
                    </a:lnTo>
                    <a:lnTo>
                      <a:pt x="183" y="1564"/>
                    </a:lnTo>
                    <a:lnTo>
                      <a:pt x="144" y="1584"/>
                    </a:lnTo>
                    <a:lnTo>
                      <a:pt x="132" y="1609"/>
                    </a:lnTo>
                    <a:lnTo>
                      <a:pt x="182" y="1651"/>
                    </a:lnTo>
                    <a:lnTo>
                      <a:pt x="232" y="1632"/>
                    </a:lnTo>
                    <a:lnTo>
                      <a:pt x="253" y="1630"/>
                    </a:lnTo>
                    <a:lnTo>
                      <a:pt x="267" y="1666"/>
                    </a:lnTo>
                    <a:lnTo>
                      <a:pt x="294" y="1655"/>
                    </a:lnTo>
                    <a:lnTo>
                      <a:pt x="310" y="1638"/>
                    </a:lnTo>
                    <a:lnTo>
                      <a:pt x="338" y="1672"/>
                    </a:lnTo>
                    <a:lnTo>
                      <a:pt x="375" y="1692"/>
                    </a:lnTo>
                    <a:lnTo>
                      <a:pt x="419" y="1675"/>
                    </a:lnTo>
                    <a:lnTo>
                      <a:pt x="446" y="1653"/>
                    </a:lnTo>
                    <a:lnTo>
                      <a:pt x="478" y="1652"/>
                    </a:lnTo>
                    <a:lnTo>
                      <a:pt x="433" y="1740"/>
                    </a:lnTo>
                    <a:lnTo>
                      <a:pt x="413" y="1762"/>
                    </a:lnTo>
                    <a:lnTo>
                      <a:pt x="373" y="1763"/>
                    </a:lnTo>
                    <a:lnTo>
                      <a:pt x="282" y="1761"/>
                    </a:lnTo>
                    <a:lnTo>
                      <a:pt x="241" y="1776"/>
                    </a:lnTo>
                    <a:lnTo>
                      <a:pt x="216" y="1824"/>
                    </a:lnTo>
                    <a:lnTo>
                      <a:pt x="183" y="1881"/>
                    </a:lnTo>
                    <a:lnTo>
                      <a:pt x="167" y="1914"/>
                    </a:lnTo>
                    <a:lnTo>
                      <a:pt x="140" y="1936"/>
                    </a:lnTo>
                    <a:lnTo>
                      <a:pt x="113" y="1969"/>
                    </a:lnTo>
                    <a:lnTo>
                      <a:pt x="91" y="1999"/>
                    </a:lnTo>
                    <a:lnTo>
                      <a:pt x="95" y="2017"/>
                    </a:lnTo>
                    <a:lnTo>
                      <a:pt x="128" y="2007"/>
                    </a:lnTo>
                    <a:lnTo>
                      <a:pt x="158" y="2022"/>
                    </a:lnTo>
                    <a:lnTo>
                      <a:pt x="193" y="2027"/>
                    </a:lnTo>
                    <a:lnTo>
                      <a:pt x="218" y="1999"/>
                    </a:lnTo>
                    <a:lnTo>
                      <a:pt x="241" y="1974"/>
                    </a:lnTo>
                    <a:lnTo>
                      <a:pt x="271" y="1967"/>
                    </a:lnTo>
                    <a:lnTo>
                      <a:pt x="329" y="1978"/>
                    </a:lnTo>
                    <a:lnTo>
                      <a:pt x="381" y="1980"/>
                    </a:lnTo>
                    <a:lnTo>
                      <a:pt x="402" y="1950"/>
                    </a:lnTo>
                    <a:lnTo>
                      <a:pt x="403" y="1907"/>
                    </a:lnTo>
                    <a:lnTo>
                      <a:pt x="440" y="1860"/>
                    </a:lnTo>
                    <a:lnTo>
                      <a:pt x="471" y="1848"/>
                    </a:lnTo>
                    <a:lnTo>
                      <a:pt x="512" y="1869"/>
                    </a:lnTo>
                    <a:lnTo>
                      <a:pt x="542" y="1880"/>
                    </a:lnTo>
                    <a:lnTo>
                      <a:pt x="577" y="1866"/>
                    </a:lnTo>
                    <a:lnTo>
                      <a:pt x="625" y="1852"/>
                    </a:lnTo>
                    <a:lnTo>
                      <a:pt x="662" y="1852"/>
                    </a:lnTo>
                    <a:lnTo>
                      <a:pt x="684" y="1818"/>
                    </a:lnTo>
                    <a:lnTo>
                      <a:pt x="709" y="1808"/>
                    </a:lnTo>
                    <a:lnTo>
                      <a:pt x="744" y="1813"/>
                    </a:lnTo>
                    <a:lnTo>
                      <a:pt x="785" y="1834"/>
                    </a:lnTo>
                    <a:lnTo>
                      <a:pt x="829" y="1825"/>
                    </a:lnTo>
                    <a:lnTo>
                      <a:pt x="879" y="1816"/>
                    </a:lnTo>
                    <a:lnTo>
                      <a:pt x="918" y="1820"/>
                    </a:lnTo>
                    <a:lnTo>
                      <a:pt x="958" y="1816"/>
                    </a:lnTo>
                    <a:lnTo>
                      <a:pt x="980" y="1787"/>
                    </a:lnTo>
                    <a:lnTo>
                      <a:pt x="1011" y="1746"/>
                    </a:lnTo>
                    <a:lnTo>
                      <a:pt x="1038" y="1732"/>
                    </a:lnTo>
                    <a:lnTo>
                      <a:pt x="1068" y="1712"/>
                    </a:lnTo>
                    <a:lnTo>
                      <a:pt x="1084" y="1673"/>
                    </a:lnTo>
                    <a:lnTo>
                      <a:pt x="1056" y="1653"/>
                    </a:lnTo>
                    <a:lnTo>
                      <a:pt x="994" y="1645"/>
                    </a:lnTo>
                    <a:lnTo>
                      <a:pt x="968" y="1636"/>
                    </a:lnTo>
                    <a:lnTo>
                      <a:pt x="961" y="1617"/>
                    </a:lnTo>
                    <a:lnTo>
                      <a:pt x="976" y="1588"/>
                    </a:lnTo>
                    <a:lnTo>
                      <a:pt x="1012" y="1570"/>
                    </a:lnTo>
                    <a:lnTo>
                      <a:pt x="1039" y="1537"/>
                    </a:lnTo>
                    <a:lnTo>
                      <a:pt x="1072" y="1453"/>
                    </a:lnTo>
                    <a:lnTo>
                      <a:pt x="1084" y="1412"/>
                    </a:lnTo>
                    <a:lnTo>
                      <a:pt x="1072" y="1353"/>
                    </a:lnTo>
                    <a:lnTo>
                      <a:pt x="1060" y="1321"/>
                    </a:lnTo>
                    <a:lnTo>
                      <a:pt x="1026" y="1307"/>
                    </a:lnTo>
                    <a:lnTo>
                      <a:pt x="981" y="1295"/>
                    </a:lnTo>
                    <a:lnTo>
                      <a:pt x="945" y="1293"/>
                    </a:lnTo>
                    <a:lnTo>
                      <a:pt x="912" y="1311"/>
                    </a:lnTo>
                    <a:lnTo>
                      <a:pt x="894" y="1333"/>
                    </a:lnTo>
                    <a:lnTo>
                      <a:pt x="876" y="1313"/>
                    </a:lnTo>
                    <a:lnTo>
                      <a:pt x="881" y="1270"/>
                    </a:lnTo>
                    <a:lnTo>
                      <a:pt x="875" y="1238"/>
                    </a:lnTo>
                    <a:lnTo>
                      <a:pt x="854" y="1191"/>
                    </a:lnTo>
                    <a:lnTo>
                      <a:pt x="824" y="1124"/>
                    </a:lnTo>
                    <a:lnTo>
                      <a:pt x="816" y="1065"/>
                    </a:lnTo>
                    <a:lnTo>
                      <a:pt x="795" y="1039"/>
                    </a:lnTo>
                    <a:lnTo>
                      <a:pt x="756" y="1006"/>
                    </a:lnTo>
                    <a:lnTo>
                      <a:pt x="666" y="932"/>
                    </a:lnTo>
                    <a:lnTo>
                      <a:pt x="626" y="895"/>
                    </a:lnTo>
                    <a:lnTo>
                      <a:pt x="597" y="847"/>
                    </a:lnTo>
                    <a:lnTo>
                      <a:pt x="580" y="816"/>
                    </a:lnTo>
                    <a:lnTo>
                      <a:pt x="572" y="756"/>
                    </a:lnTo>
                    <a:lnTo>
                      <a:pt x="556" y="713"/>
                    </a:lnTo>
                    <a:lnTo>
                      <a:pt x="528" y="672"/>
                    </a:lnTo>
                    <a:lnTo>
                      <a:pt x="498" y="658"/>
                    </a:lnTo>
                    <a:lnTo>
                      <a:pt x="440" y="632"/>
                    </a:lnTo>
                    <a:lnTo>
                      <a:pt x="406" y="630"/>
                    </a:lnTo>
                    <a:lnTo>
                      <a:pt x="374" y="638"/>
                    </a:lnTo>
                    <a:lnTo>
                      <a:pt x="350" y="641"/>
                    </a:lnTo>
                    <a:lnTo>
                      <a:pt x="342" y="618"/>
                    </a:lnTo>
                    <a:lnTo>
                      <a:pt x="347" y="597"/>
                    </a:lnTo>
                    <a:lnTo>
                      <a:pt x="380" y="581"/>
                    </a:lnTo>
                    <a:lnTo>
                      <a:pt x="416" y="578"/>
                    </a:lnTo>
                    <a:lnTo>
                      <a:pt x="440" y="576"/>
                    </a:lnTo>
                    <a:lnTo>
                      <a:pt x="444" y="547"/>
                    </a:lnTo>
                    <a:lnTo>
                      <a:pt x="431" y="523"/>
                    </a:lnTo>
                    <a:lnTo>
                      <a:pt x="512" y="350"/>
                    </a:lnTo>
                    <a:lnTo>
                      <a:pt x="523" y="312"/>
                    </a:lnTo>
                    <a:lnTo>
                      <a:pt x="501" y="256"/>
                    </a:lnTo>
                    <a:lnTo>
                      <a:pt x="459" y="243"/>
                    </a:lnTo>
                    <a:lnTo>
                      <a:pt x="420" y="251"/>
                    </a:lnTo>
                    <a:lnTo>
                      <a:pt x="369" y="215"/>
                    </a:lnTo>
                    <a:lnTo>
                      <a:pt x="309" y="238"/>
                    </a:lnTo>
                    <a:lnTo>
                      <a:pt x="257" y="270"/>
                    </a:lnTo>
                    <a:lnTo>
                      <a:pt x="243" y="272"/>
                    </a:lnTo>
                    <a:lnTo>
                      <a:pt x="218" y="255"/>
                    </a:lnTo>
                    <a:lnTo>
                      <a:pt x="239" y="224"/>
                    </a:lnTo>
                    <a:lnTo>
                      <a:pt x="253" y="186"/>
                    </a:lnTo>
                    <a:lnTo>
                      <a:pt x="288" y="116"/>
                    </a:lnTo>
                    <a:lnTo>
                      <a:pt x="329" y="96"/>
                    </a:lnTo>
                    <a:lnTo>
                      <a:pt x="358" y="47"/>
                    </a:lnTo>
                    <a:lnTo>
                      <a:pt x="387" y="0"/>
                    </a:lnTo>
                    <a:lnTo>
                      <a:pt x="287" y="12"/>
                    </a:lnTo>
                    <a:lnTo>
                      <a:pt x="248" y="24"/>
                    </a:lnTo>
                    <a:lnTo>
                      <a:pt x="197" y="35"/>
                    </a:lnTo>
                    <a:lnTo>
                      <a:pt x="137" y="29"/>
                    </a:lnTo>
                    <a:lnTo>
                      <a:pt x="111" y="99"/>
                    </a:lnTo>
                    <a:lnTo>
                      <a:pt x="122" y="128"/>
                    </a:lnTo>
                    <a:lnTo>
                      <a:pt x="100" y="148"/>
                    </a:lnTo>
                    <a:lnTo>
                      <a:pt x="65" y="191"/>
                    </a:lnTo>
                    <a:lnTo>
                      <a:pt x="35" y="222"/>
                    </a:lnTo>
                    <a:lnTo>
                      <a:pt x="50" y="261"/>
                    </a:lnTo>
                    <a:lnTo>
                      <a:pt x="56" y="295"/>
                    </a:lnTo>
                    <a:lnTo>
                      <a:pt x="41" y="362"/>
                    </a:lnTo>
                    <a:lnTo>
                      <a:pt x="9" y="445"/>
                    </a:lnTo>
                    <a:lnTo>
                      <a:pt x="0" y="485"/>
                    </a:lnTo>
                    <a:lnTo>
                      <a:pt x="17" y="505"/>
                    </a:lnTo>
                    <a:lnTo>
                      <a:pt x="75" y="474"/>
                    </a:lnTo>
                    <a:lnTo>
                      <a:pt x="83" y="487"/>
                    </a:lnTo>
                    <a:lnTo>
                      <a:pt x="93" y="513"/>
                    </a:lnTo>
                    <a:lnTo>
                      <a:pt x="55" y="648"/>
                    </a:lnTo>
                    <a:lnTo>
                      <a:pt x="51" y="712"/>
                    </a:lnTo>
                    <a:lnTo>
                      <a:pt x="51" y="768"/>
                    </a:lnTo>
                    <a:lnTo>
                      <a:pt x="79" y="783"/>
                    </a:lnTo>
                    <a:lnTo>
                      <a:pt x="96" y="725"/>
                    </a:lnTo>
                    <a:lnTo>
                      <a:pt x="114" y="658"/>
                    </a:lnTo>
                    <a:lnTo>
                      <a:pt x="145" y="664"/>
                    </a:lnTo>
                    <a:lnTo>
                      <a:pt x="179" y="741"/>
                    </a:lnTo>
                    <a:lnTo>
                      <a:pt x="200" y="788"/>
                    </a:lnTo>
                    <a:lnTo>
                      <a:pt x="165" y="836"/>
                    </a:lnTo>
                    <a:lnTo>
                      <a:pt x="146" y="881"/>
                    </a:lnTo>
                    <a:lnTo>
                      <a:pt x="146" y="911"/>
                    </a:lnTo>
                    <a:lnTo>
                      <a:pt x="231" y="942"/>
                    </a:lnTo>
                    <a:lnTo>
                      <a:pt x="281" y="911"/>
                    </a:lnTo>
                    <a:lnTo>
                      <a:pt x="305" y="934"/>
                    </a:lnTo>
                    <a:lnTo>
                      <a:pt x="347" y="877"/>
                    </a:lnTo>
                    <a:lnTo>
                      <a:pt x="355" y="907"/>
                    </a:lnTo>
                    <a:lnTo>
                      <a:pt x="331" y="984"/>
                    </a:lnTo>
                    <a:lnTo>
                      <a:pt x="375" y="1041"/>
                    </a:lnTo>
                    <a:lnTo>
                      <a:pt x="395" y="1074"/>
                    </a:lnTo>
                    <a:lnTo>
                      <a:pt x="447" y="1058"/>
                    </a:lnTo>
                    <a:lnTo>
                      <a:pt x="463" y="1089"/>
                    </a:lnTo>
                    <a:lnTo>
                      <a:pt x="431" y="1183"/>
                    </a:lnTo>
                    <a:lnTo>
                      <a:pt x="408" y="1182"/>
                    </a:lnTo>
                    <a:lnTo>
                      <a:pt x="394" y="1213"/>
                    </a:lnTo>
                    <a:lnTo>
                      <a:pt x="402" y="1251"/>
                    </a:lnTo>
                    <a:lnTo>
                      <a:pt x="334" y="1241"/>
                    </a:lnTo>
                    <a:lnTo>
                      <a:pt x="207" y="1354"/>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1" name="Freeform 41"/>
              <p:cNvSpPr>
                <a:spLocks/>
              </p:cNvSpPr>
              <p:nvPr/>
            </p:nvSpPr>
            <p:spPr bwMode="auto">
              <a:xfrm>
                <a:off x="722" y="3064"/>
                <a:ext cx="86" cy="93"/>
              </a:xfrm>
              <a:custGeom>
                <a:avLst/>
                <a:gdLst/>
                <a:ahLst/>
                <a:cxnLst>
                  <a:cxn ang="0">
                    <a:pos x="33" y="8"/>
                  </a:cxn>
                  <a:cxn ang="0">
                    <a:pos x="72" y="0"/>
                  </a:cxn>
                  <a:cxn ang="0">
                    <a:pos x="85" y="21"/>
                  </a:cxn>
                  <a:cxn ang="0">
                    <a:pos x="55" y="66"/>
                  </a:cxn>
                  <a:cxn ang="0">
                    <a:pos x="17" y="92"/>
                  </a:cxn>
                  <a:cxn ang="0">
                    <a:pos x="0" y="65"/>
                  </a:cxn>
                  <a:cxn ang="0">
                    <a:pos x="33" y="8"/>
                  </a:cxn>
                </a:cxnLst>
                <a:rect l="0" t="0" r="r" b="b"/>
                <a:pathLst>
                  <a:path w="86" h="93">
                    <a:moveTo>
                      <a:pt x="33" y="8"/>
                    </a:moveTo>
                    <a:lnTo>
                      <a:pt x="72" y="0"/>
                    </a:lnTo>
                    <a:lnTo>
                      <a:pt x="85" y="21"/>
                    </a:lnTo>
                    <a:lnTo>
                      <a:pt x="55" y="66"/>
                    </a:lnTo>
                    <a:lnTo>
                      <a:pt x="17" y="92"/>
                    </a:lnTo>
                    <a:lnTo>
                      <a:pt x="0" y="65"/>
                    </a:lnTo>
                    <a:lnTo>
                      <a:pt x="33" y="8"/>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2" name="Freeform 42"/>
              <p:cNvSpPr>
                <a:spLocks/>
              </p:cNvSpPr>
              <p:nvPr/>
            </p:nvSpPr>
            <p:spPr bwMode="auto">
              <a:xfrm>
                <a:off x="493" y="2658"/>
                <a:ext cx="90" cy="90"/>
              </a:xfrm>
              <a:custGeom>
                <a:avLst/>
                <a:gdLst/>
                <a:ahLst/>
                <a:cxnLst>
                  <a:cxn ang="0">
                    <a:pos x="59" y="0"/>
                  </a:cxn>
                  <a:cxn ang="0">
                    <a:pos x="89" y="26"/>
                  </a:cxn>
                  <a:cxn ang="0">
                    <a:pos x="53" y="66"/>
                  </a:cxn>
                  <a:cxn ang="0">
                    <a:pos x="22" y="89"/>
                  </a:cxn>
                  <a:cxn ang="0">
                    <a:pos x="0" y="61"/>
                  </a:cxn>
                  <a:cxn ang="0">
                    <a:pos x="8" y="35"/>
                  </a:cxn>
                  <a:cxn ang="0">
                    <a:pos x="59" y="0"/>
                  </a:cxn>
                </a:cxnLst>
                <a:rect l="0" t="0" r="r" b="b"/>
                <a:pathLst>
                  <a:path w="90" h="90">
                    <a:moveTo>
                      <a:pt x="59" y="0"/>
                    </a:moveTo>
                    <a:lnTo>
                      <a:pt x="89" y="26"/>
                    </a:lnTo>
                    <a:lnTo>
                      <a:pt x="53" y="66"/>
                    </a:lnTo>
                    <a:lnTo>
                      <a:pt x="22" y="89"/>
                    </a:lnTo>
                    <a:lnTo>
                      <a:pt x="0" y="61"/>
                    </a:lnTo>
                    <a:lnTo>
                      <a:pt x="8" y="35"/>
                    </a:lnTo>
                    <a:lnTo>
                      <a:pt x="5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3" name="Freeform 43"/>
              <p:cNvSpPr>
                <a:spLocks/>
              </p:cNvSpPr>
              <p:nvPr/>
            </p:nvSpPr>
            <p:spPr bwMode="auto">
              <a:xfrm>
                <a:off x="489" y="2293"/>
                <a:ext cx="82" cy="127"/>
              </a:xfrm>
              <a:custGeom>
                <a:avLst/>
                <a:gdLst/>
                <a:ahLst/>
                <a:cxnLst>
                  <a:cxn ang="0">
                    <a:pos x="61" y="126"/>
                  </a:cxn>
                  <a:cxn ang="0">
                    <a:pos x="81" y="82"/>
                  </a:cxn>
                  <a:cxn ang="0">
                    <a:pos x="52" y="45"/>
                  </a:cxn>
                  <a:cxn ang="0">
                    <a:pos x="35" y="30"/>
                  </a:cxn>
                  <a:cxn ang="0">
                    <a:pos x="12" y="0"/>
                  </a:cxn>
                  <a:cxn ang="0">
                    <a:pos x="0" y="21"/>
                  </a:cxn>
                  <a:cxn ang="0">
                    <a:pos x="27" y="62"/>
                  </a:cxn>
                  <a:cxn ang="0">
                    <a:pos x="61" y="126"/>
                  </a:cxn>
                </a:cxnLst>
                <a:rect l="0" t="0" r="r" b="b"/>
                <a:pathLst>
                  <a:path w="82" h="127">
                    <a:moveTo>
                      <a:pt x="61" y="126"/>
                    </a:moveTo>
                    <a:lnTo>
                      <a:pt x="81" y="82"/>
                    </a:lnTo>
                    <a:lnTo>
                      <a:pt x="52" y="45"/>
                    </a:lnTo>
                    <a:lnTo>
                      <a:pt x="35" y="30"/>
                    </a:lnTo>
                    <a:lnTo>
                      <a:pt x="12" y="0"/>
                    </a:lnTo>
                    <a:lnTo>
                      <a:pt x="0" y="21"/>
                    </a:lnTo>
                    <a:lnTo>
                      <a:pt x="27" y="62"/>
                    </a:lnTo>
                    <a:lnTo>
                      <a:pt x="61" y="1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4" name="Freeform 44"/>
              <p:cNvSpPr>
                <a:spLocks/>
              </p:cNvSpPr>
              <p:nvPr/>
            </p:nvSpPr>
            <p:spPr bwMode="auto">
              <a:xfrm rot="-20035148">
                <a:off x="480" y="3220"/>
                <a:ext cx="275" cy="236"/>
              </a:xfrm>
              <a:custGeom>
                <a:avLst/>
                <a:gdLst/>
                <a:ahLst/>
                <a:cxnLst>
                  <a:cxn ang="0">
                    <a:pos x="59" y="26"/>
                  </a:cxn>
                  <a:cxn ang="0">
                    <a:pos x="112" y="5"/>
                  </a:cxn>
                  <a:cxn ang="0">
                    <a:pos x="154" y="0"/>
                  </a:cxn>
                  <a:cxn ang="0">
                    <a:pos x="197" y="28"/>
                  </a:cxn>
                  <a:cxn ang="0">
                    <a:pos x="246" y="81"/>
                  </a:cxn>
                  <a:cxn ang="0">
                    <a:pos x="274" y="132"/>
                  </a:cxn>
                  <a:cxn ang="0">
                    <a:pos x="256" y="170"/>
                  </a:cxn>
                  <a:cxn ang="0">
                    <a:pos x="261" y="212"/>
                  </a:cxn>
                  <a:cxn ang="0">
                    <a:pos x="242" y="235"/>
                  </a:cxn>
                  <a:cxn ang="0">
                    <a:pos x="204" y="212"/>
                  </a:cxn>
                  <a:cxn ang="0">
                    <a:pos x="155" y="160"/>
                  </a:cxn>
                  <a:cxn ang="0">
                    <a:pos x="131" y="147"/>
                  </a:cxn>
                  <a:cxn ang="0">
                    <a:pos x="81" y="159"/>
                  </a:cxn>
                  <a:cxn ang="0">
                    <a:pos x="0" y="120"/>
                  </a:cxn>
                  <a:cxn ang="0">
                    <a:pos x="59" y="26"/>
                  </a:cxn>
                </a:cxnLst>
                <a:rect l="0" t="0" r="r" b="b"/>
                <a:pathLst>
                  <a:path w="275" h="236">
                    <a:moveTo>
                      <a:pt x="59" y="26"/>
                    </a:moveTo>
                    <a:lnTo>
                      <a:pt x="112" y="5"/>
                    </a:lnTo>
                    <a:lnTo>
                      <a:pt x="154" y="0"/>
                    </a:lnTo>
                    <a:lnTo>
                      <a:pt x="197" y="28"/>
                    </a:lnTo>
                    <a:lnTo>
                      <a:pt x="246" y="81"/>
                    </a:lnTo>
                    <a:lnTo>
                      <a:pt x="274" y="132"/>
                    </a:lnTo>
                    <a:lnTo>
                      <a:pt x="256" y="170"/>
                    </a:lnTo>
                    <a:lnTo>
                      <a:pt x="261" y="212"/>
                    </a:lnTo>
                    <a:lnTo>
                      <a:pt x="242" y="235"/>
                    </a:lnTo>
                    <a:lnTo>
                      <a:pt x="204" y="212"/>
                    </a:lnTo>
                    <a:lnTo>
                      <a:pt x="155" y="160"/>
                    </a:lnTo>
                    <a:lnTo>
                      <a:pt x="131" y="147"/>
                    </a:lnTo>
                    <a:lnTo>
                      <a:pt x="81" y="159"/>
                    </a:lnTo>
                    <a:lnTo>
                      <a:pt x="0" y="120"/>
                    </a:lnTo>
                    <a:lnTo>
                      <a:pt x="59" y="2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5" name="Freeform 45"/>
              <p:cNvSpPr>
                <a:spLocks/>
              </p:cNvSpPr>
              <p:nvPr/>
            </p:nvSpPr>
            <p:spPr bwMode="auto">
              <a:xfrm>
                <a:off x="416" y="2119"/>
                <a:ext cx="123" cy="122"/>
              </a:xfrm>
              <a:custGeom>
                <a:avLst/>
                <a:gdLst/>
                <a:ahLst/>
                <a:cxnLst>
                  <a:cxn ang="0">
                    <a:pos x="101" y="0"/>
                  </a:cxn>
                  <a:cxn ang="0">
                    <a:pos x="122" y="17"/>
                  </a:cxn>
                  <a:cxn ang="0">
                    <a:pos x="89" y="60"/>
                  </a:cxn>
                  <a:cxn ang="0">
                    <a:pos x="61" y="121"/>
                  </a:cxn>
                  <a:cxn ang="0">
                    <a:pos x="32" y="120"/>
                  </a:cxn>
                  <a:cxn ang="0">
                    <a:pos x="6" y="74"/>
                  </a:cxn>
                  <a:cxn ang="0">
                    <a:pos x="0" y="58"/>
                  </a:cxn>
                  <a:cxn ang="0">
                    <a:pos x="66" y="13"/>
                  </a:cxn>
                  <a:cxn ang="0">
                    <a:pos x="101" y="0"/>
                  </a:cxn>
                </a:cxnLst>
                <a:rect l="0" t="0" r="r" b="b"/>
                <a:pathLst>
                  <a:path w="123" h="122">
                    <a:moveTo>
                      <a:pt x="101" y="0"/>
                    </a:moveTo>
                    <a:lnTo>
                      <a:pt x="122" y="17"/>
                    </a:lnTo>
                    <a:lnTo>
                      <a:pt x="89" y="60"/>
                    </a:lnTo>
                    <a:lnTo>
                      <a:pt x="61" y="121"/>
                    </a:lnTo>
                    <a:lnTo>
                      <a:pt x="32" y="120"/>
                    </a:lnTo>
                    <a:lnTo>
                      <a:pt x="6" y="74"/>
                    </a:lnTo>
                    <a:lnTo>
                      <a:pt x="0" y="58"/>
                    </a:lnTo>
                    <a:lnTo>
                      <a:pt x="66" y="13"/>
                    </a:lnTo>
                    <a:lnTo>
                      <a:pt x="101"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sp>
          <p:nvSpPr>
            <p:cNvPr id="547886" name="Freeform 46"/>
            <p:cNvSpPr>
              <a:spLocks/>
            </p:cNvSpPr>
            <p:nvPr/>
          </p:nvSpPr>
          <p:spPr bwMode="auto">
            <a:xfrm>
              <a:off x="576" y="1734"/>
              <a:ext cx="259" cy="354"/>
            </a:xfrm>
            <a:custGeom>
              <a:avLst/>
              <a:gdLst/>
              <a:ahLst/>
              <a:cxnLst>
                <a:cxn ang="0">
                  <a:pos x="103" y="352"/>
                </a:cxn>
                <a:cxn ang="0">
                  <a:pos x="119" y="396"/>
                </a:cxn>
                <a:cxn ang="0">
                  <a:pos x="81" y="408"/>
                </a:cxn>
                <a:cxn ang="0">
                  <a:pos x="70" y="487"/>
                </a:cxn>
                <a:cxn ang="0">
                  <a:pos x="37" y="556"/>
                </a:cxn>
                <a:cxn ang="0">
                  <a:pos x="6" y="581"/>
                </a:cxn>
                <a:cxn ang="0">
                  <a:pos x="0" y="598"/>
                </a:cxn>
                <a:cxn ang="0">
                  <a:pos x="24" y="631"/>
                </a:cxn>
                <a:cxn ang="0">
                  <a:pos x="34" y="679"/>
                </a:cxn>
                <a:cxn ang="0">
                  <a:pos x="59" y="646"/>
                </a:cxn>
                <a:cxn ang="0">
                  <a:pos x="67" y="674"/>
                </a:cxn>
                <a:cxn ang="0">
                  <a:pos x="98" y="688"/>
                </a:cxn>
                <a:cxn ang="0">
                  <a:pos x="153" y="675"/>
                </a:cxn>
                <a:cxn ang="0">
                  <a:pos x="210" y="653"/>
                </a:cxn>
                <a:cxn ang="0">
                  <a:pos x="290" y="600"/>
                </a:cxn>
                <a:cxn ang="0">
                  <a:pos x="425" y="521"/>
                </a:cxn>
                <a:cxn ang="0">
                  <a:pos x="452" y="441"/>
                </a:cxn>
                <a:cxn ang="0">
                  <a:pos x="445" y="379"/>
                </a:cxn>
                <a:cxn ang="0">
                  <a:pos x="454" y="293"/>
                </a:cxn>
                <a:cxn ang="0">
                  <a:pos x="454" y="187"/>
                </a:cxn>
                <a:cxn ang="0">
                  <a:pos x="386" y="140"/>
                </a:cxn>
                <a:cxn ang="0">
                  <a:pos x="341" y="145"/>
                </a:cxn>
                <a:cxn ang="0">
                  <a:pos x="260" y="119"/>
                </a:cxn>
                <a:cxn ang="0">
                  <a:pos x="304" y="14"/>
                </a:cxn>
                <a:cxn ang="0">
                  <a:pos x="272" y="15"/>
                </a:cxn>
                <a:cxn ang="0">
                  <a:pos x="192" y="79"/>
                </a:cxn>
                <a:cxn ang="0">
                  <a:pos x="156" y="106"/>
                </a:cxn>
                <a:cxn ang="0">
                  <a:pos x="166" y="134"/>
                </a:cxn>
                <a:cxn ang="0">
                  <a:pos x="189" y="155"/>
                </a:cxn>
                <a:cxn ang="0">
                  <a:pos x="85" y="195"/>
                </a:cxn>
                <a:cxn ang="0">
                  <a:pos x="27" y="215"/>
                </a:cxn>
                <a:cxn ang="0">
                  <a:pos x="45" y="266"/>
                </a:cxn>
                <a:cxn ang="0">
                  <a:pos x="25" y="297"/>
                </a:cxn>
                <a:cxn ang="0">
                  <a:pos x="44" y="334"/>
                </a:cxn>
                <a:cxn ang="0">
                  <a:pos x="72" y="396"/>
                </a:cxn>
                <a:cxn ang="0">
                  <a:pos x="100" y="329"/>
                </a:cxn>
              </a:cxnLst>
              <a:rect l="0" t="0" r="r" b="b"/>
              <a:pathLst>
                <a:path w="461" h="693">
                  <a:moveTo>
                    <a:pt x="100" y="329"/>
                  </a:moveTo>
                  <a:lnTo>
                    <a:pt x="103" y="352"/>
                  </a:lnTo>
                  <a:lnTo>
                    <a:pt x="124" y="377"/>
                  </a:lnTo>
                  <a:lnTo>
                    <a:pt x="119" y="396"/>
                  </a:lnTo>
                  <a:lnTo>
                    <a:pt x="98" y="395"/>
                  </a:lnTo>
                  <a:lnTo>
                    <a:pt x="81" y="408"/>
                  </a:lnTo>
                  <a:lnTo>
                    <a:pt x="91" y="428"/>
                  </a:lnTo>
                  <a:lnTo>
                    <a:pt x="70" y="487"/>
                  </a:lnTo>
                  <a:lnTo>
                    <a:pt x="50" y="505"/>
                  </a:lnTo>
                  <a:lnTo>
                    <a:pt x="37" y="556"/>
                  </a:lnTo>
                  <a:lnTo>
                    <a:pt x="23" y="576"/>
                  </a:lnTo>
                  <a:lnTo>
                    <a:pt x="6" y="581"/>
                  </a:lnTo>
                  <a:lnTo>
                    <a:pt x="1" y="589"/>
                  </a:lnTo>
                  <a:lnTo>
                    <a:pt x="0" y="598"/>
                  </a:lnTo>
                  <a:lnTo>
                    <a:pt x="12" y="607"/>
                  </a:lnTo>
                  <a:lnTo>
                    <a:pt x="24" y="631"/>
                  </a:lnTo>
                  <a:lnTo>
                    <a:pt x="16" y="661"/>
                  </a:lnTo>
                  <a:lnTo>
                    <a:pt x="34" y="679"/>
                  </a:lnTo>
                  <a:lnTo>
                    <a:pt x="58" y="667"/>
                  </a:lnTo>
                  <a:lnTo>
                    <a:pt x="59" y="646"/>
                  </a:lnTo>
                  <a:lnTo>
                    <a:pt x="80" y="653"/>
                  </a:lnTo>
                  <a:lnTo>
                    <a:pt x="67" y="674"/>
                  </a:lnTo>
                  <a:lnTo>
                    <a:pt x="85" y="692"/>
                  </a:lnTo>
                  <a:lnTo>
                    <a:pt x="98" y="688"/>
                  </a:lnTo>
                  <a:lnTo>
                    <a:pt x="144" y="673"/>
                  </a:lnTo>
                  <a:lnTo>
                    <a:pt x="153" y="675"/>
                  </a:lnTo>
                  <a:lnTo>
                    <a:pt x="199" y="667"/>
                  </a:lnTo>
                  <a:lnTo>
                    <a:pt x="210" y="653"/>
                  </a:lnTo>
                  <a:lnTo>
                    <a:pt x="236" y="616"/>
                  </a:lnTo>
                  <a:lnTo>
                    <a:pt x="290" y="600"/>
                  </a:lnTo>
                  <a:lnTo>
                    <a:pt x="379" y="555"/>
                  </a:lnTo>
                  <a:lnTo>
                    <a:pt x="425" y="521"/>
                  </a:lnTo>
                  <a:lnTo>
                    <a:pt x="428" y="471"/>
                  </a:lnTo>
                  <a:lnTo>
                    <a:pt x="452" y="441"/>
                  </a:lnTo>
                  <a:lnTo>
                    <a:pt x="451" y="416"/>
                  </a:lnTo>
                  <a:lnTo>
                    <a:pt x="445" y="379"/>
                  </a:lnTo>
                  <a:lnTo>
                    <a:pt x="460" y="352"/>
                  </a:lnTo>
                  <a:lnTo>
                    <a:pt x="454" y="293"/>
                  </a:lnTo>
                  <a:lnTo>
                    <a:pt x="422" y="235"/>
                  </a:lnTo>
                  <a:lnTo>
                    <a:pt x="454" y="187"/>
                  </a:lnTo>
                  <a:lnTo>
                    <a:pt x="416" y="176"/>
                  </a:lnTo>
                  <a:lnTo>
                    <a:pt x="386" y="140"/>
                  </a:lnTo>
                  <a:lnTo>
                    <a:pt x="363" y="134"/>
                  </a:lnTo>
                  <a:lnTo>
                    <a:pt x="341" y="145"/>
                  </a:lnTo>
                  <a:lnTo>
                    <a:pt x="317" y="143"/>
                  </a:lnTo>
                  <a:lnTo>
                    <a:pt x="260" y="119"/>
                  </a:lnTo>
                  <a:lnTo>
                    <a:pt x="272" y="101"/>
                  </a:lnTo>
                  <a:lnTo>
                    <a:pt x="304" y="14"/>
                  </a:lnTo>
                  <a:lnTo>
                    <a:pt x="288" y="0"/>
                  </a:lnTo>
                  <a:lnTo>
                    <a:pt x="272" y="15"/>
                  </a:lnTo>
                  <a:lnTo>
                    <a:pt x="207" y="50"/>
                  </a:lnTo>
                  <a:lnTo>
                    <a:pt x="192" y="79"/>
                  </a:lnTo>
                  <a:lnTo>
                    <a:pt x="180" y="96"/>
                  </a:lnTo>
                  <a:lnTo>
                    <a:pt x="156" y="106"/>
                  </a:lnTo>
                  <a:lnTo>
                    <a:pt x="146" y="122"/>
                  </a:lnTo>
                  <a:lnTo>
                    <a:pt x="166" y="134"/>
                  </a:lnTo>
                  <a:lnTo>
                    <a:pt x="210" y="137"/>
                  </a:lnTo>
                  <a:lnTo>
                    <a:pt x="189" y="155"/>
                  </a:lnTo>
                  <a:lnTo>
                    <a:pt x="134" y="191"/>
                  </a:lnTo>
                  <a:lnTo>
                    <a:pt x="85" y="195"/>
                  </a:lnTo>
                  <a:lnTo>
                    <a:pt x="37" y="199"/>
                  </a:lnTo>
                  <a:lnTo>
                    <a:pt x="27" y="215"/>
                  </a:lnTo>
                  <a:lnTo>
                    <a:pt x="34" y="251"/>
                  </a:lnTo>
                  <a:lnTo>
                    <a:pt x="45" y="266"/>
                  </a:lnTo>
                  <a:lnTo>
                    <a:pt x="43" y="275"/>
                  </a:lnTo>
                  <a:lnTo>
                    <a:pt x="25" y="297"/>
                  </a:lnTo>
                  <a:lnTo>
                    <a:pt x="42" y="326"/>
                  </a:lnTo>
                  <a:lnTo>
                    <a:pt x="44" y="334"/>
                  </a:lnTo>
                  <a:lnTo>
                    <a:pt x="35" y="377"/>
                  </a:lnTo>
                  <a:lnTo>
                    <a:pt x="72" y="396"/>
                  </a:lnTo>
                  <a:lnTo>
                    <a:pt x="78" y="391"/>
                  </a:lnTo>
                  <a:lnTo>
                    <a:pt x="100" y="329"/>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7" name="Freeform 47"/>
            <p:cNvSpPr>
              <a:spLocks/>
            </p:cNvSpPr>
            <p:nvPr/>
          </p:nvSpPr>
          <p:spPr bwMode="auto">
            <a:xfrm>
              <a:off x="1104" y="576"/>
              <a:ext cx="239" cy="173"/>
            </a:xfrm>
            <a:custGeom>
              <a:avLst/>
              <a:gdLst/>
              <a:ahLst/>
              <a:cxnLst>
                <a:cxn ang="0">
                  <a:pos x="89" y="161"/>
                </a:cxn>
                <a:cxn ang="0">
                  <a:pos x="93" y="140"/>
                </a:cxn>
                <a:cxn ang="0">
                  <a:pos x="116" y="109"/>
                </a:cxn>
                <a:cxn ang="0">
                  <a:pos x="110" y="102"/>
                </a:cxn>
                <a:cxn ang="0">
                  <a:pos x="88" y="91"/>
                </a:cxn>
                <a:cxn ang="0">
                  <a:pos x="53" y="103"/>
                </a:cxn>
                <a:cxn ang="0">
                  <a:pos x="15" y="86"/>
                </a:cxn>
                <a:cxn ang="0">
                  <a:pos x="25" y="79"/>
                </a:cxn>
                <a:cxn ang="0">
                  <a:pos x="54" y="81"/>
                </a:cxn>
                <a:cxn ang="0">
                  <a:pos x="47" y="59"/>
                </a:cxn>
                <a:cxn ang="0">
                  <a:pos x="60" y="47"/>
                </a:cxn>
                <a:cxn ang="0">
                  <a:pos x="72" y="36"/>
                </a:cxn>
                <a:cxn ang="0">
                  <a:pos x="89" y="60"/>
                </a:cxn>
                <a:cxn ang="0">
                  <a:pos x="104" y="59"/>
                </a:cxn>
                <a:cxn ang="0">
                  <a:pos x="86" y="27"/>
                </a:cxn>
                <a:cxn ang="0">
                  <a:pos x="76" y="17"/>
                </a:cxn>
                <a:cxn ang="0">
                  <a:pos x="95" y="11"/>
                </a:cxn>
                <a:cxn ang="0">
                  <a:pos x="128" y="30"/>
                </a:cxn>
                <a:cxn ang="0">
                  <a:pos x="158" y="56"/>
                </a:cxn>
                <a:cxn ang="0">
                  <a:pos x="154" y="86"/>
                </a:cxn>
                <a:cxn ang="0">
                  <a:pos x="150" y="99"/>
                </a:cxn>
                <a:cxn ang="0">
                  <a:pos x="158" y="132"/>
                </a:cxn>
                <a:cxn ang="0">
                  <a:pos x="187" y="88"/>
                </a:cxn>
                <a:cxn ang="0">
                  <a:pos x="198" y="52"/>
                </a:cxn>
                <a:cxn ang="0">
                  <a:pos x="236" y="85"/>
                </a:cxn>
                <a:cxn ang="0">
                  <a:pos x="260" y="42"/>
                </a:cxn>
                <a:cxn ang="0">
                  <a:pos x="302" y="90"/>
                </a:cxn>
                <a:cxn ang="0">
                  <a:pos x="311" y="40"/>
                </a:cxn>
                <a:cxn ang="0">
                  <a:pos x="351" y="37"/>
                </a:cxn>
                <a:cxn ang="0">
                  <a:pos x="402" y="0"/>
                </a:cxn>
                <a:cxn ang="0">
                  <a:pos x="446" y="22"/>
                </a:cxn>
                <a:cxn ang="0">
                  <a:pos x="442" y="40"/>
                </a:cxn>
                <a:cxn ang="0">
                  <a:pos x="463" y="75"/>
                </a:cxn>
                <a:cxn ang="0">
                  <a:pos x="501" y="92"/>
                </a:cxn>
                <a:cxn ang="0">
                  <a:pos x="510" y="121"/>
                </a:cxn>
                <a:cxn ang="0">
                  <a:pos x="519" y="141"/>
                </a:cxn>
                <a:cxn ang="0">
                  <a:pos x="507" y="149"/>
                </a:cxn>
                <a:cxn ang="0">
                  <a:pos x="517" y="172"/>
                </a:cxn>
                <a:cxn ang="0">
                  <a:pos x="497" y="187"/>
                </a:cxn>
                <a:cxn ang="0">
                  <a:pos x="489" y="199"/>
                </a:cxn>
                <a:cxn ang="0">
                  <a:pos x="479" y="221"/>
                </a:cxn>
                <a:cxn ang="0">
                  <a:pos x="455" y="240"/>
                </a:cxn>
                <a:cxn ang="0">
                  <a:pos x="422" y="251"/>
                </a:cxn>
                <a:cxn ang="0">
                  <a:pos x="373" y="287"/>
                </a:cxn>
                <a:cxn ang="0">
                  <a:pos x="345" y="294"/>
                </a:cxn>
                <a:cxn ang="0">
                  <a:pos x="323" y="315"/>
                </a:cxn>
                <a:cxn ang="0">
                  <a:pos x="223" y="319"/>
                </a:cxn>
                <a:cxn ang="0">
                  <a:pos x="190" y="303"/>
                </a:cxn>
                <a:cxn ang="0">
                  <a:pos x="173" y="292"/>
                </a:cxn>
                <a:cxn ang="0">
                  <a:pos x="149" y="282"/>
                </a:cxn>
                <a:cxn ang="0">
                  <a:pos x="76" y="276"/>
                </a:cxn>
                <a:cxn ang="0">
                  <a:pos x="124" y="254"/>
                </a:cxn>
                <a:cxn ang="0">
                  <a:pos x="129" y="231"/>
                </a:cxn>
                <a:cxn ang="0">
                  <a:pos x="114" y="223"/>
                </a:cxn>
                <a:cxn ang="0">
                  <a:pos x="112" y="209"/>
                </a:cxn>
                <a:cxn ang="0">
                  <a:pos x="109" y="187"/>
                </a:cxn>
                <a:cxn ang="0">
                  <a:pos x="54" y="174"/>
                </a:cxn>
                <a:cxn ang="0">
                  <a:pos x="29" y="160"/>
                </a:cxn>
                <a:cxn ang="0">
                  <a:pos x="62" y="156"/>
                </a:cxn>
              </a:cxnLst>
              <a:rect l="0" t="0" r="r" b="b"/>
              <a:pathLst>
                <a:path w="530" h="337">
                  <a:moveTo>
                    <a:pt x="62" y="156"/>
                  </a:moveTo>
                  <a:lnTo>
                    <a:pt x="66" y="164"/>
                  </a:lnTo>
                  <a:lnTo>
                    <a:pt x="72" y="157"/>
                  </a:lnTo>
                  <a:lnTo>
                    <a:pt x="84" y="150"/>
                  </a:lnTo>
                  <a:lnTo>
                    <a:pt x="89" y="161"/>
                  </a:lnTo>
                  <a:lnTo>
                    <a:pt x="93" y="153"/>
                  </a:lnTo>
                  <a:lnTo>
                    <a:pt x="130" y="157"/>
                  </a:lnTo>
                  <a:lnTo>
                    <a:pt x="131" y="139"/>
                  </a:lnTo>
                  <a:lnTo>
                    <a:pt x="115" y="148"/>
                  </a:lnTo>
                  <a:lnTo>
                    <a:pt x="93" y="140"/>
                  </a:lnTo>
                  <a:lnTo>
                    <a:pt x="103" y="129"/>
                  </a:lnTo>
                  <a:lnTo>
                    <a:pt x="135" y="113"/>
                  </a:lnTo>
                  <a:lnTo>
                    <a:pt x="123" y="113"/>
                  </a:lnTo>
                  <a:lnTo>
                    <a:pt x="124" y="107"/>
                  </a:lnTo>
                  <a:lnTo>
                    <a:pt x="116" y="109"/>
                  </a:lnTo>
                  <a:lnTo>
                    <a:pt x="110" y="117"/>
                  </a:lnTo>
                  <a:lnTo>
                    <a:pt x="106" y="107"/>
                  </a:lnTo>
                  <a:lnTo>
                    <a:pt x="115" y="105"/>
                  </a:lnTo>
                  <a:lnTo>
                    <a:pt x="114" y="97"/>
                  </a:lnTo>
                  <a:lnTo>
                    <a:pt x="110" y="102"/>
                  </a:lnTo>
                  <a:lnTo>
                    <a:pt x="100" y="100"/>
                  </a:lnTo>
                  <a:lnTo>
                    <a:pt x="100" y="106"/>
                  </a:lnTo>
                  <a:lnTo>
                    <a:pt x="96" y="96"/>
                  </a:lnTo>
                  <a:lnTo>
                    <a:pt x="94" y="104"/>
                  </a:lnTo>
                  <a:lnTo>
                    <a:pt x="88" y="91"/>
                  </a:lnTo>
                  <a:lnTo>
                    <a:pt x="78" y="94"/>
                  </a:lnTo>
                  <a:lnTo>
                    <a:pt x="75" y="100"/>
                  </a:lnTo>
                  <a:lnTo>
                    <a:pt x="68" y="99"/>
                  </a:lnTo>
                  <a:lnTo>
                    <a:pt x="62" y="105"/>
                  </a:lnTo>
                  <a:lnTo>
                    <a:pt x="53" y="103"/>
                  </a:lnTo>
                  <a:lnTo>
                    <a:pt x="30" y="112"/>
                  </a:lnTo>
                  <a:lnTo>
                    <a:pt x="21" y="101"/>
                  </a:lnTo>
                  <a:lnTo>
                    <a:pt x="0" y="100"/>
                  </a:lnTo>
                  <a:lnTo>
                    <a:pt x="10" y="92"/>
                  </a:lnTo>
                  <a:lnTo>
                    <a:pt x="15" y="86"/>
                  </a:lnTo>
                  <a:lnTo>
                    <a:pt x="27" y="97"/>
                  </a:lnTo>
                  <a:lnTo>
                    <a:pt x="36" y="99"/>
                  </a:lnTo>
                  <a:lnTo>
                    <a:pt x="27" y="86"/>
                  </a:lnTo>
                  <a:lnTo>
                    <a:pt x="38" y="90"/>
                  </a:lnTo>
                  <a:lnTo>
                    <a:pt x="25" y="79"/>
                  </a:lnTo>
                  <a:lnTo>
                    <a:pt x="26" y="67"/>
                  </a:lnTo>
                  <a:lnTo>
                    <a:pt x="49" y="84"/>
                  </a:lnTo>
                  <a:lnTo>
                    <a:pt x="49" y="92"/>
                  </a:lnTo>
                  <a:lnTo>
                    <a:pt x="59" y="89"/>
                  </a:lnTo>
                  <a:lnTo>
                    <a:pt x="54" y="81"/>
                  </a:lnTo>
                  <a:lnTo>
                    <a:pt x="67" y="78"/>
                  </a:lnTo>
                  <a:lnTo>
                    <a:pt x="45" y="76"/>
                  </a:lnTo>
                  <a:lnTo>
                    <a:pt x="39" y="67"/>
                  </a:lnTo>
                  <a:lnTo>
                    <a:pt x="40" y="58"/>
                  </a:lnTo>
                  <a:lnTo>
                    <a:pt x="47" y="59"/>
                  </a:lnTo>
                  <a:lnTo>
                    <a:pt x="52" y="65"/>
                  </a:lnTo>
                  <a:lnTo>
                    <a:pt x="66" y="70"/>
                  </a:lnTo>
                  <a:lnTo>
                    <a:pt x="42" y="50"/>
                  </a:lnTo>
                  <a:lnTo>
                    <a:pt x="45" y="43"/>
                  </a:lnTo>
                  <a:lnTo>
                    <a:pt x="60" y="47"/>
                  </a:lnTo>
                  <a:lnTo>
                    <a:pt x="50" y="38"/>
                  </a:lnTo>
                  <a:lnTo>
                    <a:pt x="58" y="38"/>
                  </a:lnTo>
                  <a:lnTo>
                    <a:pt x="52" y="32"/>
                  </a:lnTo>
                  <a:lnTo>
                    <a:pt x="62" y="29"/>
                  </a:lnTo>
                  <a:lnTo>
                    <a:pt x="72" y="36"/>
                  </a:lnTo>
                  <a:lnTo>
                    <a:pt x="72" y="42"/>
                  </a:lnTo>
                  <a:lnTo>
                    <a:pt x="81" y="40"/>
                  </a:lnTo>
                  <a:lnTo>
                    <a:pt x="79" y="55"/>
                  </a:lnTo>
                  <a:lnTo>
                    <a:pt x="88" y="51"/>
                  </a:lnTo>
                  <a:lnTo>
                    <a:pt x="89" y="60"/>
                  </a:lnTo>
                  <a:lnTo>
                    <a:pt x="93" y="58"/>
                  </a:lnTo>
                  <a:lnTo>
                    <a:pt x="94" y="47"/>
                  </a:lnTo>
                  <a:lnTo>
                    <a:pt x="100" y="57"/>
                  </a:lnTo>
                  <a:lnTo>
                    <a:pt x="95" y="70"/>
                  </a:lnTo>
                  <a:lnTo>
                    <a:pt x="104" y="59"/>
                  </a:lnTo>
                  <a:lnTo>
                    <a:pt x="106" y="72"/>
                  </a:lnTo>
                  <a:lnTo>
                    <a:pt x="107" y="44"/>
                  </a:lnTo>
                  <a:lnTo>
                    <a:pt x="99" y="43"/>
                  </a:lnTo>
                  <a:lnTo>
                    <a:pt x="85" y="32"/>
                  </a:lnTo>
                  <a:lnTo>
                    <a:pt x="86" y="27"/>
                  </a:lnTo>
                  <a:lnTo>
                    <a:pt x="98" y="27"/>
                  </a:lnTo>
                  <a:lnTo>
                    <a:pt x="106" y="21"/>
                  </a:lnTo>
                  <a:lnTo>
                    <a:pt x="96" y="17"/>
                  </a:lnTo>
                  <a:lnTo>
                    <a:pt x="84" y="20"/>
                  </a:lnTo>
                  <a:lnTo>
                    <a:pt x="76" y="17"/>
                  </a:lnTo>
                  <a:lnTo>
                    <a:pt x="79" y="11"/>
                  </a:lnTo>
                  <a:lnTo>
                    <a:pt x="75" y="6"/>
                  </a:lnTo>
                  <a:lnTo>
                    <a:pt x="87" y="7"/>
                  </a:lnTo>
                  <a:lnTo>
                    <a:pt x="90" y="3"/>
                  </a:lnTo>
                  <a:lnTo>
                    <a:pt x="95" y="11"/>
                  </a:lnTo>
                  <a:lnTo>
                    <a:pt x="104" y="3"/>
                  </a:lnTo>
                  <a:lnTo>
                    <a:pt x="115" y="13"/>
                  </a:lnTo>
                  <a:lnTo>
                    <a:pt x="117" y="19"/>
                  </a:lnTo>
                  <a:lnTo>
                    <a:pt x="115" y="32"/>
                  </a:lnTo>
                  <a:lnTo>
                    <a:pt x="128" y="30"/>
                  </a:lnTo>
                  <a:lnTo>
                    <a:pt x="135" y="33"/>
                  </a:lnTo>
                  <a:lnTo>
                    <a:pt x="141" y="52"/>
                  </a:lnTo>
                  <a:lnTo>
                    <a:pt x="145" y="45"/>
                  </a:lnTo>
                  <a:lnTo>
                    <a:pt x="145" y="53"/>
                  </a:lnTo>
                  <a:lnTo>
                    <a:pt x="158" y="56"/>
                  </a:lnTo>
                  <a:lnTo>
                    <a:pt x="143" y="58"/>
                  </a:lnTo>
                  <a:lnTo>
                    <a:pt x="157" y="64"/>
                  </a:lnTo>
                  <a:lnTo>
                    <a:pt x="158" y="74"/>
                  </a:lnTo>
                  <a:lnTo>
                    <a:pt x="149" y="80"/>
                  </a:lnTo>
                  <a:lnTo>
                    <a:pt x="154" y="86"/>
                  </a:lnTo>
                  <a:lnTo>
                    <a:pt x="145" y="87"/>
                  </a:lnTo>
                  <a:lnTo>
                    <a:pt x="138" y="79"/>
                  </a:lnTo>
                  <a:lnTo>
                    <a:pt x="137" y="87"/>
                  </a:lnTo>
                  <a:lnTo>
                    <a:pt x="148" y="94"/>
                  </a:lnTo>
                  <a:lnTo>
                    <a:pt x="150" y="99"/>
                  </a:lnTo>
                  <a:lnTo>
                    <a:pt x="155" y="96"/>
                  </a:lnTo>
                  <a:lnTo>
                    <a:pt x="158" y="103"/>
                  </a:lnTo>
                  <a:lnTo>
                    <a:pt x="150" y="111"/>
                  </a:lnTo>
                  <a:lnTo>
                    <a:pt x="158" y="114"/>
                  </a:lnTo>
                  <a:lnTo>
                    <a:pt x="158" y="132"/>
                  </a:lnTo>
                  <a:lnTo>
                    <a:pt x="167" y="148"/>
                  </a:lnTo>
                  <a:lnTo>
                    <a:pt x="164" y="114"/>
                  </a:lnTo>
                  <a:lnTo>
                    <a:pt x="171" y="125"/>
                  </a:lnTo>
                  <a:lnTo>
                    <a:pt x="172" y="108"/>
                  </a:lnTo>
                  <a:lnTo>
                    <a:pt x="187" y="88"/>
                  </a:lnTo>
                  <a:lnTo>
                    <a:pt x="191" y="94"/>
                  </a:lnTo>
                  <a:lnTo>
                    <a:pt x="187" y="103"/>
                  </a:lnTo>
                  <a:lnTo>
                    <a:pt x="196" y="109"/>
                  </a:lnTo>
                  <a:lnTo>
                    <a:pt x="205" y="84"/>
                  </a:lnTo>
                  <a:lnTo>
                    <a:pt x="198" y="52"/>
                  </a:lnTo>
                  <a:lnTo>
                    <a:pt x="204" y="49"/>
                  </a:lnTo>
                  <a:lnTo>
                    <a:pt x="212" y="45"/>
                  </a:lnTo>
                  <a:lnTo>
                    <a:pt x="223" y="62"/>
                  </a:lnTo>
                  <a:lnTo>
                    <a:pt x="233" y="72"/>
                  </a:lnTo>
                  <a:lnTo>
                    <a:pt x="236" y="85"/>
                  </a:lnTo>
                  <a:lnTo>
                    <a:pt x="248" y="85"/>
                  </a:lnTo>
                  <a:lnTo>
                    <a:pt x="243" y="67"/>
                  </a:lnTo>
                  <a:lnTo>
                    <a:pt x="245" y="52"/>
                  </a:lnTo>
                  <a:lnTo>
                    <a:pt x="257" y="55"/>
                  </a:lnTo>
                  <a:lnTo>
                    <a:pt x="260" y="42"/>
                  </a:lnTo>
                  <a:lnTo>
                    <a:pt x="274" y="39"/>
                  </a:lnTo>
                  <a:lnTo>
                    <a:pt x="285" y="47"/>
                  </a:lnTo>
                  <a:lnTo>
                    <a:pt x="291" y="62"/>
                  </a:lnTo>
                  <a:lnTo>
                    <a:pt x="302" y="72"/>
                  </a:lnTo>
                  <a:lnTo>
                    <a:pt x="302" y="90"/>
                  </a:lnTo>
                  <a:lnTo>
                    <a:pt x="307" y="90"/>
                  </a:lnTo>
                  <a:lnTo>
                    <a:pt x="308" y="71"/>
                  </a:lnTo>
                  <a:lnTo>
                    <a:pt x="299" y="56"/>
                  </a:lnTo>
                  <a:lnTo>
                    <a:pt x="298" y="42"/>
                  </a:lnTo>
                  <a:lnTo>
                    <a:pt x="311" y="40"/>
                  </a:lnTo>
                  <a:lnTo>
                    <a:pt x="326" y="47"/>
                  </a:lnTo>
                  <a:lnTo>
                    <a:pt x="332" y="62"/>
                  </a:lnTo>
                  <a:lnTo>
                    <a:pt x="344" y="57"/>
                  </a:lnTo>
                  <a:lnTo>
                    <a:pt x="343" y="48"/>
                  </a:lnTo>
                  <a:lnTo>
                    <a:pt x="351" y="37"/>
                  </a:lnTo>
                  <a:lnTo>
                    <a:pt x="363" y="43"/>
                  </a:lnTo>
                  <a:lnTo>
                    <a:pt x="385" y="32"/>
                  </a:lnTo>
                  <a:lnTo>
                    <a:pt x="377" y="2"/>
                  </a:lnTo>
                  <a:lnTo>
                    <a:pt x="389" y="5"/>
                  </a:lnTo>
                  <a:lnTo>
                    <a:pt x="402" y="0"/>
                  </a:lnTo>
                  <a:lnTo>
                    <a:pt x="417" y="14"/>
                  </a:lnTo>
                  <a:lnTo>
                    <a:pt x="418" y="31"/>
                  </a:lnTo>
                  <a:lnTo>
                    <a:pt x="433" y="37"/>
                  </a:lnTo>
                  <a:lnTo>
                    <a:pt x="434" y="27"/>
                  </a:lnTo>
                  <a:lnTo>
                    <a:pt x="446" y="22"/>
                  </a:lnTo>
                  <a:lnTo>
                    <a:pt x="451" y="14"/>
                  </a:lnTo>
                  <a:lnTo>
                    <a:pt x="469" y="12"/>
                  </a:lnTo>
                  <a:lnTo>
                    <a:pt x="453" y="22"/>
                  </a:lnTo>
                  <a:lnTo>
                    <a:pt x="453" y="36"/>
                  </a:lnTo>
                  <a:lnTo>
                    <a:pt x="442" y="40"/>
                  </a:lnTo>
                  <a:lnTo>
                    <a:pt x="455" y="50"/>
                  </a:lnTo>
                  <a:lnTo>
                    <a:pt x="464" y="45"/>
                  </a:lnTo>
                  <a:lnTo>
                    <a:pt x="470" y="52"/>
                  </a:lnTo>
                  <a:lnTo>
                    <a:pt x="469" y="64"/>
                  </a:lnTo>
                  <a:lnTo>
                    <a:pt x="463" y="75"/>
                  </a:lnTo>
                  <a:lnTo>
                    <a:pt x="462" y="81"/>
                  </a:lnTo>
                  <a:lnTo>
                    <a:pt x="476" y="74"/>
                  </a:lnTo>
                  <a:lnTo>
                    <a:pt x="484" y="74"/>
                  </a:lnTo>
                  <a:lnTo>
                    <a:pt x="482" y="84"/>
                  </a:lnTo>
                  <a:lnTo>
                    <a:pt x="501" y="92"/>
                  </a:lnTo>
                  <a:lnTo>
                    <a:pt x="509" y="90"/>
                  </a:lnTo>
                  <a:lnTo>
                    <a:pt x="509" y="101"/>
                  </a:lnTo>
                  <a:lnTo>
                    <a:pt x="519" y="99"/>
                  </a:lnTo>
                  <a:lnTo>
                    <a:pt x="518" y="117"/>
                  </a:lnTo>
                  <a:lnTo>
                    <a:pt x="510" y="121"/>
                  </a:lnTo>
                  <a:lnTo>
                    <a:pt x="522" y="125"/>
                  </a:lnTo>
                  <a:lnTo>
                    <a:pt x="527" y="129"/>
                  </a:lnTo>
                  <a:lnTo>
                    <a:pt x="506" y="136"/>
                  </a:lnTo>
                  <a:lnTo>
                    <a:pt x="524" y="137"/>
                  </a:lnTo>
                  <a:lnTo>
                    <a:pt x="519" y="141"/>
                  </a:lnTo>
                  <a:lnTo>
                    <a:pt x="525" y="143"/>
                  </a:lnTo>
                  <a:lnTo>
                    <a:pt x="529" y="138"/>
                  </a:lnTo>
                  <a:lnTo>
                    <a:pt x="528" y="153"/>
                  </a:lnTo>
                  <a:lnTo>
                    <a:pt x="519" y="157"/>
                  </a:lnTo>
                  <a:lnTo>
                    <a:pt x="507" y="149"/>
                  </a:lnTo>
                  <a:lnTo>
                    <a:pt x="498" y="151"/>
                  </a:lnTo>
                  <a:lnTo>
                    <a:pt x="509" y="153"/>
                  </a:lnTo>
                  <a:lnTo>
                    <a:pt x="522" y="164"/>
                  </a:lnTo>
                  <a:lnTo>
                    <a:pt x="512" y="165"/>
                  </a:lnTo>
                  <a:lnTo>
                    <a:pt x="517" y="172"/>
                  </a:lnTo>
                  <a:lnTo>
                    <a:pt x="511" y="175"/>
                  </a:lnTo>
                  <a:lnTo>
                    <a:pt x="514" y="179"/>
                  </a:lnTo>
                  <a:lnTo>
                    <a:pt x="508" y="178"/>
                  </a:lnTo>
                  <a:lnTo>
                    <a:pt x="507" y="187"/>
                  </a:lnTo>
                  <a:lnTo>
                    <a:pt x="497" y="187"/>
                  </a:lnTo>
                  <a:lnTo>
                    <a:pt x="486" y="180"/>
                  </a:lnTo>
                  <a:lnTo>
                    <a:pt x="484" y="186"/>
                  </a:lnTo>
                  <a:lnTo>
                    <a:pt x="491" y="193"/>
                  </a:lnTo>
                  <a:lnTo>
                    <a:pt x="486" y="196"/>
                  </a:lnTo>
                  <a:lnTo>
                    <a:pt x="489" y="199"/>
                  </a:lnTo>
                  <a:lnTo>
                    <a:pt x="485" y="202"/>
                  </a:lnTo>
                  <a:lnTo>
                    <a:pt x="487" y="206"/>
                  </a:lnTo>
                  <a:lnTo>
                    <a:pt x="491" y="202"/>
                  </a:lnTo>
                  <a:lnTo>
                    <a:pt x="487" y="222"/>
                  </a:lnTo>
                  <a:lnTo>
                    <a:pt x="479" y="221"/>
                  </a:lnTo>
                  <a:lnTo>
                    <a:pt x="467" y="232"/>
                  </a:lnTo>
                  <a:lnTo>
                    <a:pt x="469" y="237"/>
                  </a:lnTo>
                  <a:lnTo>
                    <a:pt x="464" y="242"/>
                  </a:lnTo>
                  <a:lnTo>
                    <a:pt x="460" y="234"/>
                  </a:lnTo>
                  <a:lnTo>
                    <a:pt x="455" y="240"/>
                  </a:lnTo>
                  <a:lnTo>
                    <a:pt x="447" y="234"/>
                  </a:lnTo>
                  <a:lnTo>
                    <a:pt x="439" y="239"/>
                  </a:lnTo>
                  <a:lnTo>
                    <a:pt x="441" y="243"/>
                  </a:lnTo>
                  <a:lnTo>
                    <a:pt x="433" y="244"/>
                  </a:lnTo>
                  <a:lnTo>
                    <a:pt x="422" y="251"/>
                  </a:lnTo>
                  <a:lnTo>
                    <a:pt x="391" y="280"/>
                  </a:lnTo>
                  <a:lnTo>
                    <a:pt x="388" y="287"/>
                  </a:lnTo>
                  <a:lnTo>
                    <a:pt x="379" y="285"/>
                  </a:lnTo>
                  <a:lnTo>
                    <a:pt x="377" y="293"/>
                  </a:lnTo>
                  <a:lnTo>
                    <a:pt x="373" y="287"/>
                  </a:lnTo>
                  <a:lnTo>
                    <a:pt x="370" y="293"/>
                  </a:lnTo>
                  <a:lnTo>
                    <a:pt x="368" y="281"/>
                  </a:lnTo>
                  <a:lnTo>
                    <a:pt x="363" y="286"/>
                  </a:lnTo>
                  <a:lnTo>
                    <a:pt x="362" y="294"/>
                  </a:lnTo>
                  <a:lnTo>
                    <a:pt x="345" y="294"/>
                  </a:lnTo>
                  <a:lnTo>
                    <a:pt x="327" y="303"/>
                  </a:lnTo>
                  <a:lnTo>
                    <a:pt x="329" y="296"/>
                  </a:lnTo>
                  <a:lnTo>
                    <a:pt x="317" y="304"/>
                  </a:lnTo>
                  <a:lnTo>
                    <a:pt x="324" y="307"/>
                  </a:lnTo>
                  <a:lnTo>
                    <a:pt x="323" y="315"/>
                  </a:lnTo>
                  <a:lnTo>
                    <a:pt x="301" y="320"/>
                  </a:lnTo>
                  <a:lnTo>
                    <a:pt x="301" y="328"/>
                  </a:lnTo>
                  <a:lnTo>
                    <a:pt x="275" y="336"/>
                  </a:lnTo>
                  <a:lnTo>
                    <a:pt x="254" y="333"/>
                  </a:lnTo>
                  <a:lnTo>
                    <a:pt x="223" y="319"/>
                  </a:lnTo>
                  <a:lnTo>
                    <a:pt x="212" y="318"/>
                  </a:lnTo>
                  <a:lnTo>
                    <a:pt x="212" y="307"/>
                  </a:lnTo>
                  <a:lnTo>
                    <a:pt x="209" y="318"/>
                  </a:lnTo>
                  <a:lnTo>
                    <a:pt x="198" y="315"/>
                  </a:lnTo>
                  <a:lnTo>
                    <a:pt x="190" y="303"/>
                  </a:lnTo>
                  <a:lnTo>
                    <a:pt x="178" y="297"/>
                  </a:lnTo>
                  <a:lnTo>
                    <a:pt x="184" y="296"/>
                  </a:lnTo>
                  <a:lnTo>
                    <a:pt x="179" y="294"/>
                  </a:lnTo>
                  <a:lnTo>
                    <a:pt x="177" y="287"/>
                  </a:lnTo>
                  <a:lnTo>
                    <a:pt x="173" y="292"/>
                  </a:lnTo>
                  <a:lnTo>
                    <a:pt x="158" y="282"/>
                  </a:lnTo>
                  <a:lnTo>
                    <a:pt x="154" y="277"/>
                  </a:lnTo>
                  <a:lnTo>
                    <a:pt x="160" y="273"/>
                  </a:lnTo>
                  <a:lnTo>
                    <a:pt x="150" y="274"/>
                  </a:lnTo>
                  <a:lnTo>
                    <a:pt x="149" y="282"/>
                  </a:lnTo>
                  <a:lnTo>
                    <a:pt x="133" y="285"/>
                  </a:lnTo>
                  <a:lnTo>
                    <a:pt x="111" y="282"/>
                  </a:lnTo>
                  <a:lnTo>
                    <a:pt x="102" y="279"/>
                  </a:lnTo>
                  <a:lnTo>
                    <a:pt x="86" y="284"/>
                  </a:lnTo>
                  <a:lnTo>
                    <a:pt x="76" y="276"/>
                  </a:lnTo>
                  <a:lnTo>
                    <a:pt x="80" y="256"/>
                  </a:lnTo>
                  <a:lnTo>
                    <a:pt x="89" y="267"/>
                  </a:lnTo>
                  <a:lnTo>
                    <a:pt x="104" y="264"/>
                  </a:lnTo>
                  <a:lnTo>
                    <a:pt x="125" y="261"/>
                  </a:lnTo>
                  <a:lnTo>
                    <a:pt x="124" y="254"/>
                  </a:lnTo>
                  <a:lnTo>
                    <a:pt x="114" y="250"/>
                  </a:lnTo>
                  <a:lnTo>
                    <a:pt x="126" y="250"/>
                  </a:lnTo>
                  <a:lnTo>
                    <a:pt x="128" y="246"/>
                  </a:lnTo>
                  <a:lnTo>
                    <a:pt x="121" y="242"/>
                  </a:lnTo>
                  <a:lnTo>
                    <a:pt x="129" y="231"/>
                  </a:lnTo>
                  <a:lnTo>
                    <a:pt x="146" y="229"/>
                  </a:lnTo>
                  <a:lnTo>
                    <a:pt x="150" y="226"/>
                  </a:lnTo>
                  <a:lnTo>
                    <a:pt x="126" y="227"/>
                  </a:lnTo>
                  <a:lnTo>
                    <a:pt x="114" y="235"/>
                  </a:lnTo>
                  <a:lnTo>
                    <a:pt x="114" y="223"/>
                  </a:lnTo>
                  <a:lnTo>
                    <a:pt x="118" y="213"/>
                  </a:lnTo>
                  <a:lnTo>
                    <a:pt x="126" y="209"/>
                  </a:lnTo>
                  <a:lnTo>
                    <a:pt x="128" y="202"/>
                  </a:lnTo>
                  <a:lnTo>
                    <a:pt x="122" y="202"/>
                  </a:lnTo>
                  <a:lnTo>
                    <a:pt x="112" y="209"/>
                  </a:lnTo>
                  <a:lnTo>
                    <a:pt x="107" y="219"/>
                  </a:lnTo>
                  <a:lnTo>
                    <a:pt x="103" y="205"/>
                  </a:lnTo>
                  <a:lnTo>
                    <a:pt x="99" y="206"/>
                  </a:lnTo>
                  <a:lnTo>
                    <a:pt x="96" y="196"/>
                  </a:lnTo>
                  <a:lnTo>
                    <a:pt x="109" y="187"/>
                  </a:lnTo>
                  <a:lnTo>
                    <a:pt x="104" y="183"/>
                  </a:lnTo>
                  <a:lnTo>
                    <a:pt x="96" y="179"/>
                  </a:lnTo>
                  <a:lnTo>
                    <a:pt x="87" y="183"/>
                  </a:lnTo>
                  <a:lnTo>
                    <a:pt x="62" y="178"/>
                  </a:lnTo>
                  <a:lnTo>
                    <a:pt x="54" y="174"/>
                  </a:lnTo>
                  <a:lnTo>
                    <a:pt x="39" y="177"/>
                  </a:lnTo>
                  <a:lnTo>
                    <a:pt x="37" y="183"/>
                  </a:lnTo>
                  <a:lnTo>
                    <a:pt x="25" y="185"/>
                  </a:lnTo>
                  <a:lnTo>
                    <a:pt x="19" y="165"/>
                  </a:lnTo>
                  <a:lnTo>
                    <a:pt x="29" y="160"/>
                  </a:lnTo>
                  <a:lnTo>
                    <a:pt x="43" y="165"/>
                  </a:lnTo>
                  <a:lnTo>
                    <a:pt x="54" y="159"/>
                  </a:lnTo>
                  <a:lnTo>
                    <a:pt x="59" y="165"/>
                  </a:lnTo>
                  <a:lnTo>
                    <a:pt x="62" y="156"/>
                  </a:lnTo>
                  <a:lnTo>
                    <a:pt x="62" y="15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8" name="Freeform 48"/>
            <p:cNvSpPr>
              <a:spLocks/>
            </p:cNvSpPr>
            <p:nvPr/>
          </p:nvSpPr>
          <p:spPr bwMode="auto">
            <a:xfrm>
              <a:off x="1587" y="1645"/>
              <a:ext cx="130" cy="185"/>
            </a:xfrm>
            <a:custGeom>
              <a:avLst/>
              <a:gdLst/>
              <a:ahLst/>
              <a:cxnLst>
                <a:cxn ang="0">
                  <a:pos x="21" y="306"/>
                </a:cxn>
                <a:cxn ang="0">
                  <a:pos x="37" y="332"/>
                </a:cxn>
                <a:cxn ang="0">
                  <a:pos x="68" y="332"/>
                </a:cxn>
                <a:cxn ang="0">
                  <a:pos x="97" y="340"/>
                </a:cxn>
                <a:cxn ang="0">
                  <a:pos x="121" y="359"/>
                </a:cxn>
                <a:cxn ang="0">
                  <a:pos x="145" y="359"/>
                </a:cxn>
                <a:cxn ang="0">
                  <a:pos x="129" y="335"/>
                </a:cxn>
                <a:cxn ang="0">
                  <a:pos x="140" y="306"/>
                </a:cxn>
                <a:cxn ang="0">
                  <a:pos x="156" y="272"/>
                </a:cxn>
                <a:cxn ang="0">
                  <a:pos x="163" y="235"/>
                </a:cxn>
                <a:cxn ang="0">
                  <a:pos x="198" y="211"/>
                </a:cxn>
                <a:cxn ang="0">
                  <a:pos x="224" y="195"/>
                </a:cxn>
                <a:cxn ang="0">
                  <a:pos x="221" y="174"/>
                </a:cxn>
                <a:cxn ang="0">
                  <a:pos x="221" y="137"/>
                </a:cxn>
                <a:cxn ang="0">
                  <a:pos x="229" y="121"/>
                </a:cxn>
                <a:cxn ang="0">
                  <a:pos x="256" y="119"/>
                </a:cxn>
                <a:cxn ang="0">
                  <a:pos x="266" y="126"/>
                </a:cxn>
                <a:cxn ang="0">
                  <a:pos x="287" y="100"/>
                </a:cxn>
                <a:cxn ang="0">
                  <a:pos x="280" y="76"/>
                </a:cxn>
                <a:cxn ang="0">
                  <a:pos x="266" y="74"/>
                </a:cxn>
                <a:cxn ang="0">
                  <a:pos x="240" y="74"/>
                </a:cxn>
                <a:cxn ang="0">
                  <a:pos x="229" y="74"/>
                </a:cxn>
                <a:cxn ang="0">
                  <a:pos x="221" y="39"/>
                </a:cxn>
                <a:cxn ang="0">
                  <a:pos x="224" y="8"/>
                </a:cxn>
                <a:cxn ang="0">
                  <a:pos x="206" y="0"/>
                </a:cxn>
                <a:cxn ang="0">
                  <a:pos x="198" y="10"/>
                </a:cxn>
                <a:cxn ang="0">
                  <a:pos x="156" y="2"/>
                </a:cxn>
                <a:cxn ang="0">
                  <a:pos x="145" y="13"/>
                </a:cxn>
                <a:cxn ang="0">
                  <a:pos x="156" y="45"/>
                </a:cxn>
                <a:cxn ang="0">
                  <a:pos x="150" y="74"/>
                </a:cxn>
                <a:cxn ang="0">
                  <a:pos x="132" y="53"/>
                </a:cxn>
                <a:cxn ang="0">
                  <a:pos x="124" y="34"/>
                </a:cxn>
                <a:cxn ang="0">
                  <a:pos x="97" y="37"/>
                </a:cxn>
                <a:cxn ang="0">
                  <a:pos x="90" y="55"/>
                </a:cxn>
                <a:cxn ang="0">
                  <a:pos x="82" y="63"/>
                </a:cxn>
                <a:cxn ang="0">
                  <a:pos x="82" y="90"/>
                </a:cxn>
                <a:cxn ang="0">
                  <a:pos x="76" y="84"/>
                </a:cxn>
                <a:cxn ang="0">
                  <a:pos x="55" y="53"/>
                </a:cxn>
                <a:cxn ang="0">
                  <a:pos x="42" y="39"/>
                </a:cxn>
                <a:cxn ang="0">
                  <a:pos x="29" y="47"/>
                </a:cxn>
                <a:cxn ang="0">
                  <a:pos x="32" y="66"/>
                </a:cxn>
                <a:cxn ang="0">
                  <a:pos x="32" y="76"/>
                </a:cxn>
                <a:cxn ang="0">
                  <a:pos x="13" y="84"/>
                </a:cxn>
                <a:cxn ang="0">
                  <a:pos x="13" y="111"/>
                </a:cxn>
                <a:cxn ang="0">
                  <a:pos x="29" y="137"/>
                </a:cxn>
                <a:cxn ang="0">
                  <a:pos x="29" y="156"/>
                </a:cxn>
                <a:cxn ang="0">
                  <a:pos x="21" y="174"/>
                </a:cxn>
                <a:cxn ang="0">
                  <a:pos x="0" y="192"/>
                </a:cxn>
                <a:cxn ang="0">
                  <a:pos x="2" y="211"/>
                </a:cxn>
                <a:cxn ang="0">
                  <a:pos x="24" y="229"/>
                </a:cxn>
                <a:cxn ang="0">
                  <a:pos x="32" y="248"/>
                </a:cxn>
                <a:cxn ang="0">
                  <a:pos x="29" y="285"/>
                </a:cxn>
                <a:cxn ang="0">
                  <a:pos x="21" y="306"/>
                </a:cxn>
              </a:cxnLst>
              <a:rect l="0" t="0" r="r" b="b"/>
              <a:pathLst>
                <a:path w="288" h="360">
                  <a:moveTo>
                    <a:pt x="21" y="306"/>
                  </a:moveTo>
                  <a:lnTo>
                    <a:pt x="37" y="332"/>
                  </a:lnTo>
                  <a:lnTo>
                    <a:pt x="68" y="332"/>
                  </a:lnTo>
                  <a:lnTo>
                    <a:pt x="97" y="340"/>
                  </a:lnTo>
                  <a:lnTo>
                    <a:pt x="121" y="359"/>
                  </a:lnTo>
                  <a:lnTo>
                    <a:pt x="145" y="359"/>
                  </a:lnTo>
                  <a:lnTo>
                    <a:pt x="129" y="335"/>
                  </a:lnTo>
                  <a:lnTo>
                    <a:pt x="140" y="306"/>
                  </a:lnTo>
                  <a:lnTo>
                    <a:pt x="156" y="272"/>
                  </a:lnTo>
                  <a:lnTo>
                    <a:pt x="163" y="235"/>
                  </a:lnTo>
                  <a:lnTo>
                    <a:pt x="198" y="211"/>
                  </a:lnTo>
                  <a:lnTo>
                    <a:pt x="224" y="195"/>
                  </a:lnTo>
                  <a:lnTo>
                    <a:pt x="221" y="174"/>
                  </a:lnTo>
                  <a:lnTo>
                    <a:pt x="221" y="137"/>
                  </a:lnTo>
                  <a:lnTo>
                    <a:pt x="229" y="121"/>
                  </a:lnTo>
                  <a:lnTo>
                    <a:pt x="256" y="119"/>
                  </a:lnTo>
                  <a:lnTo>
                    <a:pt x="266" y="126"/>
                  </a:lnTo>
                  <a:lnTo>
                    <a:pt x="287" y="100"/>
                  </a:lnTo>
                  <a:lnTo>
                    <a:pt x="280" y="76"/>
                  </a:lnTo>
                  <a:lnTo>
                    <a:pt x="266" y="74"/>
                  </a:lnTo>
                  <a:lnTo>
                    <a:pt x="240" y="74"/>
                  </a:lnTo>
                  <a:lnTo>
                    <a:pt x="229" y="74"/>
                  </a:lnTo>
                  <a:lnTo>
                    <a:pt x="221" y="39"/>
                  </a:lnTo>
                  <a:lnTo>
                    <a:pt x="224" y="8"/>
                  </a:lnTo>
                  <a:lnTo>
                    <a:pt x="206" y="0"/>
                  </a:lnTo>
                  <a:lnTo>
                    <a:pt x="198" y="10"/>
                  </a:lnTo>
                  <a:lnTo>
                    <a:pt x="156" y="2"/>
                  </a:lnTo>
                  <a:lnTo>
                    <a:pt x="145" y="13"/>
                  </a:lnTo>
                  <a:lnTo>
                    <a:pt x="156" y="45"/>
                  </a:lnTo>
                  <a:lnTo>
                    <a:pt x="150" y="74"/>
                  </a:lnTo>
                  <a:lnTo>
                    <a:pt x="132" y="53"/>
                  </a:lnTo>
                  <a:lnTo>
                    <a:pt x="124" y="34"/>
                  </a:lnTo>
                  <a:lnTo>
                    <a:pt x="97" y="37"/>
                  </a:lnTo>
                  <a:lnTo>
                    <a:pt x="90" y="55"/>
                  </a:lnTo>
                  <a:lnTo>
                    <a:pt x="82" y="63"/>
                  </a:lnTo>
                  <a:lnTo>
                    <a:pt x="82" y="90"/>
                  </a:lnTo>
                  <a:lnTo>
                    <a:pt x="76" y="84"/>
                  </a:lnTo>
                  <a:lnTo>
                    <a:pt x="55" y="53"/>
                  </a:lnTo>
                  <a:lnTo>
                    <a:pt x="42" y="39"/>
                  </a:lnTo>
                  <a:lnTo>
                    <a:pt x="29" y="47"/>
                  </a:lnTo>
                  <a:lnTo>
                    <a:pt x="32" y="66"/>
                  </a:lnTo>
                  <a:lnTo>
                    <a:pt x="32" y="76"/>
                  </a:lnTo>
                  <a:lnTo>
                    <a:pt x="13" y="84"/>
                  </a:lnTo>
                  <a:lnTo>
                    <a:pt x="13" y="111"/>
                  </a:lnTo>
                  <a:lnTo>
                    <a:pt x="29" y="137"/>
                  </a:lnTo>
                  <a:lnTo>
                    <a:pt x="29" y="156"/>
                  </a:lnTo>
                  <a:lnTo>
                    <a:pt x="21" y="174"/>
                  </a:lnTo>
                  <a:lnTo>
                    <a:pt x="0" y="192"/>
                  </a:lnTo>
                  <a:lnTo>
                    <a:pt x="2" y="211"/>
                  </a:lnTo>
                  <a:lnTo>
                    <a:pt x="24" y="229"/>
                  </a:lnTo>
                  <a:lnTo>
                    <a:pt x="32" y="248"/>
                  </a:lnTo>
                  <a:lnTo>
                    <a:pt x="29" y="285"/>
                  </a:lnTo>
                  <a:lnTo>
                    <a:pt x="21" y="306"/>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89" name="Freeform 49"/>
            <p:cNvSpPr>
              <a:spLocks/>
            </p:cNvSpPr>
            <p:nvPr/>
          </p:nvSpPr>
          <p:spPr bwMode="auto">
            <a:xfrm>
              <a:off x="1613" y="1589"/>
              <a:ext cx="99" cy="70"/>
            </a:xfrm>
            <a:custGeom>
              <a:avLst/>
              <a:gdLst/>
              <a:ahLst/>
              <a:cxnLst>
                <a:cxn ang="0">
                  <a:pos x="0" y="132"/>
                </a:cxn>
                <a:cxn ang="0">
                  <a:pos x="18" y="137"/>
                </a:cxn>
                <a:cxn ang="0">
                  <a:pos x="39" y="121"/>
                </a:cxn>
                <a:cxn ang="0">
                  <a:pos x="63" y="95"/>
                </a:cxn>
                <a:cxn ang="0">
                  <a:pos x="121" y="95"/>
                </a:cxn>
                <a:cxn ang="0">
                  <a:pos x="174" y="84"/>
                </a:cxn>
                <a:cxn ang="0">
                  <a:pos x="206" y="61"/>
                </a:cxn>
                <a:cxn ang="0">
                  <a:pos x="214" y="32"/>
                </a:cxn>
                <a:cxn ang="0">
                  <a:pos x="219" y="0"/>
                </a:cxn>
                <a:cxn ang="0">
                  <a:pos x="179" y="18"/>
                </a:cxn>
                <a:cxn ang="0">
                  <a:pos x="105" y="53"/>
                </a:cxn>
                <a:cxn ang="0">
                  <a:pos x="84" y="55"/>
                </a:cxn>
                <a:cxn ang="0">
                  <a:pos x="63" y="74"/>
                </a:cxn>
                <a:cxn ang="0">
                  <a:pos x="18" y="82"/>
                </a:cxn>
                <a:cxn ang="0">
                  <a:pos x="0" y="90"/>
                </a:cxn>
                <a:cxn ang="0">
                  <a:pos x="0" y="132"/>
                </a:cxn>
              </a:cxnLst>
              <a:rect l="0" t="0" r="r" b="b"/>
              <a:pathLst>
                <a:path w="220" h="138">
                  <a:moveTo>
                    <a:pt x="0" y="132"/>
                  </a:moveTo>
                  <a:lnTo>
                    <a:pt x="18" y="137"/>
                  </a:lnTo>
                  <a:lnTo>
                    <a:pt x="39" y="121"/>
                  </a:lnTo>
                  <a:lnTo>
                    <a:pt x="63" y="95"/>
                  </a:lnTo>
                  <a:lnTo>
                    <a:pt x="121" y="95"/>
                  </a:lnTo>
                  <a:lnTo>
                    <a:pt x="174" y="84"/>
                  </a:lnTo>
                  <a:lnTo>
                    <a:pt x="206" y="61"/>
                  </a:lnTo>
                  <a:lnTo>
                    <a:pt x="214" y="32"/>
                  </a:lnTo>
                  <a:lnTo>
                    <a:pt x="219" y="0"/>
                  </a:lnTo>
                  <a:lnTo>
                    <a:pt x="179" y="18"/>
                  </a:lnTo>
                  <a:lnTo>
                    <a:pt x="105" y="53"/>
                  </a:lnTo>
                  <a:lnTo>
                    <a:pt x="84" y="55"/>
                  </a:lnTo>
                  <a:lnTo>
                    <a:pt x="63" y="74"/>
                  </a:lnTo>
                  <a:lnTo>
                    <a:pt x="18" y="82"/>
                  </a:lnTo>
                  <a:lnTo>
                    <a:pt x="0" y="90"/>
                  </a:lnTo>
                  <a:lnTo>
                    <a:pt x="0" y="132"/>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0" name="Freeform 50"/>
            <p:cNvSpPr>
              <a:spLocks/>
            </p:cNvSpPr>
            <p:nvPr/>
          </p:nvSpPr>
          <p:spPr bwMode="auto">
            <a:xfrm>
              <a:off x="1664" y="1760"/>
              <a:ext cx="42" cy="59"/>
            </a:xfrm>
            <a:custGeom>
              <a:avLst/>
              <a:gdLst/>
              <a:ahLst/>
              <a:cxnLst>
                <a:cxn ang="0">
                  <a:pos x="29" y="0"/>
                </a:cxn>
                <a:cxn ang="0">
                  <a:pos x="90" y="40"/>
                </a:cxn>
                <a:cxn ang="0">
                  <a:pos x="93" y="58"/>
                </a:cxn>
                <a:cxn ang="0">
                  <a:pos x="72" y="79"/>
                </a:cxn>
                <a:cxn ang="0">
                  <a:pos x="50" y="95"/>
                </a:cxn>
                <a:cxn ang="0">
                  <a:pos x="56" y="114"/>
                </a:cxn>
                <a:cxn ang="0">
                  <a:pos x="29" y="108"/>
                </a:cxn>
                <a:cxn ang="0">
                  <a:pos x="3" y="79"/>
                </a:cxn>
                <a:cxn ang="0">
                  <a:pos x="0" y="58"/>
                </a:cxn>
                <a:cxn ang="0">
                  <a:pos x="11" y="34"/>
                </a:cxn>
                <a:cxn ang="0">
                  <a:pos x="29" y="0"/>
                </a:cxn>
              </a:cxnLst>
              <a:rect l="0" t="0" r="r" b="b"/>
              <a:pathLst>
                <a:path w="94" h="115">
                  <a:moveTo>
                    <a:pt x="29" y="0"/>
                  </a:moveTo>
                  <a:lnTo>
                    <a:pt x="90" y="40"/>
                  </a:lnTo>
                  <a:lnTo>
                    <a:pt x="93" y="58"/>
                  </a:lnTo>
                  <a:lnTo>
                    <a:pt x="72" y="79"/>
                  </a:lnTo>
                  <a:lnTo>
                    <a:pt x="50" y="95"/>
                  </a:lnTo>
                  <a:lnTo>
                    <a:pt x="56" y="114"/>
                  </a:lnTo>
                  <a:lnTo>
                    <a:pt x="29" y="108"/>
                  </a:lnTo>
                  <a:lnTo>
                    <a:pt x="3" y="79"/>
                  </a:lnTo>
                  <a:lnTo>
                    <a:pt x="0" y="58"/>
                  </a:lnTo>
                  <a:lnTo>
                    <a:pt x="11" y="34"/>
                  </a:lnTo>
                  <a:lnTo>
                    <a:pt x="29"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1" name="Freeform 51"/>
            <p:cNvSpPr>
              <a:spLocks/>
            </p:cNvSpPr>
            <p:nvPr/>
          </p:nvSpPr>
          <p:spPr bwMode="auto">
            <a:xfrm>
              <a:off x="1716" y="1744"/>
              <a:ext cx="64" cy="86"/>
            </a:xfrm>
            <a:custGeom>
              <a:avLst/>
              <a:gdLst/>
              <a:ahLst/>
              <a:cxnLst>
                <a:cxn ang="0">
                  <a:pos x="132" y="0"/>
                </a:cxn>
                <a:cxn ang="0">
                  <a:pos x="140" y="8"/>
                </a:cxn>
                <a:cxn ang="0">
                  <a:pos x="132" y="16"/>
                </a:cxn>
                <a:cxn ang="0">
                  <a:pos x="140" y="35"/>
                </a:cxn>
                <a:cxn ang="0">
                  <a:pos x="130" y="59"/>
                </a:cxn>
                <a:cxn ang="0">
                  <a:pos x="109" y="74"/>
                </a:cxn>
                <a:cxn ang="0">
                  <a:pos x="117" y="93"/>
                </a:cxn>
                <a:cxn ang="0">
                  <a:pos x="109" y="109"/>
                </a:cxn>
                <a:cxn ang="0">
                  <a:pos x="117" y="124"/>
                </a:cxn>
                <a:cxn ang="0">
                  <a:pos x="90" y="167"/>
                </a:cxn>
                <a:cxn ang="0">
                  <a:pos x="32" y="124"/>
                </a:cxn>
                <a:cxn ang="0">
                  <a:pos x="0" y="103"/>
                </a:cxn>
                <a:cxn ang="0">
                  <a:pos x="19" y="93"/>
                </a:cxn>
                <a:cxn ang="0">
                  <a:pos x="19" y="66"/>
                </a:cxn>
                <a:cxn ang="0">
                  <a:pos x="56" y="43"/>
                </a:cxn>
                <a:cxn ang="0">
                  <a:pos x="74" y="51"/>
                </a:cxn>
                <a:cxn ang="0">
                  <a:pos x="90" y="43"/>
                </a:cxn>
                <a:cxn ang="0">
                  <a:pos x="122" y="22"/>
                </a:cxn>
                <a:cxn ang="0">
                  <a:pos x="132" y="0"/>
                </a:cxn>
              </a:cxnLst>
              <a:rect l="0" t="0" r="r" b="b"/>
              <a:pathLst>
                <a:path w="141" h="168">
                  <a:moveTo>
                    <a:pt x="132" y="0"/>
                  </a:moveTo>
                  <a:lnTo>
                    <a:pt x="140" y="8"/>
                  </a:lnTo>
                  <a:lnTo>
                    <a:pt x="132" y="16"/>
                  </a:lnTo>
                  <a:lnTo>
                    <a:pt x="140" y="35"/>
                  </a:lnTo>
                  <a:lnTo>
                    <a:pt x="130" y="59"/>
                  </a:lnTo>
                  <a:lnTo>
                    <a:pt x="109" y="74"/>
                  </a:lnTo>
                  <a:lnTo>
                    <a:pt x="117" y="93"/>
                  </a:lnTo>
                  <a:lnTo>
                    <a:pt x="109" y="109"/>
                  </a:lnTo>
                  <a:lnTo>
                    <a:pt x="117" y="124"/>
                  </a:lnTo>
                  <a:lnTo>
                    <a:pt x="90" y="167"/>
                  </a:lnTo>
                  <a:lnTo>
                    <a:pt x="32" y="124"/>
                  </a:lnTo>
                  <a:lnTo>
                    <a:pt x="0" y="103"/>
                  </a:lnTo>
                  <a:lnTo>
                    <a:pt x="19" y="93"/>
                  </a:lnTo>
                  <a:lnTo>
                    <a:pt x="19" y="66"/>
                  </a:lnTo>
                  <a:lnTo>
                    <a:pt x="56" y="43"/>
                  </a:lnTo>
                  <a:lnTo>
                    <a:pt x="74" y="51"/>
                  </a:lnTo>
                  <a:lnTo>
                    <a:pt x="90" y="43"/>
                  </a:lnTo>
                  <a:lnTo>
                    <a:pt x="122" y="22"/>
                  </a:lnTo>
                  <a:lnTo>
                    <a:pt x="132"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sp>
          <p:nvSpPr>
            <p:cNvPr id="547892" name="Freeform 52"/>
            <p:cNvSpPr>
              <a:spLocks/>
            </p:cNvSpPr>
            <p:nvPr/>
          </p:nvSpPr>
          <p:spPr bwMode="auto">
            <a:xfrm>
              <a:off x="1709" y="1832"/>
              <a:ext cx="25" cy="36"/>
            </a:xfrm>
            <a:custGeom>
              <a:avLst/>
              <a:gdLst/>
              <a:ahLst/>
              <a:cxnLst>
                <a:cxn ang="0">
                  <a:pos x="0" y="0"/>
                </a:cxn>
                <a:cxn ang="0">
                  <a:pos x="37" y="11"/>
                </a:cxn>
                <a:cxn ang="0">
                  <a:pos x="50" y="29"/>
                </a:cxn>
                <a:cxn ang="0">
                  <a:pos x="55" y="55"/>
                </a:cxn>
                <a:cxn ang="0">
                  <a:pos x="37" y="69"/>
                </a:cxn>
                <a:cxn ang="0">
                  <a:pos x="8" y="58"/>
                </a:cxn>
                <a:cxn ang="0">
                  <a:pos x="2" y="40"/>
                </a:cxn>
                <a:cxn ang="0">
                  <a:pos x="0" y="0"/>
                </a:cxn>
              </a:cxnLst>
              <a:rect l="0" t="0" r="r" b="b"/>
              <a:pathLst>
                <a:path w="56" h="70">
                  <a:moveTo>
                    <a:pt x="0" y="0"/>
                  </a:moveTo>
                  <a:lnTo>
                    <a:pt x="37" y="11"/>
                  </a:lnTo>
                  <a:lnTo>
                    <a:pt x="50" y="29"/>
                  </a:lnTo>
                  <a:lnTo>
                    <a:pt x="55" y="55"/>
                  </a:lnTo>
                  <a:lnTo>
                    <a:pt x="37" y="69"/>
                  </a:lnTo>
                  <a:lnTo>
                    <a:pt x="8" y="58"/>
                  </a:lnTo>
                  <a:lnTo>
                    <a:pt x="2" y="40"/>
                  </a:lnTo>
                  <a:lnTo>
                    <a:pt x="0" y="0"/>
                  </a:lnTo>
                </a:path>
              </a:pathLst>
            </a:custGeom>
            <a:solidFill>
              <a:schemeClr val="bg1"/>
            </a:solidFill>
            <a:ln w="12700" cap="rnd" cmpd="sng">
              <a:solidFill>
                <a:schemeClr val="accent2"/>
              </a:solidFill>
              <a:prstDash val="solid"/>
              <a:round/>
              <a:headEnd type="none" w="med" len="med"/>
              <a:tailEnd type="none" w="med" len="med"/>
            </a:ln>
            <a:effectLst>
              <a:outerShdw dist="35921" dir="2700000" algn="ctr" rotWithShape="0">
                <a:schemeClr val="bg2"/>
              </a:outerShdw>
            </a:effectLst>
          </p:spPr>
          <p:txBody>
            <a:bodyPr/>
            <a:lstStyle/>
            <a:p>
              <a:endParaRPr lang="en-GB"/>
            </a:p>
          </p:txBody>
        </p:sp>
      </p:grpSp>
      <p:pic>
        <p:nvPicPr>
          <p:cNvPr id="547893" name="Picture 53"/>
          <p:cNvPicPr>
            <a:picLocks noChangeAspect="1" noChangeArrowheads="1"/>
          </p:cNvPicPr>
          <p:nvPr/>
        </p:nvPicPr>
        <p:blipFill>
          <a:blip r:embed="rId2" cstate="print"/>
          <a:srcRect/>
          <a:stretch>
            <a:fillRect/>
          </a:stretch>
        </p:blipFill>
        <p:spPr bwMode="auto">
          <a:xfrm>
            <a:off x="771525" y="793750"/>
            <a:ext cx="3281363" cy="1765300"/>
          </a:xfrm>
          <a:prstGeom prst="rect">
            <a:avLst/>
          </a:prstGeom>
          <a:noFill/>
        </p:spPr>
      </p:pic>
      <p:sp>
        <p:nvSpPr>
          <p:cNvPr id="547894" name="Rectangle 54"/>
          <p:cNvSpPr>
            <a:spLocks noChangeArrowheads="1"/>
          </p:cNvSpPr>
          <p:nvPr/>
        </p:nvSpPr>
        <p:spPr bwMode="auto">
          <a:xfrm>
            <a:off x="0" y="6546850"/>
            <a:ext cx="9144000" cy="304800"/>
          </a:xfrm>
          <a:prstGeom prst="rect">
            <a:avLst/>
          </a:prstGeom>
          <a:solidFill>
            <a:srgbClr val="000099"/>
          </a:solidFill>
          <a:ln w="9525">
            <a:noFill/>
            <a:miter lim="800000"/>
            <a:headEnd/>
            <a:tailEnd/>
          </a:ln>
          <a:effectLst>
            <a:outerShdw dist="35921" dir="2700000" algn="ctr" rotWithShape="0">
              <a:schemeClr val="tx1"/>
            </a:outerShdw>
          </a:effectLst>
        </p:spPr>
        <p:txBody>
          <a:bodyPr wrap="none" lIns="18288" tIns="18288" rIns="18288" bIns="18288" anchor="ctr"/>
          <a:lstStyle/>
          <a:p>
            <a:endParaRPr lang="en-GB"/>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Rectangle 2"/>
          <p:cNvSpPr>
            <a:spLocks noChangeArrowheads="1"/>
          </p:cNvSpPr>
          <p:nvPr/>
        </p:nvSpPr>
        <p:spPr bwMode="auto">
          <a:xfrm>
            <a:off x="1722438" y="1441450"/>
            <a:ext cx="7151687" cy="763588"/>
          </a:xfrm>
          <a:prstGeom prst="rect">
            <a:avLst/>
          </a:prstGeom>
          <a:noFill/>
          <a:ln w="9525">
            <a:noFill/>
            <a:miter lim="800000"/>
            <a:headEnd/>
            <a:tailEnd/>
          </a:ln>
          <a:effectLst>
            <a:outerShdw dist="35921" dir="2700000" algn="ctr" rotWithShape="0">
              <a:schemeClr val="tx1"/>
            </a:outerShdw>
          </a:effectLst>
        </p:spPr>
        <p:txBody>
          <a:bodyPr wrap="none"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graphicFrame>
        <p:nvGraphicFramePr>
          <p:cNvPr id="4098" name="Object 3"/>
          <p:cNvGraphicFramePr>
            <a:graphicFrameLocks noGrp="1" noChangeAspect="1"/>
          </p:cNvGraphicFramePr>
          <p:nvPr>
            <p:ph type="chart" idx="1"/>
          </p:nvPr>
        </p:nvGraphicFramePr>
        <p:xfrm>
          <a:off x="612775" y="1120775"/>
          <a:ext cx="6477000" cy="5021263"/>
        </p:xfrm>
        <a:graphic>
          <a:graphicData uri="http://schemas.openxmlformats.org/presentationml/2006/ole">
            <mc:AlternateContent xmlns:mc="http://schemas.openxmlformats.org/markup-compatibility/2006">
              <mc:Choice xmlns:v="urn:schemas-microsoft-com:vml" Requires="v">
                <p:oleObj spid="_x0000_s2053" name="Chart" r:id="rId4" imgW="6108840" imgH="4770000" progId="MSGraph.Chart.8">
                  <p:embed followColorScheme="full"/>
                </p:oleObj>
              </mc:Choice>
              <mc:Fallback>
                <p:oleObj name="Chart" r:id="rId4" imgW="6108840" imgH="47700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120775"/>
                        <a:ext cx="6477000" cy="5021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7056438" y="2319338"/>
            <a:ext cx="1752600" cy="822325"/>
          </a:xfrm>
          <a:prstGeom prst="rect">
            <a:avLst/>
          </a:prstGeom>
          <a:noFill/>
          <a:ln w="9525">
            <a:noFill/>
            <a:miter lim="800000"/>
            <a:headEnd/>
            <a:tailEnd/>
          </a:ln>
        </p:spPr>
        <p:txBody>
          <a:bodyPr>
            <a:spAutoFit/>
          </a:bodyPr>
          <a:lstStyle/>
          <a:p>
            <a:pPr algn="l" rtl="0" fontAlgn="base">
              <a:spcBef>
                <a:spcPct val="50000"/>
              </a:spcBef>
              <a:spcAft>
                <a:spcPct val="0"/>
              </a:spcAft>
            </a:pPr>
            <a:r>
              <a:rPr lang="en-US" sz="2400" kern="1200">
                <a:solidFill>
                  <a:srgbClr val="000000"/>
                </a:solidFill>
                <a:latin typeface="Arial" charset="0"/>
                <a:ea typeface="+mn-ea"/>
                <a:cs typeface="+mn-cs"/>
              </a:rPr>
              <a:t>36% reduction</a:t>
            </a:r>
          </a:p>
        </p:txBody>
      </p:sp>
      <p:sp>
        <p:nvSpPr>
          <p:cNvPr id="4101" name="Rectangle 5"/>
          <p:cNvSpPr>
            <a:spLocks noGrp="1" noChangeArrowheads="1"/>
          </p:cNvSpPr>
          <p:nvPr>
            <p:ph type="title"/>
          </p:nvPr>
        </p:nvSpPr>
        <p:spPr>
          <a:xfrm>
            <a:off x="528638" y="239713"/>
            <a:ext cx="8229600" cy="990600"/>
          </a:xfrm>
        </p:spPr>
        <p:txBody>
          <a:bodyPr/>
          <a:lstStyle/>
          <a:p>
            <a:r>
              <a:rPr lang="en-US" b="0" smtClean="0"/>
              <a:t> ASCOT-LLA : Nonfatal MI </a:t>
            </a:r>
            <a:br>
              <a:rPr lang="en-US" b="0" smtClean="0"/>
            </a:br>
            <a:r>
              <a:rPr lang="en-US" b="0" smtClean="0"/>
              <a:t>and Fatal CHD</a:t>
            </a:r>
          </a:p>
        </p:txBody>
      </p:sp>
      <p:sp>
        <p:nvSpPr>
          <p:cNvPr id="4102" name="Text Box 6"/>
          <p:cNvSpPr txBox="1">
            <a:spLocks noChangeArrowheads="1"/>
          </p:cNvSpPr>
          <p:nvPr/>
        </p:nvSpPr>
        <p:spPr bwMode="auto">
          <a:xfrm>
            <a:off x="4681538" y="4478338"/>
            <a:ext cx="2400300" cy="366712"/>
          </a:xfrm>
          <a:prstGeom prst="rect">
            <a:avLst/>
          </a:prstGeom>
          <a:noFill/>
          <a:ln w="9525">
            <a:noFill/>
            <a:miter lim="800000"/>
            <a:headEnd/>
            <a:tailEnd/>
          </a:ln>
        </p:spPr>
        <p:txBody>
          <a:bodyPr wrap="none">
            <a:spAutoFit/>
          </a:bodyPr>
          <a:lstStyle/>
          <a:p>
            <a:pPr algn="l" rtl="0" fontAlgn="base">
              <a:spcBef>
                <a:spcPct val="50000"/>
              </a:spcBef>
              <a:spcAft>
                <a:spcPct val="0"/>
              </a:spcAft>
            </a:pPr>
            <a:r>
              <a:rPr lang="en-US" b="1" kern="1200">
                <a:solidFill>
                  <a:srgbClr val="000000"/>
                </a:solidFill>
                <a:latin typeface="Arial" charset="0"/>
                <a:ea typeface="+mn-ea"/>
                <a:cs typeface="+mn-cs"/>
              </a:rPr>
              <a:t>HR = 0.64 (0.50-0.83)</a:t>
            </a:r>
          </a:p>
        </p:txBody>
      </p:sp>
      <p:sp>
        <p:nvSpPr>
          <p:cNvPr id="4103" name="Line 7"/>
          <p:cNvSpPr>
            <a:spLocks noChangeShapeType="1"/>
          </p:cNvSpPr>
          <p:nvPr/>
        </p:nvSpPr>
        <p:spPr bwMode="auto">
          <a:xfrm>
            <a:off x="1962150" y="1603375"/>
            <a:ext cx="525463" cy="0"/>
          </a:xfrm>
          <a:prstGeom prst="line">
            <a:avLst/>
          </a:prstGeom>
          <a:noFill/>
          <a:ln w="50800">
            <a:solidFill>
              <a:srgbClr val="FF3300"/>
            </a:solidFill>
            <a:round/>
            <a:headEnd/>
            <a:tailEnd/>
          </a:ln>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4104" name="Line 8"/>
          <p:cNvSpPr>
            <a:spLocks noChangeShapeType="1"/>
          </p:cNvSpPr>
          <p:nvPr/>
        </p:nvSpPr>
        <p:spPr bwMode="auto">
          <a:xfrm>
            <a:off x="1962150" y="1984375"/>
            <a:ext cx="525463" cy="0"/>
          </a:xfrm>
          <a:prstGeom prst="line">
            <a:avLst/>
          </a:prstGeom>
          <a:noFill/>
          <a:ln w="50800">
            <a:solidFill>
              <a:schemeClr val="accent2"/>
            </a:solidFill>
            <a:round/>
            <a:headEnd/>
            <a:tailEnd/>
          </a:ln>
        </p:spPr>
        <p:txBody>
          <a:bodyPr wrap="none"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4105" name="Text Box 9"/>
          <p:cNvSpPr txBox="1">
            <a:spLocks noChangeArrowheads="1"/>
          </p:cNvSpPr>
          <p:nvPr/>
        </p:nvSpPr>
        <p:spPr bwMode="auto">
          <a:xfrm>
            <a:off x="2498725" y="1387475"/>
            <a:ext cx="5862638" cy="723900"/>
          </a:xfrm>
          <a:prstGeom prst="rect">
            <a:avLst/>
          </a:prstGeom>
          <a:noFill/>
          <a:ln w="9525">
            <a:noFill/>
            <a:miter lim="800000"/>
            <a:headEnd/>
            <a:tailEnd/>
          </a:ln>
        </p:spPr>
        <p:txBody>
          <a:bodyPr>
            <a:spAutoFit/>
          </a:bodyPr>
          <a:lstStyle/>
          <a:p>
            <a:pPr algn="l" rtl="0" fontAlgn="base">
              <a:spcBef>
                <a:spcPct val="50000"/>
              </a:spcBef>
              <a:spcAft>
                <a:spcPct val="0"/>
              </a:spcAft>
              <a:tabLst>
                <a:tab pos="2293938" algn="l"/>
                <a:tab pos="4684713" algn="l"/>
              </a:tabLst>
            </a:pPr>
            <a:r>
              <a:rPr lang="en-US" b="1" kern="1200">
                <a:solidFill>
                  <a:srgbClr val="000000"/>
                </a:solidFill>
                <a:latin typeface="Arial" charset="0"/>
                <a:ea typeface="+mn-ea"/>
                <a:cs typeface="+mn-cs"/>
              </a:rPr>
              <a:t>Atorvastatin 10 mg	</a:t>
            </a:r>
            <a:r>
              <a:rPr lang="en-US" b="1" kern="1200">
                <a:solidFill>
                  <a:srgbClr val="000099"/>
                </a:solidFill>
                <a:latin typeface="Arial" charset="0"/>
                <a:ea typeface="+mn-ea"/>
                <a:cs typeface="+mn-cs"/>
              </a:rPr>
              <a:t>Number of events	100</a:t>
            </a:r>
          </a:p>
          <a:p>
            <a:pPr algn="l" rtl="0" fontAlgn="base">
              <a:spcBef>
                <a:spcPct val="30000"/>
              </a:spcBef>
              <a:spcAft>
                <a:spcPct val="0"/>
              </a:spcAft>
              <a:tabLst>
                <a:tab pos="2293938" algn="l"/>
                <a:tab pos="4684713" algn="l"/>
              </a:tabLst>
            </a:pPr>
            <a:r>
              <a:rPr lang="en-US" b="1" kern="1200">
                <a:solidFill>
                  <a:srgbClr val="000000"/>
                </a:solidFill>
                <a:latin typeface="Arial" charset="0"/>
                <a:ea typeface="+mn-ea"/>
                <a:cs typeface="+mn-cs"/>
              </a:rPr>
              <a:t>Placebo	</a:t>
            </a:r>
            <a:r>
              <a:rPr lang="en-US" b="1" kern="1200">
                <a:solidFill>
                  <a:srgbClr val="000099"/>
                </a:solidFill>
                <a:latin typeface="Arial" charset="0"/>
                <a:ea typeface="+mn-ea"/>
                <a:cs typeface="+mn-cs"/>
              </a:rPr>
              <a:t>Number of events 	154</a:t>
            </a:r>
          </a:p>
        </p:txBody>
      </p:sp>
      <p:sp>
        <p:nvSpPr>
          <p:cNvPr id="4106" name="Line 10"/>
          <p:cNvSpPr>
            <a:spLocks noChangeShapeType="1"/>
          </p:cNvSpPr>
          <p:nvPr/>
        </p:nvSpPr>
        <p:spPr bwMode="auto">
          <a:xfrm>
            <a:off x="7045325" y="2319338"/>
            <a:ext cx="12700" cy="990600"/>
          </a:xfrm>
          <a:prstGeom prst="line">
            <a:avLst/>
          </a:prstGeom>
          <a:noFill/>
          <a:ln w="38100">
            <a:solidFill>
              <a:srgbClr val="800080"/>
            </a:solidFill>
            <a:round/>
            <a:headEnd/>
            <a:tailEnd type="triangle" w="med" len="me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4107" name="Text Box 11"/>
          <p:cNvSpPr txBox="1">
            <a:spLocks noChangeArrowheads="1"/>
          </p:cNvSpPr>
          <p:nvPr/>
        </p:nvSpPr>
        <p:spPr bwMode="auto">
          <a:xfrm>
            <a:off x="7208838" y="4478338"/>
            <a:ext cx="1155700" cy="366712"/>
          </a:xfrm>
          <a:prstGeom prst="rect">
            <a:avLst/>
          </a:prstGeom>
          <a:noFill/>
          <a:ln w="9525">
            <a:noFill/>
            <a:miter lim="800000"/>
            <a:headEnd/>
            <a:tailEnd/>
          </a:ln>
        </p:spPr>
        <p:txBody>
          <a:bodyPr wrap="none">
            <a:spAutoFit/>
          </a:bodyPr>
          <a:lstStyle/>
          <a:p>
            <a:pPr algn="l" rtl="0" fontAlgn="base">
              <a:spcBef>
                <a:spcPct val="50000"/>
              </a:spcBef>
              <a:spcAft>
                <a:spcPct val="0"/>
              </a:spcAft>
            </a:pPr>
            <a:r>
              <a:rPr lang="en-US" b="1" kern="1200">
                <a:solidFill>
                  <a:srgbClr val="000000"/>
                </a:solidFill>
                <a:latin typeface="Arial" charset="0"/>
                <a:ea typeface="+mn-ea"/>
                <a:cs typeface="+mn-cs"/>
              </a:rPr>
              <a:t>p=0.0005</a:t>
            </a:r>
          </a:p>
        </p:txBody>
      </p:sp>
      <p:grpSp>
        <p:nvGrpSpPr>
          <p:cNvPr id="2" name="Group 12"/>
          <p:cNvGrpSpPr>
            <a:grpSpLocks/>
          </p:cNvGrpSpPr>
          <p:nvPr/>
        </p:nvGrpSpPr>
        <p:grpSpPr bwMode="auto">
          <a:xfrm>
            <a:off x="1524000" y="2319338"/>
            <a:ext cx="5205413" cy="2738437"/>
            <a:chOff x="960" y="1461"/>
            <a:chExt cx="3279" cy="1725"/>
          </a:xfrm>
        </p:grpSpPr>
        <p:sp>
          <p:nvSpPr>
            <p:cNvPr id="4113" name="Freeform 13"/>
            <p:cNvSpPr>
              <a:spLocks/>
            </p:cNvSpPr>
            <p:nvPr/>
          </p:nvSpPr>
          <p:spPr bwMode="auto">
            <a:xfrm>
              <a:off x="2649" y="1461"/>
              <a:ext cx="1590" cy="795"/>
            </a:xfrm>
            <a:custGeom>
              <a:avLst/>
              <a:gdLst>
                <a:gd name="T0" fmla="*/ 1590 w 1590"/>
                <a:gd name="T1" fmla="*/ 0 h 795"/>
                <a:gd name="T2" fmla="*/ 1563 w 1590"/>
                <a:gd name="T3" fmla="*/ 6 h 795"/>
                <a:gd name="T4" fmla="*/ 1563 w 1590"/>
                <a:gd name="T5" fmla="*/ 24 h 795"/>
                <a:gd name="T6" fmla="*/ 1542 w 1590"/>
                <a:gd name="T7" fmla="*/ 30 h 795"/>
                <a:gd name="T8" fmla="*/ 1542 w 1590"/>
                <a:gd name="T9" fmla="*/ 63 h 795"/>
                <a:gd name="T10" fmla="*/ 1476 w 1590"/>
                <a:gd name="T11" fmla="*/ 63 h 795"/>
                <a:gd name="T12" fmla="*/ 1473 w 1590"/>
                <a:gd name="T13" fmla="*/ 108 h 795"/>
                <a:gd name="T14" fmla="*/ 1362 w 1590"/>
                <a:gd name="T15" fmla="*/ 111 h 795"/>
                <a:gd name="T16" fmla="*/ 1347 w 1590"/>
                <a:gd name="T17" fmla="*/ 141 h 795"/>
                <a:gd name="T18" fmla="*/ 1341 w 1590"/>
                <a:gd name="T19" fmla="*/ 165 h 795"/>
                <a:gd name="T20" fmla="*/ 1323 w 1590"/>
                <a:gd name="T21" fmla="*/ 180 h 795"/>
                <a:gd name="T22" fmla="*/ 1320 w 1590"/>
                <a:gd name="T23" fmla="*/ 207 h 795"/>
                <a:gd name="T24" fmla="*/ 1272 w 1590"/>
                <a:gd name="T25" fmla="*/ 207 h 795"/>
                <a:gd name="T26" fmla="*/ 1257 w 1590"/>
                <a:gd name="T27" fmla="*/ 231 h 795"/>
                <a:gd name="T28" fmla="*/ 1242 w 1590"/>
                <a:gd name="T29" fmla="*/ 243 h 795"/>
                <a:gd name="T30" fmla="*/ 1173 w 1590"/>
                <a:gd name="T31" fmla="*/ 237 h 795"/>
                <a:gd name="T32" fmla="*/ 1161 w 1590"/>
                <a:gd name="T33" fmla="*/ 267 h 795"/>
                <a:gd name="T34" fmla="*/ 1155 w 1590"/>
                <a:gd name="T35" fmla="*/ 294 h 795"/>
                <a:gd name="T36" fmla="*/ 1089 w 1590"/>
                <a:gd name="T37" fmla="*/ 297 h 795"/>
                <a:gd name="T38" fmla="*/ 1074 w 1590"/>
                <a:gd name="T39" fmla="*/ 333 h 795"/>
                <a:gd name="T40" fmla="*/ 1041 w 1590"/>
                <a:gd name="T41" fmla="*/ 336 h 795"/>
                <a:gd name="T42" fmla="*/ 1005 w 1590"/>
                <a:gd name="T43" fmla="*/ 342 h 795"/>
                <a:gd name="T44" fmla="*/ 924 w 1590"/>
                <a:gd name="T45" fmla="*/ 348 h 795"/>
                <a:gd name="T46" fmla="*/ 915 w 1590"/>
                <a:gd name="T47" fmla="*/ 369 h 795"/>
                <a:gd name="T48" fmla="*/ 879 w 1590"/>
                <a:gd name="T49" fmla="*/ 381 h 795"/>
                <a:gd name="T50" fmla="*/ 852 w 1590"/>
                <a:gd name="T51" fmla="*/ 399 h 795"/>
                <a:gd name="T52" fmla="*/ 831 w 1590"/>
                <a:gd name="T53" fmla="*/ 417 h 795"/>
                <a:gd name="T54" fmla="*/ 807 w 1590"/>
                <a:gd name="T55" fmla="*/ 435 h 795"/>
                <a:gd name="T56" fmla="*/ 741 w 1590"/>
                <a:gd name="T57" fmla="*/ 435 h 795"/>
                <a:gd name="T58" fmla="*/ 711 w 1590"/>
                <a:gd name="T59" fmla="*/ 480 h 795"/>
                <a:gd name="T60" fmla="*/ 684 w 1590"/>
                <a:gd name="T61" fmla="*/ 498 h 795"/>
                <a:gd name="T62" fmla="*/ 648 w 1590"/>
                <a:gd name="T63" fmla="*/ 504 h 795"/>
                <a:gd name="T64" fmla="*/ 609 w 1590"/>
                <a:gd name="T65" fmla="*/ 522 h 795"/>
                <a:gd name="T66" fmla="*/ 591 w 1590"/>
                <a:gd name="T67" fmla="*/ 534 h 795"/>
                <a:gd name="T68" fmla="*/ 552 w 1590"/>
                <a:gd name="T69" fmla="*/ 540 h 795"/>
                <a:gd name="T70" fmla="*/ 513 w 1590"/>
                <a:gd name="T71" fmla="*/ 543 h 795"/>
                <a:gd name="T72" fmla="*/ 510 w 1590"/>
                <a:gd name="T73" fmla="*/ 579 h 795"/>
                <a:gd name="T74" fmla="*/ 486 w 1590"/>
                <a:gd name="T75" fmla="*/ 609 h 795"/>
                <a:gd name="T76" fmla="*/ 468 w 1590"/>
                <a:gd name="T77" fmla="*/ 627 h 795"/>
                <a:gd name="T78" fmla="*/ 417 w 1590"/>
                <a:gd name="T79" fmla="*/ 630 h 795"/>
                <a:gd name="T80" fmla="*/ 396 w 1590"/>
                <a:gd name="T81" fmla="*/ 642 h 795"/>
                <a:gd name="T82" fmla="*/ 378 w 1590"/>
                <a:gd name="T83" fmla="*/ 654 h 795"/>
                <a:gd name="T84" fmla="*/ 363 w 1590"/>
                <a:gd name="T85" fmla="*/ 666 h 795"/>
                <a:gd name="T86" fmla="*/ 330 w 1590"/>
                <a:gd name="T87" fmla="*/ 669 h 795"/>
                <a:gd name="T88" fmla="*/ 321 w 1590"/>
                <a:gd name="T89" fmla="*/ 702 h 795"/>
                <a:gd name="T90" fmla="*/ 294 w 1590"/>
                <a:gd name="T91" fmla="*/ 729 h 795"/>
                <a:gd name="T92" fmla="*/ 291 w 1590"/>
                <a:gd name="T93" fmla="*/ 747 h 795"/>
                <a:gd name="T94" fmla="*/ 222 w 1590"/>
                <a:gd name="T95" fmla="*/ 747 h 795"/>
                <a:gd name="T96" fmla="*/ 201 w 1590"/>
                <a:gd name="T97" fmla="*/ 762 h 795"/>
                <a:gd name="T98" fmla="*/ 162 w 1590"/>
                <a:gd name="T99" fmla="*/ 783 h 795"/>
                <a:gd name="T100" fmla="*/ 132 w 1590"/>
                <a:gd name="T101" fmla="*/ 789 h 795"/>
                <a:gd name="T102" fmla="*/ 66 w 1590"/>
                <a:gd name="T103" fmla="*/ 795 h 795"/>
                <a:gd name="T104" fmla="*/ 0 w 1590"/>
                <a:gd name="T105" fmla="*/ 795 h 7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90"/>
                <a:gd name="T160" fmla="*/ 0 h 795"/>
                <a:gd name="T161" fmla="*/ 1590 w 1590"/>
                <a:gd name="T162" fmla="*/ 795 h 7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90" h="795">
                  <a:moveTo>
                    <a:pt x="1590" y="0"/>
                  </a:moveTo>
                  <a:lnTo>
                    <a:pt x="1563" y="6"/>
                  </a:lnTo>
                  <a:lnTo>
                    <a:pt x="1563" y="24"/>
                  </a:lnTo>
                  <a:lnTo>
                    <a:pt x="1542" y="30"/>
                  </a:lnTo>
                  <a:lnTo>
                    <a:pt x="1542" y="63"/>
                  </a:lnTo>
                  <a:lnTo>
                    <a:pt x="1476" y="63"/>
                  </a:lnTo>
                  <a:lnTo>
                    <a:pt x="1473" y="108"/>
                  </a:lnTo>
                  <a:lnTo>
                    <a:pt x="1362" y="111"/>
                  </a:lnTo>
                  <a:lnTo>
                    <a:pt x="1347" y="141"/>
                  </a:lnTo>
                  <a:lnTo>
                    <a:pt x="1341" y="165"/>
                  </a:lnTo>
                  <a:lnTo>
                    <a:pt x="1323" y="180"/>
                  </a:lnTo>
                  <a:lnTo>
                    <a:pt x="1320" y="207"/>
                  </a:lnTo>
                  <a:lnTo>
                    <a:pt x="1272" y="207"/>
                  </a:lnTo>
                  <a:lnTo>
                    <a:pt x="1257" y="231"/>
                  </a:lnTo>
                  <a:lnTo>
                    <a:pt x="1242" y="243"/>
                  </a:lnTo>
                  <a:lnTo>
                    <a:pt x="1173" y="237"/>
                  </a:lnTo>
                  <a:lnTo>
                    <a:pt x="1161" y="267"/>
                  </a:lnTo>
                  <a:lnTo>
                    <a:pt x="1155" y="294"/>
                  </a:lnTo>
                  <a:lnTo>
                    <a:pt x="1089" y="297"/>
                  </a:lnTo>
                  <a:lnTo>
                    <a:pt x="1074" y="333"/>
                  </a:lnTo>
                  <a:lnTo>
                    <a:pt x="1041" y="336"/>
                  </a:lnTo>
                  <a:lnTo>
                    <a:pt x="1005" y="342"/>
                  </a:lnTo>
                  <a:lnTo>
                    <a:pt x="924" y="348"/>
                  </a:lnTo>
                  <a:lnTo>
                    <a:pt x="915" y="369"/>
                  </a:lnTo>
                  <a:lnTo>
                    <a:pt x="879" y="381"/>
                  </a:lnTo>
                  <a:lnTo>
                    <a:pt x="852" y="399"/>
                  </a:lnTo>
                  <a:lnTo>
                    <a:pt x="831" y="417"/>
                  </a:lnTo>
                  <a:lnTo>
                    <a:pt x="807" y="435"/>
                  </a:lnTo>
                  <a:lnTo>
                    <a:pt x="741" y="435"/>
                  </a:lnTo>
                  <a:lnTo>
                    <a:pt x="711" y="480"/>
                  </a:lnTo>
                  <a:lnTo>
                    <a:pt x="684" y="498"/>
                  </a:lnTo>
                  <a:lnTo>
                    <a:pt x="648" y="504"/>
                  </a:lnTo>
                  <a:lnTo>
                    <a:pt x="609" y="522"/>
                  </a:lnTo>
                  <a:lnTo>
                    <a:pt x="591" y="534"/>
                  </a:lnTo>
                  <a:lnTo>
                    <a:pt x="552" y="540"/>
                  </a:lnTo>
                  <a:lnTo>
                    <a:pt x="513" y="543"/>
                  </a:lnTo>
                  <a:lnTo>
                    <a:pt x="510" y="579"/>
                  </a:lnTo>
                  <a:lnTo>
                    <a:pt x="486" y="609"/>
                  </a:lnTo>
                  <a:lnTo>
                    <a:pt x="468" y="627"/>
                  </a:lnTo>
                  <a:lnTo>
                    <a:pt x="417" y="630"/>
                  </a:lnTo>
                  <a:lnTo>
                    <a:pt x="396" y="642"/>
                  </a:lnTo>
                  <a:lnTo>
                    <a:pt x="378" y="654"/>
                  </a:lnTo>
                  <a:lnTo>
                    <a:pt x="363" y="666"/>
                  </a:lnTo>
                  <a:lnTo>
                    <a:pt x="330" y="669"/>
                  </a:lnTo>
                  <a:lnTo>
                    <a:pt x="321" y="702"/>
                  </a:lnTo>
                  <a:lnTo>
                    <a:pt x="294" y="729"/>
                  </a:lnTo>
                  <a:lnTo>
                    <a:pt x="291" y="747"/>
                  </a:lnTo>
                  <a:lnTo>
                    <a:pt x="222" y="747"/>
                  </a:lnTo>
                  <a:lnTo>
                    <a:pt x="201" y="762"/>
                  </a:lnTo>
                  <a:lnTo>
                    <a:pt x="162" y="783"/>
                  </a:lnTo>
                  <a:lnTo>
                    <a:pt x="132" y="789"/>
                  </a:lnTo>
                  <a:lnTo>
                    <a:pt x="66" y="795"/>
                  </a:lnTo>
                  <a:lnTo>
                    <a:pt x="0" y="795"/>
                  </a:lnTo>
                </a:path>
              </a:pathLst>
            </a:custGeom>
            <a:noFill/>
            <a:ln w="3810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4114" name="Freeform 14"/>
            <p:cNvSpPr>
              <a:spLocks/>
            </p:cNvSpPr>
            <p:nvPr/>
          </p:nvSpPr>
          <p:spPr bwMode="auto">
            <a:xfrm>
              <a:off x="960" y="2250"/>
              <a:ext cx="1686" cy="936"/>
            </a:xfrm>
            <a:custGeom>
              <a:avLst/>
              <a:gdLst>
                <a:gd name="T0" fmla="*/ 1686 w 1686"/>
                <a:gd name="T1" fmla="*/ 0 h 936"/>
                <a:gd name="T2" fmla="*/ 1665 w 1686"/>
                <a:gd name="T3" fmla="*/ 48 h 936"/>
                <a:gd name="T4" fmla="*/ 1629 w 1686"/>
                <a:gd name="T5" fmla="*/ 51 h 936"/>
                <a:gd name="T6" fmla="*/ 1611 w 1686"/>
                <a:gd name="T7" fmla="*/ 69 h 936"/>
                <a:gd name="T8" fmla="*/ 1572 w 1686"/>
                <a:gd name="T9" fmla="*/ 84 h 936"/>
                <a:gd name="T10" fmla="*/ 1545 w 1686"/>
                <a:gd name="T11" fmla="*/ 93 h 936"/>
                <a:gd name="T12" fmla="*/ 1512 w 1686"/>
                <a:gd name="T13" fmla="*/ 108 h 936"/>
                <a:gd name="T14" fmla="*/ 1485 w 1686"/>
                <a:gd name="T15" fmla="*/ 111 h 936"/>
                <a:gd name="T16" fmla="*/ 1485 w 1686"/>
                <a:gd name="T17" fmla="*/ 135 h 936"/>
                <a:gd name="T18" fmla="*/ 1431 w 1686"/>
                <a:gd name="T19" fmla="*/ 138 h 936"/>
                <a:gd name="T20" fmla="*/ 1392 w 1686"/>
                <a:gd name="T21" fmla="*/ 153 h 936"/>
                <a:gd name="T22" fmla="*/ 1335 w 1686"/>
                <a:gd name="T23" fmla="*/ 168 h 936"/>
                <a:gd name="T24" fmla="*/ 1329 w 1686"/>
                <a:gd name="T25" fmla="*/ 189 h 936"/>
                <a:gd name="T26" fmla="*/ 1302 w 1686"/>
                <a:gd name="T27" fmla="*/ 189 h 936"/>
                <a:gd name="T28" fmla="*/ 1254 w 1686"/>
                <a:gd name="T29" fmla="*/ 189 h 936"/>
                <a:gd name="T30" fmla="*/ 1245 w 1686"/>
                <a:gd name="T31" fmla="*/ 207 h 936"/>
                <a:gd name="T32" fmla="*/ 1251 w 1686"/>
                <a:gd name="T33" fmla="*/ 225 h 936"/>
                <a:gd name="T34" fmla="*/ 1224 w 1686"/>
                <a:gd name="T35" fmla="*/ 240 h 936"/>
                <a:gd name="T36" fmla="*/ 1218 w 1686"/>
                <a:gd name="T37" fmla="*/ 261 h 936"/>
                <a:gd name="T38" fmla="*/ 1146 w 1686"/>
                <a:gd name="T39" fmla="*/ 258 h 936"/>
                <a:gd name="T40" fmla="*/ 1038 w 1686"/>
                <a:gd name="T41" fmla="*/ 267 h 936"/>
                <a:gd name="T42" fmla="*/ 1029 w 1686"/>
                <a:gd name="T43" fmla="*/ 294 h 936"/>
                <a:gd name="T44" fmla="*/ 1014 w 1686"/>
                <a:gd name="T45" fmla="*/ 312 h 936"/>
                <a:gd name="T46" fmla="*/ 966 w 1686"/>
                <a:gd name="T47" fmla="*/ 318 h 936"/>
                <a:gd name="T48" fmla="*/ 951 w 1686"/>
                <a:gd name="T49" fmla="*/ 336 h 936"/>
                <a:gd name="T50" fmla="*/ 933 w 1686"/>
                <a:gd name="T51" fmla="*/ 378 h 936"/>
                <a:gd name="T52" fmla="*/ 927 w 1686"/>
                <a:gd name="T53" fmla="*/ 411 h 936"/>
                <a:gd name="T54" fmla="*/ 828 w 1686"/>
                <a:gd name="T55" fmla="*/ 429 h 936"/>
                <a:gd name="T56" fmla="*/ 810 w 1686"/>
                <a:gd name="T57" fmla="*/ 456 h 936"/>
                <a:gd name="T58" fmla="*/ 780 w 1686"/>
                <a:gd name="T59" fmla="*/ 462 h 936"/>
                <a:gd name="T60" fmla="*/ 765 w 1686"/>
                <a:gd name="T61" fmla="*/ 477 h 936"/>
                <a:gd name="T62" fmla="*/ 741 w 1686"/>
                <a:gd name="T63" fmla="*/ 486 h 936"/>
                <a:gd name="T64" fmla="*/ 657 w 1686"/>
                <a:gd name="T65" fmla="*/ 498 h 936"/>
                <a:gd name="T66" fmla="*/ 639 w 1686"/>
                <a:gd name="T67" fmla="*/ 519 h 936"/>
                <a:gd name="T68" fmla="*/ 618 w 1686"/>
                <a:gd name="T69" fmla="*/ 525 h 936"/>
                <a:gd name="T70" fmla="*/ 567 w 1686"/>
                <a:gd name="T71" fmla="*/ 534 h 936"/>
                <a:gd name="T72" fmla="*/ 513 w 1686"/>
                <a:gd name="T73" fmla="*/ 555 h 936"/>
                <a:gd name="T74" fmla="*/ 486 w 1686"/>
                <a:gd name="T75" fmla="*/ 588 h 936"/>
                <a:gd name="T76" fmla="*/ 486 w 1686"/>
                <a:gd name="T77" fmla="*/ 609 h 936"/>
                <a:gd name="T78" fmla="*/ 444 w 1686"/>
                <a:gd name="T79" fmla="*/ 615 h 936"/>
                <a:gd name="T80" fmla="*/ 438 w 1686"/>
                <a:gd name="T81" fmla="*/ 633 h 936"/>
                <a:gd name="T82" fmla="*/ 417 w 1686"/>
                <a:gd name="T83" fmla="*/ 639 h 936"/>
                <a:gd name="T84" fmla="*/ 411 w 1686"/>
                <a:gd name="T85" fmla="*/ 660 h 936"/>
                <a:gd name="T86" fmla="*/ 369 w 1686"/>
                <a:gd name="T87" fmla="*/ 669 h 936"/>
                <a:gd name="T88" fmla="*/ 363 w 1686"/>
                <a:gd name="T89" fmla="*/ 687 h 936"/>
                <a:gd name="T90" fmla="*/ 333 w 1686"/>
                <a:gd name="T91" fmla="*/ 690 h 936"/>
                <a:gd name="T92" fmla="*/ 312 w 1686"/>
                <a:gd name="T93" fmla="*/ 687 h 936"/>
                <a:gd name="T94" fmla="*/ 303 w 1686"/>
                <a:gd name="T95" fmla="*/ 708 h 936"/>
                <a:gd name="T96" fmla="*/ 294 w 1686"/>
                <a:gd name="T97" fmla="*/ 726 h 936"/>
                <a:gd name="T98" fmla="*/ 243 w 1686"/>
                <a:gd name="T99" fmla="*/ 741 h 936"/>
                <a:gd name="T100" fmla="*/ 234 w 1686"/>
                <a:gd name="T101" fmla="*/ 765 h 936"/>
                <a:gd name="T102" fmla="*/ 213 w 1686"/>
                <a:gd name="T103" fmla="*/ 786 h 936"/>
                <a:gd name="T104" fmla="*/ 171 w 1686"/>
                <a:gd name="T105" fmla="*/ 801 h 936"/>
                <a:gd name="T106" fmla="*/ 159 w 1686"/>
                <a:gd name="T107" fmla="*/ 828 h 936"/>
                <a:gd name="T108" fmla="*/ 147 w 1686"/>
                <a:gd name="T109" fmla="*/ 861 h 936"/>
                <a:gd name="T110" fmla="*/ 126 w 1686"/>
                <a:gd name="T111" fmla="*/ 876 h 936"/>
                <a:gd name="T112" fmla="*/ 90 w 1686"/>
                <a:gd name="T113" fmla="*/ 912 h 936"/>
                <a:gd name="T114" fmla="*/ 66 w 1686"/>
                <a:gd name="T115" fmla="*/ 930 h 936"/>
                <a:gd name="T116" fmla="*/ 48 w 1686"/>
                <a:gd name="T117" fmla="*/ 936 h 936"/>
                <a:gd name="T118" fmla="*/ 0 w 1686"/>
                <a:gd name="T119" fmla="*/ 933 h 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6"/>
                <a:gd name="T181" fmla="*/ 0 h 936"/>
                <a:gd name="T182" fmla="*/ 1686 w 1686"/>
                <a:gd name="T183" fmla="*/ 936 h 9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6" h="936">
                  <a:moveTo>
                    <a:pt x="1686" y="0"/>
                  </a:moveTo>
                  <a:lnTo>
                    <a:pt x="1665" y="48"/>
                  </a:lnTo>
                  <a:lnTo>
                    <a:pt x="1629" y="51"/>
                  </a:lnTo>
                  <a:lnTo>
                    <a:pt x="1611" y="69"/>
                  </a:lnTo>
                  <a:lnTo>
                    <a:pt x="1572" y="84"/>
                  </a:lnTo>
                  <a:lnTo>
                    <a:pt x="1545" y="93"/>
                  </a:lnTo>
                  <a:lnTo>
                    <a:pt x="1512" y="108"/>
                  </a:lnTo>
                  <a:lnTo>
                    <a:pt x="1485" y="111"/>
                  </a:lnTo>
                  <a:lnTo>
                    <a:pt x="1485" y="135"/>
                  </a:lnTo>
                  <a:lnTo>
                    <a:pt x="1431" y="138"/>
                  </a:lnTo>
                  <a:lnTo>
                    <a:pt x="1392" y="153"/>
                  </a:lnTo>
                  <a:lnTo>
                    <a:pt x="1335" y="168"/>
                  </a:lnTo>
                  <a:lnTo>
                    <a:pt x="1329" y="189"/>
                  </a:lnTo>
                  <a:lnTo>
                    <a:pt x="1302" y="189"/>
                  </a:lnTo>
                  <a:lnTo>
                    <a:pt x="1254" y="189"/>
                  </a:lnTo>
                  <a:lnTo>
                    <a:pt x="1245" y="207"/>
                  </a:lnTo>
                  <a:lnTo>
                    <a:pt x="1251" y="225"/>
                  </a:lnTo>
                  <a:lnTo>
                    <a:pt x="1224" y="240"/>
                  </a:lnTo>
                  <a:lnTo>
                    <a:pt x="1218" y="261"/>
                  </a:lnTo>
                  <a:lnTo>
                    <a:pt x="1146" y="258"/>
                  </a:lnTo>
                  <a:lnTo>
                    <a:pt x="1038" y="267"/>
                  </a:lnTo>
                  <a:lnTo>
                    <a:pt x="1029" y="294"/>
                  </a:lnTo>
                  <a:lnTo>
                    <a:pt x="1014" y="312"/>
                  </a:lnTo>
                  <a:lnTo>
                    <a:pt x="966" y="318"/>
                  </a:lnTo>
                  <a:lnTo>
                    <a:pt x="951" y="336"/>
                  </a:lnTo>
                  <a:lnTo>
                    <a:pt x="933" y="378"/>
                  </a:lnTo>
                  <a:lnTo>
                    <a:pt x="927" y="411"/>
                  </a:lnTo>
                  <a:lnTo>
                    <a:pt x="828" y="429"/>
                  </a:lnTo>
                  <a:lnTo>
                    <a:pt x="810" y="456"/>
                  </a:lnTo>
                  <a:lnTo>
                    <a:pt x="780" y="462"/>
                  </a:lnTo>
                  <a:lnTo>
                    <a:pt x="765" y="477"/>
                  </a:lnTo>
                  <a:lnTo>
                    <a:pt x="741" y="486"/>
                  </a:lnTo>
                  <a:lnTo>
                    <a:pt x="657" y="498"/>
                  </a:lnTo>
                  <a:lnTo>
                    <a:pt x="639" y="519"/>
                  </a:lnTo>
                  <a:lnTo>
                    <a:pt x="618" y="525"/>
                  </a:lnTo>
                  <a:lnTo>
                    <a:pt x="567" y="534"/>
                  </a:lnTo>
                  <a:lnTo>
                    <a:pt x="513" y="555"/>
                  </a:lnTo>
                  <a:lnTo>
                    <a:pt x="486" y="588"/>
                  </a:lnTo>
                  <a:lnTo>
                    <a:pt x="486" y="609"/>
                  </a:lnTo>
                  <a:lnTo>
                    <a:pt x="444" y="615"/>
                  </a:lnTo>
                  <a:lnTo>
                    <a:pt x="438" y="633"/>
                  </a:lnTo>
                  <a:lnTo>
                    <a:pt x="417" y="639"/>
                  </a:lnTo>
                  <a:lnTo>
                    <a:pt x="411" y="660"/>
                  </a:lnTo>
                  <a:lnTo>
                    <a:pt x="369" y="669"/>
                  </a:lnTo>
                  <a:lnTo>
                    <a:pt x="363" y="687"/>
                  </a:lnTo>
                  <a:lnTo>
                    <a:pt x="333" y="690"/>
                  </a:lnTo>
                  <a:lnTo>
                    <a:pt x="312" y="687"/>
                  </a:lnTo>
                  <a:lnTo>
                    <a:pt x="303" y="708"/>
                  </a:lnTo>
                  <a:lnTo>
                    <a:pt x="294" y="726"/>
                  </a:lnTo>
                  <a:lnTo>
                    <a:pt x="243" y="741"/>
                  </a:lnTo>
                  <a:lnTo>
                    <a:pt x="234" y="765"/>
                  </a:lnTo>
                  <a:lnTo>
                    <a:pt x="213" y="786"/>
                  </a:lnTo>
                  <a:lnTo>
                    <a:pt x="171" y="801"/>
                  </a:lnTo>
                  <a:lnTo>
                    <a:pt x="159" y="828"/>
                  </a:lnTo>
                  <a:lnTo>
                    <a:pt x="147" y="861"/>
                  </a:lnTo>
                  <a:lnTo>
                    <a:pt x="126" y="876"/>
                  </a:lnTo>
                  <a:lnTo>
                    <a:pt x="90" y="912"/>
                  </a:lnTo>
                  <a:lnTo>
                    <a:pt x="66" y="930"/>
                  </a:lnTo>
                  <a:lnTo>
                    <a:pt x="48" y="936"/>
                  </a:lnTo>
                  <a:lnTo>
                    <a:pt x="0" y="933"/>
                  </a:lnTo>
                </a:path>
              </a:pathLst>
            </a:custGeom>
            <a:noFill/>
            <a:ln w="38100">
              <a:solidFill>
                <a:schemeClr val="accent2"/>
              </a:solid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grpSp>
      <p:grpSp>
        <p:nvGrpSpPr>
          <p:cNvPr id="3" name="Group 15"/>
          <p:cNvGrpSpPr>
            <a:grpSpLocks/>
          </p:cNvGrpSpPr>
          <p:nvPr/>
        </p:nvGrpSpPr>
        <p:grpSpPr bwMode="auto">
          <a:xfrm>
            <a:off x="1533525" y="3376613"/>
            <a:ext cx="5162550" cy="1714500"/>
            <a:chOff x="966" y="2127"/>
            <a:chExt cx="3252" cy="1080"/>
          </a:xfrm>
        </p:grpSpPr>
        <p:sp>
          <p:nvSpPr>
            <p:cNvPr id="4111" name="Freeform 16"/>
            <p:cNvSpPr>
              <a:spLocks/>
            </p:cNvSpPr>
            <p:nvPr/>
          </p:nvSpPr>
          <p:spPr bwMode="auto">
            <a:xfrm>
              <a:off x="2838" y="2127"/>
              <a:ext cx="1380" cy="483"/>
            </a:xfrm>
            <a:custGeom>
              <a:avLst/>
              <a:gdLst>
                <a:gd name="T0" fmla="*/ 1380 w 1380"/>
                <a:gd name="T1" fmla="*/ 0 h 483"/>
                <a:gd name="T2" fmla="*/ 1293 w 1380"/>
                <a:gd name="T3" fmla="*/ 0 h 483"/>
                <a:gd name="T4" fmla="*/ 1278 w 1380"/>
                <a:gd name="T5" fmla="*/ 27 h 483"/>
                <a:gd name="T6" fmla="*/ 1143 w 1380"/>
                <a:gd name="T7" fmla="*/ 30 h 483"/>
                <a:gd name="T8" fmla="*/ 1110 w 1380"/>
                <a:gd name="T9" fmla="*/ 48 h 483"/>
                <a:gd name="T10" fmla="*/ 1110 w 1380"/>
                <a:gd name="T11" fmla="*/ 66 h 483"/>
                <a:gd name="T12" fmla="*/ 1077 w 1380"/>
                <a:gd name="T13" fmla="*/ 69 h 483"/>
                <a:gd name="T14" fmla="*/ 1065 w 1380"/>
                <a:gd name="T15" fmla="*/ 96 h 483"/>
                <a:gd name="T16" fmla="*/ 1035 w 1380"/>
                <a:gd name="T17" fmla="*/ 105 h 483"/>
                <a:gd name="T18" fmla="*/ 960 w 1380"/>
                <a:gd name="T19" fmla="*/ 117 h 483"/>
                <a:gd name="T20" fmla="*/ 960 w 1380"/>
                <a:gd name="T21" fmla="*/ 135 h 483"/>
                <a:gd name="T22" fmla="*/ 912 w 1380"/>
                <a:gd name="T23" fmla="*/ 132 h 483"/>
                <a:gd name="T24" fmla="*/ 879 w 1380"/>
                <a:gd name="T25" fmla="*/ 153 h 483"/>
                <a:gd name="T26" fmla="*/ 831 w 1380"/>
                <a:gd name="T27" fmla="*/ 168 h 483"/>
                <a:gd name="T28" fmla="*/ 828 w 1380"/>
                <a:gd name="T29" fmla="*/ 195 h 483"/>
                <a:gd name="T30" fmla="*/ 807 w 1380"/>
                <a:gd name="T31" fmla="*/ 201 h 483"/>
                <a:gd name="T32" fmla="*/ 663 w 1380"/>
                <a:gd name="T33" fmla="*/ 213 h 483"/>
                <a:gd name="T34" fmla="*/ 657 w 1380"/>
                <a:gd name="T35" fmla="*/ 231 h 483"/>
                <a:gd name="T36" fmla="*/ 636 w 1380"/>
                <a:gd name="T37" fmla="*/ 234 h 483"/>
                <a:gd name="T38" fmla="*/ 612 w 1380"/>
                <a:gd name="T39" fmla="*/ 243 h 483"/>
                <a:gd name="T40" fmla="*/ 600 w 1380"/>
                <a:gd name="T41" fmla="*/ 258 h 483"/>
                <a:gd name="T42" fmla="*/ 579 w 1380"/>
                <a:gd name="T43" fmla="*/ 261 h 483"/>
                <a:gd name="T44" fmla="*/ 546 w 1380"/>
                <a:gd name="T45" fmla="*/ 267 h 483"/>
                <a:gd name="T46" fmla="*/ 522 w 1380"/>
                <a:gd name="T47" fmla="*/ 273 h 483"/>
                <a:gd name="T48" fmla="*/ 510 w 1380"/>
                <a:gd name="T49" fmla="*/ 300 h 483"/>
                <a:gd name="T50" fmla="*/ 507 w 1380"/>
                <a:gd name="T51" fmla="*/ 327 h 483"/>
                <a:gd name="T52" fmla="*/ 489 w 1380"/>
                <a:gd name="T53" fmla="*/ 348 h 483"/>
                <a:gd name="T54" fmla="*/ 453 w 1380"/>
                <a:gd name="T55" fmla="*/ 339 h 483"/>
                <a:gd name="T56" fmla="*/ 420 w 1380"/>
                <a:gd name="T57" fmla="*/ 372 h 483"/>
                <a:gd name="T58" fmla="*/ 321 w 1380"/>
                <a:gd name="T59" fmla="*/ 366 h 483"/>
                <a:gd name="T60" fmla="*/ 312 w 1380"/>
                <a:gd name="T61" fmla="*/ 393 h 483"/>
                <a:gd name="T62" fmla="*/ 264 w 1380"/>
                <a:gd name="T63" fmla="*/ 396 h 483"/>
                <a:gd name="T64" fmla="*/ 240 w 1380"/>
                <a:gd name="T65" fmla="*/ 417 h 483"/>
                <a:gd name="T66" fmla="*/ 177 w 1380"/>
                <a:gd name="T67" fmla="*/ 417 h 483"/>
                <a:gd name="T68" fmla="*/ 156 w 1380"/>
                <a:gd name="T69" fmla="*/ 441 h 483"/>
                <a:gd name="T70" fmla="*/ 105 w 1380"/>
                <a:gd name="T71" fmla="*/ 438 h 483"/>
                <a:gd name="T72" fmla="*/ 87 w 1380"/>
                <a:gd name="T73" fmla="*/ 447 h 483"/>
                <a:gd name="T74" fmla="*/ 30 w 1380"/>
                <a:gd name="T75" fmla="*/ 444 h 483"/>
                <a:gd name="T76" fmla="*/ 12 w 1380"/>
                <a:gd name="T77" fmla="*/ 459 h 483"/>
                <a:gd name="T78" fmla="*/ 0 w 1380"/>
                <a:gd name="T79" fmla="*/ 483 h 4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0"/>
                <a:gd name="T121" fmla="*/ 0 h 483"/>
                <a:gd name="T122" fmla="*/ 1380 w 1380"/>
                <a:gd name="T123" fmla="*/ 483 h 4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0" h="483">
                  <a:moveTo>
                    <a:pt x="1380" y="0"/>
                  </a:moveTo>
                  <a:lnTo>
                    <a:pt x="1293" y="0"/>
                  </a:lnTo>
                  <a:lnTo>
                    <a:pt x="1278" y="27"/>
                  </a:lnTo>
                  <a:lnTo>
                    <a:pt x="1143" y="30"/>
                  </a:lnTo>
                  <a:lnTo>
                    <a:pt x="1110" y="48"/>
                  </a:lnTo>
                  <a:lnTo>
                    <a:pt x="1110" y="66"/>
                  </a:lnTo>
                  <a:lnTo>
                    <a:pt x="1077" y="69"/>
                  </a:lnTo>
                  <a:lnTo>
                    <a:pt x="1065" y="96"/>
                  </a:lnTo>
                  <a:lnTo>
                    <a:pt x="1035" y="105"/>
                  </a:lnTo>
                  <a:lnTo>
                    <a:pt x="960" y="117"/>
                  </a:lnTo>
                  <a:lnTo>
                    <a:pt x="960" y="135"/>
                  </a:lnTo>
                  <a:lnTo>
                    <a:pt x="912" y="132"/>
                  </a:lnTo>
                  <a:lnTo>
                    <a:pt x="879" y="153"/>
                  </a:lnTo>
                  <a:lnTo>
                    <a:pt x="831" y="168"/>
                  </a:lnTo>
                  <a:lnTo>
                    <a:pt x="828" y="195"/>
                  </a:lnTo>
                  <a:lnTo>
                    <a:pt x="807" y="201"/>
                  </a:lnTo>
                  <a:lnTo>
                    <a:pt x="663" y="213"/>
                  </a:lnTo>
                  <a:lnTo>
                    <a:pt x="657" y="231"/>
                  </a:lnTo>
                  <a:lnTo>
                    <a:pt x="636" y="234"/>
                  </a:lnTo>
                  <a:lnTo>
                    <a:pt x="612" y="243"/>
                  </a:lnTo>
                  <a:lnTo>
                    <a:pt x="600" y="258"/>
                  </a:lnTo>
                  <a:lnTo>
                    <a:pt x="579" y="261"/>
                  </a:lnTo>
                  <a:lnTo>
                    <a:pt x="546" y="267"/>
                  </a:lnTo>
                  <a:lnTo>
                    <a:pt x="522" y="273"/>
                  </a:lnTo>
                  <a:lnTo>
                    <a:pt x="510" y="300"/>
                  </a:lnTo>
                  <a:lnTo>
                    <a:pt x="507" y="327"/>
                  </a:lnTo>
                  <a:lnTo>
                    <a:pt x="489" y="348"/>
                  </a:lnTo>
                  <a:lnTo>
                    <a:pt x="453" y="339"/>
                  </a:lnTo>
                  <a:lnTo>
                    <a:pt x="420" y="372"/>
                  </a:lnTo>
                  <a:lnTo>
                    <a:pt x="321" y="366"/>
                  </a:lnTo>
                  <a:lnTo>
                    <a:pt x="312" y="393"/>
                  </a:lnTo>
                  <a:lnTo>
                    <a:pt x="264" y="396"/>
                  </a:lnTo>
                  <a:lnTo>
                    <a:pt x="240" y="417"/>
                  </a:lnTo>
                  <a:lnTo>
                    <a:pt x="177" y="417"/>
                  </a:lnTo>
                  <a:lnTo>
                    <a:pt x="156" y="441"/>
                  </a:lnTo>
                  <a:lnTo>
                    <a:pt x="105" y="438"/>
                  </a:lnTo>
                  <a:lnTo>
                    <a:pt x="87" y="447"/>
                  </a:lnTo>
                  <a:lnTo>
                    <a:pt x="30" y="444"/>
                  </a:lnTo>
                  <a:lnTo>
                    <a:pt x="12" y="459"/>
                  </a:lnTo>
                  <a:lnTo>
                    <a:pt x="0" y="483"/>
                  </a:lnTo>
                </a:path>
              </a:pathLst>
            </a:custGeom>
            <a:noFill/>
            <a:ln w="38100">
              <a:solidFill>
                <a:srgbClr val="FF3300"/>
              </a:solid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4112" name="Freeform 17"/>
            <p:cNvSpPr>
              <a:spLocks/>
            </p:cNvSpPr>
            <p:nvPr/>
          </p:nvSpPr>
          <p:spPr bwMode="auto">
            <a:xfrm>
              <a:off x="966" y="2610"/>
              <a:ext cx="1875" cy="597"/>
            </a:xfrm>
            <a:custGeom>
              <a:avLst/>
              <a:gdLst>
                <a:gd name="T0" fmla="*/ 1875 w 1875"/>
                <a:gd name="T1" fmla="*/ 0 h 597"/>
                <a:gd name="T2" fmla="*/ 1851 w 1875"/>
                <a:gd name="T3" fmla="*/ 3 h 597"/>
                <a:gd name="T4" fmla="*/ 1794 w 1875"/>
                <a:gd name="T5" fmla="*/ 12 h 597"/>
                <a:gd name="T6" fmla="*/ 1794 w 1875"/>
                <a:gd name="T7" fmla="*/ 33 h 597"/>
                <a:gd name="T8" fmla="*/ 1743 w 1875"/>
                <a:gd name="T9" fmla="*/ 45 h 597"/>
                <a:gd name="T10" fmla="*/ 1668 w 1875"/>
                <a:gd name="T11" fmla="*/ 54 h 597"/>
                <a:gd name="T12" fmla="*/ 1656 w 1875"/>
                <a:gd name="T13" fmla="*/ 72 h 597"/>
                <a:gd name="T14" fmla="*/ 1584 w 1875"/>
                <a:gd name="T15" fmla="*/ 75 h 597"/>
                <a:gd name="T16" fmla="*/ 1554 w 1875"/>
                <a:gd name="T17" fmla="*/ 87 h 597"/>
                <a:gd name="T18" fmla="*/ 1506 w 1875"/>
                <a:gd name="T19" fmla="*/ 99 h 597"/>
                <a:gd name="T20" fmla="*/ 1494 w 1875"/>
                <a:gd name="T21" fmla="*/ 114 h 597"/>
                <a:gd name="T22" fmla="*/ 1446 w 1875"/>
                <a:gd name="T23" fmla="*/ 111 h 597"/>
                <a:gd name="T24" fmla="*/ 1329 w 1875"/>
                <a:gd name="T25" fmla="*/ 126 h 597"/>
                <a:gd name="T26" fmla="*/ 1287 w 1875"/>
                <a:gd name="T27" fmla="*/ 129 h 597"/>
                <a:gd name="T28" fmla="*/ 1263 w 1875"/>
                <a:gd name="T29" fmla="*/ 168 h 597"/>
                <a:gd name="T30" fmla="*/ 1263 w 1875"/>
                <a:gd name="T31" fmla="*/ 186 h 597"/>
                <a:gd name="T32" fmla="*/ 1227 w 1875"/>
                <a:gd name="T33" fmla="*/ 177 h 597"/>
                <a:gd name="T34" fmla="*/ 1200 w 1875"/>
                <a:gd name="T35" fmla="*/ 201 h 597"/>
                <a:gd name="T36" fmla="*/ 1182 w 1875"/>
                <a:gd name="T37" fmla="*/ 204 h 597"/>
                <a:gd name="T38" fmla="*/ 1137 w 1875"/>
                <a:gd name="T39" fmla="*/ 210 h 597"/>
                <a:gd name="T40" fmla="*/ 1125 w 1875"/>
                <a:gd name="T41" fmla="*/ 234 h 597"/>
                <a:gd name="T42" fmla="*/ 1080 w 1875"/>
                <a:gd name="T43" fmla="*/ 234 h 597"/>
                <a:gd name="T44" fmla="*/ 981 w 1875"/>
                <a:gd name="T45" fmla="*/ 240 h 597"/>
                <a:gd name="T46" fmla="*/ 933 w 1875"/>
                <a:gd name="T47" fmla="*/ 255 h 597"/>
                <a:gd name="T48" fmla="*/ 906 w 1875"/>
                <a:gd name="T49" fmla="*/ 288 h 597"/>
                <a:gd name="T50" fmla="*/ 876 w 1875"/>
                <a:gd name="T51" fmla="*/ 285 h 597"/>
                <a:gd name="T52" fmla="*/ 828 w 1875"/>
                <a:gd name="T53" fmla="*/ 315 h 597"/>
                <a:gd name="T54" fmla="*/ 798 w 1875"/>
                <a:gd name="T55" fmla="*/ 333 h 597"/>
                <a:gd name="T56" fmla="*/ 756 w 1875"/>
                <a:gd name="T57" fmla="*/ 327 h 597"/>
                <a:gd name="T58" fmla="*/ 717 w 1875"/>
                <a:gd name="T59" fmla="*/ 360 h 597"/>
                <a:gd name="T60" fmla="*/ 687 w 1875"/>
                <a:gd name="T61" fmla="*/ 363 h 597"/>
                <a:gd name="T62" fmla="*/ 672 w 1875"/>
                <a:gd name="T63" fmla="*/ 378 h 597"/>
                <a:gd name="T64" fmla="*/ 591 w 1875"/>
                <a:gd name="T65" fmla="*/ 378 h 597"/>
                <a:gd name="T66" fmla="*/ 579 w 1875"/>
                <a:gd name="T67" fmla="*/ 399 h 597"/>
                <a:gd name="T68" fmla="*/ 522 w 1875"/>
                <a:gd name="T69" fmla="*/ 402 h 597"/>
                <a:gd name="T70" fmla="*/ 516 w 1875"/>
                <a:gd name="T71" fmla="*/ 426 h 597"/>
                <a:gd name="T72" fmla="*/ 459 w 1875"/>
                <a:gd name="T73" fmla="*/ 420 h 597"/>
                <a:gd name="T74" fmla="*/ 432 w 1875"/>
                <a:gd name="T75" fmla="*/ 438 h 597"/>
                <a:gd name="T76" fmla="*/ 429 w 1875"/>
                <a:gd name="T77" fmla="*/ 459 h 597"/>
                <a:gd name="T78" fmla="*/ 426 w 1875"/>
                <a:gd name="T79" fmla="*/ 477 h 597"/>
                <a:gd name="T80" fmla="*/ 417 w 1875"/>
                <a:gd name="T81" fmla="*/ 495 h 597"/>
                <a:gd name="T82" fmla="*/ 411 w 1875"/>
                <a:gd name="T83" fmla="*/ 516 h 597"/>
                <a:gd name="T84" fmla="*/ 387 w 1875"/>
                <a:gd name="T85" fmla="*/ 519 h 597"/>
                <a:gd name="T86" fmla="*/ 318 w 1875"/>
                <a:gd name="T87" fmla="*/ 528 h 597"/>
                <a:gd name="T88" fmla="*/ 279 w 1875"/>
                <a:gd name="T89" fmla="*/ 540 h 597"/>
                <a:gd name="T90" fmla="*/ 210 w 1875"/>
                <a:gd name="T91" fmla="*/ 552 h 597"/>
                <a:gd name="T92" fmla="*/ 180 w 1875"/>
                <a:gd name="T93" fmla="*/ 564 h 597"/>
                <a:gd name="T94" fmla="*/ 165 w 1875"/>
                <a:gd name="T95" fmla="*/ 585 h 597"/>
                <a:gd name="T96" fmla="*/ 126 w 1875"/>
                <a:gd name="T97" fmla="*/ 579 h 597"/>
                <a:gd name="T98" fmla="*/ 111 w 1875"/>
                <a:gd name="T99" fmla="*/ 594 h 597"/>
                <a:gd name="T100" fmla="*/ 72 w 1875"/>
                <a:gd name="T101" fmla="*/ 594 h 597"/>
                <a:gd name="T102" fmla="*/ 0 w 1875"/>
                <a:gd name="T103" fmla="*/ 597 h 5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5"/>
                <a:gd name="T157" fmla="*/ 0 h 597"/>
                <a:gd name="T158" fmla="*/ 1875 w 1875"/>
                <a:gd name="T159" fmla="*/ 597 h 5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5" h="597">
                  <a:moveTo>
                    <a:pt x="1875" y="0"/>
                  </a:moveTo>
                  <a:lnTo>
                    <a:pt x="1851" y="3"/>
                  </a:lnTo>
                  <a:lnTo>
                    <a:pt x="1794" y="12"/>
                  </a:lnTo>
                  <a:lnTo>
                    <a:pt x="1794" y="33"/>
                  </a:lnTo>
                  <a:lnTo>
                    <a:pt x="1743" y="45"/>
                  </a:lnTo>
                  <a:lnTo>
                    <a:pt x="1668" y="54"/>
                  </a:lnTo>
                  <a:lnTo>
                    <a:pt x="1656" y="72"/>
                  </a:lnTo>
                  <a:lnTo>
                    <a:pt x="1584" y="75"/>
                  </a:lnTo>
                  <a:lnTo>
                    <a:pt x="1554" y="87"/>
                  </a:lnTo>
                  <a:lnTo>
                    <a:pt x="1506" y="99"/>
                  </a:lnTo>
                  <a:lnTo>
                    <a:pt x="1494" y="114"/>
                  </a:lnTo>
                  <a:lnTo>
                    <a:pt x="1446" y="111"/>
                  </a:lnTo>
                  <a:lnTo>
                    <a:pt x="1329" y="126"/>
                  </a:lnTo>
                  <a:lnTo>
                    <a:pt x="1287" y="129"/>
                  </a:lnTo>
                  <a:lnTo>
                    <a:pt x="1263" y="168"/>
                  </a:lnTo>
                  <a:lnTo>
                    <a:pt x="1263" y="186"/>
                  </a:lnTo>
                  <a:lnTo>
                    <a:pt x="1227" y="177"/>
                  </a:lnTo>
                  <a:lnTo>
                    <a:pt x="1200" y="201"/>
                  </a:lnTo>
                  <a:lnTo>
                    <a:pt x="1182" y="204"/>
                  </a:lnTo>
                  <a:lnTo>
                    <a:pt x="1137" y="210"/>
                  </a:lnTo>
                  <a:lnTo>
                    <a:pt x="1125" y="234"/>
                  </a:lnTo>
                  <a:lnTo>
                    <a:pt x="1080" y="234"/>
                  </a:lnTo>
                  <a:lnTo>
                    <a:pt x="981" y="240"/>
                  </a:lnTo>
                  <a:lnTo>
                    <a:pt x="933" y="255"/>
                  </a:lnTo>
                  <a:lnTo>
                    <a:pt x="906" y="288"/>
                  </a:lnTo>
                  <a:lnTo>
                    <a:pt x="876" y="285"/>
                  </a:lnTo>
                  <a:lnTo>
                    <a:pt x="828" y="315"/>
                  </a:lnTo>
                  <a:lnTo>
                    <a:pt x="798" y="333"/>
                  </a:lnTo>
                  <a:lnTo>
                    <a:pt x="756" y="327"/>
                  </a:lnTo>
                  <a:lnTo>
                    <a:pt x="717" y="360"/>
                  </a:lnTo>
                  <a:lnTo>
                    <a:pt x="687" y="363"/>
                  </a:lnTo>
                  <a:lnTo>
                    <a:pt x="672" y="378"/>
                  </a:lnTo>
                  <a:lnTo>
                    <a:pt x="591" y="378"/>
                  </a:lnTo>
                  <a:lnTo>
                    <a:pt x="579" y="399"/>
                  </a:lnTo>
                  <a:lnTo>
                    <a:pt x="522" y="402"/>
                  </a:lnTo>
                  <a:lnTo>
                    <a:pt x="516" y="426"/>
                  </a:lnTo>
                  <a:lnTo>
                    <a:pt x="459" y="420"/>
                  </a:lnTo>
                  <a:lnTo>
                    <a:pt x="432" y="438"/>
                  </a:lnTo>
                  <a:lnTo>
                    <a:pt x="429" y="459"/>
                  </a:lnTo>
                  <a:lnTo>
                    <a:pt x="426" y="477"/>
                  </a:lnTo>
                  <a:lnTo>
                    <a:pt x="417" y="495"/>
                  </a:lnTo>
                  <a:lnTo>
                    <a:pt x="411" y="516"/>
                  </a:lnTo>
                  <a:lnTo>
                    <a:pt x="387" y="519"/>
                  </a:lnTo>
                  <a:lnTo>
                    <a:pt x="318" y="528"/>
                  </a:lnTo>
                  <a:lnTo>
                    <a:pt x="279" y="540"/>
                  </a:lnTo>
                  <a:lnTo>
                    <a:pt x="210" y="552"/>
                  </a:lnTo>
                  <a:lnTo>
                    <a:pt x="180" y="564"/>
                  </a:lnTo>
                  <a:lnTo>
                    <a:pt x="165" y="585"/>
                  </a:lnTo>
                  <a:lnTo>
                    <a:pt x="126" y="579"/>
                  </a:lnTo>
                  <a:lnTo>
                    <a:pt x="111" y="594"/>
                  </a:lnTo>
                  <a:lnTo>
                    <a:pt x="72" y="594"/>
                  </a:lnTo>
                  <a:cubicBezTo>
                    <a:pt x="48" y="595"/>
                    <a:pt x="0" y="597"/>
                    <a:pt x="0" y="597"/>
                  </a:cubicBezTo>
                </a:path>
              </a:pathLst>
            </a:custGeom>
            <a:noFill/>
            <a:ln w="38100">
              <a:solidFill>
                <a:srgbClr val="FF3300"/>
              </a:solidFill>
              <a:round/>
              <a:headEnd/>
              <a:tailEnd/>
            </a:ln>
          </p:spPr>
          <p:txBody>
            <a:bodyPr lIns="18288" tIns="18288" rIns="18288" bIns="18288" anchor="ct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grpSp>
      <p:sp>
        <p:nvSpPr>
          <p:cNvPr id="4110" name="Text Box 18"/>
          <p:cNvSpPr txBox="1">
            <a:spLocks noChangeArrowheads="1"/>
          </p:cNvSpPr>
          <p:nvPr/>
        </p:nvSpPr>
        <p:spPr bwMode="auto">
          <a:xfrm>
            <a:off x="0" y="6583363"/>
            <a:ext cx="9064625" cy="274637"/>
          </a:xfrm>
          <a:prstGeom prst="rect">
            <a:avLst/>
          </a:prstGeom>
          <a:noFill/>
          <a:ln w="9525">
            <a:noFill/>
            <a:miter lim="800000"/>
            <a:headEnd/>
            <a:tailEnd/>
          </a:ln>
        </p:spPr>
        <p:txBody>
          <a:bodyPr anchor="b">
            <a:spAutoFit/>
          </a:bodyPr>
          <a:lstStyle/>
          <a:p>
            <a:pPr algn="l" rtl="0" eaLnBrk="0" fontAlgn="base" hangingPunct="0">
              <a:spcBef>
                <a:spcPct val="50000"/>
              </a:spcBef>
              <a:spcAft>
                <a:spcPct val="0"/>
              </a:spcAft>
            </a:pPr>
            <a:r>
              <a:rPr lang="en-US" sz="1200" i="1" kern="1200">
                <a:solidFill>
                  <a:srgbClr val="FFFFFF"/>
                </a:solidFill>
                <a:latin typeface="Arial" charset="0"/>
                <a:ea typeface="+mn-ea"/>
                <a:cs typeface="+mn-cs"/>
              </a:rPr>
              <a:t>Sever PS, Dahlöf B, Poulter N, Wedel H, et al, for the ASCOT Investigators. Lancet. 2003;361:1149-58</a:t>
            </a:r>
          </a:p>
        </p:txBody>
      </p:sp>
      <p:sp>
        <p:nvSpPr>
          <p:cNvPr id="19" name="TextBox 18"/>
          <p:cNvSpPr txBox="1"/>
          <p:nvPr/>
        </p:nvSpPr>
        <p:spPr>
          <a:xfrm>
            <a:off x="827584" y="6165304"/>
            <a:ext cx="8064896" cy="369332"/>
          </a:xfrm>
          <a:prstGeom prst="rect">
            <a:avLst/>
          </a:prstGeom>
          <a:noFill/>
        </p:spPr>
        <p:txBody>
          <a:bodyPr wrap="square" rtlCol="0">
            <a:spAutoFit/>
          </a:bodyPr>
          <a:lstStyle/>
          <a:p>
            <a:r>
              <a:rPr lang="en-GB" b="1" dirty="0" smtClean="0">
                <a:solidFill>
                  <a:srgbClr val="FF0000"/>
                </a:solidFill>
              </a:rPr>
              <a:t>Relative risk reductions independent of baseline cholesterol levels</a:t>
            </a:r>
            <a:endParaRPr lang="en-GB" b="1" dirty="0">
              <a:solidFill>
                <a:srgbClr val="FF0000"/>
              </a:solidFill>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600200" y="1905000"/>
          <a:ext cx="3733800" cy="4343400"/>
        </p:xfrm>
        <a:graphic>
          <a:graphicData uri="http://schemas.openxmlformats.org/presentationml/2006/ole">
            <mc:AlternateContent xmlns:mc="http://schemas.openxmlformats.org/markup-compatibility/2006">
              <mc:Choice xmlns:v="urn:schemas-microsoft-com:vml" Requires="v">
                <p:oleObj spid="_x0000_s3077" name="Bitmap Image" r:id="rId3" imgW="3142857" imgH="3457143" progId="PBrush">
                  <p:embed/>
                </p:oleObj>
              </mc:Choice>
              <mc:Fallback>
                <p:oleObj name="Bitmap Image" r:id="rId3" imgW="3142857" imgH="3457143" progId="PBrush">
                  <p:embed/>
                  <p:pic>
                    <p:nvPicPr>
                      <p:cNvPr id="0" name="Object 2"/>
                      <p:cNvPicPr>
                        <a:picLocks noChangeAspect="1" noChangeArrowheads="1"/>
                      </p:cNvPicPr>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1600200" y="1905000"/>
                        <a:ext cx="373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3"/>
          <p:cNvSpPr txBox="1">
            <a:spLocks noChangeArrowheads="1"/>
          </p:cNvSpPr>
          <p:nvPr/>
        </p:nvSpPr>
        <p:spPr bwMode="auto">
          <a:xfrm>
            <a:off x="0" y="1371600"/>
            <a:ext cx="1981200" cy="366713"/>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GB" sz="1400" b="1" kern="1200">
                <a:solidFill>
                  <a:srgbClr val="000099"/>
                </a:solidFill>
                <a:latin typeface="Arial" charset="0"/>
                <a:ea typeface="+mn-ea"/>
                <a:cs typeface="+mn-cs"/>
              </a:rPr>
              <a:t>Censoring Time</a:t>
            </a:r>
          </a:p>
        </p:txBody>
      </p:sp>
      <p:sp>
        <p:nvSpPr>
          <p:cNvPr id="5124" name="Text Box 4"/>
          <p:cNvSpPr txBox="1">
            <a:spLocks noChangeArrowheads="1"/>
          </p:cNvSpPr>
          <p:nvPr/>
        </p:nvSpPr>
        <p:spPr bwMode="auto">
          <a:xfrm>
            <a:off x="5334000" y="1066800"/>
            <a:ext cx="3810000" cy="5203825"/>
          </a:xfrm>
          <a:prstGeom prst="rect">
            <a:avLst/>
          </a:prstGeom>
          <a:noFill/>
          <a:ln w="9525">
            <a:noFill/>
            <a:miter lim="800000"/>
            <a:headEnd/>
            <a:tailEnd/>
          </a:ln>
        </p:spPr>
        <p:txBody>
          <a:bodyPr>
            <a:spAutoFit/>
          </a:bodyPr>
          <a:lstStyle/>
          <a:p>
            <a:pPr marL="457200" indent="-457200" algn="l" rtl="0" eaLnBrk="0" fontAlgn="base" hangingPunct="0">
              <a:spcBef>
                <a:spcPct val="50000"/>
              </a:spcBef>
              <a:spcAft>
                <a:spcPct val="0"/>
              </a:spcAft>
            </a:pPr>
            <a:r>
              <a:rPr lang="en-GB" sz="1400" b="1" kern="1200">
                <a:solidFill>
                  <a:srgbClr val="000099"/>
                </a:solidFill>
                <a:latin typeface="Arial" charset="0"/>
                <a:ea typeface="+mn-ea"/>
                <a:cs typeface="+mn-cs"/>
              </a:rPr>
              <a:t>Risk Reduction        Event Rate</a:t>
            </a:r>
          </a:p>
          <a:p>
            <a:pPr marL="457200" indent="-457200" algn="l" rtl="0" eaLnBrk="0" fontAlgn="base" hangingPunct="0">
              <a:spcBef>
                <a:spcPct val="50000"/>
              </a:spcBef>
              <a:spcAft>
                <a:spcPct val="0"/>
              </a:spcAft>
            </a:pPr>
            <a:r>
              <a:rPr lang="en-GB" sz="1600" b="1" kern="1200">
                <a:solidFill>
                  <a:srgbClr val="000099"/>
                </a:solidFill>
                <a:latin typeface="Arial" charset="0"/>
                <a:ea typeface="+mn-ea"/>
                <a:cs typeface="+mn-cs"/>
              </a:rPr>
              <a:t> </a:t>
            </a:r>
            <a:r>
              <a:rPr lang="en-GB" sz="1400" b="1" u="sng" kern="1200">
                <a:solidFill>
                  <a:srgbClr val="CC3300"/>
                </a:solidFill>
                <a:latin typeface="Arial" charset="0"/>
                <a:ea typeface="+mn-ea"/>
                <a:cs typeface="+mn-cs"/>
              </a:rPr>
              <a:t>(%)</a:t>
            </a:r>
            <a:r>
              <a:rPr lang="en-GB" sz="1400" b="1" kern="1200">
                <a:solidFill>
                  <a:srgbClr val="CC3300"/>
                </a:solidFill>
                <a:latin typeface="Arial" charset="0"/>
                <a:ea typeface="+mn-ea"/>
                <a:cs typeface="+mn-cs"/>
              </a:rPr>
              <a:t>		</a:t>
            </a:r>
            <a:r>
              <a:rPr lang="en-GB" sz="1400" b="1" u="sng" kern="1200">
                <a:solidFill>
                  <a:srgbClr val="CC3300"/>
                </a:solidFill>
                <a:latin typeface="Arial" charset="0"/>
                <a:ea typeface="+mn-ea"/>
                <a:cs typeface="+mn-cs"/>
              </a:rPr>
              <a:t>Atorvastatin</a:t>
            </a:r>
            <a:r>
              <a:rPr lang="en-GB" sz="1400" b="1" kern="1200">
                <a:solidFill>
                  <a:srgbClr val="CC3300"/>
                </a:solidFill>
                <a:latin typeface="Arial" charset="0"/>
                <a:ea typeface="+mn-ea"/>
                <a:cs typeface="+mn-cs"/>
              </a:rPr>
              <a:t>       </a:t>
            </a:r>
            <a:r>
              <a:rPr lang="en-GB" sz="1400" b="1" u="sng" kern="1200">
                <a:solidFill>
                  <a:srgbClr val="CC3300"/>
                </a:solidFill>
                <a:latin typeface="Arial" charset="0"/>
                <a:ea typeface="+mn-ea"/>
                <a:cs typeface="+mn-cs"/>
              </a:rPr>
              <a:t>Placebo</a:t>
            </a:r>
          </a:p>
          <a:p>
            <a:pPr marL="457200" indent="-457200" algn="l" rtl="0" eaLnBrk="0" fontAlgn="base" hangingPunct="0">
              <a:lnSpc>
                <a:spcPct val="150000"/>
              </a:lnSpc>
              <a:spcBef>
                <a:spcPct val="50000"/>
              </a:spcBef>
              <a:spcAft>
                <a:spcPct val="0"/>
              </a:spcAft>
            </a:pPr>
            <a:r>
              <a:rPr lang="en-GB" sz="1600" b="1" kern="1200">
                <a:solidFill>
                  <a:srgbClr val="000099"/>
                </a:solidFill>
                <a:latin typeface="Arial" charset="0"/>
                <a:ea typeface="+mn-ea"/>
                <a:cs typeface="+mn-cs"/>
              </a:rPr>
              <a:t>  83		     2.4	              14.2</a:t>
            </a:r>
          </a:p>
          <a:p>
            <a:pPr marL="457200" indent="-457200" algn="l" rtl="0" eaLnBrk="0" fontAlgn="base" hangingPunct="0">
              <a:lnSpc>
                <a:spcPct val="180000"/>
              </a:lnSpc>
              <a:spcBef>
                <a:spcPct val="50000"/>
              </a:spcBef>
              <a:spcAft>
                <a:spcPct val="0"/>
              </a:spcAft>
            </a:pPr>
            <a:r>
              <a:rPr lang="en-GB" sz="1600" b="1" kern="1200">
                <a:solidFill>
                  <a:srgbClr val="000099"/>
                </a:solidFill>
                <a:latin typeface="Arial" charset="0"/>
                <a:ea typeface="+mn-ea"/>
                <a:cs typeface="+mn-cs"/>
              </a:rPr>
              <a:t>  67	             5.5	              16.6</a:t>
            </a:r>
          </a:p>
          <a:p>
            <a:pPr marL="457200" indent="-457200" algn="l" rtl="0" eaLnBrk="0" fontAlgn="base" hangingPunct="0">
              <a:lnSpc>
                <a:spcPct val="180000"/>
              </a:lnSpc>
              <a:spcBef>
                <a:spcPct val="50000"/>
              </a:spcBef>
              <a:spcAft>
                <a:spcPct val="0"/>
              </a:spcAft>
            </a:pPr>
            <a:r>
              <a:rPr lang="en-GB" sz="1600" b="1" kern="1200">
                <a:solidFill>
                  <a:srgbClr val="000099"/>
                </a:solidFill>
                <a:latin typeface="Arial" charset="0"/>
                <a:ea typeface="+mn-ea"/>
                <a:cs typeface="+mn-cs"/>
              </a:rPr>
              <a:t>  48	             7.5	              14.3</a:t>
            </a:r>
          </a:p>
          <a:p>
            <a:pPr marL="457200" indent="-457200" algn="l" rtl="0" eaLnBrk="0" fontAlgn="base" hangingPunct="0">
              <a:lnSpc>
                <a:spcPct val="250000"/>
              </a:lnSpc>
              <a:spcBef>
                <a:spcPct val="50000"/>
              </a:spcBef>
              <a:spcAft>
                <a:spcPct val="0"/>
              </a:spcAft>
            </a:pPr>
            <a:r>
              <a:rPr lang="en-GB" sz="1600" b="1" kern="1200">
                <a:solidFill>
                  <a:srgbClr val="000099"/>
                </a:solidFill>
                <a:latin typeface="Arial" charset="0"/>
                <a:ea typeface="+mn-ea"/>
                <a:cs typeface="+mn-cs"/>
              </a:rPr>
              <a:t>  45	             6.6	              12.0</a:t>
            </a:r>
          </a:p>
          <a:p>
            <a:pPr marL="457200" indent="-457200" algn="l" rtl="0" eaLnBrk="0" fontAlgn="base" hangingPunct="0">
              <a:lnSpc>
                <a:spcPct val="250000"/>
              </a:lnSpc>
              <a:spcBef>
                <a:spcPct val="50000"/>
              </a:spcBef>
              <a:spcAft>
                <a:spcPct val="0"/>
              </a:spcAft>
            </a:pPr>
            <a:r>
              <a:rPr lang="en-GB" sz="1600" b="1" kern="1200">
                <a:solidFill>
                  <a:srgbClr val="000099"/>
                </a:solidFill>
                <a:latin typeface="Arial" charset="0"/>
                <a:ea typeface="+mn-ea"/>
                <a:cs typeface="+mn-cs"/>
              </a:rPr>
              <a:t>  38               5.9	                9.5</a:t>
            </a:r>
          </a:p>
          <a:p>
            <a:pPr marL="457200" indent="-457200" algn="l" rtl="0" eaLnBrk="0" fontAlgn="base" hangingPunct="0">
              <a:lnSpc>
                <a:spcPct val="200000"/>
              </a:lnSpc>
              <a:spcBef>
                <a:spcPct val="50000"/>
              </a:spcBef>
              <a:spcAft>
                <a:spcPct val="0"/>
              </a:spcAft>
            </a:pPr>
            <a:r>
              <a:rPr lang="en-GB" sz="1600" b="1" kern="1200">
                <a:solidFill>
                  <a:srgbClr val="000099"/>
                </a:solidFill>
                <a:latin typeface="Arial" charset="0"/>
                <a:ea typeface="+mn-ea"/>
                <a:cs typeface="+mn-cs"/>
              </a:rPr>
              <a:t>  36	             6.0	                9.4</a:t>
            </a:r>
          </a:p>
          <a:p>
            <a:pPr marL="457200" indent="-457200" algn="l" rtl="0" eaLnBrk="0" fontAlgn="base" hangingPunct="0">
              <a:spcBef>
                <a:spcPct val="50000"/>
              </a:spcBef>
              <a:spcAft>
                <a:spcPct val="0"/>
              </a:spcAft>
              <a:buFontTx/>
              <a:buAutoNum type="arabicPlain" startAt="67"/>
            </a:pPr>
            <a:endParaRPr lang="en-GB" sz="1600" b="1" kern="1200">
              <a:solidFill>
                <a:srgbClr val="000099"/>
              </a:solidFill>
              <a:latin typeface="Arial" charset="0"/>
              <a:ea typeface="+mn-ea"/>
              <a:cs typeface="+mn-cs"/>
            </a:endParaRPr>
          </a:p>
          <a:p>
            <a:pPr marL="457200" indent="-457200" algn="l" rtl="0" eaLnBrk="0" fontAlgn="base" hangingPunct="0">
              <a:spcBef>
                <a:spcPct val="50000"/>
              </a:spcBef>
              <a:spcAft>
                <a:spcPct val="0"/>
              </a:spcAft>
            </a:pPr>
            <a:r>
              <a:rPr lang="en-GB" sz="1600" b="1" kern="1200">
                <a:solidFill>
                  <a:srgbClr val="000099"/>
                </a:solidFill>
                <a:latin typeface="Arial" charset="0"/>
                <a:ea typeface="+mn-ea"/>
                <a:cs typeface="+mn-cs"/>
              </a:rPr>
              <a:t>	</a:t>
            </a:r>
          </a:p>
        </p:txBody>
      </p:sp>
      <p:sp>
        <p:nvSpPr>
          <p:cNvPr id="5125" name="Text Box 5"/>
          <p:cNvSpPr txBox="1">
            <a:spLocks noChangeArrowheads="1"/>
          </p:cNvSpPr>
          <p:nvPr/>
        </p:nvSpPr>
        <p:spPr bwMode="auto">
          <a:xfrm>
            <a:off x="2209800" y="1371600"/>
            <a:ext cx="2743200" cy="366713"/>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GB" sz="1400" b="1" kern="1200">
                <a:solidFill>
                  <a:srgbClr val="000099"/>
                </a:solidFill>
                <a:latin typeface="Arial" charset="0"/>
                <a:ea typeface="+mn-ea"/>
                <a:cs typeface="+mn-cs"/>
              </a:rPr>
              <a:t>Hazard Ratios (95% CI)</a:t>
            </a:r>
          </a:p>
        </p:txBody>
      </p:sp>
      <p:sp>
        <p:nvSpPr>
          <p:cNvPr id="5126" name="Text Box 6"/>
          <p:cNvSpPr txBox="1">
            <a:spLocks noChangeArrowheads="1"/>
          </p:cNvSpPr>
          <p:nvPr/>
        </p:nvSpPr>
        <p:spPr bwMode="auto">
          <a:xfrm>
            <a:off x="1600200" y="6246813"/>
            <a:ext cx="2057400" cy="338137"/>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GB" sz="1600" b="1" kern="1200">
                <a:solidFill>
                  <a:srgbClr val="000099"/>
                </a:solidFill>
                <a:latin typeface="Arial" charset="0"/>
                <a:ea typeface="+mn-ea"/>
                <a:cs typeface="+mn-cs"/>
              </a:rPr>
              <a:t>Atorvastatin better</a:t>
            </a:r>
          </a:p>
        </p:txBody>
      </p:sp>
      <p:sp>
        <p:nvSpPr>
          <p:cNvPr id="5127" name="Text Box 7"/>
          <p:cNvSpPr txBox="1">
            <a:spLocks noChangeArrowheads="1"/>
          </p:cNvSpPr>
          <p:nvPr/>
        </p:nvSpPr>
        <p:spPr bwMode="auto">
          <a:xfrm>
            <a:off x="3810000" y="6262688"/>
            <a:ext cx="1600200" cy="339725"/>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GB" sz="1600" b="1" kern="1200">
                <a:solidFill>
                  <a:srgbClr val="000099"/>
                </a:solidFill>
                <a:latin typeface="Arial" charset="0"/>
                <a:ea typeface="+mn-ea"/>
                <a:cs typeface="+mn-cs"/>
              </a:rPr>
              <a:t>Placebo better</a:t>
            </a:r>
          </a:p>
        </p:txBody>
      </p:sp>
      <p:sp>
        <p:nvSpPr>
          <p:cNvPr id="5128" name="Text Box 8"/>
          <p:cNvSpPr txBox="1">
            <a:spLocks noChangeArrowheads="1"/>
          </p:cNvSpPr>
          <p:nvPr/>
        </p:nvSpPr>
        <p:spPr bwMode="auto">
          <a:xfrm>
            <a:off x="228600" y="1828800"/>
            <a:ext cx="1524000" cy="4052888"/>
          </a:xfrm>
          <a:prstGeom prst="rect">
            <a:avLst/>
          </a:prstGeom>
          <a:noFill/>
          <a:ln w="9525">
            <a:noFill/>
            <a:miter lim="800000"/>
            <a:headEnd/>
            <a:tailEnd/>
          </a:ln>
        </p:spPr>
        <p:txBody>
          <a:bodyPr>
            <a:spAutoFit/>
          </a:bodyPr>
          <a:lstStyle/>
          <a:p>
            <a:pPr algn="l" rtl="0" eaLnBrk="0" fontAlgn="base" hangingPunct="0">
              <a:lnSpc>
                <a:spcPct val="170000"/>
              </a:lnSpc>
              <a:spcBef>
                <a:spcPct val="50000"/>
              </a:spcBef>
              <a:spcAft>
                <a:spcPct val="0"/>
              </a:spcAft>
            </a:pPr>
            <a:r>
              <a:rPr lang="en-GB" sz="1600" b="1" kern="1200">
                <a:solidFill>
                  <a:srgbClr val="000099"/>
                </a:solidFill>
                <a:latin typeface="Arial" charset="0"/>
                <a:ea typeface="+mn-ea"/>
                <a:cs typeface="+mn-cs"/>
              </a:rPr>
              <a:t>30 days</a:t>
            </a:r>
          </a:p>
          <a:p>
            <a:pPr algn="l" rtl="0" eaLnBrk="0" fontAlgn="base" hangingPunct="0">
              <a:lnSpc>
                <a:spcPct val="200000"/>
              </a:lnSpc>
              <a:spcBef>
                <a:spcPct val="50000"/>
              </a:spcBef>
              <a:spcAft>
                <a:spcPct val="0"/>
              </a:spcAft>
            </a:pPr>
            <a:r>
              <a:rPr lang="en-GB" sz="1600" b="1" kern="1200">
                <a:solidFill>
                  <a:srgbClr val="000099"/>
                </a:solidFill>
                <a:latin typeface="Arial" charset="0"/>
                <a:ea typeface="+mn-ea"/>
                <a:cs typeface="+mn-cs"/>
              </a:rPr>
              <a:t>90 days</a:t>
            </a:r>
          </a:p>
          <a:p>
            <a:pPr algn="l" rtl="0" eaLnBrk="0" fontAlgn="base" hangingPunct="0">
              <a:lnSpc>
                <a:spcPct val="200000"/>
              </a:lnSpc>
              <a:spcBef>
                <a:spcPct val="50000"/>
              </a:spcBef>
              <a:spcAft>
                <a:spcPct val="0"/>
              </a:spcAft>
            </a:pPr>
            <a:r>
              <a:rPr lang="en-GB" sz="1600" b="1" kern="1200">
                <a:solidFill>
                  <a:srgbClr val="000099"/>
                </a:solidFill>
                <a:latin typeface="Arial" charset="0"/>
                <a:ea typeface="+mn-ea"/>
                <a:cs typeface="+mn-cs"/>
              </a:rPr>
              <a:t>180 days</a:t>
            </a:r>
          </a:p>
          <a:p>
            <a:pPr algn="l" rtl="0" eaLnBrk="0" fontAlgn="base" hangingPunct="0">
              <a:lnSpc>
                <a:spcPct val="230000"/>
              </a:lnSpc>
              <a:spcBef>
                <a:spcPct val="50000"/>
              </a:spcBef>
              <a:spcAft>
                <a:spcPct val="0"/>
              </a:spcAft>
            </a:pPr>
            <a:r>
              <a:rPr lang="en-GB" sz="1600" b="1" kern="1200">
                <a:solidFill>
                  <a:srgbClr val="000099"/>
                </a:solidFill>
                <a:latin typeface="Arial" charset="0"/>
                <a:ea typeface="+mn-ea"/>
                <a:cs typeface="+mn-cs"/>
              </a:rPr>
              <a:t>1 Year</a:t>
            </a:r>
          </a:p>
          <a:p>
            <a:pPr algn="l" rtl="0" eaLnBrk="0" fontAlgn="base" hangingPunct="0">
              <a:lnSpc>
                <a:spcPct val="200000"/>
              </a:lnSpc>
              <a:spcBef>
                <a:spcPct val="50000"/>
              </a:spcBef>
              <a:spcAft>
                <a:spcPct val="0"/>
              </a:spcAft>
            </a:pPr>
            <a:r>
              <a:rPr lang="en-GB" sz="1600" b="1" kern="1200">
                <a:solidFill>
                  <a:srgbClr val="000099"/>
                </a:solidFill>
                <a:latin typeface="Arial" charset="0"/>
                <a:ea typeface="+mn-ea"/>
                <a:cs typeface="+mn-cs"/>
              </a:rPr>
              <a:t>2 Years</a:t>
            </a:r>
          </a:p>
          <a:p>
            <a:pPr algn="l" rtl="0" eaLnBrk="0" fontAlgn="base" hangingPunct="0">
              <a:lnSpc>
                <a:spcPct val="220000"/>
              </a:lnSpc>
              <a:spcBef>
                <a:spcPct val="50000"/>
              </a:spcBef>
              <a:spcAft>
                <a:spcPct val="0"/>
              </a:spcAft>
            </a:pPr>
            <a:r>
              <a:rPr lang="en-GB" sz="1600" b="1" kern="1200">
                <a:solidFill>
                  <a:srgbClr val="000099"/>
                </a:solidFill>
                <a:latin typeface="Arial" charset="0"/>
                <a:ea typeface="+mn-ea"/>
                <a:cs typeface="+mn-cs"/>
              </a:rPr>
              <a:t>End of Study</a:t>
            </a:r>
          </a:p>
          <a:p>
            <a:pPr algn="l" rtl="0" eaLnBrk="0" fontAlgn="base" hangingPunct="0">
              <a:spcBef>
                <a:spcPct val="50000"/>
              </a:spcBef>
              <a:spcAft>
                <a:spcPct val="0"/>
              </a:spcAft>
            </a:pPr>
            <a:endParaRPr lang="en-GB" sz="1600" b="1" kern="1200">
              <a:solidFill>
                <a:srgbClr val="000099"/>
              </a:solidFill>
              <a:latin typeface="Arial" charset="0"/>
              <a:ea typeface="+mn-ea"/>
              <a:cs typeface="+mn-cs"/>
            </a:endParaRPr>
          </a:p>
        </p:txBody>
      </p:sp>
      <p:sp>
        <p:nvSpPr>
          <p:cNvPr id="5129" name="Text Box 9"/>
          <p:cNvSpPr txBox="1">
            <a:spLocks noChangeArrowheads="1"/>
          </p:cNvSpPr>
          <p:nvPr/>
        </p:nvSpPr>
        <p:spPr bwMode="auto">
          <a:xfrm>
            <a:off x="179512" y="152400"/>
            <a:ext cx="8784976" cy="584775"/>
          </a:xfrm>
          <a:prstGeom prst="rect">
            <a:avLst/>
          </a:prstGeom>
          <a:noFill/>
          <a:ln w="9525">
            <a:noFill/>
            <a:miter lim="800000"/>
            <a:headEnd/>
            <a:tailEnd/>
          </a:ln>
        </p:spPr>
        <p:txBody>
          <a:bodyPr wrap="square">
            <a:spAutoFit/>
          </a:bodyPr>
          <a:lstStyle/>
          <a:p>
            <a:pPr algn="ctr" rtl="0" eaLnBrk="0" fontAlgn="base" hangingPunct="0">
              <a:spcBef>
                <a:spcPct val="50000"/>
              </a:spcBef>
              <a:spcAft>
                <a:spcPct val="0"/>
              </a:spcAft>
            </a:pPr>
            <a:r>
              <a:rPr lang="en-GB" sz="3200" b="1" kern="1200" dirty="0" smtClean="0">
                <a:solidFill>
                  <a:srgbClr val="CC3300"/>
                </a:solidFill>
                <a:latin typeface="Arial" charset="0"/>
                <a:ea typeface="+mn-ea"/>
                <a:cs typeface="+mn-cs"/>
              </a:rPr>
              <a:t>ASCOT-LLA CHD events :</a:t>
            </a:r>
            <a:r>
              <a:rPr lang="en-GB" sz="3200" b="1" dirty="0" smtClean="0">
                <a:solidFill>
                  <a:srgbClr val="CC3300"/>
                </a:solidFill>
                <a:latin typeface="Arial" charset="0"/>
              </a:rPr>
              <a:t>early benefits</a:t>
            </a:r>
            <a:endParaRPr lang="en-GB" sz="3200" b="1" kern="1200" dirty="0">
              <a:solidFill>
                <a:srgbClr val="CC3300"/>
              </a:solidFill>
              <a:latin typeface="Arial" charset="0"/>
              <a:ea typeface="+mn-ea"/>
              <a:cs typeface="+mn-cs"/>
            </a:endParaRPr>
          </a:p>
        </p:txBody>
      </p:sp>
      <p:sp>
        <p:nvSpPr>
          <p:cNvPr id="5130" name="Text Box 15"/>
          <p:cNvSpPr txBox="1">
            <a:spLocks noChangeArrowheads="1"/>
          </p:cNvSpPr>
          <p:nvPr/>
        </p:nvSpPr>
        <p:spPr bwMode="auto">
          <a:xfrm>
            <a:off x="8686800" y="990600"/>
            <a:ext cx="287338" cy="457200"/>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GB" sz="2400" b="1" kern="1200">
                <a:solidFill>
                  <a:srgbClr val="000099"/>
                </a:solidFill>
                <a:latin typeface="Arial" charset="0"/>
                <a:ea typeface="+mn-ea"/>
                <a:cs typeface="+mn-cs"/>
              </a:rPr>
              <a:t>*</a:t>
            </a:r>
          </a:p>
        </p:txBody>
      </p:sp>
      <p:sp>
        <p:nvSpPr>
          <p:cNvPr id="5131" name="Text Box 16"/>
          <p:cNvSpPr txBox="1">
            <a:spLocks noChangeArrowheads="1"/>
          </p:cNvSpPr>
          <p:nvPr/>
        </p:nvSpPr>
        <p:spPr bwMode="auto">
          <a:xfrm>
            <a:off x="5410200" y="5943600"/>
            <a:ext cx="4811713" cy="457200"/>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GB" sz="2400" b="1" kern="1200">
                <a:solidFill>
                  <a:srgbClr val="000099"/>
                </a:solidFill>
                <a:latin typeface="Arial" charset="0"/>
                <a:ea typeface="+mn-ea"/>
                <a:cs typeface="+mn-cs"/>
              </a:rPr>
              <a:t>* </a:t>
            </a:r>
            <a:r>
              <a:rPr lang="en-GB" sz="1400" b="1" kern="1200">
                <a:solidFill>
                  <a:srgbClr val="000099"/>
                </a:solidFill>
                <a:latin typeface="Arial" charset="0"/>
                <a:ea typeface="+mn-ea"/>
                <a:cs typeface="+mn-cs"/>
              </a:rPr>
              <a:t>Per 1000 patient years</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800850" y="990600"/>
            <a:ext cx="1809750" cy="4460875"/>
          </a:xfrm>
          <a:prstGeom prst="rect">
            <a:avLst/>
          </a:prstGeom>
          <a:noFill/>
          <a:ln w="9525">
            <a:noFill/>
            <a:miter lim="800000"/>
            <a:headEnd/>
            <a:tailEnd/>
          </a:ln>
        </p:spPr>
        <p:txBody>
          <a:bodyPr>
            <a:spAutoFit/>
          </a:bodyPr>
          <a:lstStyle/>
          <a:p>
            <a:pPr algn="ctr" rtl="0" fontAlgn="base">
              <a:spcBef>
                <a:spcPct val="0"/>
              </a:spcBef>
              <a:spcAft>
                <a:spcPct val="30000"/>
              </a:spcAft>
            </a:pPr>
            <a:r>
              <a:rPr lang="en-US" sz="1400" b="1" kern="1200">
                <a:solidFill>
                  <a:srgbClr val="000099"/>
                </a:solidFill>
                <a:latin typeface="Arial" charset="0"/>
                <a:ea typeface="+mn-ea"/>
                <a:cs typeface="+mn-cs"/>
              </a:rPr>
              <a:t>Hazard Ratio</a:t>
            </a:r>
          </a:p>
          <a:p>
            <a:pPr marL="114300" lvl="1" algn="l" rtl="0" fontAlgn="base">
              <a:spcBef>
                <a:spcPct val="0"/>
              </a:spcBef>
              <a:spcAft>
                <a:spcPct val="30000"/>
              </a:spcAft>
            </a:pPr>
            <a:r>
              <a:rPr lang="en-US" sz="1600" kern="1200">
                <a:solidFill>
                  <a:srgbClr val="000099"/>
                </a:solidFill>
                <a:latin typeface="Arial" charset="0"/>
                <a:ea typeface="+mn-ea"/>
                <a:cs typeface="+mn-cs"/>
              </a:rPr>
              <a:t>0.64 (0.50-0.83)</a:t>
            </a:r>
          </a:p>
          <a:p>
            <a:pPr algn="l" rtl="0" fontAlgn="base">
              <a:spcBef>
                <a:spcPct val="0"/>
              </a:spcBef>
              <a:spcAft>
                <a:spcPct val="0"/>
              </a:spcAft>
            </a:pPr>
            <a:r>
              <a:rPr lang="en-US" sz="1600" u="sng" kern="1200">
                <a:solidFill>
                  <a:srgbClr val="000099"/>
                </a:solidFill>
                <a:latin typeface="Arial" charset="0"/>
                <a:ea typeface="+mn-ea"/>
                <a:cs typeface="+mn-cs"/>
              </a:rPr>
              <a:t> </a:t>
            </a:r>
            <a:endParaRPr lang="en-US" sz="1600" kern="1200">
              <a:solidFill>
                <a:srgbClr val="000099"/>
              </a:solidFill>
              <a:latin typeface="Arial" charset="0"/>
              <a:ea typeface="+mn-ea"/>
              <a:cs typeface="+mn-cs"/>
            </a:endParaRP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0.79 (0.69-0.90)</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0.71 (0.59-0.86)</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0.62 (0.47-0.81)</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0.87 (0.71-1.06)</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0.90 (0.66-1.23)</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0.73 (0.56-0.96)</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1.13 (0.73-1.78)</a:t>
            </a:r>
          </a:p>
          <a:p>
            <a:pPr algn="l" rtl="0" fontAlgn="base">
              <a:lnSpc>
                <a:spcPct val="89000"/>
              </a:lnSpc>
              <a:spcBef>
                <a:spcPct val="0"/>
              </a:spcBef>
              <a:spcAft>
                <a:spcPct val="30000"/>
              </a:spcAft>
            </a:pPr>
            <a:r>
              <a:rPr lang="en-US" sz="1600" u="sng" kern="1200">
                <a:solidFill>
                  <a:srgbClr val="000099"/>
                </a:solidFill>
                <a:latin typeface="Arial" charset="0"/>
                <a:ea typeface="+mn-ea"/>
                <a:cs typeface="+mn-cs"/>
              </a:rPr>
              <a:t> </a:t>
            </a:r>
            <a:endParaRPr lang="en-US" sz="1600" kern="1200">
              <a:solidFill>
                <a:srgbClr val="000099"/>
              </a:solidFill>
              <a:latin typeface="Arial" charset="0"/>
              <a:ea typeface="+mn-ea"/>
              <a:cs typeface="+mn-cs"/>
            </a:endParaRP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0.82 (0.40-1.66)</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0.87 (0.49-1.57)</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0.59 (0.38-0.90)</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1.02 (0.66-1.57)</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1.15 (0.91-1.44)</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1.29 (0.76-2.19)</a:t>
            </a:r>
          </a:p>
        </p:txBody>
      </p:sp>
      <p:sp>
        <p:nvSpPr>
          <p:cNvPr id="28675" name="Rectangle 3"/>
          <p:cNvSpPr>
            <a:spLocks noGrp="1" noChangeArrowheads="1"/>
          </p:cNvSpPr>
          <p:nvPr>
            <p:ph type="title"/>
          </p:nvPr>
        </p:nvSpPr>
        <p:spPr>
          <a:xfrm>
            <a:off x="811213" y="0"/>
            <a:ext cx="7534275" cy="1328738"/>
          </a:xfrm>
        </p:spPr>
        <p:txBody>
          <a:bodyPr/>
          <a:lstStyle/>
          <a:p>
            <a:r>
              <a:rPr lang="en-US" sz="2800" smtClean="0"/>
              <a:t>ASCOT-LLA</a:t>
            </a:r>
            <a:br>
              <a:rPr lang="en-US" sz="2800" smtClean="0"/>
            </a:br>
            <a:r>
              <a:rPr lang="en-US" sz="2800" smtClean="0"/>
              <a:t>Summary of all end points</a:t>
            </a:r>
          </a:p>
        </p:txBody>
      </p:sp>
      <p:grpSp>
        <p:nvGrpSpPr>
          <p:cNvPr id="2" name="Group 4"/>
          <p:cNvGrpSpPr>
            <a:grpSpLocks/>
          </p:cNvGrpSpPr>
          <p:nvPr/>
        </p:nvGrpSpPr>
        <p:grpSpPr bwMode="auto">
          <a:xfrm>
            <a:off x="676275" y="990600"/>
            <a:ext cx="6254750" cy="5395913"/>
            <a:chOff x="426" y="624"/>
            <a:chExt cx="3940" cy="3399"/>
          </a:xfrm>
        </p:grpSpPr>
        <p:sp>
          <p:nvSpPr>
            <p:cNvPr id="28678" name="Text Box 5"/>
            <p:cNvSpPr txBox="1">
              <a:spLocks noChangeArrowheads="1"/>
            </p:cNvSpPr>
            <p:nvPr/>
          </p:nvSpPr>
          <p:spPr bwMode="auto">
            <a:xfrm>
              <a:off x="485" y="3844"/>
              <a:ext cx="3863" cy="179"/>
            </a:xfrm>
            <a:prstGeom prst="rect">
              <a:avLst/>
            </a:prstGeom>
            <a:noFill/>
            <a:ln w="9525">
              <a:noFill/>
              <a:miter lim="800000"/>
              <a:headEnd/>
              <a:tailEnd/>
            </a:ln>
          </p:spPr>
          <p:txBody>
            <a:bodyPr>
              <a:spAutoFit/>
            </a:bodyPr>
            <a:lstStyle/>
            <a:p>
              <a:pPr algn="l" rtl="0" fontAlgn="base">
                <a:lnSpc>
                  <a:spcPct val="90000"/>
                </a:lnSpc>
                <a:spcBef>
                  <a:spcPct val="50000"/>
                </a:spcBef>
                <a:spcAft>
                  <a:spcPct val="0"/>
                </a:spcAft>
              </a:pPr>
              <a:r>
                <a:rPr lang="en-US" sz="1400" kern="1200">
                  <a:solidFill>
                    <a:srgbClr val="000099"/>
                  </a:solidFill>
                  <a:latin typeface="Arial" charset="0"/>
                  <a:ea typeface="+mn-ea"/>
                  <a:cs typeface="+mn-cs"/>
                </a:rPr>
                <a:t>Area of squares is proportional to the amount of statistical information</a:t>
              </a:r>
            </a:p>
          </p:txBody>
        </p:sp>
        <p:grpSp>
          <p:nvGrpSpPr>
            <p:cNvPr id="3" name="Group 6"/>
            <p:cNvGrpSpPr>
              <a:grpSpLocks/>
            </p:cNvGrpSpPr>
            <p:nvPr/>
          </p:nvGrpSpPr>
          <p:grpSpPr bwMode="auto">
            <a:xfrm>
              <a:off x="426" y="624"/>
              <a:ext cx="3940" cy="3143"/>
              <a:chOff x="426" y="624"/>
              <a:chExt cx="3940" cy="3143"/>
            </a:xfrm>
          </p:grpSpPr>
          <p:sp>
            <p:nvSpPr>
              <p:cNvPr id="28680" name="Line 7"/>
              <p:cNvSpPr>
                <a:spLocks noChangeShapeType="1"/>
              </p:cNvSpPr>
              <p:nvPr/>
            </p:nvSpPr>
            <p:spPr bwMode="auto">
              <a:xfrm flipV="1">
                <a:off x="3555" y="864"/>
                <a:ext cx="0" cy="2712"/>
              </a:xfrm>
              <a:prstGeom prst="line">
                <a:avLst/>
              </a:prstGeom>
              <a:noFill/>
              <a:ln w="12700">
                <a:solidFill>
                  <a:schemeClr val="tx1"/>
                </a:solidFill>
                <a:round/>
                <a:headEnd/>
                <a:tailEnd/>
              </a:ln>
            </p:spPr>
            <p:txBody>
              <a:bodyPr lIns="18288" tIns="18288" rIns="18288" bIns="18288" anchor="ct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681" name="Rectangle 8"/>
              <p:cNvSpPr>
                <a:spLocks noChangeArrowheads="1"/>
              </p:cNvSpPr>
              <p:nvPr/>
            </p:nvSpPr>
            <p:spPr bwMode="auto">
              <a:xfrm>
                <a:off x="3072" y="907"/>
                <a:ext cx="46" cy="46"/>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82" name="Rectangle 9"/>
              <p:cNvSpPr>
                <a:spLocks noChangeArrowheads="1"/>
              </p:cNvSpPr>
              <p:nvPr/>
            </p:nvSpPr>
            <p:spPr bwMode="auto">
              <a:xfrm>
                <a:off x="3072" y="907"/>
                <a:ext cx="46" cy="46"/>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83" name="Rectangle 10"/>
              <p:cNvSpPr>
                <a:spLocks noChangeArrowheads="1"/>
              </p:cNvSpPr>
              <p:nvPr/>
            </p:nvSpPr>
            <p:spPr bwMode="auto">
              <a:xfrm>
                <a:off x="3242" y="1244"/>
                <a:ext cx="87" cy="86"/>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84" name="Rectangle 11"/>
              <p:cNvSpPr>
                <a:spLocks noChangeArrowheads="1"/>
              </p:cNvSpPr>
              <p:nvPr/>
            </p:nvSpPr>
            <p:spPr bwMode="auto">
              <a:xfrm>
                <a:off x="3242" y="1244"/>
                <a:ext cx="87" cy="86"/>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85" name="Rectangle 12"/>
              <p:cNvSpPr>
                <a:spLocks noChangeArrowheads="1"/>
              </p:cNvSpPr>
              <p:nvPr/>
            </p:nvSpPr>
            <p:spPr bwMode="auto">
              <a:xfrm>
                <a:off x="3155" y="1411"/>
                <a:ext cx="61" cy="59"/>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86" name="Rectangle 13"/>
              <p:cNvSpPr>
                <a:spLocks noChangeArrowheads="1"/>
              </p:cNvSpPr>
              <p:nvPr/>
            </p:nvSpPr>
            <p:spPr bwMode="auto">
              <a:xfrm>
                <a:off x="3155" y="1411"/>
                <a:ext cx="61" cy="59"/>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87" name="Rectangle 14"/>
              <p:cNvSpPr>
                <a:spLocks noChangeArrowheads="1"/>
              </p:cNvSpPr>
              <p:nvPr/>
            </p:nvSpPr>
            <p:spPr bwMode="auto">
              <a:xfrm>
                <a:off x="3046" y="1573"/>
                <a:ext cx="44" cy="42"/>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88" name="Rectangle 15"/>
              <p:cNvSpPr>
                <a:spLocks noChangeArrowheads="1"/>
              </p:cNvSpPr>
              <p:nvPr/>
            </p:nvSpPr>
            <p:spPr bwMode="auto">
              <a:xfrm>
                <a:off x="3046" y="1573"/>
                <a:ext cx="44" cy="42"/>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89" name="Rectangle 16"/>
              <p:cNvSpPr>
                <a:spLocks noChangeArrowheads="1"/>
              </p:cNvSpPr>
              <p:nvPr/>
            </p:nvSpPr>
            <p:spPr bwMode="auto">
              <a:xfrm>
                <a:off x="3358" y="1719"/>
                <a:ext cx="59" cy="57"/>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0" name="Rectangle 17"/>
              <p:cNvSpPr>
                <a:spLocks noChangeArrowheads="1"/>
              </p:cNvSpPr>
              <p:nvPr/>
            </p:nvSpPr>
            <p:spPr bwMode="auto">
              <a:xfrm>
                <a:off x="3358" y="1719"/>
                <a:ext cx="59" cy="57"/>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1" name="Rectangle 18"/>
              <p:cNvSpPr>
                <a:spLocks noChangeArrowheads="1"/>
              </p:cNvSpPr>
              <p:nvPr/>
            </p:nvSpPr>
            <p:spPr bwMode="auto">
              <a:xfrm>
                <a:off x="3407" y="1882"/>
                <a:ext cx="37" cy="37"/>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2" name="Rectangle 19"/>
              <p:cNvSpPr>
                <a:spLocks noChangeArrowheads="1"/>
              </p:cNvSpPr>
              <p:nvPr/>
            </p:nvSpPr>
            <p:spPr bwMode="auto">
              <a:xfrm>
                <a:off x="3407" y="1882"/>
                <a:ext cx="37" cy="37"/>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3" name="Rectangle 20"/>
              <p:cNvSpPr>
                <a:spLocks noChangeArrowheads="1"/>
              </p:cNvSpPr>
              <p:nvPr/>
            </p:nvSpPr>
            <p:spPr bwMode="auto">
              <a:xfrm>
                <a:off x="3186" y="2034"/>
                <a:ext cx="43" cy="41"/>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4" name="Rectangle 21"/>
              <p:cNvSpPr>
                <a:spLocks noChangeArrowheads="1"/>
              </p:cNvSpPr>
              <p:nvPr/>
            </p:nvSpPr>
            <p:spPr bwMode="auto">
              <a:xfrm>
                <a:off x="3186" y="2034"/>
                <a:ext cx="43" cy="41"/>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5" name="Rectangle 22"/>
              <p:cNvSpPr>
                <a:spLocks noChangeArrowheads="1"/>
              </p:cNvSpPr>
              <p:nvPr/>
            </p:nvSpPr>
            <p:spPr bwMode="auto">
              <a:xfrm>
                <a:off x="3716" y="2195"/>
                <a:ext cx="26" cy="25"/>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6" name="Rectangle 23"/>
              <p:cNvSpPr>
                <a:spLocks noChangeArrowheads="1"/>
              </p:cNvSpPr>
              <p:nvPr/>
            </p:nvSpPr>
            <p:spPr bwMode="auto">
              <a:xfrm>
                <a:off x="3716" y="2195"/>
                <a:ext cx="26" cy="25"/>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7" name="Rectangle 24"/>
              <p:cNvSpPr>
                <a:spLocks noChangeArrowheads="1"/>
              </p:cNvSpPr>
              <p:nvPr/>
            </p:nvSpPr>
            <p:spPr bwMode="auto">
              <a:xfrm>
                <a:off x="3315" y="2558"/>
                <a:ext cx="17" cy="15"/>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8" name="Rectangle 25"/>
              <p:cNvSpPr>
                <a:spLocks noChangeArrowheads="1"/>
              </p:cNvSpPr>
              <p:nvPr/>
            </p:nvSpPr>
            <p:spPr bwMode="auto">
              <a:xfrm>
                <a:off x="3315" y="2558"/>
                <a:ext cx="17" cy="15"/>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699" name="Rectangle 26"/>
              <p:cNvSpPr>
                <a:spLocks noChangeArrowheads="1"/>
              </p:cNvSpPr>
              <p:nvPr/>
            </p:nvSpPr>
            <p:spPr bwMode="auto">
              <a:xfrm>
                <a:off x="3380" y="2709"/>
                <a:ext cx="20" cy="19"/>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0" name="Rectangle 27"/>
              <p:cNvSpPr>
                <a:spLocks noChangeArrowheads="1"/>
              </p:cNvSpPr>
              <p:nvPr/>
            </p:nvSpPr>
            <p:spPr bwMode="auto">
              <a:xfrm>
                <a:off x="3380" y="2709"/>
                <a:ext cx="20" cy="19"/>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1" name="Rectangle 28"/>
              <p:cNvSpPr>
                <a:spLocks noChangeArrowheads="1"/>
              </p:cNvSpPr>
              <p:nvPr/>
            </p:nvSpPr>
            <p:spPr bwMode="auto">
              <a:xfrm>
                <a:off x="3008" y="2858"/>
                <a:ext cx="27" cy="27"/>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2" name="Rectangle 29"/>
              <p:cNvSpPr>
                <a:spLocks noChangeArrowheads="1"/>
              </p:cNvSpPr>
              <p:nvPr/>
            </p:nvSpPr>
            <p:spPr bwMode="auto">
              <a:xfrm>
                <a:off x="3008" y="2858"/>
                <a:ext cx="27" cy="27"/>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3" name="Rectangle 30"/>
              <p:cNvSpPr>
                <a:spLocks noChangeArrowheads="1"/>
              </p:cNvSpPr>
              <p:nvPr/>
            </p:nvSpPr>
            <p:spPr bwMode="auto">
              <a:xfrm>
                <a:off x="3569" y="3012"/>
                <a:ext cx="27" cy="27"/>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4" name="Rectangle 31"/>
              <p:cNvSpPr>
                <a:spLocks noChangeArrowheads="1"/>
              </p:cNvSpPr>
              <p:nvPr/>
            </p:nvSpPr>
            <p:spPr bwMode="auto">
              <a:xfrm>
                <a:off x="3569" y="3012"/>
                <a:ext cx="27" cy="27"/>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5" name="Rectangle 32"/>
              <p:cNvSpPr>
                <a:spLocks noChangeArrowheads="1"/>
              </p:cNvSpPr>
              <p:nvPr/>
            </p:nvSpPr>
            <p:spPr bwMode="auto">
              <a:xfrm>
                <a:off x="3718" y="3154"/>
                <a:ext cx="50" cy="49"/>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6" name="Rectangle 33"/>
              <p:cNvSpPr>
                <a:spLocks noChangeArrowheads="1"/>
              </p:cNvSpPr>
              <p:nvPr/>
            </p:nvSpPr>
            <p:spPr bwMode="auto">
              <a:xfrm>
                <a:off x="3718" y="3154"/>
                <a:ext cx="50" cy="49"/>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7" name="Rectangle 34"/>
              <p:cNvSpPr>
                <a:spLocks noChangeArrowheads="1"/>
              </p:cNvSpPr>
              <p:nvPr/>
            </p:nvSpPr>
            <p:spPr bwMode="auto">
              <a:xfrm>
                <a:off x="3915" y="3321"/>
                <a:ext cx="22" cy="21"/>
              </a:xfrm>
              <a:prstGeom prst="rect">
                <a:avLst/>
              </a:prstGeom>
              <a:noFill/>
              <a:ln w="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8" name="Rectangle 35"/>
              <p:cNvSpPr>
                <a:spLocks noChangeArrowheads="1"/>
              </p:cNvSpPr>
              <p:nvPr/>
            </p:nvSpPr>
            <p:spPr bwMode="auto">
              <a:xfrm>
                <a:off x="3915" y="3321"/>
                <a:ext cx="22" cy="21"/>
              </a:xfrm>
              <a:prstGeom prst="rect">
                <a:avLst/>
              </a:prstGeom>
              <a:solidFill>
                <a:srgbClr val="FF33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09" name="Line 36"/>
              <p:cNvSpPr>
                <a:spLocks noChangeShapeType="1"/>
              </p:cNvSpPr>
              <p:nvPr/>
            </p:nvSpPr>
            <p:spPr bwMode="auto">
              <a:xfrm>
                <a:off x="2268" y="3573"/>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10" name="Rectangle 37"/>
              <p:cNvSpPr>
                <a:spLocks noChangeArrowheads="1"/>
              </p:cNvSpPr>
              <p:nvPr/>
            </p:nvSpPr>
            <p:spPr bwMode="auto">
              <a:xfrm>
                <a:off x="2268" y="3573"/>
                <a:ext cx="2060" cy="3"/>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11" name="Line 38"/>
              <p:cNvSpPr>
                <a:spLocks noChangeShapeType="1"/>
              </p:cNvSpPr>
              <p:nvPr/>
            </p:nvSpPr>
            <p:spPr bwMode="auto">
              <a:xfrm>
                <a:off x="3554"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12" name="Line 39"/>
              <p:cNvSpPr>
                <a:spLocks noChangeShapeType="1"/>
              </p:cNvSpPr>
              <p:nvPr/>
            </p:nvSpPr>
            <p:spPr bwMode="auto">
              <a:xfrm>
                <a:off x="2269"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13" name="Rectangle 40"/>
              <p:cNvSpPr>
                <a:spLocks noChangeArrowheads="1"/>
              </p:cNvSpPr>
              <p:nvPr/>
            </p:nvSpPr>
            <p:spPr bwMode="auto">
              <a:xfrm>
                <a:off x="2266" y="3574"/>
                <a:ext cx="3" cy="52"/>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14" name="Line 41"/>
              <p:cNvSpPr>
                <a:spLocks noChangeShapeType="1"/>
              </p:cNvSpPr>
              <p:nvPr/>
            </p:nvSpPr>
            <p:spPr bwMode="auto">
              <a:xfrm>
                <a:off x="2398"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15" name="Rectangle 42"/>
              <p:cNvSpPr>
                <a:spLocks noChangeArrowheads="1"/>
              </p:cNvSpPr>
              <p:nvPr/>
            </p:nvSpPr>
            <p:spPr bwMode="auto">
              <a:xfrm>
                <a:off x="2395"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16" name="Line 43"/>
              <p:cNvSpPr>
                <a:spLocks noChangeShapeType="1"/>
              </p:cNvSpPr>
              <p:nvPr/>
            </p:nvSpPr>
            <p:spPr bwMode="auto">
              <a:xfrm>
                <a:off x="2527"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17" name="Rectangle 44"/>
              <p:cNvSpPr>
                <a:spLocks noChangeArrowheads="1"/>
              </p:cNvSpPr>
              <p:nvPr/>
            </p:nvSpPr>
            <p:spPr bwMode="auto">
              <a:xfrm>
                <a:off x="2524"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18" name="Line 45"/>
              <p:cNvSpPr>
                <a:spLocks noChangeShapeType="1"/>
              </p:cNvSpPr>
              <p:nvPr/>
            </p:nvSpPr>
            <p:spPr bwMode="auto">
              <a:xfrm>
                <a:off x="2655"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19" name="Rectangle 46"/>
              <p:cNvSpPr>
                <a:spLocks noChangeArrowheads="1"/>
              </p:cNvSpPr>
              <p:nvPr/>
            </p:nvSpPr>
            <p:spPr bwMode="auto">
              <a:xfrm>
                <a:off x="2652"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20" name="Line 47"/>
              <p:cNvSpPr>
                <a:spLocks noChangeShapeType="1"/>
              </p:cNvSpPr>
              <p:nvPr/>
            </p:nvSpPr>
            <p:spPr bwMode="auto">
              <a:xfrm>
                <a:off x="2784"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21" name="Rectangle 48"/>
              <p:cNvSpPr>
                <a:spLocks noChangeArrowheads="1"/>
              </p:cNvSpPr>
              <p:nvPr/>
            </p:nvSpPr>
            <p:spPr bwMode="auto">
              <a:xfrm>
                <a:off x="2781"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22" name="Line 49"/>
              <p:cNvSpPr>
                <a:spLocks noChangeShapeType="1"/>
              </p:cNvSpPr>
              <p:nvPr/>
            </p:nvSpPr>
            <p:spPr bwMode="auto">
              <a:xfrm>
                <a:off x="2913"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23" name="Rectangle 50"/>
              <p:cNvSpPr>
                <a:spLocks noChangeArrowheads="1"/>
              </p:cNvSpPr>
              <p:nvPr/>
            </p:nvSpPr>
            <p:spPr bwMode="auto">
              <a:xfrm>
                <a:off x="2910" y="3574"/>
                <a:ext cx="3" cy="52"/>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24" name="Rectangle 51"/>
              <p:cNvSpPr>
                <a:spLocks noChangeArrowheads="1"/>
              </p:cNvSpPr>
              <p:nvPr/>
            </p:nvSpPr>
            <p:spPr bwMode="auto">
              <a:xfrm>
                <a:off x="2822" y="3613"/>
                <a:ext cx="178" cy="154"/>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US" sz="1600" kern="1200">
                    <a:solidFill>
                      <a:srgbClr val="000000"/>
                    </a:solidFill>
                    <a:latin typeface="Arial" charset="0"/>
                    <a:ea typeface="+mn-ea"/>
                    <a:cs typeface="+mn-cs"/>
                  </a:rPr>
                  <a:t>0.5</a:t>
                </a:r>
                <a:endParaRPr lang="en-US" sz="1600" b="1" kern="1200">
                  <a:solidFill>
                    <a:srgbClr val="000000"/>
                  </a:solidFill>
                  <a:latin typeface="Helvetica" pitchFamily="34" charset="0"/>
                  <a:ea typeface="+mn-ea"/>
                  <a:cs typeface="+mn-cs"/>
                </a:endParaRPr>
              </a:p>
            </p:txBody>
          </p:sp>
          <p:sp>
            <p:nvSpPr>
              <p:cNvPr id="28725" name="Line 52"/>
              <p:cNvSpPr>
                <a:spLocks noChangeShapeType="1"/>
              </p:cNvSpPr>
              <p:nvPr/>
            </p:nvSpPr>
            <p:spPr bwMode="auto">
              <a:xfrm>
                <a:off x="3042"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26" name="Rectangle 53"/>
              <p:cNvSpPr>
                <a:spLocks noChangeArrowheads="1"/>
              </p:cNvSpPr>
              <p:nvPr/>
            </p:nvSpPr>
            <p:spPr bwMode="auto">
              <a:xfrm>
                <a:off x="3039"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27" name="Line 54"/>
              <p:cNvSpPr>
                <a:spLocks noChangeShapeType="1"/>
              </p:cNvSpPr>
              <p:nvPr/>
            </p:nvSpPr>
            <p:spPr bwMode="auto">
              <a:xfrm>
                <a:off x="3171"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28" name="Rectangle 55"/>
              <p:cNvSpPr>
                <a:spLocks noChangeArrowheads="1"/>
              </p:cNvSpPr>
              <p:nvPr/>
            </p:nvSpPr>
            <p:spPr bwMode="auto">
              <a:xfrm>
                <a:off x="3168"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29" name="Line 56"/>
              <p:cNvSpPr>
                <a:spLocks noChangeShapeType="1"/>
              </p:cNvSpPr>
              <p:nvPr/>
            </p:nvSpPr>
            <p:spPr bwMode="auto">
              <a:xfrm>
                <a:off x="3299"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30" name="Rectangle 57"/>
              <p:cNvSpPr>
                <a:spLocks noChangeArrowheads="1"/>
              </p:cNvSpPr>
              <p:nvPr/>
            </p:nvSpPr>
            <p:spPr bwMode="auto">
              <a:xfrm>
                <a:off x="3297" y="3574"/>
                <a:ext cx="2"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31" name="Line 58"/>
              <p:cNvSpPr>
                <a:spLocks noChangeShapeType="1"/>
              </p:cNvSpPr>
              <p:nvPr/>
            </p:nvSpPr>
            <p:spPr bwMode="auto">
              <a:xfrm>
                <a:off x="3428"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32" name="Rectangle 59"/>
              <p:cNvSpPr>
                <a:spLocks noChangeArrowheads="1"/>
              </p:cNvSpPr>
              <p:nvPr/>
            </p:nvSpPr>
            <p:spPr bwMode="auto">
              <a:xfrm>
                <a:off x="3425"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33" name="Line 60"/>
              <p:cNvSpPr>
                <a:spLocks noChangeShapeType="1"/>
              </p:cNvSpPr>
              <p:nvPr/>
            </p:nvSpPr>
            <p:spPr bwMode="auto">
              <a:xfrm>
                <a:off x="3557"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34" name="Rectangle 61"/>
              <p:cNvSpPr>
                <a:spLocks noChangeArrowheads="1"/>
              </p:cNvSpPr>
              <p:nvPr/>
            </p:nvSpPr>
            <p:spPr bwMode="auto">
              <a:xfrm>
                <a:off x="3554" y="3574"/>
                <a:ext cx="3" cy="52"/>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35" name="Rectangle 62"/>
              <p:cNvSpPr>
                <a:spLocks noChangeArrowheads="1"/>
              </p:cNvSpPr>
              <p:nvPr/>
            </p:nvSpPr>
            <p:spPr bwMode="auto">
              <a:xfrm>
                <a:off x="3466" y="3613"/>
                <a:ext cx="178" cy="154"/>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US" sz="1600" kern="1200">
                    <a:solidFill>
                      <a:srgbClr val="000000"/>
                    </a:solidFill>
                    <a:latin typeface="Arial" charset="0"/>
                    <a:ea typeface="+mn-ea"/>
                    <a:cs typeface="+mn-cs"/>
                  </a:rPr>
                  <a:t>1.0</a:t>
                </a:r>
                <a:endParaRPr lang="en-US" sz="1600" b="1" kern="1200">
                  <a:solidFill>
                    <a:srgbClr val="000000"/>
                  </a:solidFill>
                  <a:latin typeface="Helvetica" pitchFamily="34" charset="0"/>
                  <a:ea typeface="+mn-ea"/>
                  <a:cs typeface="+mn-cs"/>
                </a:endParaRPr>
              </a:p>
            </p:txBody>
          </p:sp>
          <p:sp>
            <p:nvSpPr>
              <p:cNvPr id="28736" name="Line 63"/>
              <p:cNvSpPr>
                <a:spLocks noChangeShapeType="1"/>
              </p:cNvSpPr>
              <p:nvPr/>
            </p:nvSpPr>
            <p:spPr bwMode="auto">
              <a:xfrm>
                <a:off x="3686"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37" name="Rectangle 64"/>
              <p:cNvSpPr>
                <a:spLocks noChangeArrowheads="1"/>
              </p:cNvSpPr>
              <p:nvPr/>
            </p:nvSpPr>
            <p:spPr bwMode="auto">
              <a:xfrm>
                <a:off x="3683"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38" name="Line 65"/>
              <p:cNvSpPr>
                <a:spLocks noChangeShapeType="1"/>
              </p:cNvSpPr>
              <p:nvPr/>
            </p:nvSpPr>
            <p:spPr bwMode="auto">
              <a:xfrm>
                <a:off x="3814"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39" name="Rectangle 66"/>
              <p:cNvSpPr>
                <a:spLocks noChangeArrowheads="1"/>
              </p:cNvSpPr>
              <p:nvPr/>
            </p:nvSpPr>
            <p:spPr bwMode="auto">
              <a:xfrm>
                <a:off x="3811"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40" name="Line 67"/>
              <p:cNvSpPr>
                <a:spLocks noChangeShapeType="1"/>
              </p:cNvSpPr>
              <p:nvPr/>
            </p:nvSpPr>
            <p:spPr bwMode="auto">
              <a:xfrm>
                <a:off x="3943"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41" name="Rectangle 68"/>
              <p:cNvSpPr>
                <a:spLocks noChangeArrowheads="1"/>
              </p:cNvSpPr>
              <p:nvPr/>
            </p:nvSpPr>
            <p:spPr bwMode="auto">
              <a:xfrm>
                <a:off x="3940"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42" name="Line 69"/>
              <p:cNvSpPr>
                <a:spLocks noChangeShapeType="1"/>
              </p:cNvSpPr>
              <p:nvPr/>
            </p:nvSpPr>
            <p:spPr bwMode="auto">
              <a:xfrm>
                <a:off x="4072"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43" name="Rectangle 70"/>
              <p:cNvSpPr>
                <a:spLocks noChangeArrowheads="1"/>
              </p:cNvSpPr>
              <p:nvPr/>
            </p:nvSpPr>
            <p:spPr bwMode="auto">
              <a:xfrm>
                <a:off x="4069"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44" name="Line 71"/>
              <p:cNvSpPr>
                <a:spLocks noChangeShapeType="1"/>
              </p:cNvSpPr>
              <p:nvPr/>
            </p:nvSpPr>
            <p:spPr bwMode="auto">
              <a:xfrm>
                <a:off x="4201"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45" name="Rectangle 72"/>
              <p:cNvSpPr>
                <a:spLocks noChangeArrowheads="1"/>
              </p:cNvSpPr>
              <p:nvPr/>
            </p:nvSpPr>
            <p:spPr bwMode="auto">
              <a:xfrm>
                <a:off x="4198" y="3574"/>
                <a:ext cx="3" cy="52"/>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46" name="Rectangle 73"/>
              <p:cNvSpPr>
                <a:spLocks noChangeArrowheads="1"/>
              </p:cNvSpPr>
              <p:nvPr/>
            </p:nvSpPr>
            <p:spPr bwMode="auto">
              <a:xfrm>
                <a:off x="4110" y="3613"/>
                <a:ext cx="178" cy="154"/>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US" sz="1600" kern="1200">
                    <a:solidFill>
                      <a:srgbClr val="000000"/>
                    </a:solidFill>
                    <a:latin typeface="Arial" charset="0"/>
                    <a:ea typeface="+mn-ea"/>
                    <a:cs typeface="+mn-cs"/>
                  </a:rPr>
                  <a:t>1.5</a:t>
                </a:r>
                <a:endParaRPr lang="en-US" sz="1600" b="1" kern="1200">
                  <a:solidFill>
                    <a:srgbClr val="000000"/>
                  </a:solidFill>
                  <a:latin typeface="Helvetica" pitchFamily="34" charset="0"/>
                  <a:ea typeface="+mn-ea"/>
                  <a:cs typeface="+mn-cs"/>
                </a:endParaRPr>
              </a:p>
            </p:txBody>
          </p:sp>
          <p:sp>
            <p:nvSpPr>
              <p:cNvPr id="28747" name="Line 74"/>
              <p:cNvSpPr>
                <a:spLocks noChangeShapeType="1"/>
              </p:cNvSpPr>
              <p:nvPr/>
            </p:nvSpPr>
            <p:spPr bwMode="auto">
              <a:xfrm>
                <a:off x="4330" y="3574"/>
                <a:ext cx="1" cy="1"/>
              </a:xfrm>
              <a:prstGeom prst="line">
                <a:avLst/>
              </a:prstGeom>
              <a:noFill/>
              <a:ln w="635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48" name="Rectangle 75"/>
              <p:cNvSpPr>
                <a:spLocks noChangeArrowheads="1"/>
              </p:cNvSpPr>
              <p:nvPr/>
            </p:nvSpPr>
            <p:spPr bwMode="auto">
              <a:xfrm>
                <a:off x="4327" y="3574"/>
                <a:ext cx="3" cy="25"/>
              </a:xfrm>
              <a:prstGeom prst="rect">
                <a:avLst/>
              </a:prstGeom>
              <a:solidFill>
                <a:srgbClr val="000000"/>
              </a:solidFill>
              <a:ln w="6350">
                <a:solidFill>
                  <a:srgbClr val="0000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49" name="Rectangle 76"/>
              <p:cNvSpPr>
                <a:spLocks noChangeArrowheads="1"/>
              </p:cNvSpPr>
              <p:nvPr/>
            </p:nvSpPr>
            <p:spPr bwMode="auto">
              <a:xfrm>
                <a:off x="2480" y="3409"/>
                <a:ext cx="849" cy="154"/>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US" sz="1600" kern="1200">
                    <a:solidFill>
                      <a:srgbClr val="000000"/>
                    </a:solidFill>
                    <a:latin typeface="Arial Narrow" pitchFamily="34" charset="0"/>
                    <a:ea typeface="+mn-ea"/>
                    <a:cs typeface="+mn-cs"/>
                  </a:rPr>
                  <a:t>Atorvastatin better</a:t>
                </a:r>
                <a:endParaRPr lang="en-US" sz="1600" b="1" kern="1200">
                  <a:solidFill>
                    <a:srgbClr val="000000"/>
                  </a:solidFill>
                  <a:latin typeface="Arial Narrow" pitchFamily="34" charset="0"/>
                  <a:ea typeface="+mn-ea"/>
                  <a:cs typeface="+mn-cs"/>
                </a:endParaRPr>
              </a:p>
            </p:txBody>
          </p:sp>
          <p:sp>
            <p:nvSpPr>
              <p:cNvPr id="28750" name="Rectangle 77"/>
              <p:cNvSpPr>
                <a:spLocks noChangeArrowheads="1"/>
              </p:cNvSpPr>
              <p:nvPr/>
            </p:nvSpPr>
            <p:spPr bwMode="auto">
              <a:xfrm>
                <a:off x="3625" y="3409"/>
                <a:ext cx="674" cy="154"/>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US" sz="1600" kern="1200">
                    <a:solidFill>
                      <a:srgbClr val="000000"/>
                    </a:solidFill>
                    <a:latin typeface="Arial Narrow" pitchFamily="34" charset="0"/>
                    <a:ea typeface="+mn-ea"/>
                    <a:cs typeface="+mn-cs"/>
                  </a:rPr>
                  <a:t>Placebo better</a:t>
                </a:r>
                <a:endParaRPr lang="en-US" sz="1600" b="1" kern="1200">
                  <a:solidFill>
                    <a:srgbClr val="000000"/>
                  </a:solidFill>
                  <a:latin typeface="Arial Narrow" pitchFamily="34" charset="0"/>
                  <a:ea typeface="+mn-ea"/>
                  <a:cs typeface="+mn-cs"/>
                </a:endParaRPr>
              </a:p>
            </p:txBody>
          </p:sp>
          <p:sp>
            <p:nvSpPr>
              <p:cNvPr id="28751" name="Line 78"/>
              <p:cNvSpPr>
                <a:spLocks noChangeShapeType="1"/>
              </p:cNvSpPr>
              <p:nvPr/>
            </p:nvSpPr>
            <p:spPr bwMode="auto">
              <a:xfrm>
                <a:off x="2910" y="947"/>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52" name="Rectangle 79"/>
              <p:cNvSpPr>
                <a:spLocks noChangeArrowheads="1"/>
              </p:cNvSpPr>
              <p:nvPr/>
            </p:nvSpPr>
            <p:spPr bwMode="auto">
              <a:xfrm>
                <a:off x="2910" y="913"/>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53" name="Line 80"/>
              <p:cNvSpPr>
                <a:spLocks noChangeShapeType="1"/>
              </p:cNvSpPr>
              <p:nvPr/>
            </p:nvSpPr>
            <p:spPr bwMode="auto">
              <a:xfrm>
                <a:off x="3331" y="947"/>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54" name="Rectangle 81"/>
              <p:cNvSpPr>
                <a:spLocks noChangeArrowheads="1"/>
              </p:cNvSpPr>
              <p:nvPr/>
            </p:nvSpPr>
            <p:spPr bwMode="auto">
              <a:xfrm>
                <a:off x="3331" y="913"/>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55" name="Line 82"/>
              <p:cNvSpPr>
                <a:spLocks noChangeShapeType="1"/>
              </p:cNvSpPr>
              <p:nvPr/>
            </p:nvSpPr>
            <p:spPr bwMode="auto">
              <a:xfrm>
                <a:off x="2911" y="928"/>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56" name="Rectangle 83"/>
              <p:cNvSpPr>
                <a:spLocks noChangeArrowheads="1"/>
              </p:cNvSpPr>
              <p:nvPr/>
            </p:nvSpPr>
            <p:spPr bwMode="auto">
              <a:xfrm>
                <a:off x="2911" y="928"/>
                <a:ext cx="421"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57" name="Line 84"/>
              <p:cNvSpPr>
                <a:spLocks noChangeShapeType="1"/>
              </p:cNvSpPr>
              <p:nvPr/>
            </p:nvSpPr>
            <p:spPr bwMode="auto">
              <a:xfrm>
                <a:off x="3157" y="1304"/>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58" name="Rectangle 85"/>
              <p:cNvSpPr>
                <a:spLocks noChangeArrowheads="1"/>
              </p:cNvSpPr>
              <p:nvPr/>
            </p:nvSpPr>
            <p:spPr bwMode="auto">
              <a:xfrm>
                <a:off x="3157" y="1271"/>
                <a:ext cx="3" cy="3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59" name="Line 86"/>
              <p:cNvSpPr>
                <a:spLocks noChangeShapeType="1"/>
              </p:cNvSpPr>
              <p:nvPr/>
            </p:nvSpPr>
            <p:spPr bwMode="auto">
              <a:xfrm>
                <a:off x="3429" y="1304"/>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60" name="Rectangle 87"/>
              <p:cNvSpPr>
                <a:spLocks noChangeArrowheads="1"/>
              </p:cNvSpPr>
              <p:nvPr/>
            </p:nvSpPr>
            <p:spPr bwMode="auto">
              <a:xfrm>
                <a:off x="3429" y="1271"/>
                <a:ext cx="3" cy="3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61" name="Line 88"/>
              <p:cNvSpPr>
                <a:spLocks noChangeShapeType="1"/>
              </p:cNvSpPr>
              <p:nvPr/>
            </p:nvSpPr>
            <p:spPr bwMode="auto">
              <a:xfrm>
                <a:off x="3158" y="1286"/>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62" name="Rectangle 89"/>
              <p:cNvSpPr>
                <a:spLocks noChangeArrowheads="1"/>
              </p:cNvSpPr>
              <p:nvPr/>
            </p:nvSpPr>
            <p:spPr bwMode="auto">
              <a:xfrm>
                <a:off x="3158" y="1286"/>
                <a:ext cx="273"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63" name="Line 90"/>
              <p:cNvSpPr>
                <a:spLocks noChangeShapeType="1"/>
              </p:cNvSpPr>
              <p:nvPr/>
            </p:nvSpPr>
            <p:spPr bwMode="auto">
              <a:xfrm>
                <a:off x="3023" y="1458"/>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64" name="Rectangle 91"/>
              <p:cNvSpPr>
                <a:spLocks noChangeArrowheads="1"/>
              </p:cNvSpPr>
              <p:nvPr/>
            </p:nvSpPr>
            <p:spPr bwMode="auto">
              <a:xfrm>
                <a:off x="3023" y="1424"/>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65" name="Line 92"/>
              <p:cNvSpPr>
                <a:spLocks noChangeShapeType="1"/>
              </p:cNvSpPr>
              <p:nvPr/>
            </p:nvSpPr>
            <p:spPr bwMode="auto">
              <a:xfrm>
                <a:off x="3379" y="1458"/>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66" name="Rectangle 93"/>
              <p:cNvSpPr>
                <a:spLocks noChangeArrowheads="1"/>
              </p:cNvSpPr>
              <p:nvPr/>
            </p:nvSpPr>
            <p:spPr bwMode="auto">
              <a:xfrm>
                <a:off x="3379" y="1424"/>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67" name="Line 94"/>
              <p:cNvSpPr>
                <a:spLocks noChangeShapeType="1"/>
              </p:cNvSpPr>
              <p:nvPr/>
            </p:nvSpPr>
            <p:spPr bwMode="auto">
              <a:xfrm>
                <a:off x="3025" y="1439"/>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68" name="Rectangle 95"/>
              <p:cNvSpPr>
                <a:spLocks noChangeArrowheads="1"/>
              </p:cNvSpPr>
              <p:nvPr/>
            </p:nvSpPr>
            <p:spPr bwMode="auto">
              <a:xfrm>
                <a:off x="3025" y="1439"/>
                <a:ext cx="356"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69" name="Line 96"/>
              <p:cNvSpPr>
                <a:spLocks noChangeShapeType="1"/>
              </p:cNvSpPr>
              <p:nvPr/>
            </p:nvSpPr>
            <p:spPr bwMode="auto">
              <a:xfrm>
                <a:off x="2877" y="1611"/>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70" name="Rectangle 97"/>
              <p:cNvSpPr>
                <a:spLocks noChangeArrowheads="1"/>
              </p:cNvSpPr>
              <p:nvPr/>
            </p:nvSpPr>
            <p:spPr bwMode="auto">
              <a:xfrm>
                <a:off x="2877" y="1577"/>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71" name="Line 98"/>
              <p:cNvSpPr>
                <a:spLocks noChangeShapeType="1"/>
              </p:cNvSpPr>
              <p:nvPr/>
            </p:nvSpPr>
            <p:spPr bwMode="auto">
              <a:xfrm>
                <a:off x="3314" y="1611"/>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72" name="Rectangle 99"/>
              <p:cNvSpPr>
                <a:spLocks noChangeArrowheads="1"/>
              </p:cNvSpPr>
              <p:nvPr/>
            </p:nvSpPr>
            <p:spPr bwMode="auto">
              <a:xfrm>
                <a:off x="3314" y="1577"/>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73" name="Line 100"/>
              <p:cNvSpPr>
                <a:spLocks noChangeShapeType="1"/>
              </p:cNvSpPr>
              <p:nvPr/>
            </p:nvSpPr>
            <p:spPr bwMode="auto">
              <a:xfrm>
                <a:off x="2879" y="1593"/>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74" name="Rectangle 101"/>
              <p:cNvSpPr>
                <a:spLocks noChangeArrowheads="1"/>
              </p:cNvSpPr>
              <p:nvPr/>
            </p:nvSpPr>
            <p:spPr bwMode="auto">
              <a:xfrm>
                <a:off x="2879" y="1593"/>
                <a:ext cx="437"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75" name="Line 102"/>
              <p:cNvSpPr>
                <a:spLocks noChangeShapeType="1"/>
              </p:cNvSpPr>
              <p:nvPr/>
            </p:nvSpPr>
            <p:spPr bwMode="auto">
              <a:xfrm>
                <a:off x="3186" y="1764"/>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76" name="Rectangle 103"/>
              <p:cNvSpPr>
                <a:spLocks noChangeArrowheads="1"/>
              </p:cNvSpPr>
              <p:nvPr/>
            </p:nvSpPr>
            <p:spPr bwMode="auto">
              <a:xfrm>
                <a:off x="3186" y="1730"/>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77" name="Line 104"/>
              <p:cNvSpPr>
                <a:spLocks noChangeShapeType="1"/>
              </p:cNvSpPr>
              <p:nvPr/>
            </p:nvSpPr>
            <p:spPr bwMode="auto">
              <a:xfrm>
                <a:off x="3631" y="1764"/>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78" name="Rectangle 105"/>
              <p:cNvSpPr>
                <a:spLocks noChangeArrowheads="1"/>
              </p:cNvSpPr>
              <p:nvPr/>
            </p:nvSpPr>
            <p:spPr bwMode="auto">
              <a:xfrm>
                <a:off x="3631" y="1730"/>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79" name="Line 106"/>
              <p:cNvSpPr>
                <a:spLocks noChangeShapeType="1"/>
              </p:cNvSpPr>
              <p:nvPr/>
            </p:nvSpPr>
            <p:spPr bwMode="auto">
              <a:xfrm>
                <a:off x="3187" y="1746"/>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80" name="Rectangle 107"/>
              <p:cNvSpPr>
                <a:spLocks noChangeArrowheads="1"/>
              </p:cNvSpPr>
              <p:nvPr/>
            </p:nvSpPr>
            <p:spPr bwMode="auto">
              <a:xfrm>
                <a:off x="3187" y="1746"/>
                <a:ext cx="445"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81" name="Line 108"/>
              <p:cNvSpPr>
                <a:spLocks noChangeShapeType="1"/>
              </p:cNvSpPr>
              <p:nvPr/>
            </p:nvSpPr>
            <p:spPr bwMode="auto">
              <a:xfrm>
                <a:off x="3112" y="1918"/>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82" name="Rectangle 109"/>
              <p:cNvSpPr>
                <a:spLocks noChangeArrowheads="1"/>
              </p:cNvSpPr>
              <p:nvPr/>
            </p:nvSpPr>
            <p:spPr bwMode="auto">
              <a:xfrm>
                <a:off x="3112" y="1883"/>
                <a:ext cx="3" cy="35"/>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83" name="Line 110"/>
              <p:cNvSpPr>
                <a:spLocks noChangeShapeType="1"/>
              </p:cNvSpPr>
              <p:nvPr/>
            </p:nvSpPr>
            <p:spPr bwMode="auto">
              <a:xfrm>
                <a:off x="3852" y="1918"/>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84" name="Rectangle 111"/>
              <p:cNvSpPr>
                <a:spLocks noChangeArrowheads="1"/>
              </p:cNvSpPr>
              <p:nvPr/>
            </p:nvSpPr>
            <p:spPr bwMode="auto">
              <a:xfrm>
                <a:off x="3852" y="1883"/>
                <a:ext cx="3" cy="35"/>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85" name="Line 112"/>
              <p:cNvSpPr>
                <a:spLocks noChangeShapeType="1"/>
              </p:cNvSpPr>
              <p:nvPr/>
            </p:nvSpPr>
            <p:spPr bwMode="auto">
              <a:xfrm>
                <a:off x="3113" y="1899"/>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86" name="Rectangle 113"/>
              <p:cNvSpPr>
                <a:spLocks noChangeArrowheads="1"/>
              </p:cNvSpPr>
              <p:nvPr/>
            </p:nvSpPr>
            <p:spPr bwMode="auto">
              <a:xfrm>
                <a:off x="3113" y="1899"/>
                <a:ext cx="740"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87" name="Line 114"/>
              <p:cNvSpPr>
                <a:spLocks noChangeShapeType="1"/>
              </p:cNvSpPr>
              <p:nvPr/>
            </p:nvSpPr>
            <p:spPr bwMode="auto">
              <a:xfrm>
                <a:off x="2981" y="2071"/>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88" name="Rectangle 115"/>
              <p:cNvSpPr>
                <a:spLocks noChangeArrowheads="1"/>
              </p:cNvSpPr>
              <p:nvPr/>
            </p:nvSpPr>
            <p:spPr bwMode="auto">
              <a:xfrm>
                <a:off x="2981" y="2037"/>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89" name="Line 116"/>
              <p:cNvSpPr>
                <a:spLocks noChangeShapeType="1"/>
              </p:cNvSpPr>
              <p:nvPr/>
            </p:nvSpPr>
            <p:spPr bwMode="auto">
              <a:xfrm>
                <a:off x="3502" y="2071"/>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90" name="Rectangle 117"/>
              <p:cNvSpPr>
                <a:spLocks noChangeArrowheads="1"/>
              </p:cNvSpPr>
              <p:nvPr/>
            </p:nvSpPr>
            <p:spPr bwMode="auto">
              <a:xfrm>
                <a:off x="3502" y="2037"/>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91" name="Line 118"/>
              <p:cNvSpPr>
                <a:spLocks noChangeShapeType="1"/>
              </p:cNvSpPr>
              <p:nvPr/>
            </p:nvSpPr>
            <p:spPr bwMode="auto">
              <a:xfrm>
                <a:off x="2983" y="2052"/>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92" name="Rectangle 119"/>
              <p:cNvSpPr>
                <a:spLocks noChangeArrowheads="1"/>
              </p:cNvSpPr>
              <p:nvPr/>
            </p:nvSpPr>
            <p:spPr bwMode="auto">
              <a:xfrm>
                <a:off x="2983" y="2052"/>
                <a:ext cx="520"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93" name="Line 120"/>
              <p:cNvSpPr>
                <a:spLocks noChangeShapeType="1"/>
              </p:cNvSpPr>
              <p:nvPr/>
            </p:nvSpPr>
            <p:spPr bwMode="auto">
              <a:xfrm>
                <a:off x="3200" y="2225"/>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94" name="Rectangle 121"/>
              <p:cNvSpPr>
                <a:spLocks noChangeArrowheads="1"/>
              </p:cNvSpPr>
              <p:nvPr/>
            </p:nvSpPr>
            <p:spPr bwMode="auto">
              <a:xfrm>
                <a:off x="3200" y="2190"/>
                <a:ext cx="3" cy="35"/>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95" name="Line 122"/>
              <p:cNvSpPr>
                <a:spLocks noChangeShapeType="1"/>
              </p:cNvSpPr>
              <p:nvPr/>
            </p:nvSpPr>
            <p:spPr bwMode="auto">
              <a:xfrm>
                <a:off x="4347" y="2174"/>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96" name="Freeform 123"/>
              <p:cNvSpPr>
                <a:spLocks/>
              </p:cNvSpPr>
              <p:nvPr/>
            </p:nvSpPr>
            <p:spPr bwMode="auto">
              <a:xfrm>
                <a:off x="4309" y="2172"/>
                <a:ext cx="38" cy="70"/>
              </a:xfrm>
              <a:custGeom>
                <a:avLst/>
                <a:gdLst>
                  <a:gd name="T0" fmla="*/ 0 w 150"/>
                  <a:gd name="T1" fmla="*/ 0 h 285"/>
                  <a:gd name="T2" fmla="*/ 0 w 150"/>
                  <a:gd name="T3" fmla="*/ 0 h 285"/>
                  <a:gd name="T4" fmla="*/ 0 w 150"/>
                  <a:gd name="T5" fmla="*/ 0 h 285"/>
                  <a:gd name="T6" fmla="*/ 0 w 150"/>
                  <a:gd name="T7" fmla="*/ 0 h 285"/>
                  <a:gd name="T8" fmla="*/ 0 w 150"/>
                  <a:gd name="T9" fmla="*/ 0 h 285"/>
                  <a:gd name="T10" fmla="*/ 0 60000 65536"/>
                  <a:gd name="T11" fmla="*/ 0 60000 65536"/>
                  <a:gd name="T12" fmla="*/ 0 60000 65536"/>
                  <a:gd name="T13" fmla="*/ 0 60000 65536"/>
                  <a:gd name="T14" fmla="*/ 0 60000 65536"/>
                  <a:gd name="T15" fmla="*/ 0 w 150"/>
                  <a:gd name="T16" fmla="*/ 0 h 285"/>
                  <a:gd name="T17" fmla="*/ 150 w 150"/>
                  <a:gd name="T18" fmla="*/ 285 h 285"/>
                </a:gdLst>
                <a:ahLst/>
                <a:cxnLst>
                  <a:cxn ang="T10">
                    <a:pos x="T0" y="T1"/>
                  </a:cxn>
                  <a:cxn ang="T11">
                    <a:pos x="T2" y="T3"/>
                  </a:cxn>
                  <a:cxn ang="T12">
                    <a:pos x="T4" y="T5"/>
                  </a:cxn>
                  <a:cxn ang="T13">
                    <a:pos x="T6" y="T7"/>
                  </a:cxn>
                  <a:cxn ang="T14">
                    <a:pos x="T8" y="T9"/>
                  </a:cxn>
                </a:cxnLst>
                <a:rect l="T15" t="T16" r="T17" b="T18"/>
                <a:pathLst>
                  <a:path w="150" h="285">
                    <a:moveTo>
                      <a:pt x="150" y="6"/>
                    </a:moveTo>
                    <a:lnTo>
                      <a:pt x="10" y="285"/>
                    </a:lnTo>
                    <a:lnTo>
                      <a:pt x="0" y="280"/>
                    </a:lnTo>
                    <a:lnTo>
                      <a:pt x="139" y="0"/>
                    </a:lnTo>
                    <a:lnTo>
                      <a:pt x="150" y="6"/>
                    </a:lnTo>
                    <a:close/>
                  </a:path>
                </a:pathLst>
              </a:custGeom>
              <a:solidFill>
                <a:srgbClr val="000000"/>
              </a:solidFill>
              <a:ln w="12700">
                <a:solidFill>
                  <a:srgbClr val="FF3300"/>
                </a:solidFill>
                <a:round/>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97" name="Line 124"/>
              <p:cNvSpPr>
                <a:spLocks noChangeShapeType="1"/>
              </p:cNvSpPr>
              <p:nvPr/>
            </p:nvSpPr>
            <p:spPr bwMode="auto">
              <a:xfrm>
                <a:off x="4365" y="2174"/>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798" name="Freeform 125"/>
              <p:cNvSpPr>
                <a:spLocks/>
              </p:cNvSpPr>
              <p:nvPr/>
            </p:nvSpPr>
            <p:spPr bwMode="auto">
              <a:xfrm>
                <a:off x="4327" y="2172"/>
                <a:ext cx="38" cy="70"/>
              </a:xfrm>
              <a:custGeom>
                <a:avLst/>
                <a:gdLst>
                  <a:gd name="T0" fmla="*/ 0 w 150"/>
                  <a:gd name="T1" fmla="*/ 0 h 285"/>
                  <a:gd name="T2" fmla="*/ 0 w 150"/>
                  <a:gd name="T3" fmla="*/ 0 h 285"/>
                  <a:gd name="T4" fmla="*/ 0 w 150"/>
                  <a:gd name="T5" fmla="*/ 0 h 285"/>
                  <a:gd name="T6" fmla="*/ 0 w 150"/>
                  <a:gd name="T7" fmla="*/ 0 h 285"/>
                  <a:gd name="T8" fmla="*/ 0 w 150"/>
                  <a:gd name="T9" fmla="*/ 0 h 285"/>
                  <a:gd name="T10" fmla="*/ 0 60000 65536"/>
                  <a:gd name="T11" fmla="*/ 0 60000 65536"/>
                  <a:gd name="T12" fmla="*/ 0 60000 65536"/>
                  <a:gd name="T13" fmla="*/ 0 60000 65536"/>
                  <a:gd name="T14" fmla="*/ 0 60000 65536"/>
                  <a:gd name="T15" fmla="*/ 0 w 150"/>
                  <a:gd name="T16" fmla="*/ 0 h 285"/>
                  <a:gd name="T17" fmla="*/ 150 w 150"/>
                  <a:gd name="T18" fmla="*/ 285 h 285"/>
                </a:gdLst>
                <a:ahLst/>
                <a:cxnLst>
                  <a:cxn ang="T10">
                    <a:pos x="T0" y="T1"/>
                  </a:cxn>
                  <a:cxn ang="T11">
                    <a:pos x="T2" y="T3"/>
                  </a:cxn>
                  <a:cxn ang="T12">
                    <a:pos x="T4" y="T5"/>
                  </a:cxn>
                  <a:cxn ang="T13">
                    <a:pos x="T6" y="T7"/>
                  </a:cxn>
                  <a:cxn ang="T14">
                    <a:pos x="T8" y="T9"/>
                  </a:cxn>
                </a:cxnLst>
                <a:rect l="T15" t="T16" r="T17" b="T18"/>
                <a:pathLst>
                  <a:path w="150" h="285">
                    <a:moveTo>
                      <a:pt x="150" y="6"/>
                    </a:moveTo>
                    <a:lnTo>
                      <a:pt x="11" y="285"/>
                    </a:lnTo>
                    <a:lnTo>
                      <a:pt x="0" y="280"/>
                    </a:lnTo>
                    <a:lnTo>
                      <a:pt x="139" y="0"/>
                    </a:lnTo>
                    <a:lnTo>
                      <a:pt x="150" y="6"/>
                    </a:lnTo>
                    <a:close/>
                  </a:path>
                </a:pathLst>
              </a:custGeom>
              <a:solidFill>
                <a:srgbClr val="000000"/>
              </a:solidFill>
              <a:ln w="12700">
                <a:solidFill>
                  <a:srgbClr val="FF3300"/>
                </a:solidFill>
                <a:round/>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799" name="Line 126"/>
              <p:cNvSpPr>
                <a:spLocks noChangeShapeType="1"/>
              </p:cNvSpPr>
              <p:nvPr/>
            </p:nvSpPr>
            <p:spPr bwMode="auto">
              <a:xfrm>
                <a:off x="3201" y="2205"/>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00" name="Rectangle 127"/>
              <p:cNvSpPr>
                <a:spLocks noChangeArrowheads="1"/>
              </p:cNvSpPr>
              <p:nvPr/>
            </p:nvSpPr>
            <p:spPr bwMode="auto">
              <a:xfrm>
                <a:off x="3201" y="2205"/>
                <a:ext cx="1127"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01" name="Line 128"/>
              <p:cNvSpPr>
                <a:spLocks noChangeShapeType="1"/>
              </p:cNvSpPr>
              <p:nvPr/>
            </p:nvSpPr>
            <p:spPr bwMode="auto">
              <a:xfrm>
                <a:off x="2787" y="2582"/>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02" name="Rectangle 129"/>
              <p:cNvSpPr>
                <a:spLocks noChangeArrowheads="1"/>
              </p:cNvSpPr>
              <p:nvPr/>
            </p:nvSpPr>
            <p:spPr bwMode="auto">
              <a:xfrm>
                <a:off x="2787" y="2548"/>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03" name="Line 130"/>
              <p:cNvSpPr>
                <a:spLocks noChangeShapeType="1"/>
              </p:cNvSpPr>
              <p:nvPr/>
            </p:nvSpPr>
            <p:spPr bwMode="auto">
              <a:xfrm>
                <a:off x="4347" y="2531"/>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04" name="Freeform 131"/>
              <p:cNvSpPr>
                <a:spLocks/>
              </p:cNvSpPr>
              <p:nvPr/>
            </p:nvSpPr>
            <p:spPr bwMode="auto">
              <a:xfrm>
                <a:off x="4309" y="2530"/>
                <a:ext cx="38" cy="70"/>
              </a:xfrm>
              <a:custGeom>
                <a:avLst/>
                <a:gdLst>
                  <a:gd name="T0" fmla="*/ 0 w 150"/>
                  <a:gd name="T1" fmla="*/ 0 h 285"/>
                  <a:gd name="T2" fmla="*/ 0 w 150"/>
                  <a:gd name="T3" fmla="*/ 0 h 285"/>
                  <a:gd name="T4" fmla="*/ 0 w 150"/>
                  <a:gd name="T5" fmla="*/ 0 h 285"/>
                  <a:gd name="T6" fmla="*/ 0 w 150"/>
                  <a:gd name="T7" fmla="*/ 0 h 285"/>
                  <a:gd name="T8" fmla="*/ 0 w 150"/>
                  <a:gd name="T9" fmla="*/ 0 h 285"/>
                  <a:gd name="T10" fmla="*/ 0 60000 65536"/>
                  <a:gd name="T11" fmla="*/ 0 60000 65536"/>
                  <a:gd name="T12" fmla="*/ 0 60000 65536"/>
                  <a:gd name="T13" fmla="*/ 0 60000 65536"/>
                  <a:gd name="T14" fmla="*/ 0 60000 65536"/>
                  <a:gd name="T15" fmla="*/ 0 w 150"/>
                  <a:gd name="T16" fmla="*/ 0 h 285"/>
                  <a:gd name="T17" fmla="*/ 150 w 150"/>
                  <a:gd name="T18" fmla="*/ 285 h 285"/>
                </a:gdLst>
                <a:ahLst/>
                <a:cxnLst>
                  <a:cxn ang="T10">
                    <a:pos x="T0" y="T1"/>
                  </a:cxn>
                  <a:cxn ang="T11">
                    <a:pos x="T2" y="T3"/>
                  </a:cxn>
                  <a:cxn ang="T12">
                    <a:pos x="T4" y="T5"/>
                  </a:cxn>
                  <a:cxn ang="T13">
                    <a:pos x="T6" y="T7"/>
                  </a:cxn>
                  <a:cxn ang="T14">
                    <a:pos x="T8" y="T9"/>
                  </a:cxn>
                </a:cxnLst>
                <a:rect l="T15" t="T16" r="T17" b="T18"/>
                <a:pathLst>
                  <a:path w="150" h="285">
                    <a:moveTo>
                      <a:pt x="150" y="5"/>
                    </a:moveTo>
                    <a:lnTo>
                      <a:pt x="10" y="285"/>
                    </a:lnTo>
                    <a:lnTo>
                      <a:pt x="0" y="279"/>
                    </a:lnTo>
                    <a:lnTo>
                      <a:pt x="139" y="0"/>
                    </a:lnTo>
                    <a:lnTo>
                      <a:pt x="150" y="5"/>
                    </a:lnTo>
                    <a:close/>
                  </a:path>
                </a:pathLst>
              </a:custGeom>
              <a:solidFill>
                <a:srgbClr val="000000"/>
              </a:solidFill>
              <a:ln w="12700">
                <a:solidFill>
                  <a:srgbClr val="FF3300"/>
                </a:solidFill>
                <a:round/>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05" name="Line 132"/>
              <p:cNvSpPr>
                <a:spLocks noChangeShapeType="1"/>
              </p:cNvSpPr>
              <p:nvPr/>
            </p:nvSpPr>
            <p:spPr bwMode="auto">
              <a:xfrm>
                <a:off x="4365" y="2531"/>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06" name="Freeform 133"/>
              <p:cNvSpPr>
                <a:spLocks/>
              </p:cNvSpPr>
              <p:nvPr/>
            </p:nvSpPr>
            <p:spPr bwMode="auto">
              <a:xfrm>
                <a:off x="4327" y="2530"/>
                <a:ext cx="38" cy="70"/>
              </a:xfrm>
              <a:custGeom>
                <a:avLst/>
                <a:gdLst>
                  <a:gd name="T0" fmla="*/ 0 w 150"/>
                  <a:gd name="T1" fmla="*/ 0 h 285"/>
                  <a:gd name="T2" fmla="*/ 0 w 150"/>
                  <a:gd name="T3" fmla="*/ 0 h 285"/>
                  <a:gd name="T4" fmla="*/ 0 w 150"/>
                  <a:gd name="T5" fmla="*/ 0 h 285"/>
                  <a:gd name="T6" fmla="*/ 0 w 150"/>
                  <a:gd name="T7" fmla="*/ 0 h 285"/>
                  <a:gd name="T8" fmla="*/ 0 w 150"/>
                  <a:gd name="T9" fmla="*/ 0 h 285"/>
                  <a:gd name="T10" fmla="*/ 0 60000 65536"/>
                  <a:gd name="T11" fmla="*/ 0 60000 65536"/>
                  <a:gd name="T12" fmla="*/ 0 60000 65536"/>
                  <a:gd name="T13" fmla="*/ 0 60000 65536"/>
                  <a:gd name="T14" fmla="*/ 0 60000 65536"/>
                  <a:gd name="T15" fmla="*/ 0 w 150"/>
                  <a:gd name="T16" fmla="*/ 0 h 285"/>
                  <a:gd name="T17" fmla="*/ 150 w 150"/>
                  <a:gd name="T18" fmla="*/ 285 h 285"/>
                </a:gdLst>
                <a:ahLst/>
                <a:cxnLst>
                  <a:cxn ang="T10">
                    <a:pos x="T0" y="T1"/>
                  </a:cxn>
                  <a:cxn ang="T11">
                    <a:pos x="T2" y="T3"/>
                  </a:cxn>
                  <a:cxn ang="T12">
                    <a:pos x="T4" y="T5"/>
                  </a:cxn>
                  <a:cxn ang="T13">
                    <a:pos x="T6" y="T7"/>
                  </a:cxn>
                  <a:cxn ang="T14">
                    <a:pos x="T8" y="T9"/>
                  </a:cxn>
                </a:cxnLst>
                <a:rect l="T15" t="T16" r="T17" b="T18"/>
                <a:pathLst>
                  <a:path w="150" h="285">
                    <a:moveTo>
                      <a:pt x="150" y="5"/>
                    </a:moveTo>
                    <a:lnTo>
                      <a:pt x="11" y="285"/>
                    </a:lnTo>
                    <a:lnTo>
                      <a:pt x="0" y="279"/>
                    </a:lnTo>
                    <a:lnTo>
                      <a:pt x="139" y="0"/>
                    </a:lnTo>
                    <a:lnTo>
                      <a:pt x="150" y="5"/>
                    </a:lnTo>
                    <a:close/>
                  </a:path>
                </a:pathLst>
              </a:custGeom>
              <a:solidFill>
                <a:srgbClr val="000000"/>
              </a:solidFill>
              <a:ln w="12700">
                <a:solidFill>
                  <a:srgbClr val="FF3300"/>
                </a:solidFill>
                <a:round/>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07" name="Line 134"/>
              <p:cNvSpPr>
                <a:spLocks noChangeShapeType="1"/>
              </p:cNvSpPr>
              <p:nvPr/>
            </p:nvSpPr>
            <p:spPr bwMode="auto">
              <a:xfrm>
                <a:off x="2788" y="2564"/>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08" name="Rectangle 135"/>
              <p:cNvSpPr>
                <a:spLocks noChangeArrowheads="1"/>
              </p:cNvSpPr>
              <p:nvPr/>
            </p:nvSpPr>
            <p:spPr bwMode="auto">
              <a:xfrm>
                <a:off x="2788" y="2564"/>
                <a:ext cx="1540"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09" name="Line 136"/>
              <p:cNvSpPr>
                <a:spLocks noChangeShapeType="1"/>
              </p:cNvSpPr>
              <p:nvPr/>
            </p:nvSpPr>
            <p:spPr bwMode="auto">
              <a:xfrm>
                <a:off x="2891" y="2735"/>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10" name="Rectangle 137"/>
              <p:cNvSpPr>
                <a:spLocks noChangeArrowheads="1"/>
              </p:cNvSpPr>
              <p:nvPr/>
            </p:nvSpPr>
            <p:spPr bwMode="auto">
              <a:xfrm>
                <a:off x="2891" y="2701"/>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11" name="Line 138"/>
              <p:cNvSpPr>
                <a:spLocks noChangeShapeType="1"/>
              </p:cNvSpPr>
              <p:nvPr/>
            </p:nvSpPr>
            <p:spPr bwMode="auto">
              <a:xfrm>
                <a:off x="4282" y="2735"/>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12" name="Rectangle 139"/>
              <p:cNvSpPr>
                <a:spLocks noChangeArrowheads="1"/>
              </p:cNvSpPr>
              <p:nvPr/>
            </p:nvSpPr>
            <p:spPr bwMode="auto">
              <a:xfrm>
                <a:off x="4282" y="2701"/>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13" name="Line 140"/>
              <p:cNvSpPr>
                <a:spLocks noChangeShapeType="1"/>
              </p:cNvSpPr>
              <p:nvPr/>
            </p:nvSpPr>
            <p:spPr bwMode="auto">
              <a:xfrm>
                <a:off x="2892" y="2717"/>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14" name="Rectangle 141"/>
              <p:cNvSpPr>
                <a:spLocks noChangeArrowheads="1"/>
              </p:cNvSpPr>
              <p:nvPr/>
            </p:nvSpPr>
            <p:spPr bwMode="auto">
              <a:xfrm>
                <a:off x="2892" y="2717"/>
                <a:ext cx="1392"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15" name="Line 142"/>
              <p:cNvSpPr>
                <a:spLocks noChangeShapeType="1"/>
              </p:cNvSpPr>
              <p:nvPr/>
            </p:nvSpPr>
            <p:spPr bwMode="auto">
              <a:xfrm>
                <a:off x="2756" y="2889"/>
                <a:ext cx="1" cy="0"/>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16" name="Rectangle 143"/>
              <p:cNvSpPr>
                <a:spLocks noChangeArrowheads="1"/>
              </p:cNvSpPr>
              <p:nvPr/>
            </p:nvSpPr>
            <p:spPr bwMode="auto">
              <a:xfrm>
                <a:off x="2756" y="2854"/>
                <a:ext cx="3" cy="35"/>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17" name="Line 144"/>
              <p:cNvSpPr>
                <a:spLocks noChangeShapeType="1"/>
              </p:cNvSpPr>
              <p:nvPr/>
            </p:nvSpPr>
            <p:spPr bwMode="auto">
              <a:xfrm>
                <a:off x="3425" y="2889"/>
                <a:ext cx="1" cy="0"/>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18" name="Rectangle 145"/>
              <p:cNvSpPr>
                <a:spLocks noChangeArrowheads="1"/>
              </p:cNvSpPr>
              <p:nvPr/>
            </p:nvSpPr>
            <p:spPr bwMode="auto">
              <a:xfrm>
                <a:off x="3425" y="2854"/>
                <a:ext cx="3" cy="35"/>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19" name="Line 146"/>
              <p:cNvSpPr>
                <a:spLocks noChangeShapeType="1"/>
              </p:cNvSpPr>
              <p:nvPr/>
            </p:nvSpPr>
            <p:spPr bwMode="auto">
              <a:xfrm>
                <a:off x="2758" y="2871"/>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20" name="Rectangle 147"/>
              <p:cNvSpPr>
                <a:spLocks noChangeArrowheads="1"/>
              </p:cNvSpPr>
              <p:nvPr/>
            </p:nvSpPr>
            <p:spPr bwMode="auto">
              <a:xfrm>
                <a:off x="2758" y="2871"/>
                <a:ext cx="668" cy="2"/>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21" name="Line 148"/>
              <p:cNvSpPr>
                <a:spLocks noChangeShapeType="1"/>
              </p:cNvSpPr>
              <p:nvPr/>
            </p:nvSpPr>
            <p:spPr bwMode="auto">
              <a:xfrm>
                <a:off x="3121" y="3043"/>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22" name="Rectangle 149"/>
              <p:cNvSpPr>
                <a:spLocks noChangeArrowheads="1"/>
              </p:cNvSpPr>
              <p:nvPr/>
            </p:nvSpPr>
            <p:spPr bwMode="auto">
              <a:xfrm>
                <a:off x="3121" y="3009"/>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23" name="Line 150"/>
              <p:cNvSpPr>
                <a:spLocks noChangeShapeType="1"/>
              </p:cNvSpPr>
              <p:nvPr/>
            </p:nvSpPr>
            <p:spPr bwMode="auto">
              <a:xfrm>
                <a:off x="4288" y="3043"/>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24" name="Rectangle 151"/>
              <p:cNvSpPr>
                <a:spLocks noChangeArrowheads="1"/>
              </p:cNvSpPr>
              <p:nvPr/>
            </p:nvSpPr>
            <p:spPr bwMode="auto">
              <a:xfrm>
                <a:off x="4288" y="3009"/>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25" name="Line 152"/>
              <p:cNvSpPr>
                <a:spLocks noChangeShapeType="1"/>
              </p:cNvSpPr>
              <p:nvPr/>
            </p:nvSpPr>
            <p:spPr bwMode="auto">
              <a:xfrm>
                <a:off x="3123" y="3023"/>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26" name="Rectangle 153"/>
              <p:cNvSpPr>
                <a:spLocks noChangeArrowheads="1"/>
              </p:cNvSpPr>
              <p:nvPr/>
            </p:nvSpPr>
            <p:spPr bwMode="auto">
              <a:xfrm>
                <a:off x="3123" y="3023"/>
                <a:ext cx="1166" cy="3"/>
              </a:xfrm>
              <a:prstGeom prst="rect">
                <a:avLst/>
              </a:prstGeom>
              <a:solidFill>
                <a:srgbClr val="000000"/>
              </a:solidFill>
              <a:ln w="635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27" name="Line 154"/>
              <p:cNvSpPr>
                <a:spLocks noChangeShapeType="1"/>
              </p:cNvSpPr>
              <p:nvPr/>
            </p:nvSpPr>
            <p:spPr bwMode="auto">
              <a:xfrm>
                <a:off x="3436" y="3196"/>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28" name="Rectangle 155"/>
              <p:cNvSpPr>
                <a:spLocks noChangeArrowheads="1"/>
              </p:cNvSpPr>
              <p:nvPr/>
            </p:nvSpPr>
            <p:spPr bwMode="auto">
              <a:xfrm>
                <a:off x="3436" y="3162"/>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29" name="Line 156"/>
              <p:cNvSpPr>
                <a:spLocks noChangeShapeType="1"/>
              </p:cNvSpPr>
              <p:nvPr/>
            </p:nvSpPr>
            <p:spPr bwMode="auto">
              <a:xfrm>
                <a:off x="4126" y="3196"/>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30" name="Rectangle 157"/>
              <p:cNvSpPr>
                <a:spLocks noChangeArrowheads="1"/>
              </p:cNvSpPr>
              <p:nvPr/>
            </p:nvSpPr>
            <p:spPr bwMode="auto">
              <a:xfrm>
                <a:off x="4126" y="3162"/>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31" name="Line 158"/>
              <p:cNvSpPr>
                <a:spLocks noChangeShapeType="1"/>
              </p:cNvSpPr>
              <p:nvPr/>
            </p:nvSpPr>
            <p:spPr bwMode="auto">
              <a:xfrm>
                <a:off x="3438" y="3177"/>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32" name="Rectangle 159"/>
              <p:cNvSpPr>
                <a:spLocks noChangeArrowheads="1"/>
              </p:cNvSpPr>
              <p:nvPr/>
            </p:nvSpPr>
            <p:spPr bwMode="auto">
              <a:xfrm>
                <a:off x="3438" y="3177"/>
                <a:ext cx="689" cy="3"/>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33" name="Line 160"/>
              <p:cNvSpPr>
                <a:spLocks noChangeShapeType="1"/>
              </p:cNvSpPr>
              <p:nvPr/>
            </p:nvSpPr>
            <p:spPr bwMode="auto">
              <a:xfrm>
                <a:off x="3239" y="3349"/>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34" name="Rectangle 161"/>
              <p:cNvSpPr>
                <a:spLocks noChangeArrowheads="1"/>
              </p:cNvSpPr>
              <p:nvPr/>
            </p:nvSpPr>
            <p:spPr bwMode="auto">
              <a:xfrm>
                <a:off x="3239" y="3315"/>
                <a:ext cx="3" cy="34"/>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35" name="Line 162"/>
              <p:cNvSpPr>
                <a:spLocks noChangeShapeType="1"/>
              </p:cNvSpPr>
              <p:nvPr/>
            </p:nvSpPr>
            <p:spPr bwMode="auto">
              <a:xfrm>
                <a:off x="4347" y="3298"/>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36" name="Freeform 163"/>
              <p:cNvSpPr>
                <a:spLocks/>
              </p:cNvSpPr>
              <p:nvPr/>
            </p:nvSpPr>
            <p:spPr bwMode="auto">
              <a:xfrm>
                <a:off x="4309" y="3297"/>
                <a:ext cx="38" cy="70"/>
              </a:xfrm>
              <a:custGeom>
                <a:avLst/>
                <a:gdLst>
                  <a:gd name="T0" fmla="*/ 0 w 150"/>
                  <a:gd name="T1" fmla="*/ 0 h 284"/>
                  <a:gd name="T2" fmla="*/ 0 w 150"/>
                  <a:gd name="T3" fmla="*/ 0 h 284"/>
                  <a:gd name="T4" fmla="*/ 0 w 150"/>
                  <a:gd name="T5" fmla="*/ 0 h 284"/>
                  <a:gd name="T6" fmla="*/ 0 w 150"/>
                  <a:gd name="T7" fmla="*/ 0 h 284"/>
                  <a:gd name="T8" fmla="*/ 0 w 150"/>
                  <a:gd name="T9" fmla="*/ 0 h 284"/>
                  <a:gd name="T10" fmla="*/ 0 60000 65536"/>
                  <a:gd name="T11" fmla="*/ 0 60000 65536"/>
                  <a:gd name="T12" fmla="*/ 0 60000 65536"/>
                  <a:gd name="T13" fmla="*/ 0 60000 65536"/>
                  <a:gd name="T14" fmla="*/ 0 60000 65536"/>
                  <a:gd name="T15" fmla="*/ 0 w 150"/>
                  <a:gd name="T16" fmla="*/ 0 h 284"/>
                  <a:gd name="T17" fmla="*/ 150 w 150"/>
                  <a:gd name="T18" fmla="*/ 284 h 284"/>
                </a:gdLst>
                <a:ahLst/>
                <a:cxnLst>
                  <a:cxn ang="T10">
                    <a:pos x="T0" y="T1"/>
                  </a:cxn>
                  <a:cxn ang="T11">
                    <a:pos x="T2" y="T3"/>
                  </a:cxn>
                  <a:cxn ang="T12">
                    <a:pos x="T4" y="T5"/>
                  </a:cxn>
                  <a:cxn ang="T13">
                    <a:pos x="T6" y="T7"/>
                  </a:cxn>
                  <a:cxn ang="T14">
                    <a:pos x="T8" y="T9"/>
                  </a:cxn>
                </a:cxnLst>
                <a:rect l="T15" t="T16" r="T17" b="T18"/>
                <a:pathLst>
                  <a:path w="150" h="284">
                    <a:moveTo>
                      <a:pt x="150" y="6"/>
                    </a:moveTo>
                    <a:lnTo>
                      <a:pt x="10" y="284"/>
                    </a:lnTo>
                    <a:lnTo>
                      <a:pt x="0" y="280"/>
                    </a:lnTo>
                    <a:lnTo>
                      <a:pt x="139" y="0"/>
                    </a:lnTo>
                    <a:lnTo>
                      <a:pt x="150" y="6"/>
                    </a:lnTo>
                    <a:close/>
                  </a:path>
                </a:pathLst>
              </a:custGeom>
              <a:solidFill>
                <a:srgbClr val="000000"/>
              </a:solidFill>
              <a:ln w="12700">
                <a:solidFill>
                  <a:srgbClr val="FF3300"/>
                </a:solidFill>
                <a:round/>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37" name="Line 164"/>
              <p:cNvSpPr>
                <a:spLocks noChangeShapeType="1"/>
              </p:cNvSpPr>
              <p:nvPr/>
            </p:nvSpPr>
            <p:spPr bwMode="auto">
              <a:xfrm>
                <a:off x="4365" y="3298"/>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38" name="Freeform 165"/>
              <p:cNvSpPr>
                <a:spLocks/>
              </p:cNvSpPr>
              <p:nvPr/>
            </p:nvSpPr>
            <p:spPr bwMode="auto">
              <a:xfrm>
                <a:off x="4327" y="3297"/>
                <a:ext cx="38" cy="70"/>
              </a:xfrm>
              <a:custGeom>
                <a:avLst/>
                <a:gdLst>
                  <a:gd name="T0" fmla="*/ 0 w 150"/>
                  <a:gd name="T1" fmla="*/ 0 h 284"/>
                  <a:gd name="T2" fmla="*/ 0 w 150"/>
                  <a:gd name="T3" fmla="*/ 0 h 284"/>
                  <a:gd name="T4" fmla="*/ 0 w 150"/>
                  <a:gd name="T5" fmla="*/ 0 h 284"/>
                  <a:gd name="T6" fmla="*/ 0 w 150"/>
                  <a:gd name="T7" fmla="*/ 0 h 284"/>
                  <a:gd name="T8" fmla="*/ 0 w 150"/>
                  <a:gd name="T9" fmla="*/ 0 h 284"/>
                  <a:gd name="T10" fmla="*/ 0 60000 65536"/>
                  <a:gd name="T11" fmla="*/ 0 60000 65536"/>
                  <a:gd name="T12" fmla="*/ 0 60000 65536"/>
                  <a:gd name="T13" fmla="*/ 0 60000 65536"/>
                  <a:gd name="T14" fmla="*/ 0 60000 65536"/>
                  <a:gd name="T15" fmla="*/ 0 w 150"/>
                  <a:gd name="T16" fmla="*/ 0 h 284"/>
                  <a:gd name="T17" fmla="*/ 150 w 150"/>
                  <a:gd name="T18" fmla="*/ 284 h 284"/>
                </a:gdLst>
                <a:ahLst/>
                <a:cxnLst>
                  <a:cxn ang="T10">
                    <a:pos x="T0" y="T1"/>
                  </a:cxn>
                  <a:cxn ang="T11">
                    <a:pos x="T2" y="T3"/>
                  </a:cxn>
                  <a:cxn ang="T12">
                    <a:pos x="T4" y="T5"/>
                  </a:cxn>
                  <a:cxn ang="T13">
                    <a:pos x="T6" y="T7"/>
                  </a:cxn>
                  <a:cxn ang="T14">
                    <a:pos x="T8" y="T9"/>
                  </a:cxn>
                </a:cxnLst>
                <a:rect l="T15" t="T16" r="T17" b="T18"/>
                <a:pathLst>
                  <a:path w="150" h="284">
                    <a:moveTo>
                      <a:pt x="150" y="6"/>
                    </a:moveTo>
                    <a:lnTo>
                      <a:pt x="11" y="284"/>
                    </a:lnTo>
                    <a:lnTo>
                      <a:pt x="0" y="280"/>
                    </a:lnTo>
                    <a:lnTo>
                      <a:pt x="139" y="0"/>
                    </a:lnTo>
                    <a:lnTo>
                      <a:pt x="150" y="6"/>
                    </a:lnTo>
                    <a:close/>
                  </a:path>
                </a:pathLst>
              </a:custGeom>
              <a:solidFill>
                <a:srgbClr val="000000"/>
              </a:solidFill>
              <a:ln w="12700">
                <a:solidFill>
                  <a:srgbClr val="FF3300"/>
                </a:solidFill>
                <a:round/>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39" name="Line 166"/>
              <p:cNvSpPr>
                <a:spLocks noChangeShapeType="1"/>
              </p:cNvSpPr>
              <p:nvPr/>
            </p:nvSpPr>
            <p:spPr bwMode="auto">
              <a:xfrm>
                <a:off x="3241" y="3331"/>
                <a:ext cx="1" cy="1"/>
              </a:xfrm>
              <a:prstGeom prst="line">
                <a:avLst/>
              </a:prstGeom>
              <a:noFill/>
              <a:ln w="0">
                <a:solidFill>
                  <a:srgbClr val="000000"/>
                </a:solidFill>
                <a:round/>
                <a:headEnd/>
                <a:tailEnd/>
              </a:ln>
            </p:spPr>
            <p:txBody>
              <a:bodyPr/>
              <a:lstStyle/>
              <a:p>
                <a:pPr algn="l" rtl="0" eaLnBrk="0" fontAlgn="base" hangingPunct="0">
                  <a:spcBef>
                    <a:spcPct val="0"/>
                  </a:spcBef>
                  <a:spcAft>
                    <a:spcPct val="0"/>
                  </a:spcAft>
                </a:pPr>
                <a:endParaRPr lang="en-GB" sz="1400" b="1" kern="1200">
                  <a:solidFill>
                    <a:srgbClr val="000099"/>
                  </a:solidFill>
                  <a:latin typeface="Arial" charset="0"/>
                  <a:ea typeface="+mn-ea"/>
                  <a:cs typeface="+mn-cs"/>
                </a:endParaRPr>
              </a:p>
            </p:txBody>
          </p:sp>
          <p:sp>
            <p:nvSpPr>
              <p:cNvPr id="28840" name="Rectangle 167"/>
              <p:cNvSpPr>
                <a:spLocks noChangeArrowheads="1"/>
              </p:cNvSpPr>
              <p:nvPr/>
            </p:nvSpPr>
            <p:spPr bwMode="auto">
              <a:xfrm>
                <a:off x="3241" y="3331"/>
                <a:ext cx="1087" cy="2"/>
              </a:xfrm>
              <a:prstGeom prst="rect">
                <a:avLst/>
              </a:prstGeom>
              <a:solidFill>
                <a:srgbClr val="000000"/>
              </a:solidFill>
              <a:ln w="12700">
                <a:solidFill>
                  <a:srgbClr val="FF3300"/>
                </a:solidFill>
                <a:miter lim="800000"/>
                <a:headEnd/>
                <a:tailEnd/>
              </a:ln>
            </p:spPr>
            <p:txBody>
              <a:bodyPr/>
              <a:lstStyle/>
              <a:p>
                <a:pPr algn="l" rtl="0" eaLnBrk="0" fontAlgn="base" hangingPunct="0">
                  <a:spcBef>
                    <a:spcPct val="0"/>
                  </a:spcBef>
                  <a:spcAft>
                    <a:spcPct val="0"/>
                  </a:spcAft>
                </a:pPr>
                <a:endParaRPr lang="en-US" sz="1400" b="1" kern="1200">
                  <a:solidFill>
                    <a:srgbClr val="000099"/>
                  </a:solidFill>
                  <a:latin typeface="Arial" charset="0"/>
                  <a:ea typeface="+mn-ea"/>
                  <a:cs typeface="+mn-cs"/>
                </a:endParaRPr>
              </a:p>
            </p:txBody>
          </p:sp>
          <p:sp>
            <p:nvSpPr>
              <p:cNvPr id="28841" name="Text Box 168"/>
              <p:cNvSpPr txBox="1">
                <a:spLocks noChangeArrowheads="1"/>
              </p:cNvSpPr>
              <p:nvPr/>
            </p:nvSpPr>
            <p:spPr bwMode="auto">
              <a:xfrm>
                <a:off x="426" y="673"/>
                <a:ext cx="2455" cy="2754"/>
              </a:xfrm>
              <a:prstGeom prst="rect">
                <a:avLst/>
              </a:prstGeom>
              <a:noFill/>
              <a:ln w="9525">
                <a:noFill/>
                <a:miter lim="800000"/>
                <a:headEnd/>
                <a:tailEnd/>
              </a:ln>
            </p:spPr>
            <p:txBody>
              <a:bodyPr>
                <a:spAutoFit/>
              </a:bodyPr>
              <a:lstStyle/>
              <a:p>
                <a:pPr algn="l" rtl="0" fontAlgn="base">
                  <a:spcBef>
                    <a:spcPct val="0"/>
                  </a:spcBef>
                  <a:spcAft>
                    <a:spcPct val="0"/>
                  </a:spcAft>
                </a:pPr>
                <a:r>
                  <a:rPr lang="en-US" sz="1600" b="1" kern="1200">
                    <a:solidFill>
                      <a:srgbClr val="000099"/>
                    </a:solidFill>
                    <a:latin typeface="Arial" charset="0"/>
                    <a:ea typeface="+mn-ea"/>
                    <a:cs typeface="+mn-cs"/>
                  </a:rPr>
                  <a:t>Primary End Points</a:t>
                </a:r>
              </a:p>
              <a:p>
                <a:pPr marL="114300" lvl="1" algn="l" rtl="0" fontAlgn="base">
                  <a:spcBef>
                    <a:spcPct val="0"/>
                  </a:spcBef>
                  <a:spcAft>
                    <a:spcPct val="0"/>
                  </a:spcAft>
                </a:pPr>
                <a:r>
                  <a:rPr lang="en-US" sz="1600" kern="1200">
                    <a:solidFill>
                      <a:srgbClr val="FF0000"/>
                    </a:solidFill>
                    <a:latin typeface="Arial" charset="0"/>
                    <a:ea typeface="+mn-ea"/>
                    <a:cs typeface="+mn-cs"/>
                  </a:rPr>
                  <a:t>Nonfatal MI (incl silent) + fatal CHD</a:t>
                </a:r>
              </a:p>
              <a:p>
                <a:pPr algn="l" rtl="0" fontAlgn="base">
                  <a:spcBef>
                    <a:spcPct val="0"/>
                  </a:spcBef>
                  <a:spcAft>
                    <a:spcPct val="0"/>
                  </a:spcAft>
                </a:pPr>
                <a:r>
                  <a:rPr lang="en-US" sz="1600" b="1" kern="1200">
                    <a:solidFill>
                      <a:srgbClr val="000099"/>
                    </a:solidFill>
                    <a:latin typeface="Arial" charset="0"/>
                    <a:ea typeface="+mn-ea"/>
                    <a:cs typeface="+mn-cs"/>
                  </a:rPr>
                  <a:t>Secondary End Points</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Total CV events and procedures</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Total coronary events</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Nonfatal MI (excl silent) + fatal CHD</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All-cause mortality</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Cardiovascular mortality</a:t>
                </a:r>
              </a:p>
              <a:p>
                <a:pPr marL="114300" lvl="1" algn="l" rtl="0" fontAlgn="base">
                  <a:lnSpc>
                    <a:spcPct val="102000"/>
                  </a:lnSpc>
                  <a:spcBef>
                    <a:spcPct val="0"/>
                  </a:spcBef>
                  <a:spcAft>
                    <a:spcPct val="0"/>
                  </a:spcAft>
                </a:pPr>
                <a:r>
                  <a:rPr lang="en-US" sz="1600" kern="1200">
                    <a:solidFill>
                      <a:srgbClr val="FF0000"/>
                    </a:solidFill>
                    <a:latin typeface="Arial" charset="0"/>
                    <a:ea typeface="+mn-ea"/>
                    <a:cs typeface="+mn-cs"/>
                  </a:rPr>
                  <a:t>Fatal and nonfatal  stroke</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Fatal and nonfatal heart failure</a:t>
                </a:r>
              </a:p>
              <a:p>
                <a:pPr algn="l" rtl="0" fontAlgn="base">
                  <a:spcBef>
                    <a:spcPct val="25000"/>
                  </a:spcBef>
                  <a:spcAft>
                    <a:spcPct val="0"/>
                  </a:spcAft>
                </a:pPr>
                <a:r>
                  <a:rPr lang="en-US" sz="1600" b="1" kern="1200">
                    <a:solidFill>
                      <a:srgbClr val="000099"/>
                    </a:solidFill>
                    <a:latin typeface="Arial" charset="0"/>
                    <a:ea typeface="+mn-ea"/>
                    <a:cs typeface="+mn-cs"/>
                  </a:rPr>
                  <a:t>Tertiary End Points</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Silent MI</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Unstable angina</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Chronic stable angina</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Peripheral arterial disease</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Development of diabetes mellitus</a:t>
                </a:r>
              </a:p>
              <a:p>
                <a:pPr marL="114300" lvl="1" algn="l" rtl="0" fontAlgn="base">
                  <a:lnSpc>
                    <a:spcPct val="102000"/>
                  </a:lnSpc>
                  <a:spcBef>
                    <a:spcPct val="0"/>
                  </a:spcBef>
                  <a:spcAft>
                    <a:spcPct val="0"/>
                  </a:spcAft>
                </a:pPr>
                <a:r>
                  <a:rPr lang="en-US" sz="1600" kern="1200">
                    <a:solidFill>
                      <a:srgbClr val="000099"/>
                    </a:solidFill>
                    <a:latin typeface="Arial" charset="0"/>
                    <a:ea typeface="+mn-ea"/>
                    <a:cs typeface="+mn-cs"/>
                  </a:rPr>
                  <a:t>Development of renal impairment</a:t>
                </a:r>
              </a:p>
            </p:txBody>
          </p:sp>
          <p:sp>
            <p:nvSpPr>
              <p:cNvPr id="28842" name="Text Box 169"/>
              <p:cNvSpPr txBox="1">
                <a:spLocks noChangeArrowheads="1"/>
              </p:cNvSpPr>
              <p:nvPr/>
            </p:nvSpPr>
            <p:spPr bwMode="auto">
              <a:xfrm>
                <a:off x="2989" y="624"/>
                <a:ext cx="1140" cy="192"/>
              </a:xfrm>
              <a:prstGeom prst="rect">
                <a:avLst/>
              </a:prstGeom>
              <a:noFill/>
              <a:ln w="9525">
                <a:noFill/>
                <a:miter lim="800000"/>
                <a:headEnd/>
                <a:tailEnd/>
              </a:ln>
            </p:spPr>
            <p:txBody>
              <a:bodyPr>
                <a:spAutoFit/>
              </a:bodyPr>
              <a:lstStyle/>
              <a:p>
                <a:pPr algn="ctr" rtl="0" fontAlgn="base">
                  <a:spcBef>
                    <a:spcPct val="0"/>
                  </a:spcBef>
                  <a:spcAft>
                    <a:spcPct val="30000"/>
                  </a:spcAft>
                </a:pPr>
                <a:r>
                  <a:rPr lang="en-US" sz="1400" b="1" kern="1200">
                    <a:solidFill>
                      <a:srgbClr val="000099"/>
                    </a:solidFill>
                    <a:latin typeface="Arial" charset="0"/>
                    <a:ea typeface="+mn-ea"/>
                    <a:cs typeface="+mn-cs"/>
                  </a:rPr>
                  <a:t>Risk Ratio</a:t>
                </a:r>
              </a:p>
            </p:txBody>
          </p:sp>
        </p:grpSp>
      </p:grpSp>
      <p:sp>
        <p:nvSpPr>
          <p:cNvPr id="28677" name="Text Box 170"/>
          <p:cNvSpPr txBox="1">
            <a:spLocks noChangeArrowheads="1"/>
          </p:cNvSpPr>
          <p:nvPr/>
        </p:nvSpPr>
        <p:spPr bwMode="auto">
          <a:xfrm>
            <a:off x="0" y="6583363"/>
            <a:ext cx="9064625" cy="274637"/>
          </a:xfrm>
          <a:prstGeom prst="rect">
            <a:avLst/>
          </a:prstGeom>
          <a:noFill/>
          <a:ln w="9525">
            <a:noFill/>
            <a:miter lim="800000"/>
            <a:headEnd/>
            <a:tailEnd/>
          </a:ln>
        </p:spPr>
        <p:txBody>
          <a:bodyPr anchor="b">
            <a:spAutoFit/>
          </a:bodyPr>
          <a:lstStyle/>
          <a:p>
            <a:pPr algn="l" rtl="0" eaLnBrk="0" fontAlgn="base" hangingPunct="0">
              <a:spcBef>
                <a:spcPct val="50000"/>
              </a:spcBef>
              <a:spcAft>
                <a:spcPct val="0"/>
              </a:spcAft>
            </a:pPr>
            <a:r>
              <a:rPr lang="en-US" sz="1200" i="1" kern="1200">
                <a:solidFill>
                  <a:srgbClr val="FFFFFF"/>
                </a:solidFill>
                <a:latin typeface="Arial" charset="0"/>
                <a:ea typeface="+mn-ea"/>
                <a:cs typeface="+mn-cs"/>
              </a:rPr>
              <a:t>Sever PS, Dahlöf B, Poulter N, Wedel H, et al, for the ASCOT Investigators. Lancet. 2003;361:1149-58</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88" tIns="18288" rIns="18288" bIns="1828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88" tIns="18288" rIns="18288" bIns="1828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88" tIns="18288" rIns="18288" bIns="1828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88" tIns="18288" rIns="18288" bIns="1828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88" tIns="18288" rIns="18288" bIns="1828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88" tIns="18288" rIns="18288" bIns="1828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4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heme1-ASCOT">
  <a:themeElements>
    <a:clrScheme name="ASCOT - last ye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COT - last ye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2"/>
            </a:solidFill>
            <a:effectLst/>
            <a:latin typeface="Helvetica"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2"/>
            </a:solidFill>
            <a:effectLst/>
            <a:latin typeface="Helvetica" pitchFamily="34" charset="0"/>
          </a:defRPr>
        </a:defPPr>
      </a:lstStyle>
    </a:lnDef>
  </a:objectDefaults>
  <a:extraClrSchemeLst>
    <a:extraClrScheme>
      <a:clrScheme name="ASCOT - last ye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COT - last ye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COT - last ye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COT - last ye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COT - last ye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COT - last ye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COT - last ye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Theme1-ASCOT">
  <a:themeElements>
    <a:clrScheme name="ASCOT - last ye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COT - last ye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2"/>
            </a:solidFill>
            <a:effectLst/>
            <a:latin typeface="Helvetica"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2"/>
            </a:solidFill>
            <a:effectLst/>
            <a:latin typeface="Helvetica" pitchFamily="34" charset="0"/>
          </a:defRPr>
        </a:defPPr>
      </a:lstStyle>
    </a:lnDef>
  </a:objectDefaults>
  <a:extraClrSchemeLst>
    <a:extraClrScheme>
      <a:clrScheme name="ASCOT - last ye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COT - last ye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COT - last ye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COT - last ye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COT - last ye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COT - last ye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COT - last ye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8288" tIns="18288" rIns="18288" bIns="1828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rgbClr val="0000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1838</TotalTime>
  <Words>2657</Words>
  <Application>Microsoft Office PowerPoint</Application>
  <PresentationFormat>On-screen Show (4:3)</PresentationFormat>
  <Paragraphs>796</Paragraphs>
  <Slides>55</Slides>
  <Notes>19</Notes>
  <HiddenSlides>0</HiddenSlides>
  <MMClips>0</MMClips>
  <ScaleCrop>false</ScaleCrop>
  <HeadingPairs>
    <vt:vector size="6" baseType="variant">
      <vt:variant>
        <vt:lpstr>Theme</vt:lpstr>
      </vt:variant>
      <vt:variant>
        <vt:i4>21</vt:i4>
      </vt:variant>
      <vt:variant>
        <vt:lpstr>Embedded OLE Servers</vt:lpstr>
      </vt:variant>
      <vt:variant>
        <vt:i4>2</vt:i4>
      </vt:variant>
      <vt:variant>
        <vt:lpstr>Slide Titles</vt:lpstr>
      </vt:variant>
      <vt:variant>
        <vt:i4>55</vt:i4>
      </vt:variant>
    </vt:vector>
  </HeadingPairs>
  <TitlesOfParts>
    <vt:vector size="78" baseType="lpstr">
      <vt:lpstr>Office Theme</vt:lpstr>
      <vt:lpstr>2_Default Design</vt:lpstr>
      <vt:lpstr>3_Default Design</vt:lpstr>
      <vt:lpstr>4_Default Design</vt:lpstr>
      <vt:lpstr>5_Default Design</vt:lpstr>
      <vt:lpstr>7_Default Design</vt:lpstr>
      <vt:lpstr>9_Default Design</vt:lpstr>
      <vt:lpstr>10_Default Design</vt:lpstr>
      <vt:lpstr>11_Default Design</vt:lpstr>
      <vt:lpstr>12_Default Design</vt:lpstr>
      <vt:lpstr>3_Office Theme</vt:lpstr>
      <vt:lpstr>8_Default Design</vt:lpstr>
      <vt:lpstr>13_Default Design</vt:lpstr>
      <vt:lpstr>14_Default Design</vt:lpstr>
      <vt:lpstr>15_Default Design</vt:lpstr>
      <vt:lpstr>17_Default Design</vt:lpstr>
      <vt:lpstr>18_Default Design</vt:lpstr>
      <vt:lpstr>Blank Presentation</vt:lpstr>
      <vt:lpstr>1_Blank Presentation</vt:lpstr>
      <vt:lpstr>Theme1-ASCOT</vt:lpstr>
      <vt:lpstr>1_Theme1-ASCOT</vt:lpstr>
      <vt:lpstr>Bitmap Image</vt:lpstr>
      <vt:lpstr>Chart</vt:lpstr>
      <vt:lpstr>PowerPoint Presentation</vt:lpstr>
      <vt:lpstr>PowerPoint Presentation</vt:lpstr>
      <vt:lpstr>ASCOT History</vt:lpstr>
      <vt:lpstr>ASCOT: Rationale</vt:lpstr>
      <vt:lpstr>ASCOT: Study design</vt:lpstr>
      <vt:lpstr>PowerPoint Presentation</vt:lpstr>
      <vt:lpstr> ASCOT-LLA : Nonfatal MI  and Fatal CHD</vt:lpstr>
      <vt:lpstr>PowerPoint Presentation</vt:lpstr>
      <vt:lpstr>ASCOT-LLA Summary of all end points</vt:lpstr>
      <vt:lpstr>PowerPoint Presentation</vt:lpstr>
      <vt:lpstr>ASCOT BPLA Summary of all end points</vt:lpstr>
      <vt:lpstr>PowerPoint Presentation</vt:lpstr>
      <vt:lpstr>PowerPoint Presentation</vt:lpstr>
      <vt:lpstr>PowerPoint Presentation</vt:lpstr>
      <vt:lpstr>Estimated benefits of combined blood pressure and lipid lowering from meta-analyses of placebo controlled trials</vt:lpstr>
      <vt:lpstr>Reduction in risk of non-fatal MI and fatal CHD using Framingham model for baseline estimates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PowerPoint Presentation</vt:lpstr>
      <vt:lpstr>PowerPoint Presentation</vt:lpstr>
      <vt:lpstr>CAFÉ Study: Methods</vt:lpstr>
      <vt:lpstr>CAFE: Lower central aortic BP with newer vs older antihypertensive regimen despite similar brachial BP</vt:lpstr>
      <vt:lpstr>PowerPoint Presentation</vt:lpstr>
      <vt:lpstr>PowerPoint Presentation</vt:lpstr>
      <vt:lpstr>Blood Pressure variability  Background</vt:lpstr>
      <vt:lpstr>Blood pressure variability: methods (based on over 1 million BP readings)  </vt:lpstr>
      <vt:lpstr>PowerPoint Presentation</vt:lpstr>
      <vt:lpstr>Visit-to-visit mean systolic blood pressure expressed in deciles, hazard ratios (95% CI) and number of stroke and coronary events in each decile</vt:lpstr>
      <vt:lpstr>PowerPoint Presentation</vt:lpstr>
      <vt:lpstr>Group distribution (SD and CV) of measures of SBP at baseline and at each follow-up visit in the two treatment groups </vt:lpstr>
      <vt:lpstr>Hazard ratios (95% CI) for the effect of treatment  (amlodipine versus atenolol) on risk of stroke   </vt:lpstr>
      <vt:lpstr>Hazard ratios (95% CI) for the effect of treatment  (amlodipine versus atenolol) on risk of coronary events   </vt:lpstr>
      <vt:lpstr>Conclusions</vt:lpstr>
      <vt:lpstr>PowerPoint Presentation</vt:lpstr>
      <vt:lpstr>Biomarkers</vt:lpstr>
      <vt:lpstr>ASCOT Biomarker Programme: Although both these biomarkers independently predict risk of future cardiovascular events in the ASCOT Trial of 19342 hypertensive subjects, Nt-proBNP is the only one which has predictive ability beyond classical risk factors (Net reclassification improvement 11.8%)  </vt:lpstr>
      <vt:lpstr>PowerPoint Presentation</vt:lpstr>
      <vt:lpstr>Changes in total cholesterol over time</vt:lpstr>
      <vt:lpstr>ASCOT-LLA endpoints</vt:lpstr>
      <vt:lpstr>PowerPoint Presentation</vt:lpstr>
      <vt:lpstr>ASCOT-10 Objectives </vt:lpstr>
      <vt:lpstr>Cumulative Incidence by Cause of Death ‒ 1</vt:lpstr>
      <vt:lpstr>Cumulative Incidence by Cause of Death ‒ 2</vt:lpstr>
      <vt:lpstr>Hypertension treatment in the 21st century</vt:lpstr>
      <vt:lpstr>Guidelines influenced by ASCOT-LLA </vt:lpstr>
      <vt:lpstr>Influence on Blood Pressure Guidelines</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pss30</dc:creator>
  <cp:lastModifiedBy>Sever, Peter S</cp:lastModifiedBy>
  <cp:revision>192</cp:revision>
  <dcterms:created xsi:type="dcterms:W3CDTF">2011-05-13T09:43:47Z</dcterms:created>
  <dcterms:modified xsi:type="dcterms:W3CDTF">2015-07-02T15:09:38Z</dcterms:modified>
</cp:coreProperties>
</file>