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9" r:id="rId5"/>
    <p:sldId id="312" r:id="rId6"/>
    <p:sldId id="315" r:id="rId7"/>
    <p:sldId id="260" r:id="rId8"/>
    <p:sldId id="261" r:id="rId9"/>
    <p:sldId id="262" r:id="rId10"/>
    <p:sldId id="293" r:id="rId11"/>
    <p:sldId id="314" r:id="rId12"/>
    <p:sldId id="311" r:id="rId13"/>
    <p:sldId id="318" r:id="rId14"/>
    <p:sldId id="263" r:id="rId15"/>
    <p:sldId id="264" r:id="rId16"/>
    <p:sldId id="265" r:id="rId17"/>
    <p:sldId id="288" r:id="rId18"/>
    <p:sldId id="317" r:id="rId19"/>
    <p:sldId id="319" r:id="rId20"/>
    <p:sldId id="320" r:id="rId21"/>
    <p:sldId id="321" r:id="rId22"/>
    <p:sldId id="267" r:id="rId23"/>
    <p:sldId id="268" r:id="rId24"/>
    <p:sldId id="269" r:id="rId25"/>
    <p:sldId id="270" r:id="rId26"/>
    <p:sldId id="271" r:id="rId27"/>
    <p:sldId id="27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B84"/>
    <a:srgbClr val="CDD2D4"/>
    <a:srgbClr val="CBD0D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3A55C-D174-4976-9A5D-91AA1F9FB3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D281B-EFDC-43D0-9EA4-A70806284E1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/>
            <a:t>Right indication and population </a:t>
          </a:r>
        </a:p>
      </dgm:t>
    </dgm:pt>
    <dgm:pt modelId="{69179DA6-D42F-4CB9-8260-3BAF38DEB847}" type="parTrans" cxnId="{965E93ED-D690-4907-8C5C-D7B84D8D911E}">
      <dgm:prSet/>
      <dgm:spPr/>
      <dgm:t>
        <a:bodyPr/>
        <a:lstStyle/>
        <a:p>
          <a:endParaRPr lang="en-US" sz="1100"/>
        </a:p>
      </dgm:t>
    </dgm:pt>
    <dgm:pt modelId="{80EE1CA8-8F80-46CA-83F3-A6534050604C}" type="sibTrans" cxnId="{965E93ED-D690-4907-8C5C-D7B84D8D911E}">
      <dgm:prSet/>
      <dgm:spPr/>
      <dgm:t>
        <a:bodyPr/>
        <a:lstStyle/>
        <a:p>
          <a:endParaRPr lang="en-US" sz="1100"/>
        </a:p>
      </dgm:t>
    </dgm:pt>
    <dgm:pt modelId="{B0D5C288-BA08-4A34-889C-139CB908E8F9}">
      <dgm:prSet phldrT="[Text]" custT="1"/>
      <dgm:spPr>
        <a:solidFill>
          <a:schemeClr val="accent1"/>
        </a:solidFill>
        <a:ln w="53975">
          <a:solidFill>
            <a:srgbClr val="FF0000"/>
          </a:solidFill>
        </a:ln>
      </dgm:spPr>
      <dgm:t>
        <a:bodyPr/>
        <a:lstStyle/>
        <a:p>
          <a:r>
            <a:rPr lang="en-US" sz="1600" dirty="0"/>
            <a:t>Insufficient trial infrastructure </a:t>
          </a:r>
        </a:p>
      </dgm:t>
    </dgm:pt>
    <dgm:pt modelId="{C01BD6CC-1872-4923-8D5D-F03F1F088850}" type="parTrans" cxnId="{6DA414F8-D93B-443D-8E97-AE4BDCD8338B}">
      <dgm:prSet/>
      <dgm:spPr/>
      <dgm:t>
        <a:bodyPr/>
        <a:lstStyle/>
        <a:p>
          <a:endParaRPr lang="en-US" sz="1100"/>
        </a:p>
      </dgm:t>
    </dgm:pt>
    <dgm:pt modelId="{5E5846EB-0CA4-47C3-BD40-3D067E68FDA3}" type="sibTrans" cxnId="{6DA414F8-D93B-443D-8E97-AE4BDCD8338B}">
      <dgm:prSet/>
      <dgm:spPr/>
      <dgm:t>
        <a:bodyPr/>
        <a:lstStyle/>
        <a:p>
          <a:endParaRPr lang="en-US" sz="1100"/>
        </a:p>
      </dgm:t>
    </dgm:pt>
    <dgm:pt modelId="{7A68CF8B-CBC0-4AF9-BEEE-36E414DC1E9B}">
      <dgm:prSet phldrT="[Text]" custT="1"/>
      <dgm:spPr>
        <a:solidFill>
          <a:schemeClr val="accent6"/>
        </a:solidFill>
        <a:ln w="53975">
          <a:solidFill>
            <a:srgbClr val="FF0000"/>
          </a:solidFill>
        </a:ln>
      </dgm:spPr>
      <dgm:t>
        <a:bodyPr/>
        <a:lstStyle/>
        <a:p>
          <a:r>
            <a:rPr lang="en-US" sz="1600" dirty="0"/>
            <a:t>Use/acceptance of innovative study designs</a:t>
          </a:r>
        </a:p>
      </dgm:t>
    </dgm:pt>
    <dgm:pt modelId="{7AA10757-26E8-4C62-9E44-860689BADC45}" type="parTrans" cxnId="{26959C71-A299-4236-ABAE-B30C7BBB2BF2}">
      <dgm:prSet/>
      <dgm:spPr/>
      <dgm:t>
        <a:bodyPr/>
        <a:lstStyle/>
        <a:p>
          <a:endParaRPr lang="en-US" sz="1100"/>
        </a:p>
      </dgm:t>
    </dgm:pt>
    <dgm:pt modelId="{B9BDA921-84E2-4C42-91F9-94A3EA40BB95}" type="sibTrans" cxnId="{26959C71-A299-4236-ABAE-B30C7BBB2BF2}">
      <dgm:prSet/>
      <dgm:spPr/>
      <dgm:t>
        <a:bodyPr/>
        <a:lstStyle/>
        <a:p>
          <a:endParaRPr lang="en-US" sz="1100"/>
        </a:p>
      </dgm:t>
    </dgm:pt>
    <dgm:pt modelId="{EF206E89-D963-4B61-A958-375A5CECCB2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/>
            <a:t>Divergent view of Ethic Committees</a:t>
          </a:r>
        </a:p>
      </dgm:t>
    </dgm:pt>
    <dgm:pt modelId="{CD8DEAFA-97CE-4894-A49F-2BBA35992627}" type="parTrans" cxnId="{DBD63DBE-C667-42DB-BA8E-741C4CF91244}">
      <dgm:prSet/>
      <dgm:spPr/>
      <dgm:t>
        <a:bodyPr/>
        <a:lstStyle/>
        <a:p>
          <a:endParaRPr lang="en-US" sz="1100"/>
        </a:p>
      </dgm:t>
    </dgm:pt>
    <dgm:pt modelId="{A8EDA25B-C1A0-4285-8A50-6292DE38D60A}" type="sibTrans" cxnId="{DBD63DBE-C667-42DB-BA8E-741C4CF91244}">
      <dgm:prSet/>
      <dgm:spPr/>
      <dgm:t>
        <a:bodyPr/>
        <a:lstStyle/>
        <a:p>
          <a:endParaRPr lang="en-US" sz="1100"/>
        </a:p>
      </dgm:t>
    </dgm:pt>
    <dgm:pt modelId="{71F7CC9C-BD65-44C7-8545-37ECD970A624}">
      <dgm:prSet phldrT="[Text]" custT="1"/>
      <dgm:spPr>
        <a:solidFill>
          <a:schemeClr val="accent1"/>
        </a:solidFill>
        <a:ln w="28575">
          <a:noFill/>
        </a:ln>
      </dgm:spPr>
      <dgm:t>
        <a:bodyPr/>
        <a:lstStyle/>
        <a:p>
          <a:r>
            <a:rPr lang="en-US" sz="1600" dirty="0"/>
            <a:t>Diverse standard of care across Europe</a:t>
          </a:r>
        </a:p>
      </dgm:t>
    </dgm:pt>
    <dgm:pt modelId="{F28E4E01-43A2-40E8-BAFB-EECBE5CD122D}" type="parTrans" cxnId="{36F20581-E0AB-422C-A714-B412942A38B3}">
      <dgm:prSet/>
      <dgm:spPr/>
      <dgm:t>
        <a:bodyPr/>
        <a:lstStyle/>
        <a:p>
          <a:endParaRPr lang="en-US" sz="1100"/>
        </a:p>
      </dgm:t>
    </dgm:pt>
    <dgm:pt modelId="{D1CA8ED9-137D-420E-A39B-D19B34C81DE2}" type="sibTrans" cxnId="{36F20581-E0AB-422C-A714-B412942A38B3}">
      <dgm:prSet/>
      <dgm:spPr/>
      <dgm:t>
        <a:bodyPr/>
        <a:lstStyle/>
        <a:p>
          <a:endParaRPr lang="en-US" sz="1100"/>
        </a:p>
      </dgm:t>
    </dgm:pt>
    <dgm:pt modelId="{5EB76A75-3705-4844-A899-2D012C8C6C1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Contradictory local regulations</a:t>
          </a:r>
        </a:p>
      </dgm:t>
    </dgm:pt>
    <dgm:pt modelId="{15628327-2FF9-46B9-A869-8D6E7BA30CA0}" type="parTrans" cxnId="{AB063604-E0B2-4FD9-AF5F-559B7CC444AD}">
      <dgm:prSet/>
      <dgm:spPr/>
      <dgm:t>
        <a:bodyPr/>
        <a:lstStyle/>
        <a:p>
          <a:endParaRPr lang="en-US" sz="1100"/>
        </a:p>
      </dgm:t>
    </dgm:pt>
    <dgm:pt modelId="{B298F52A-5F01-4E46-B68D-EE71A55414AA}" type="sibTrans" cxnId="{AB063604-E0B2-4FD9-AF5F-559B7CC444AD}">
      <dgm:prSet/>
      <dgm:spPr/>
      <dgm:t>
        <a:bodyPr/>
        <a:lstStyle/>
        <a:p>
          <a:endParaRPr lang="en-US" sz="1100"/>
        </a:p>
      </dgm:t>
    </dgm:pt>
    <dgm:pt modelId="{86DD7A33-B0B3-4E9D-9713-DAC7D47D2E8C}">
      <dgm:prSet phldrT="[Text]" custT="1"/>
      <dgm:spPr>
        <a:solidFill>
          <a:schemeClr val="accent6"/>
        </a:solidFill>
        <a:ln w="28575">
          <a:noFill/>
        </a:ln>
      </dgm:spPr>
      <dgm:t>
        <a:bodyPr/>
        <a:lstStyle/>
        <a:p>
          <a:r>
            <a:rPr lang="en-US" sz="1600" dirty="0"/>
            <a:t>Small patient populations – competing developments</a:t>
          </a:r>
        </a:p>
      </dgm:t>
    </dgm:pt>
    <dgm:pt modelId="{CF41CE70-9E55-4A19-AEDC-2C4DCCA28C34}" type="parTrans" cxnId="{6F24CC51-C849-4EBD-85A4-DF21D97CAD11}">
      <dgm:prSet/>
      <dgm:spPr/>
      <dgm:t>
        <a:bodyPr/>
        <a:lstStyle/>
        <a:p>
          <a:endParaRPr lang="en-US" sz="1200"/>
        </a:p>
      </dgm:t>
    </dgm:pt>
    <dgm:pt modelId="{CEC3C379-82FB-4C10-A59A-54D47243746F}" type="sibTrans" cxnId="{6F24CC51-C849-4EBD-85A4-DF21D97CAD11}">
      <dgm:prSet/>
      <dgm:spPr/>
      <dgm:t>
        <a:bodyPr/>
        <a:lstStyle/>
        <a:p>
          <a:endParaRPr lang="en-US" sz="1200"/>
        </a:p>
      </dgm:t>
    </dgm:pt>
    <dgm:pt modelId="{13B29AB1-48E4-4814-91C7-CFC813579E82}">
      <dgm:prSet phldrT="[Text]" custT="1"/>
      <dgm:spPr>
        <a:solidFill>
          <a:schemeClr val="accent1"/>
        </a:solidFill>
        <a:ln w="53975">
          <a:solidFill>
            <a:srgbClr val="FF0000"/>
          </a:solidFill>
        </a:ln>
      </dgm:spPr>
      <dgm:t>
        <a:bodyPr/>
        <a:lstStyle/>
        <a:p>
          <a:r>
            <a:rPr lang="en-US" sz="1600" dirty="0"/>
            <a:t>Dose, route of administration, application </a:t>
          </a:r>
          <a:r>
            <a:rPr lang="en-US" sz="1600" dirty="0">
              <a:solidFill>
                <a:schemeClr val="bg1"/>
              </a:solidFill>
            </a:rPr>
            <a:t>device</a:t>
          </a:r>
        </a:p>
      </dgm:t>
    </dgm:pt>
    <dgm:pt modelId="{562CC29F-9E0A-45AE-BB58-703C837BDF08}" type="parTrans" cxnId="{2A65FECF-462F-48EB-960B-20FE4099F931}">
      <dgm:prSet/>
      <dgm:spPr/>
      <dgm:t>
        <a:bodyPr/>
        <a:lstStyle/>
        <a:p>
          <a:endParaRPr lang="en-US" sz="1200"/>
        </a:p>
      </dgm:t>
    </dgm:pt>
    <dgm:pt modelId="{8AD6BCCF-F2B4-41FC-9ECE-BF0DF2E3A82E}" type="sibTrans" cxnId="{2A65FECF-462F-48EB-960B-20FE4099F931}">
      <dgm:prSet/>
      <dgm:spPr/>
      <dgm:t>
        <a:bodyPr/>
        <a:lstStyle/>
        <a:p>
          <a:endParaRPr lang="en-US" sz="1200"/>
        </a:p>
      </dgm:t>
    </dgm:pt>
    <dgm:pt modelId="{D750289A-BC87-4392-9987-A28E2F623510}">
      <dgm:prSet phldrT="[Text]" custT="1"/>
      <dgm:spPr>
        <a:solidFill>
          <a:schemeClr val="accent6"/>
        </a:solidFill>
        <a:ln w="28575">
          <a:noFill/>
        </a:ln>
      </dgm:spPr>
      <dgm:t>
        <a:bodyPr/>
        <a:lstStyle/>
        <a:p>
          <a:r>
            <a:rPr lang="en-US" sz="1600" dirty="0"/>
            <a:t>Impact on daily </a:t>
          </a:r>
          <a:r>
            <a:rPr lang="en-US" sz="1600" dirty="0">
              <a:solidFill>
                <a:schemeClr val="bg1"/>
              </a:solidFill>
            </a:rPr>
            <a:t>lives of patients </a:t>
          </a:r>
          <a:r>
            <a:rPr lang="en-US" sz="1600" dirty="0"/>
            <a:t>and families</a:t>
          </a:r>
        </a:p>
      </dgm:t>
    </dgm:pt>
    <dgm:pt modelId="{8085A0C4-D6FF-4ADB-B60A-22591ECD2968}" type="parTrans" cxnId="{0BCBC742-2520-4285-A254-41E7C30BA823}">
      <dgm:prSet/>
      <dgm:spPr/>
      <dgm:t>
        <a:bodyPr/>
        <a:lstStyle/>
        <a:p>
          <a:endParaRPr lang="en-US" sz="1200"/>
        </a:p>
      </dgm:t>
    </dgm:pt>
    <dgm:pt modelId="{BDC93AFF-F777-4480-A1DD-CEAB27F74A6B}" type="sibTrans" cxnId="{0BCBC742-2520-4285-A254-41E7C30BA823}">
      <dgm:prSet/>
      <dgm:spPr/>
      <dgm:t>
        <a:bodyPr/>
        <a:lstStyle/>
        <a:p>
          <a:endParaRPr lang="en-US" sz="1200"/>
        </a:p>
      </dgm:t>
    </dgm:pt>
    <dgm:pt modelId="{14728473-B7D8-4C18-A8EF-187862380BB9}">
      <dgm:prSet phldrT="[Text]" custT="1"/>
      <dgm:spPr>
        <a:ln w="53975">
          <a:solidFill>
            <a:srgbClr val="FF0000"/>
          </a:solidFill>
        </a:ln>
      </dgm:spPr>
      <dgm:t>
        <a:bodyPr/>
        <a:lstStyle/>
        <a:p>
          <a:r>
            <a:rPr lang="en-US" sz="1600" dirty="0"/>
            <a:t>Defining the medical need</a:t>
          </a:r>
        </a:p>
      </dgm:t>
    </dgm:pt>
    <dgm:pt modelId="{3C4811FF-C5A0-4E77-BD0C-21D10FA5F7D4}" type="parTrans" cxnId="{4B618E80-7AF1-48F8-A48C-DBCAC8AEF77D}">
      <dgm:prSet/>
      <dgm:spPr/>
      <dgm:t>
        <a:bodyPr/>
        <a:lstStyle/>
        <a:p>
          <a:endParaRPr lang="en-US" sz="1400"/>
        </a:p>
      </dgm:t>
    </dgm:pt>
    <dgm:pt modelId="{5B9F0A9F-328A-453B-BD29-AF54F8202D65}" type="sibTrans" cxnId="{4B618E80-7AF1-48F8-A48C-DBCAC8AEF77D}">
      <dgm:prSet/>
      <dgm:spPr/>
      <dgm:t>
        <a:bodyPr/>
        <a:lstStyle/>
        <a:p>
          <a:endParaRPr lang="en-US" sz="1400"/>
        </a:p>
      </dgm:t>
    </dgm:pt>
    <dgm:pt modelId="{C61FDE23-6F5E-4ACE-8F61-02248953A3A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Acceptance of Paediatric research in society</a:t>
          </a:r>
        </a:p>
      </dgm:t>
    </dgm:pt>
    <dgm:pt modelId="{1DE794BC-EEA5-410A-A3E3-D3AD7F156ADC}" type="parTrans" cxnId="{268F9FAC-25E6-42E7-9025-A63144C7923C}">
      <dgm:prSet/>
      <dgm:spPr/>
      <dgm:t>
        <a:bodyPr/>
        <a:lstStyle/>
        <a:p>
          <a:endParaRPr lang="en-US" sz="1400"/>
        </a:p>
      </dgm:t>
    </dgm:pt>
    <dgm:pt modelId="{72FBBB39-1521-4AB1-9D6B-3192BCE50D39}" type="sibTrans" cxnId="{268F9FAC-25E6-42E7-9025-A63144C7923C}">
      <dgm:prSet/>
      <dgm:spPr/>
      <dgm:t>
        <a:bodyPr/>
        <a:lstStyle/>
        <a:p>
          <a:endParaRPr lang="en-US" sz="1400"/>
        </a:p>
      </dgm:t>
    </dgm:pt>
    <dgm:pt modelId="{314A9A4B-22DB-4C3C-B0BB-F77B3B479A58}">
      <dgm:prSet phldrT="[Text]" custT="1"/>
      <dgm:spPr>
        <a:ln w="53975">
          <a:solidFill>
            <a:srgbClr val="FF0000"/>
          </a:solidFill>
        </a:ln>
      </dgm:spPr>
      <dgm:t>
        <a:bodyPr/>
        <a:lstStyle/>
        <a:p>
          <a:r>
            <a:rPr lang="en-US" sz="1600" dirty="0"/>
            <a:t>Preparing and agreeing a Paediatric Development Plan</a:t>
          </a:r>
        </a:p>
      </dgm:t>
    </dgm:pt>
    <dgm:pt modelId="{B6EA18DD-5C48-459F-9FEE-67F268D57C97}" type="parTrans" cxnId="{CCA28C57-AF36-4C83-99FB-A7395A30F51F}">
      <dgm:prSet/>
      <dgm:spPr/>
      <dgm:t>
        <a:bodyPr/>
        <a:lstStyle/>
        <a:p>
          <a:endParaRPr lang="en-US" sz="1400"/>
        </a:p>
      </dgm:t>
    </dgm:pt>
    <dgm:pt modelId="{25981CD0-9E9B-494F-B5C0-74694FB42103}" type="sibTrans" cxnId="{CCA28C57-AF36-4C83-99FB-A7395A30F51F}">
      <dgm:prSet/>
      <dgm:spPr/>
      <dgm:t>
        <a:bodyPr/>
        <a:lstStyle/>
        <a:p>
          <a:endParaRPr lang="en-US" sz="1400"/>
        </a:p>
      </dgm:t>
    </dgm:pt>
    <dgm:pt modelId="{5622C155-C92C-4B4A-BEA5-4E0116FEF986}" type="pres">
      <dgm:prSet presAssocID="{FB23A55C-D174-4976-9A5D-91AA1F9FB3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8A382D-34E3-4C2A-BB7A-3DE189A1C79E}" type="pres">
      <dgm:prSet presAssocID="{14728473-B7D8-4C18-A8EF-187862380BB9}" presName="node" presStyleLbl="node1" presStyleIdx="0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9EB390-E534-4650-85CC-9648F48FB4B8}" type="pres">
      <dgm:prSet presAssocID="{5B9F0A9F-328A-453B-BD29-AF54F8202D65}" presName="sibTrans" presStyleCnt="0"/>
      <dgm:spPr/>
    </dgm:pt>
    <dgm:pt modelId="{C6B55931-B460-402D-97CD-46F903E8F3E2}" type="pres">
      <dgm:prSet presAssocID="{F1AD281B-EFDC-43D0-9EA4-A70806284E1E}" presName="node" presStyleLbl="node1" presStyleIdx="1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CC705-1B30-41F2-BFAA-EC80A0667A76}" type="pres">
      <dgm:prSet presAssocID="{80EE1CA8-8F80-46CA-83F3-A6534050604C}" presName="sibTrans" presStyleCnt="0"/>
      <dgm:spPr/>
    </dgm:pt>
    <dgm:pt modelId="{8460F8E3-FCA0-4086-A59F-30AB6C131852}" type="pres">
      <dgm:prSet presAssocID="{314A9A4B-22DB-4C3C-B0BB-F77B3B479A58}" presName="node" presStyleLbl="node1" presStyleIdx="2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F6FA1A-4725-4754-A1BE-D902F785EE0B}" type="pres">
      <dgm:prSet presAssocID="{25981CD0-9E9B-494F-B5C0-74694FB42103}" presName="sibTrans" presStyleCnt="0"/>
      <dgm:spPr/>
    </dgm:pt>
    <dgm:pt modelId="{81F92B51-86A1-4556-85AC-72AD5A956501}" type="pres">
      <dgm:prSet presAssocID="{86DD7A33-B0B3-4E9D-9713-DAC7D47D2E8C}" presName="node" presStyleLbl="node1" presStyleIdx="3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1F2ABD-21B9-4811-8819-D9E7F566C44C}" type="pres">
      <dgm:prSet presAssocID="{CEC3C379-82FB-4C10-A59A-54D47243746F}" presName="sibTrans" presStyleCnt="0"/>
      <dgm:spPr/>
    </dgm:pt>
    <dgm:pt modelId="{0EA924AD-6041-45A5-B5FA-D8A6B547687A}" type="pres">
      <dgm:prSet presAssocID="{7A68CF8B-CBC0-4AF9-BEEE-36E414DC1E9B}" presName="node" presStyleLbl="node1" presStyleIdx="4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8C83D1-AAEA-4DE0-A793-E5AC548C0686}" type="pres">
      <dgm:prSet presAssocID="{B9BDA921-84E2-4C42-91F9-94A3EA40BB95}" presName="sibTrans" presStyleCnt="0"/>
      <dgm:spPr/>
    </dgm:pt>
    <dgm:pt modelId="{A3104675-3BC4-466B-A5A9-1B0C9CC717A2}" type="pres">
      <dgm:prSet presAssocID="{B0D5C288-BA08-4A34-889C-139CB908E8F9}" presName="node" presStyleLbl="node1" presStyleIdx="5" presStyleCnt="12" custLinFactNeighborX="126" custLinFactNeighborY="-1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E3FAB-D9AE-438C-B704-E26BF5740A23}" type="pres">
      <dgm:prSet presAssocID="{5E5846EB-0CA4-47C3-BD40-3D067E68FDA3}" presName="sibTrans" presStyleCnt="0"/>
      <dgm:spPr/>
    </dgm:pt>
    <dgm:pt modelId="{7BAAEF3E-92E5-4BD8-8939-441C78F6B0DB}" type="pres">
      <dgm:prSet presAssocID="{EF206E89-D963-4B61-A958-375A5CECCB2C}" presName="node" presStyleLbl="node1" presStyleIdx="6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CFA2AF-DA5E-4F2E-8EA9-BBCB1F9E2687}" type="pres">
      <dgm:prSet presAssocID="{A8EDA25B-C1A0-4285-8A50-6292DE38D60A}" presName="sibTrans" presStyleCnt="0"/>
      <dgm:spPr/>
    </dgm:pt>
    <dgm:pt modelId="{F107C397-7193-4E85-AD0D-D9121B183C48}" type="pres">
      <dgm:prSet presAssocID="{5EB76A75-3705-4844-A899-2D012C8C6C14}" presName="node" presStyleLbl="node1" presStyleIdx="7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4AE787-C18F-43EF-A1AF-BD484660E2E1}" type="pres">
      <dgm:prSet presAssocID="{B298F52A-5F01-4E46-B68D-EE71A55414AA}" presName="sibTrans" presStyleCnt="0"/>
      <dgm:spPr/>
    </dgm:pt>
    <dgm:pt modelId="{6D34CC82-FB9E-46F1-A5F4-E419F42D8FBC}" type="pres">
      <dgm:prSet presAssocID="{71F7CC9C-BD65-44C7-8545-37ECD970A624}" presName="node" presStyleLbl="node1" presStyleIdx="8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F41BED-9551-4489-BF1A-9A0F1EC189A6}" type="pres">
      <dgm:prSet presAssocID="{D1CA8ED9-137D-420E-A39B-D19B34C81DE2}" presName="sibTrans" presStyleCnt="0"/>
      <dgm:spPr/>
    </dgm:pt>
    <dgm:pt modelId="{27582BB0-67F8-4CA1-806F-7041F16F1DFC}" type="pres">
      <dgm:prSet presAssocID="{D750289A-BC87-4392-9987-A28E2F623510}" presName="node" presStyleLbl="node1" presStyleIdx="9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9B92AB-88CF-468C-A718-9F88572A05CF}" type="pres">
      <dgm:prSet presAssocID="{BDC93AFF-F777-4480-A1DD-CEAB27F74A6B}" presName="sibTrans" presStyleCnt="0"/>
      <dgm:spPr/>
    </dgm:pt>
    <dgm:pt modelId="{C3124AC4-9759-4196-8C12-E2DC63110405}" type="pres">
      <dgm:prSet presAssocID="{13B29AB1-48E4-4814-91C7-CFC813579E82}" presName="node" presStyleLbl="node1" presStyleIdx="10" presStyleCnt="12" custLinFactNeighborX="126" custLinFactNeighborY="-8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9F6E8C-6127-4EF5-BB55-243E7D9FDD91}" type="pres">
      <dgm:prSet presAssocID="{8AD6BCCF-F2B4-41FC-9ECE-BF0DF2E3A82E}" presName="sibTrans" presStyleCnt="0"/>
      <dgm:spPr/>
    </dgm:pt>
    <dgm:pt modelId="{6F651842-9F13-4B3D-86E0-0F2A444BDCA1}" type="pres">
      <dgm:prSet presAssocID="{C61FDE23-6F5E-4ACE-8F61-02248953A3A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A6E2C5-E710-5742-9F73-A997378A4FEA}" type="presOf" srcId="{314A9A4B-22DB-4C3C-B0BB-F77B3B479A58}" destId="{8460F8E3-FCA0-4086-A59F-30AB6C131852}" srcOrd="0" destOrd="0" presId="urn:microsoft.com/office/officeart/2005/8/layout/default"/>
    <dgm:cxn modelId="{0BCBC742-2520-4285-A254-41E7C30BA823}" srcId="{FB23A55C-D174-4976-9A5D-91AA1F9FB3B9}" destId="{D750289A-BC87-4392-9987-A28E2F623510}" srcOrd="9" destOrd="0" parTransId="{8085A0C4-D6FF-4ADB-B60A-22591ECD2968}" sibTransId="{BDC93AFF-F777-4480-A1DD-CEAB27F74A6B}"/>
    <dgm:cxn modelId="{EBBD781F-B611-0B4A-A34D-EB98762CC0DB}" type="presOf" srcId="{C61FDE23-6F5E-4ACE-8F61-02248953A3A7}" destId="{6F651842-9F13-4B3D-86E0-0F2A444BDCA1}" srcOrd="0" destOrd="0" presId="urn:microsoft.com/office/officeart/2005/8/layout/default"/>
    <dgm:cxn modelId="{4B618E80-7AF1-48F8-A48C-DBCAC8AEF77D}" srcId="{FB23A55C-D174-4976-9A5D-91AA1F9FB3B9}" destId="{14728473-B7D8-4C18-A8EF-187862380BB9}" srcOrd="0" destOrd="0" parTransId="{3C4811FF-C5A0-4E77-BD0C-21D10FA5F7D4}" sibTransId="{5B9F0A9F-328A-453B-BD29-AF54F8202D65}"/>
    <dgm:cxn modelId="{36F20581-E0AB-422C-A714-B412942A38B3}" srcId="{FB23A55C-D174-4976-9A5D-91AA1F9FB3B9}" destId="{71F7CC9C-BD65-44C7-8545-37ECD970A624}" srcOrd="8" destOrd="0" parTransId="{F28E4E01-43A2-40E8-BAFB-EECBE5CD122D}" sibTransId="{D1CA8ED9-137D-420E-A39B-D19B34C81DE2}"/>
    <dgm:cxn modelId="{2A65FECF-462F-48EB-960B-20FE4099F931}" srcId="{FB23A55C-D174-4976-9A5D-91AA1F9FB3B9}" destId="{13B29AB1-48E4-4814-91C7-CFC813579E82}" srcOrd="10" destOrd="0" parTransId="{562CC29F-9E0A-45AE-BB58-703C837BDF08}" sibTransId="{8AD6BCCF-F2B4-41FC-9ECE-BF0DF2E3A82E}"/>
    <dgm:cxn modelId="{ADEF0309-54DC-5544-A57E-9EEF928C9B4C}" type="presOf" srcId="{7A68CF8B-CBC0-4AF9-BEEE-36E414DC1E9B}" destId="{0EA924AD-6041-45A5-B5FA-D8A6B547687A}" srcOrd="0" destOrd="0" presId="urn:microsoft.com/office/officeart/2005/8/layout/default"/>
    <dgm:cxn modelId="{26959C71-A299-4236-ABAE-B30C7BBB2BF2}" srcId="{FB23A55C-D174-4976-9A5D-91AA1F9FB3B9}" destId="{7A68CF8B-CBC0-4AF9-BEEE-36E414DC1E9B}" srcOrd="4" destOrd="0" parTransId="{7AA10757-26E8-4C62-9E44-860689BADC45}" sibTransId="{B9BDA921-84E2-4C42-91F9-94A3EA40BB95}"/>
    <dgm:cxn modelId="{E0F78948-4764-0447-A7BC-C15418799D50}" type="presOf" srcId="{86DD7A33-B0B3-4E9D-9713-DAC7D47D2E8C}" destId="{81F92B51-86A1-4556-85AC-72AD5A956501}" srcOrd="0" destOrd="0" presId="urn:microsoft.com/office/officeart/2005/8/layout/default"/>
    <dgm:cxn modelId="{CCA28C57-AF36-4C83-99FB-A7395A30F51F}" srcId="{FB23A55C-D174-4976-9A5D-91AA1F9FB3B9}" destId="{314A9A4B-22DB-4C3C-B0BB-F77B3B479A58}" srcOrd="2" destOrd="0" parTransId="{B6EA18DD-5C48-459F-9FEE-67F268D57C97}" sibTransId="{25981CD0-9E9B-494F-B5C0-74694FB42103}"/>
    <dgm:cxn modelId="{64443B59-247C-AF4F-A7FD-D7B527FC87AE}" type="presOf" srcId="{14728473-B7D8-4C18-A8EF-187862380BB9}" destId="{EB8A382D-34E3-4C2A-BB7A-3DE189A1C79E}" srcOrd="0" destOrd="0" presId="urn:microsoft.com/office/officeart/2005/8/layout/default"/>
    <dgm:cxn modelId="{DBD63DBE-C667-42DB-BA8E-741C4CF91244}" srcId="{FB23A55C-D174-4976-9A5D-91AA1F9FB3B9}" destId="{EF206E89-D963-4B61-A958-375A5CECCB2C}" srcOrd="6" destOrd="0" parTransId="{CD8DEAFA-97CE-4894-A49F-2BBA35992627}" sibTransId="{A8EDA25B-C1A0-4285-8A50-6292DE38D60A}"/>
    <dgm:cxn modelId="{6DA414F8-D93B-443D-8E97-AE4BDCD8338B}" srcId="{FB23A55C-D174-4976-9A5D-91AA1F9FB3B9}" destId="{B0D5C288-BA08-4A34-889C-139CB908E8F9}" srcOrd="5" destOrd="0" parTransId="{C01BD6CC-1872-4923-8D5D-F03F1F088850}" sibTransId="{5E5846EB-0CA4-47C3-BD40-3D067E68FDA3}"/>
    <dgm:cxn modelId="{54700E7E-BB1C-A141-8D85-9AC3F7FEBC40}" type="presOf" srcId="{EF206E89-D963-4B61-A958-375A5CECCB2C}" destId="{7BAAEF3E-92E5-4BD8-8939-441C78F6B0DB}" srcOrd="0" destOrd="0" presId="urn:microsoft.com/office/officeart/2005/8/layout/default"/>
    <dgm:cxn modelId="{9124804F-CEBC-4942-A6B5-E8F3A992A343}" type="presOf" srcId="{13B29AB1-48E4-4814-91C7-CFC813579E82}" destId="{C3124AC4-9759-4196-8C12-E2DC63110405}" srcOrd="0" destOrd="0" presId="urn:microsoft.com/office/officeart/2005/8/layout/default"/>
    <dgm:cxn modelId="{62A31546-2461-1D46-B0F6-A30504193593}" type="presOf" srcId="{5EB76A75-3705-4844-A899-2D012C8C6C14}" destId="{F107C397-7193-4E85-AD0D-D9121B183C48}" srcOrd="0" destOrd="0" presId="urn:microsoft.com/office/officeart/2005/8/layout/default"/>
    <dgm:cxn modelId="{AB063604-E0B2-4FD9-AF5F-559B7CC444AD}" srcId="{FB23A55C-D174-4976-9A5D-91AA1F9FB3B9}" destId="{5EB76A75-3705-4844-A899-2D012C8C6C14}" srcOrd="7" destOrd="0" parTransId="{15628327-2FF9-46B9-A869-8D6E7BA30CA0}" sibTransId="{B298F52A-5F01-4E46-B68D-EE71A55414AA}"/>
    <dgm:cxn modelId="{7CB124DE-8882-E346-AF97-22A683199DBB}" type="presOf" srcId="{D750289A-BC87-4392-9987-A28E2F623510}" destId="{27582BB0-67F8-4CA1-806F-7041F16F1DFC}" srcOrd="0" destOrd="0" presId="urn:microsoft.com/office/officeart/2005/8/layout/default"/>
    <dgm:cxn modelId="{3AFA01E0-43AF-6746-AF1B-D1043D00F07B}" type="presOf" srcId="{71F7CC9C-BD65-44C7-8545-37ECD970A624}" destId="{6D34CC82-FB9E-46F1-A5F4-E419F42D8FBC}" srcOrd="0" destOrd="0" presId="urn:microsoft.com/office/officeart/2005/8/layout/default"/>
    <dgm:cxn modelId="{BE24F414-71F1-2941-9E46-86A41E8657F5}" type="presOf" srcId="{B0D5C288-BA08-4A34-889C-139CB908E8F9}" destId="{A3104675-3BC4-466B-A5A9-1B0C9CC717A2}" srcOrd="0" destOrd="0" presId="urn:microsoft.com/office/officeart/2005/8/layout/default"/>
    <dgm:cxn modelId="{268F9FAC-25E6-42E7-9025-A63144C7923C}" srcId="{FB23A55C-D174-4976-9A5D-91AA1F9FB3B9}" destId="{C61FDE23-6F5E-4ACE-8F61-02248953A3A7}" srcOrd="11" destOrd="0" parTransId="{1DE794BC-EEA5-410A-A3E3-D3AD7F156ADC}" sibTransId="{72FBBB39-1521-4AB1-9D6B-3192BCE50D39}"/>
    <dgm:cxn modelId="{3D175CEC-C5EA-9244-8C22-1C1D7AD48941}" type="presOf" srcId="{FB23A55C-D174-4976-9A5D-91AA1F9FB3B9}" destId="{5622C155-C92C-4B4A-BEA5-4E0116FEF986}" srcOrd="0" destOrd="0" presId="urn:microsoft.com/office/officeart/2005/8/layout/default"/>
    <dgm:cxn modelId="{965E93ED-D690-4907-8C5C-D7B84D8D911E}" srcId="{FB23A55C-D174-4976-9A5D-91AA1F9FB3B9}" destId="{F1AD281B-EFDC-43D0-9EA4-A70806284E1E}" srcOrd="1" destOrd="0" parTransId="{69179DA6-D42F-4CB9-8260-3BAF38DEB847}" sibTransId="{80EE1CA8-8F80-46CA-83F3-A6534050604C}"/>
    <dgm:cxn modelId="{6F24CC51-C849-4EBD-85A4-DF21D97CAD11}" srcId="{FB23A55C-D174-4976-9A5D-91AA1F9FB3B9}" destId="{86DD7A33-B0B3-4E9D-9713-DAC7D47D2E8C}" srcOrd="3" destOrd="0" parTransId="{CF41CE70-9E55-4A19-AEDC-2C4DCCA28C34}" sibTransId="{CEC3C379-82FB-4C10-A59A-54D47243746F}"/>
    <dgm:cxn modelId="{7A45F4B9-0FD4-2249-8D1A-0C26D4F11DB4}" type="presOf" srcId="{F1AD281B-EFDC-43D0-9EA4-A70806284E1E}" destId="{C6B55931-B460-402D-97CD-46F903E8F3E2}" srcOrd="0" destOrd="0" presId="urn:microsoft.com/office/officeart/2005/8/layout/default"/>
    <dgm:cxn modelId="{EDB66305-C8E8-B549-AC57-6456A9F63390}" type="presParOf" srcId="{5622C155-C92C-4B4A-BEA5-4E0116FEF986}" destId="{EB8A382D-34E3-4C2A-BB7A-3DE189A1C79E}" srcOrd="0" destOrd="0" presId="urn:microsoft.com/office/officeart/2005/8/layout/default"/>
    <dgm:cxn modelId="{6B0A6736-7A39-1040-AE3B-5A6391247CA4}" type="presParOf" srcId="{5622C155-C92C-4B4A-BEA5-4E0116FEF986}" destId="{4F9EB390-E534-4650-85CC-9648F48FB4B8}" srcOrd="1" destOrd="0" presId="urn:microsoft.com/office/officeart/2005/8/layout/default"/>
    <dgm:cxn modelId="{CA813EBE-7CB5-7A41-88DF-D4E76B72D7EF}" type="presParOf" srcId="{5622C155-C92C-4B4A-BEA5-4E0116FEF986}" destId="{C6B55931-B460-402D-97CD-46F903E8F3E2}" srcOrd="2" destOrd="0" presId="urn:microsoft.com/office/officeart/2005/8/layout/default"/>
    <dgm:cxn modelId="{A7D0279B-6C7E-7749-922D-8EB5DE221733}" type="presParOf" srcId="{5622C155-C92C-4B4A-BEA5-4E0116FEF986}" destId="{D06CC705-1B30-41F2-BFAA-EC80A0667A76}" srcOrd="3" destOrd="0" presId="urn:microsoft.com/office/officeart/2005/8/layout/default"/>
    <dgm:cxn modelId="{B5898B1B-6FE3-A048-846E-122E886FD4F9}" type="presParOf" srcId="{5622C155-C92C-4B4A-BEA5-4E0116FEF986}" destId="{8460F8E3-FCA0-4086-A59F-30AB6C131852}" srcOrd="4" destOrd="0" presId="urn:microsoft.com/office/officeart/2005/8/layout/default"/>
    <dgm:cxn modelId="{9337CBC2-6ABE-334C-AEE7-3849FD81358C}" type="presParOf" srcId="{5622C155-C92C-4B4A-BEA5-4E0116FEF986}" destId="{B0F6FA1A-4725-4754-A1BE-D902F785EE0B}" srcOrd="5" destOrd="0" presId="urn:microsoft.com/office/officeart/2005/8/layout/default"/>
    <dgm:cxn modelId="{BC140D60-FD0E-6A42-8EFE-84D9DE431FB4}" type="presParOf" srcId="{5622C155-C92C-4B4A-BEA5-4E0116FEF986}" destId="{81F92B51-86A1-4556-85AC-72AD5A956501}" srcOrd="6" destOrd="0" presId="urn:microsoft.com/office/officeart/2005/8/layout/default"/>
    <dgm:cxn modelId="{2D72377A-117F-4540-B330-65E28F249FEE}" type="presParOf" srcId="{5622C155-C92C-4B4A-BEA5-4E0116FEF986}" destId="{F21F2ABD-21B9-4811-8819-D9E7F566C44C}" srcOrd="7" destOrd="0" presId="urn:microsoft.com/office/officeart/2005/8/layout/default"/>
    <dgm:cxn modelId="{2378A785-822F-C043-AA90-53CCC515D3FE}" type="presParOf" srcId="{5622C155-C92C-4B4A-BEA5-4E0116FEF986}" destId="{0EA924AD-6041-45A5-B5FA-D8A6B547687A}" srcOrd="8" destOrd="0" presId="urn:microsoft.com/office/officeart/2005/8/layout/default"/>
    <dgm:cxn modelId="{785C2C7C-41D0-A142-87AD-A5121C2F558A}" type="presParOf" srcId="{5622C155-C92C-4B4A-BEA5-4E0116FEF986}" destId="{038C83D1-AAEA-4DE0-A793-E5AC548C0686}" srcOrd="9" destOrd="0" presId="urn:microsoft.com/office/officeart/2005/8/layout/default"/>
    <dgm:cxn modelId="{21BD21EE-E286-974D-B67D-1C0E1593DD75}" type="presParOf" srcId="{5622C155-C92C-4B4A-BEA5-4E0116FEF986}" destId="{A3104675-3BC4-466B-A5A9-1B0C9CC717A2}" srcOrd="10" destOrd="0" presId="urn:microsoft.com/office/officeart/2005/8/layout/default"/>
    <dgm:cxn modelId="{A1CF17F5-56FC-3446-9706-72EEC27A104C}" type="presParOf" srcId="{5622C155-C92C-4B4A-BEA5-4E0116FEF986}" destId="{B2FE3FAB-D9AE-438C-B704-E26BF5740A23}" srcOrd="11" destOrd="0" presId="urn:microsoft.com/office/officeart/2005/8/layout/default"/>
    <dgm:cxn modelId="{56D177C7-ADA7-E548-9453-E1868830E812}" type="presParOf" srcId="{5622C155-C92C-4B4A-BEA5-4E0116FEF986}" destId="{7BAAEF3E-92E5-4BD8-8939-441C78F6B0DB}" srcOrd="12" destOrd="0" presId="urn:microsoft.com/office/officeart/2005/8/layout/default"/>
    <dgm:cxn modelId="{6620A9DF-313B-A845-9659-A16FB4FEDBC7}" type="presParOf" srcId="{5622C155-C92C-4B4A-BEA5-4E0116FEF986}" destId="{9ACFA2AF-DA5E-4F2E-8EA9-BBCB1F9E2687}" srcOrd="13" destOrd="0" presId="urn:microsoft.com/office/officeart/2005/8/layout/default"/>
    <dgm:cxn modelId="{35023F95-9B64-254E-A2CF-C0E766EE8BF6}" type="presParOf" srcId="{5622C155-C92C-4B4A-BEA5-4E0116FEF986}" destId="{F107C397-7193-4E85-AD0D-D9121B183C48}" srcOrd="14" destOrd="0" presId="urn:microsoft.com/office/officeart/2005/8/layout/default"/>
    <dgm:cxn modelId="{EE850612-87D9-254C-9442-2A92CBA2119B}" type="presParOf" srcId="{5622C155-C92C-4B4A-BEA5-4E0116FEF986}" destId="{7B4AE787-C18F-43EF-A1AF-BD484660E2E1}" srcOrd="15" destOrd="0" presId="urn:microsoft.com/office/officeart/2005/8/layout/default"/>
    <dgm:cxn modelId="{619C47C3-B8C8-A649-8B79-5CF413C0CC04}" type="presParOf" srcId="{5622C155-C92C-4B4A-BEA5-4E0116FEF986}" destId="{6D34CC82-FB9E-46F1-A5F4-E419F42D8FBC}" srcOrd="16" destOrd="0" presId="urn:microsoft.com/office/officeart/2005/8/layout/default"/>
    <dgm:cxn modelId="{729BD12F-C866-9848-9131-3A00BFD14A0C}" type="presParOf" srcId="{5622C155-C92C-4B4A-BEA5-4E0116FEF986}" destId="{2AF41BED-9551-4489-BF1A-9A0F1EC189A6}" srcOrd="17" destOrd="0" presId="urn:microsoft.com/office/officeart/2005/8/layout/default"/>
    <dgm:cxn modelId="{4EF15763-9BD1-4245-A716-966F1BB951A0}" type="presParOf" srcId="{5622C155-C92C-4B4A-BEA5-4E0116FEF986}" destId="{27582BB0-67F8-4CA1-806F-7041F16F1DFC}" srcOrd="18" destOrd="0" presId="urn:microsoft.com/office/officeart/2005/8/layout/default"/>
    <dgm:cxn modelId="{130AAC31-4C53-3B49-98C6-B7C6CD3C7A87}" type="presParOf" srcId="{5622C155-C92C-4B4A-BEA5-4E0116FEF986}" destId="{4C9B92AB-88CF-468C-A718-9F88572A05CF}" srcOrd="19" destOrd="0" presId="urn:microsoft.com/office/officeart/2005/8/layout/default"/>
    <dgm:cxn modelId="{9C5AC9F2-FA66-E748-974B-AD4F7E591536}" type="presParOf" srcId="{5622C155-C92C-4B4A-BEA5-4E0116FEF986}" destId="{C3124AC4-9759-4196-8C12-E2DC63110405}" srcOrd="20" destOrd="0" presId="urn:microsoft.com/office/officeart/2005/8/layout/default"/>
    <dgm:cxn modelId="{DBF1BB38-1A96-E748-AA65-CF4CE110E11D}" type="presParOf" srcId="{5622C155-C92C-4B4A-BEA5-4E0116FEF986}" destId="{EF9F6E8C-6127-4EF5-BB55-243E7D9FDD91}" srcOrd="21" destOrd="0" presId="urn:microsoft.com/office/officeart/2005/8/layout/default"/>
    <dgm:cxn modelId="{0A506B99-6CE5-0548-8CEC-7335FE1D5574}" type="presParOf" srcId="{5622C155-C92C-4B4A-BEA5-4E0116FEF986}" destId="{6F651842-9F13-4B3D-86E0-0F2A444BDCA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241E7-3E8C-4ED8-A8C0-267B0C60201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05A0A-5A62-4D95-BE30-C3965A175343}">
      <dgm:prSet phldrT="[Text]" custT="1"/>
      <dgm:sp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Most new</a:t>
          </a: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 paediatric trials require a new </a:t>
          </a:r>
          <a:r>
            <a:rPr lang="en-US" sz="1400" b="0" u="sng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network </a:t>
          </a: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of sites to be built</a:t>
          </a:r>
        </a:p>
      </dgm:t>
    </dgm:pt>
    <dgm:pt modelId="{2C26DE99-1962-4060-A136-32ACF48C948E}" type="parTrans" cxnId="{9F071E26-FDA1-4E75-AB2D-55A8B63F152B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A5E38B06-45BC-4620-91A9-52D90EE03427}" type="sibTrans" cxnId="{9F071E26-FDA1-4E75-AB2D-55A8B63F152B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B753626F-2953-4A87-9E9E-B579E1D136B8}">
      <dgm:prSet phldrT="[Text]" custT="1"/>
      <dgm:spPr>
        <a:gradFill flip="none" rotWithShape="1">
          <a:gsLst>
            <a:gs pos="0">
              <a:schemeClr val="accent6">
                <a:lumMod val="75000"/>
              </a:schemeClr>
            </a:gs>
            <a:gs pos="18000">
              <a:schemeClr val="accent6">
                <a:lumMod val="75000"/>
              </a:schemeClr>
            </a:gs>
            <a:gs pos="100000">
              <a:srgbClr val="C4D6EB"/>
            </a:gs>
            <a:gs pos="100000">
              <a:srgbClr val="FFEBFA"/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Assessment of site capability, patient availability, and feasibility of trials is often inaccurate</a:t>
          </a:r>
        </a:p>
      </dgm:t>
    </dgm:pt>
    <dgm:pt modelId="{7D778E38-28B6-4501-B90E-9799E4FFA695}" type="parTrans" cxnId="{64C2C558-5A6F-4E43-BA5B-82C79FE8115E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516D0218-FA14-4E4F-8ED6-EEA1EE0EAB35}" type="sibTrans" cxnId="{64C2C558-5A6F-4E43-BA5B-82C79FE8115E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D3801E7D-51DF-43A8-99C5-0B52B33624BE}">
      <dgm:prSet phldrT="[Text]" custT="1"/>
      <dgm:sp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Many sites are inexperienced, poorly trained, and under-resourced</a:t>
          </a:r>
        </a:p>
      </dgm:t>
    </dgm:pt>
    <dgm:pt modelId="{57AA3510-8B95-41E1-869D-4AB94CFFD91B}" type="parTrans" cxnId="{44DF05B2-94FE-4E62-AF1E-38D24083961B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9815224F-D85C-4B1A-9B6A-FB5074000B0A}" type="sibTrans" cxnId="{44DF05B2-94FE-4E62-AF1E-38D24083961B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D9A53200-3E86-404A-A055-67F1C6BDA613}">
      <dgm:prSet phldrT="[Text]" custT="1"/>
      <dgm:spPr>
        <a:gradFill flip="none" rotWithShape="1">
          <a:gsLst>
            <a:gs pos="0">
              <a:srgbClr val="408A35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Most sites negotiate their own CDAs, contracts, budget templates, and IRBs/EC approvals to prepare for studies</a:t>
          </a:r>
        </a:p>
      </dgm:t>
    </dgm:pt>
    <dgm:pt modelId="{295A2432-E185-42E0-95A0-C1E4E84B03E4}" type="parTrans" cxnId="{074FDCA7-8903-4910-B785-847656B6E96D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EA2B9DDF-A30E-42BB-9256-087529C436BB}" type="sibTrans" cxnId="{074FDCA7-8903-4910-B785-847656B6E96D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31E42952-5CE3-4140-9BE2-26ABB03B87BA}">
      <dgm:prSet phldrT="[Text]" custT="1"/>
      <dgm:sp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Lack of experience in designing &amp; conducting Paediatric studies </a:t>
          </a:r>
          <a:b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</a:br>
          <a:r>
            <a:rPr lang="en-US" sz="1400" b="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by (industry) sponsor</a:t>
          </a:r>
        </a:p>
      </dgm:t>
    </dgm:pt>
    <dgm:pt modelId="{482E2BD9-A676-4F40-9942-81089DE4DC40}" type="parTrans" cxnId="{DA9DE1C9-630F-4632-AA6D-D81639ED93E4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5524CCE-3E65-430E-9F12-4DD3763ADBAF}" type="sibTrans" cxnId="{DA9DE1C9-630F-4632-AA6D-D81639ED93E4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BF43401-61CC-4AAA-B570-1055BEABC936}" type="pres">
      <dgm:prSet presAssocID="{9B3241E7-3E8C-4ED8-A8C0-267B0C6020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8CF7-625F-4CAE-90EA-AB7D739D1A58}" type="pres">
      <dgm:prSet presAssocID="{31E42952-5CE3-4140-9BE2-26ABB03B87BA}" presName="node" presStyleLbl="node1" presStyleIdx="0" presStyleCnt="5" custScaleX="118996" custScaleY="46952" custLinFactNeighborX="54681" custLinFactNeighborY="-72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DE90E4-34B8-4849-9383-188FC3DC3554}" type="pres">
      <dgm:prSet presAssocID="{B5524CCE-3E65-430E-9F12-4DD3763ADBAF}" presName="sibTrans" presStyleCnt="0"/>
      <dgm:spPr/>
    </dgm:pt>
    <dgm:pt modelId="{270F82BE-2DBB-4BD0-9B25-99492861127E}" type="pres">
      <dgm:prSet presAssocID="{F6305A0A-5A62-4D95-BE30-C3965A175343}" presName="node" presStyleLbl="node1" presStyleIdx="1" presStyleCnt="5" custScaleY="51661" custLinFactNeighborX="-12590" custLinFactNeighborY="508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9DFD6-8771-41F7-AD08-25EC53A43DE6}" type="pres">
      <dgm:prSet presAssocID="{A5E38B06-45BC-4620-91A9-52D90EE03427}" presName="sibTrans" presStyleCnt="0"/>
      <dgm:spPr/>
    </dgm:pt>
    <dgm:pt modelId="{92DDE919-44DA-469C-A571-C44ADAC11700}" type="pres">
      <dgm:prSet presAssocID="{B753626F-2953-4A87-9E9E-B579E1D136B8}" presName="node" presStyleLbl="node1" presStyleIdx="2" presStyleCnt="5" custScaleY="53358" custLinFactNeighborX="-26" custLinFactNeighborY="-23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2810D-9A3C-44BC-BE17-C23C7C9201CD}" type="pres">
      <dgm:prSet presAssocID="{516D0218-FA14-4E4F-8ED6-EEA1EE0EAB35}" presName="sibTrans" presStyleCnt="0"/>
      <dgm:spPr/>
    </dgm:pt>
    <dgm:pt modelId="{D8EBF9ED-AFBA-4831-B0C4-7BBF12EECCF0}" type="pres">
      <dgm:prSet presAssocID="{D3801E7D-51DF-43A8-99C5-0B52B33624BE}" presName="node" presStyleLbl="node1" presStyleIdx="3" presStyleCnt="5" custScaleY="66663" custLinFactNeighborX="-2413" custLinFactNeighborY="425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48037-457C-418E-8E41-8D565D016C2F}" type="pres">
      <dgm:prSet presAssocID="{9815224F-D85C-4B1A-9B6A-FB5074000B0A}" presName="sibTrans" presStyleCnt="0"/>
      <dgm:spPr/>
    </dgm:pt>
    <dgm:pt modelId="{84AD3A23-4A66-47BA-A6B0-ACEBBA22BCCA}" type="pres">
      <dgm:prSet presAssocID="{D9A53200-3E86-404A-A055-67F1C6BDA613}" presName="node" presStyleLbl="node1" presStyleIdx="4" presStyleCnt="5" custScaleY="68360" custLinFactNeighborX="-53422" custLinFactNeighborY="-40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DF05B2-94FE-4E62-AF1E-38D24083961B}" srcId="{9B3241E7-3E8C-4ED8-A8C0-267B0C602019}" destId="{D3801E7D-51DF-43A8-99C5-0B52B33624BE}" srcOrd="3" destOrd="0" parTransId="{57AA3510-8B95-41E1-869D-4AB94CFFD91B}" sibTransId="{9815224F-D85C-4B1A-9B6A-FB5074000B0A}"/>
    <dgm:cxn modelId="{DA9DE1C9-630F-4632-AA6D-D81639ED93E4}" srcId="{9B3241E7-3E8C-4ED8-A8C0-267B0C602019}" destId="{31E42952-5CE3-4140-9BE2-26ABB03B87BA}" srcOrd="0" destOrd="0" parTransId="{482E2BD9-A676-4F40-9942-81089DE4DC40}" sibTransId="{B5524CCE-3E65-430E-9F12-4DD3763ADBAF}"/>
    <dgm:cxn modelId="{6C23FEE5-C106-6C48-8432-F42741247442}" type="presOf" srcId="{B753626F-2953-4A87-9E9E-B579E1D136B8}" destId="{92DDE919-44DA-469C-A571-C44ADAC11700}" srcOrd="0" destOrd="0" presId="urn:microsoft.com/office/officeart/2005/8/layout/default"/>
    <dgm:cxn modelId="{64C2C558-5A6F-4E43-BA5B-82C79FE8115E}" srcId="{9B3241E7-3E8C-4ED8-A8C0-267B0C602019}" destId="{B753626F-2953-4A87-9E9E-B579E1D136B8}" srcOrd="2" destOrd="0" parTransId="{7D778E38-28B6-4501-B90E-9799E4FFA695}" sibTransId="{516D0218-FA14-4E4F-8ED6-EEA1EE0EAB35}"/>
    <dgm:cxn modelId="{074FDCA7-8903-4910-B785-847656B6E96D}" srcId="{9B3241E7-3E8C-4ED8-A8C0-267B0C602019}" destId="{D9A53200-3E86-404A-A055-67F1C6BDA613}" srcOrd="4" destOrd="0" parTransId="{295A2432-E185-42E0-95A0-C1E4E84B03E4}" sibTransId="{EA2B9DDF-A30E-42BB-9256-087529C436BB}"/>
    <dgm:cxn modelId="{9F071E26-FDA1-4E75-AB2D-55A8B63F152B}" srcId="{9B3241E7-3E8C-4ED8-A8C0-267B0C602019}" destId="{F6305A0A-5A62-4D95-BE30-C3965A175343}" srcOrd="1" destOrd="0" parTransId="{2C26DE99-1962-4060-A136-32ACF48C948E}" sibTransId="{A5E38B06-45BC-4620-91A9-52D90EE03427}"/>
    <dgm:cxn modelId="{D76CEA18-1EE0-7541-AD3E-1BC07D9DB69D}" type="presOf" srcId="{D3801E7D-51DF-43A8-99C5-0B52B33624BE}" destId="{D8EBF9ED-AFBA-4831-B0C4-7BBF12EECCF0}" srcOrd="0" destOrd="0" presId="urn:microsoft.com/office/officeart/2005/8/layout/default"/>
    <dgm:cxn modelId="{0BCB8C13-9793-334B-AB75-9DB5DA7F138D}" type="presOf" srcId="{D9A53200-3E86-404A-A055-67F1C6BDA613}" destId="{84AD3A23-4A66-47BA-A6B0-ACEBBA22BCCA}" srcOrd="0" destOrd="0" presId="urn:microsoft.com/office/officeart/2005/8/layout/default"/>
    <dgm:cxn modelId="{AD88AFD8-AE7F-5046-AD12-B83D0BFFF802}" type="presOf" srcId="{9B3241E7-3E8C-4ED8-A8C0-267B0C602019}" destId="{6BF43401-61CC-4AAA-B570-1055BEABC936}" srcOrd="0" destOrd="0" presId="urn:microsoft.com/office/officeart/2005/8/layout/default"/>
    <dgm:cxn modelId="{F8AAE5A6-62A1-ED47-84F5-D10B1576B8C2}" type="presOf" srcId="{F6305A0A-5A62-4D95-BE30-C3965A175343}" destId="{270F82BE-2DBB-4BD0-9B25-99492861127E}" srcOrd="0" destOrd="0" presId="urn:microsoft.com/office/officeart/2005/8/layout/default"/>
    <dgm:cxn modelId="{C16B8696-9A8F-B449-9701-58728137F237}" type="presOf" srcId="{31E42952-5CE3-4140-9BE2-26ABB03B87BA}" destId="{2F488CF7-625F-4CAE-90EA-AB7D739D1A58}" srcOrd="0" destOrd="0" presId="urn:microsoft.com/office/officeart/2005/8/layout/default"/>
    <dgm:cxn modelId="{C4AB11C7-CF7E-3747-A636-7EDE611639A1}" type="presParOf" srcId="{6BF43401-61CC-4AAA-B570-1055BEABC936}" destId="{2F488CF7-625F-4CAE-90EA-AB7D739D1A58}" srcOrd="0" destOrd="0" presId="urn:microsoft.com/office/officeart/2005/8/layout/default"/>
    <dgm:cxn modelId="{33207110-35E9-184B-9305-21FEF261DA47}" type="presParOf" srcId="{6BF43401-61CC-4AAA-B570-1055BEABC936}" destId="{D8DE90E4-34B8-4849-9383-188FC3DC3554}" srcOrd="1" destOrd="0" presId="urn:microsoft.com/office/officeart/2005/8/layout/default"/>
    <dgm:cxn modelId="{0C09C394-7C59-C146-9977-05EA2B6E69A2}" type="presParOf" srcId="{6BF43401-61CC-4AAA-B570-1055BEABC936}" destId="{270F82BE-2DBB-4BD0-9B25-99492861127E}" srcOrd="2" destOrd="0" presId="urn:microsoft.com/office/officeart/2005/8/layout/default"/>
    <dgm:cxn modelId="{31566EA5-4691-244A-8D7C-122C82B205C4}" type="presParOf" srcId="{6BF43401-61CC-4AAA-B570-1055BEABC936}" destId="{8849DFD6-8771-41F7-AD08-25EC53A43DE6}" srcOrd="3" destOrd="0" presId="urn:microsoft.com/office/officeart/2005/8/layout/default"/>
    <dgm:cxn modelId="{9744D9B9-C2B3-774C-9BA5-6CE028DCF4F7}" type="presParOf" srcId="{6BF43401-61CC-4AAA-B570-1055BEABC936}" destId="{92DDE919-44DA-469C-A571-C44ADAC11700}" srcOrd="4" destOrd="0" presId="urn:microsoft.com/office/officeart/2005/8/layout/default"/>
    <dgm:cxn modelId="{1DFFA790-E595-FE46-81C4-9B8E6E8C4896}" type="presParOf" srcId="{6BF43401-61CC-4AAA-B570-1055BEABC936}" destId="{F412810D-9A3C-44BC-BE17-C23C7C9201CD}" srcOrd="5" destOrd="0" presId="urn:microsoft.com/office/officeart/2005/8/layout/default"/>
    <dgm:cxn modelId="{DB63AC59-81A6-DF44-949E-B426E896BF18}" type="presParOf" srcId="{6BF43401-61CC-4AAA-B570-1055BEABC936}" destId="{D8EBF9ED-AFBA-4831-B0C4-7BBF12EECCF0}" srcOrd="6" destOrd="0" presId="urn:microsoft.com/office/officeart/2005/8/layout/default"/>
    <dgm:cxn modelId="{326FEB57-6FBB-FA41-B3C5-8F6EA7ADBC54}" type="presParOf" srcId="{6BF43401-61CC-4AAA-B570-1055BEABC936}" destId="{4FB48037-457C-418E-8E41-8D565D016C2F}" srcOrd="7" destOrd="0" presId="urn:microsoft.com/office/officeart/2005/8/layout/default"/>
    <dgm:cxn modelId="{6D64BE12-CABF-1B49-8794-FE7BD5E35E58}" type="presParOf" srcId="{6BF43401-61CC-4AAA-B570-1055BEABC936}" destId="{84AD3A23-4A66-47BA-A6B0-ACEBBA22BCCA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3B94D-52B1-4E86-84F1-BDE7103BC78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BADE284D-B1D3-4340-A3C7-8061E1F12CCE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kumimoji="0" lang="en-US" sz="1500" b="0" i="0" u="none" strike="noStrike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 study design</a:t>
          </a:r>
        </a:p>
        <a:p>
          <a:pPr algn="l">
            <a:buClrTx/>
            <a:buSzTx/>
            <a:buFontTx/>
            <a:buNone/>
          </a:pPr>
          <a:r>
            <a:rPr kumimoji="0" lang="en-US" sz="1500" b="0" i="0" u="none" strike="noStrike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 feasibility</a:t>
          </a:r>
        </a:p>
        <a:p>
          <a:pPr algn="l">
            <a:buClrTx/>
            <a:buSzTx/>
            <a:buFontTx/>
            <a:buNone/>
          </a:pPr>
          <a:r>
            <a:rPr kumimoji="0" lang="en-US" sz="1500" b="0" i="0" u="none" strike="noStrike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 site engagement</a:t>
          </a:r>
        </a:p>
        <a:p>
          <a:pPr algn="l">
            <a:buClrTx/>
            <a:buSzTx/>
            <a:buFontTx/>
            <a:buNone/>
          </a:pPr>
          <a:r>
            <a:rPr kumimoji="0" lang="en-US" sz="1500" b="0" i="0" u="none" strike="noStrike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Inefficiency </a:t>
          </a:r>
          <a:endParaRPr lang="en-US" sz="1500" b="0" dirty="0">
            <a:solidFill>
              <a:srgbClr val="1C2B84"/>
            </a:solidFill>
            <a:latin typeface="Arial" charset="0"/>
            <a:ea typeface="Arial" charset="0"/>
            <a:cs typeface="Arial" charset="0"/>
          </a:endParaRPr>
        </a:p>
      </dgm:t>
    </dgm:pt>
    <dgm:pt modelId="{6F54FF0E-F294-46AE-A7D7-105E9CA2204F}" type="parTrans" cxnId="{5899579F-BDC3-4284-988D-90193D28D374}">
      <dgm:prSet/>
      <dgm:spPr/>
      <dgm:t>
        <a:bodyPr/>
        <a:lstStyle/>
        <a:p>
          <a:endParaRPr lang="en-US" sz="12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475C880E-64A2-4368-8018-9A467AFBFC46}" type="sibTrans" cxnId="{5899579F-BDC3-4284-988D-90193D28D374}">
      <dgm:prSet custT="1"/>
      <dgm:spPr>
        <a:solidFill>
          <a:srgbClr val="6EB93C"/>
        </a:solidFill>
      </dgm:spPr>
      <dgm:t>
        <a:bodyPr/>
        <a:lstStyle/>
        <a:p>
          <a:endParaRPr lang="en-US" sz="12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85AA0264-55C1-464D-987B-199B10BB1BE8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1500" b="0" i="0" u="none" strike="noStrike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Poor/delayed study delivery</a:t>
          </a:r>
          <a:endParaRPr lang="en-US" sz="1500" b="0" dirty="0">
            <a:solidFill>
              <a:srgbClr val="1C2B84"/>
            </a:solidFill>
            <a:latin typeface="Arial" charset="0"/>
            <a:ea typeface="Arial" charset="0"/>
            <a:cs typeface="Arial" charset="0"/>
          </a:endParaRPr>
        </a:p>
      </dgm:t>
    </dgm:pt>
    <dgm:pt modelId="{895C9ED0-5B5D-47F5-A078-A7A39C652D4E}" type="parTrans" cxnId="{19A2F4B6-74A7-4B2A-AB0C-D5B912F3AE11}">
      <dgm:prSet/>
      <dgm:spPr/>
      <dgm:t>
        <a:bodyPr/>
        <a:lstStyle/>
        <a:p>
          <a:endParaRPr lang="en-US" sz="12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65B10A8E-3660-410D-A53E-E66B4180407E}" type="sibTrans" cxnId="{19A2F4B6-74A7-4B2A-AB0C-D5B912F3AE11}">
      <dgm:prSet/>
      <dgm:spPr/>
      <dgm:t>
        <a:bodyPr/>
        <a:lstStyle/>
        <a:p>
          <a:endParaRPr lang="en-US" sz="12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CEC769AF-4BE8-41C0-A85B-1CF41DB1DF8F}" type="pres">
      <dgm:prSet presAssocID="{4383B94D-52B1-4E86-84F1-BDE7103BC781}" presName="Name0" presStyleCnt="0">
        <dgm:presLayoutVars>
          <dgm:dir/>
          <dgm:resizeHandles val="exact"/>
        </dgm:presLayoutVars>
      </dgm:prSet>
      <dgm:spPr/>
    </dgm:pt>
    <dgm:pt modelId="{3F806BAF-8A0B-459D-9FE2-BB97154F52E4}" type="pres">
      <dgm:prSet presAssocID="{BADE284D-B1D3-4340-A3C7-8061E1F12CC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F22C0-17C3-42D8-AB56-0C6C06D43FFD}" type="pres">
      <dgm:prSet presAssocID="{475C880E-64A2-4368-8018-9A467AFBFC46}" presName="sibTrans" presStyleLbl="sibTrans2D1" presStyleIdx="0" presStyleCnt="1"/>
      <dgm:spPr/>
      <dgm:t>
        <a:bodyPr/>
        <a:lstStyle/>
        <a:p>
          <a:endParaRPr lang="en-GB"/>
        </a:p>
      </dgm:t>
    </dgm:pt>
    <dgm:pt modelId="{CE8953D7-B05A-406E-8384-4DAC0507249C}" type="pres">
      <dgm:prSet presAssocID="{475C880E-64A2-4368-8018-9A467AFBFC46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036C3AEB-EA14-4ABB-91AE-1D12817F9BAE}" type="pres">
      <dgm:prSet presAssocID="{85AA0264-55C1-464D-987B-199B10BB1BE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22AF2B-925C-8840-8B06-8F0102D18C24}" type="presOf" srcId="{BADE284D-B1D3-4340-A3C7-8061E1F12CCE}" destId="{3F806BAF-8A0B-459D-9FE2-BB97154F52E4}" srcOrd="0" destOrd="0" presId="urn:microsoft.com/office/officeart/2005/8/layout/process1"/>
    <dgm:cxn modelId="{1C144D73-CF13-3149-82C4-CD83CBF23B83}" type="presOf" srcId="{475C880E-64A2-4368-8018-9A467AFBFC46}" destId="{55FF22C0-17C3-42D8-AB56-0C6C06D43FFD}" srcOrd="0" destOrd="0" presId="urn:microsoft.com/office/officeart/2005/8/layout/process1"/>
    <dgm:cxn modelId="{412B60AD-DECE-0643-ABB2-ACA7F5882D89}" type="presOf" srcId="{475C880E-64A2-4368-8018-9A467AFBFC46}" destId="{CE8953D7-B05A-406E-8384-4DAC0507249C}" srcOrd="1" destOrd="0" presId="urn:microsoft.com/office/officeart/2005/8/layout/process1"/>
    <dgm:cxn modelId="{AF61386D-A531-F443-8E26-498E76663AA9}" type="presOf" srcId="{4383B94D-52B1-4E86-84F1-BDE7103BC781}" destId="{CEC769AF-4BE8-41C0-A85B-1CF41DB1DF8F}" srcOrd="0" destOrd="0" presId="urn:microsoft.com/office/officeart/2005/8/layout/process1"/>
    <dgm:cxn modelId="{19A2F4B6-74A7-4B2A-AB0C-D5B912F3AE11}" srcId="{4383B94D-52B1-4E86-84F1-BDE7103BC781}" destId="{85AA0264-55C1-464D-987B-199B10BB1BE8}" srcOrd="1" destOrd="0" parTransId="{895C9ED0-5B5D-47F5-A078-A7A39C652D4E}" sibTransId="{65B10A8E-3660-410D-A53E-E66B4180407E}"/>
    <dgm:cxn modelId="{11586312-9F0C-D149-B442-E9CE586FA402}" type="presOf" srcId="{85AA0264-55C1-464D-987B-199B10BB1BE8}" destId="{036C3AEB-EA14-4ABB-91AE-1D12817F9BAE}" srcOrd="0" destOrd="0" presId="urn:microsoft.com/office/officeart/2005/8/layout/process1"/>
    <dgm:cxn modelId="{5899579F-BDC3-4284-988D-90193D28D374}" srcId="{4383B94D-52B1-4E86-84F1-BDE7103BC781}" destId="{BADE284D-B1D3-4340-A3C7-8061E1F12CCE}" srcOrd="0" destOrd="0" parTransId="{6F54FF0E-F294-46AE-A7D7-105E9CA2204F}" sibTransId="{475C880E-64A2-4368-8018-9A467AFBFC46}"/>
    <dgm:cxn modelId="{CA020E56-AD1E-DF49-9D73-0CA06BE7E6E2}" type="presParOf" srcId="{CEC769AF-4BE8-41C0-A85B-1CF41DB1DF8F}" destId="{3F806BAF-8A0B-459D-9FE2-BB97154F52E4}" srcOrd="0" destOrd="0" presId="urn:microsoft.com/office/officeart/2005/8/layout/process1"/>
    <dgm:cxn modelId="{896E77AC-B735-2E4E-967B-4A00EC1B2B1E}" type="presParOf" srcId="{CEC769AF-4BE8-41C0-A85B-1CF41DB1DF8F}" destId="{55FF22C0-17C3-42D8-AB56-0C6C06D43FFD}" srcOrd="1" destOrd="0" presId="urn:microsoft.com/office/officeart/2005/8/layout/process1"/>
    <dgm:cxn modelId="{4BEEC1FB-DA5F-D145-A8A5-243DD59F9F19}" type="presParOf" srcId="{55FF22C0-17C3-42D8-AB56-0C6C06D43FFD}" destId="{CE8953D7-B05A-406E-8384-4DAC0507249C}" srcOrd="0" destOrd="0" presId="urn:microsoft.com/office/officeart/2005/8/layout/process1"/>
    <dgm:cxn modelId="{D418D4EF-DB06-E04A-94F7-F60B88C11542}" type="presParOf" srcId="{CEC769AF-4BE8-41C0-A85B-1CF41DB1DF8F}" destId="{036C3AEB-EA14-4ABB-91AE-1D12817F9B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382D-34E3-4C2A-BB7A-3DE189A1C79E}">
      <dsp:nvSpPr>
        <dsp:cNvPr id="0" name=""/>
        <dsp:cNvSpPr/>
      </dsp:nvSpPr>
      <dsp:spPr>
        <a:xfrm>
          <a:off x="4988" y="384301"/>
          <a:ext cx="1979153" cy="1187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Defining the medical need</a:t>
          </a:r>
        </a:p>
      </dsp:txBody>
      <dsp:txXfrm>
        <a:off x="4988" y="384301"/>
        <a:ext cx="1979153" cy="1187492"/>
      </dsp:txXfrm>
    </dsp:sp>
    <dsp:sp modelId="{C6B55931-B460-402D-97CD-46F903E8F3E2}">
      <dsp:nvSpPr>
        <dsp:cNvPr id="0" name=""/>
        <dsp:cNvSpPr/>
      </dsp:nvSpPr>
      <dsp:spPr>
        <a:xfrm>
          <a:off x="2182057" y="384301"/>
          <a:ext cx="1979153" cy="11874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Right indication and population </a:t>
          </a:r>
        </a:p>
      </dsp:txBody>
      <dsp:txXfrm>
        <a:off x="2182057" y="384301"/>
        <a:ext cx="1979153" cy="1187492"/>
      </dsp:txXfrm>
    </dsp:sp>
    <dsp:sp modelId="{8460F8E3-FCA0-4086-A59F-30AB6C131852}">
      <dsp:nvSpPr>
        <dsp:cNvPr id="0" name=""/>
        <dsp:cNvSpPr/>
      </dsp:nvSpPr>
      <dsp:spPr>
        <a:xfrm>
          <a:off x="4359126" y="384301"/>
          <a:ext cx="1979153" cy="1187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Preparing and agreeing a Paediatric Development Plan</a:t>
          </a:r>
        </a:p>
      </dsp:txBody>
      <dsp:txXfrm>
        <a:off x="4359126" y="384301"/>
        <a:ext cx="1979153" cy="1187492"/>
      </dsp:txXfrm>
    </dsp:sp>
    <dsp:sp modelId="{81F92B51-86A1-4556-85AC-72AD5A956501}">
      <dsp:nvSpPr>
        <dsp:cNvPr id="0" name=""/>
        <dsp:cNvSpPr/>
      </dsp:nvSpPr>
      <dsp:spPr>
        <a:xfrm>
          <a:off x="6536195" y="384301"/>
          <a:ext cx="1979153" cy="1187492"/>
        </a:xfrm>
        <a:prstGeom prst="rect">
          <a:avLst/>
        </a:prstGeom>
        <a:solidFill>
          <a:schemeClr val="accent6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Small patient populations – competing developments</a:t>
          </a:r>
        </a:p>
      </dsp:txBody>
      <dsp:txXfrm>
        <a:off x="6536195" y="384301"/>
        <a:ext cx="1979153" cy="1187492"/>
      </dsp:txXfrm>
    </dsp:sp>
    <dsp:sp modelId="{0EA924AD-6041-45A5-B5FA-D8A6B547687A}">
      <dsp:nvSpPr>
        <dsp:cNvPr id="0" name=""/>
        <dsp:cNvSpPr/>
      </dsp:nvSpPr>
      <dsp:spPr>
        <a:xfrm>
          <a:off x="4988" y="1769708"/>
          <a:ext cx="1979153" cy="1187492"/>
        </a:xfrm>
        <a:prstGeom prst="rect">
          <a:avLst/>
        </a:prstGeom>
        <a:solidFill>
          <a:schemeClr val="accent6"/>
        </a:solidFill>
        <a:ln w="539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Use/acceptance of innovative study designs</a:t>
          </a:r>
        </a:p>
      </dsp:txBody>
      <dsp:txXfrm>
        <a:off x="4988" y="1769708"/>
        <a:ext cx="1979153" cy="1187492"/>
      </dsp:txXfrm>
    </dsp:sp>
    <dsp:sp modelId="{A3104675-3BC4-466B-A5A9-1B0C9CC717A2}">
      <dsp:nvSpPr>
        <dsp:cNvPr id="0" name=""/>
        <dsp:cNvSpPr/>
      </dsp:nvSpPr>
      <dsp:spPr>
        <a:xfrm>
          <a:off x="2182057" y="1757572"/>
          <a:ext cx="1979153" cy="1187492"/>
        </a:xfrm>
        <a:prstGeom prst="rect">
          <a:avLst/>
        </a:prstGeom>
        <a:solidFill>
          <a:schemeClr val="accent1"/>
        </a:solidFill>
        <a:ln w="539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Insufficient trial infrastructure </a:t>
          </a:r>
        </a:p>
      </dsp:txBody>
      <dsp:txXfrm>
        <a:off x="2182057" y="1757572"/>
        <a:ext cx="1979153" cy="1187492"/>
      </dsp:txXfrm>
    </dsp:sp>
    <dsp:sp modelId="{7BAAEF3E-92E5-4BD8-8939-441C78F6B0DB}">
      <dsp:nvSpPr>
        <dsp:cNvPr id="0" name=""/>
        <dsp:cNvSpPr/>
      </dsp:nvSpPr>
      <dsp:spPr>
        <a:xfrm>
          <a:off x="4359126" y="1769708"/>
          <a:ext cx="1979153" cy="11874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Divergent view of Ethic Committees</a:t>
          </a:r>
        </a:p>
      </dsp:txBody>
      <dsp:txXfrm>
        <a:off x="4359126" y="1769708"/>
        <a:ext cx="1979153" cy="1187492"/>
      </dsp:txXfrm>
    </dsp:sp>
    <dsp:sp modelId="{F107C397-7193-4E85-AD0D-D9121B183C48}">
      <dsp:nvSpPr>
        <dsp:cNvPr id="0" name=""/>
        <dsp:cNvSpPr/>
      </dsp:nvSpPr>
      <dsp:spPr>
        <a:xfrm>
          <a:off x="6536195" y="1769708"/>
          <a:ext cx="1979153" cy="118749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Contradictory local regulations</a:t>
          </a:r>
        </a:p>
      </dsp:txBody>
      <dsp:txXfrm>
        <a:off x="6536195" y="1769708"/>
        <a:ext cx="1979153" cy="1187492"/>
      </dsp:txXfrm>
    </dsp:sp>
    <dsp:sp modelId="{6D34CC82-FB9E-46F1-A5F4-E419F42D8FBC}">
      <dsp:nvSpPr>
        <dsp:cNvPr id="0" name=""/>
        <dsp:cNvSpPr/>
      </dsp:nvSpPr>
      <dsp:spPr>
        <a:xfrm>
          <a:off x="4988" y="3155116"/>
          <a:ext cx="1979153" cy="1187492"/>
        </a:xfrm>
        <a:prstGeom prst="rect">
          <a:avLst/>
        </a:prstGeom>
        <a:solidFill>
          <a:schemeClr val="accent1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Diverse standard of care across Europe</a:t>
          </a:r>
        </a:p>
      </dsp:txBody>
      <dsp:txXfrm>
        <a:off x="4988" y="3155116"/>
        <a:ext cx="1979153" cy="1187492"/>
      </dsp:txXfrm>
    </dsp:sp>
    <dsp:sp modelId="{27582BB0-67F8-4CA1-806F-7041F16F1DFC}">
      <dsp:nvSpPr>
        <dsp:cNvPr id="0" name=""/>
        <dsp:cNvSpPr/>
      </dsp:nvSpPr>
      <dsp:spPr>
        <a:xfrm>
          <a:off x="2182057" y="3155116"/>
          <a:ext cx="1979153" cy="1187492"/>
        </a:xfrm>
        <a:prstGeom prst="rect">
          <a:avLst/>
        </a:prstGeom>
        <a:solidFill>
          <a:schemeClr val="accent6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Impact on daily </a:t>
          </a:r>
          <a:r>
            <a:rPr lang="en-US" sz="1600" kern="1200" dirty="0">
              <a:solidFill>
                <a:schemeClr val="bg1"/>
              </a:solidFill>
            </a:rPr>
            <a:t>lives of patients </a:t>
          </a:r>
          <a:r>
            <a:rPr lang="en-US" sz="1600" kern="1200" dirty="0"/>
            <a:t>and families</a:t>
          </a:r>
        </a:p>
      </dsp:txBody>
      <dsp:txXfrm>
        <a:off x="2182057" y="3155116"/>
        <a:ext cx="1979153" cy="1187492"/>
      </dsp:txXfrm>
    </dsp:sp>
    <dsp:sp modelId="{C3124AC4-9759-4196-8C12-E2DC63110405}">
      <dsp:nvSpPr>
        <dsp:cNvPr id="0" name=""/>
        <dsp:cNvSpPr/>
      </dsp:nvSpPr>
      <dsp:spPr>
        <a:xfrm>
          <a:off x="4359126" y="3155116"/>
          <a:ext cx="1979153" cy="1187492"/>
        </a:xfrm>
        <a:prstGeom prst="rect">
          <a:avLst/>
        </a:prstGeom>
        <a:solidFill>
          <a:schemeClr val="accent1"/>
        </a:solidFill>
        <a:ln w="539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Dose, route of administration, application </a:t>
          </a:r>
          <a:r>
            <a:rPr lang="en-US" sz="1600" kern="1200" dirty="0">
              <a:solidFill>
                <a:schemeClr val="bg1"/>
              </a:solidFill>
            </a:rPr>
            <a:t>device</a:t>
          </a:r>
        </a:p>
      </dsp:txBody>
      <dsp:txXfrm>
        <a:off x="4359126" y="3155116"/>
        <a:ext cx="1979153" cy="1187492"/>
      </dsp:txXfrm>
    </dsp:sp>
    <dsp:sp modelId="{6F651842-9F13-4B3D-86E0-0F2A444BDCA1}">
      <dsp:nvSpPr>
        <dsp:cNvPr id="0" name=""/>
        <dsp:cNvSpPr/>
      </dsp:nvSpPr>
      <dsp:spPr>
        <a:xfrm>
          <a:off x="6533701" y="3164639"/>
          <a:ext cx="1979153" cy="118749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Acceptance of Paediatric research in society</a:t>
          </a:r>
        </a:p>
      </dsp:txBody>
      <dsp:txXfrm>
        <a:off x="6533701" y="3164639"/>
        <a:ext cx="1979153" cy="1187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8CF7-625F-4CAE-90EA-AB7D739D1A58}">
      <dsp:nvSpPr>
        <dsp:cNvPr id="0" name=""/>
        <dsp:cNvSpPr/>
      </dsp:nvSpPr>
      <dsp:spPr>
        <a:xfrm>
          <a:off x="1386284" y="198833"/>
          <a:ext cx="3014421" cy="713636"/>
        </a:xfrm>
        <a:prstGeom prst="rect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Lack of experience in designing &amp; conducting Paediatric studies </a:t>
          </a:r>
          <a:b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</a:b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by (industry) sponsor</a:t>
          </a:r>
        </a:p>
      </dsp:txBody>
      <dsp:txXfrm>
        <a:off x="1386284" y="198833"/>
        <a:ext cx="3014421" cy="713636"/>
      </dsp:txXfrm>
    </dsp:sp>
    <dsp:sp modelId="{270F82BE-2DBB-4BD0-9B25-99492861127E}">
      <dsp:nvSpPr>
        <dsp:cNvPr id="0" name=""/>
        <dsp:cNvSpPr/>
      </dsp:nvSpPr>
      <dsp:spPr>
        <a:xfrm>
          <a:off x="2949910" y="1046170"/>
          <a:ext cx="2533212" cy="785209"/>
        </a:xfrm>
        <a:prstGeom prst="rect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GB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Most new</a:t>
          </a: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 paediatric trials require a new </a:t>
          </a:r>
          <a:r>
            <a:rPr lang="en-US" sz="1400" b="0" u="sng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network </a:t>
          </a: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of sites to be built</a:t>
          </a:r>
        </a:p>
      </dsp:txBody>
      <dsp:txXfrm>
        <a:off x="2949910" y="1046170"/>
        <a:ext cx="2533212" cy="785209"/>
      </dsp:txXfrm>
    </dsp:sp>
    <dsp:sp modelId="{92DDE919-44DA-469C-A571-C44ADAC11700}">
      <dsp:nvSpPr>
        <dsp:cNvPr id="0" name=""/>
        <dsp:cNvSpPr/>
      </dsp:nvSpPr>
      <dsp:spPr>
        <a:xfrm>
          <a:off x="241044" y="1047556"/>
          <a:ext cx="2533212" cy="811002"/>
        </a:xfrm>
        <a:prstGeom prst="rect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18000">
              <a:schemeClr val="accent6">
                <a:lumMod val="75000"/>
              </a:schemeClr>
            </a:gs>
            <a:gs pos="10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Assessment of site capability, patient availability, and feasibility of trials is often inaccurate</a:t>
          </a:r>
        </a:p>
      </dsp:txBody>
      <dsp:txXfrm>
        <a:off x="241044" y="1047556"/>
        <a:ext cx="2533212" cy="811002"/>
      </dsp:txXfrm>
    </dsp:sp>
    <dsp:sp modelId="{D8EBF9ED-AFBA-4831-B0C4-7BBF12EECCF0}">
      <dsp:nvSpPr>
        <dsp:cNvPr id="0" name=""/>
        <dsp:cNvSpPr/>
      </dsp:nvSpPr>
      <dsp:spPr>
        <a:xfrm>
          <a:off x="2967110" y="1958182"/>
          <a:ext cx="2533212" cy="1013229"/>
        </a:xfrm>
        <a:prstGeom prst="rect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Many sites are inexperienced, poorly trained, and under-resourced</a:t>
          </a:r>
        </a:p>
      </dsp:txBody>
      <dsp:txXfrm>
        <a:off x="2967110" y="1958182"/>
        <a:ext cx="2533212" cy="1013229"/>
      </dsp:txXfrm>
    </dsp:sp>
    <dsp:sp modelId="{84AD3A23-4A66-47BA-A6B0-ACEBBA22BCCA}">
      <dsp:nvSpPr>
        <dsp:cNvPr id="0" name=""/>
        <dsp:cNvSpPr/>
      </dsp:nvSpPr>
      <dsp:spPr>
        <a:xfrm>
          <a:off x="281677" y="1957812"/>
          <a:ext cx="2533212" cy="1039022"/>
        </a:xfrm>
        <a:prstGeom prst="rect">
          <a:avLst/>
        </a:prstGeom>
        <a:gradFill flip="none" rotWithShape="1">
          <a:gsLst>
            <a:gs pos="0">
              <a:srgbClr val="408A35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b="0" kern="1200" dirty="0">
              <a:solidFill>
                <a:srgbClr val="1C2B84"/>
              </a:solidFill>
              <a:latin typeface="Arial" charset="0"/>
              <a:ea typeface="Arial" charset="0"/>
              <a:cs typeface="Arial" charset="0"/>
            </a:rPr>
            <a:t>Most sites negotiate their own CDAs, contracts, budget templates, and IRBs/EC approvals to prepare for studies</a:t>
          </a:r>
        </a:p>
      </dsp:txBody>
      <dsp:txXfrm>
        <a:off x="281677" y="1957812"/>
        <a:ext cx="2533212" cy="1039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06BAF-8A0B-459D-9FE2-BB97154F52E4}">
      <dsp:nvSpPr>
        <dsp:cNvPr id="0" name=""/>
        <dsp:cNvSpPr/>
      </dsp:nvSpPr>
      <dsp:spPr>
        <a:xfrm>
          <a:off x="1072" y="142685"/>
          <a:ext cx="2286233" cy="1371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 study design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 feasibility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 site engagement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Inefficiency </a:t>
          </a:r>
          <a:endParaRPr lang="en-US" sz="1500" b="0" kern="1200" dirty="0">
            <a:solidFill>
              <a:srgbClr val="1C2B84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1249" y="182862"/>
        <a:ext cx="2205879" cy="1291386"/>
      </dsp:txXfrm>
    </dsp:sp>
    <dsp:sp modelId="{55FF22C0-17C3-42D8-AB56-0C6C06D43FFD}">
      <dsp:nvSpPr>
        <dsp:cNvPr id="0" name=""/>
        <dsp:cNvSpPr/>
      </dsp:nvSpPr>
      <dsp:spPr>
        <a:xfrm>
          <a:off x="2515929" y="545063"/>
          <a:ext cx="484681" cy="566985"/>
        </a:xfrm>
        <a:prstGeom prst="rightArrow">
          <a:avLst>
            <a:gd name="adj1" fmla="val 60000"/>
            <a:gd name="adj2" fmla="val 50000"/>
          </a:avLst>
        </a:prstGeom>
        <a:solidFill>
          <a:srgbClr val="6EB93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515929" y="658460"/>
        <a:ext cx="339277" cy="340191"/>
      </dsp:txXfrm>
    </dsp:sp>
    <dsp:sp modelId="{036C3AEB-EA14-4ABB-91AE-1D12817F9BAE}">
      <dsp:nvSpPr>
        <dsp:cNvPr id="0" name=""/>
        <dsp:cNvSpPr/>
      </dsp:nvSpPr>
      <dsp:spPr>
        <a:xfrm>
          <a:off x="3201799" y="142685"/>
          <a:ext cx="2286233" cy="1371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C2B8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rPr>
            <a:t>Poor/delayed study delivery</a:t>
          </a:r>
          <a:endParaRPr lang="en-US" sz="1500" b="0" kern="1200" dirty="0">
            <a:solidFill>
              <a:srgbClr val="1C2B84"/>
            </a:solidFill>
            <a:latin typeface="Arial" charset="0"/>
            <a:ea typeface="Arial" charset="0"/>
            <a:cs typeface="Arial" charset="0"/>
          </a:endParaRPr>
        </a:p>
      </dsp:txBody>
      <dsp:txXfrm>
        <a:off x="3241976" y="182862"/>
        <a:ext cx="2205879" cy="129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27ECB610-FCB5-D347-A7EC-62DF0A8B1B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53EF9D9-3518-D246-91B8-78F20444BC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63D8-E935-FF45-B789-D272AD9F9E57}" type="datetimeFigureOut">
              <a:rPr lang="it-IT" smtClean="0"/>
              <a:t>20/03/19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AF76EF6-6F6B-5848-A8D0-99F0210A5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Version 1.0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C3BC1B2-6DF9-174A-93C1-8D42D7646A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C31B4-93DA-1045-B504-9810951B22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2277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B55B6-72CA-544B-9D99-69544515E237}" type="datetimeFigureOut">
              <a:rPr lang="it-IT" smtClean="0"/>
              <a:t>20/03/19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Version 1.0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53D5-0C32-F54A-9224-3641A20424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0628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331F-C957-D441-BA57-8825B52EBD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7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D11D-E81D-384E-B841-374ECEB1EE1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10/11/2017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Mark Turner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EMBARGOED: CONFIDENTIAL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7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502-A868-4E7E-8FAD-00DC9CE43C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4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15ADF99-6EED-E74F-9DA8-5BF47060BE6D}"/>
              </a:ext>
            </a:extLst>
          </p:cNvPr>
          <p:cNvSpPr txBox="1"/>
          <p:nvPr userDrawn="1"/>
        </p:nvSpPr>
        <p:spPr>
          <a:xfrm>
            <a:off x="3792071" y="5647765"/>
            <a:ext cx="4639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u="none" strike="noStrike" noProof="0" dirty="0">
                <a:solidFill>
                  <a:srgbClr val="00206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project has received funding from the Innovative Medicines Initiative 2 Joint Undertaking under grant agreement No 777389.</a:t>
            </a:r>
            <a:r>
              <a:rPr lang="en-GB" sz="1100" b="0" i="0" noProof="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GB" sz="1100" b="0" i="0" noProof="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100" b="0" i="0" u="none" strike="noStrike" noProof="0" dirty="0">
                <a:solidFill>
                  <a:srgbClr val="00206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Joint Undertaking receives support from the European Union’s Horizon 2020 research and innovation programme and EFPIA.</a:t>
            </a:r>
            <a:endParaRPr lang="en-GB" sz="1100" b="0" i="0" noProof="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08D0794-9C0D-DF46-B14B-9FF11B88AF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01" y="1981200"/>
            <a:ext cx="6742699" cy="212566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None/>
              <a:defRPr sz="4800" b="1">
                <a:solidFill>
                  <a:srgbClr val="1C2B84"/>
                </a:solidFill>
                <a:latin typeface="+mj-lt"/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9B0FC455-3343-DF4B-A6DA-88B3CE220F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688" y="4195763"/>
            <a:ext cx="6742112" cy="72866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C2B8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Speaker’s Name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xmlns="" id="{60EA05A0-8674-3C4F-A6B9-1239CC13AF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688" y="4989513"/>
            <a:ext cx="6742112" cy="53657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C2B8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1C2B84"/>
                </a:solidFill>
              </a:rPr>
              <a:t>Event Name – Place – Date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C58F8637-1BA1-BF45-A34B-DF20BC1D21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755516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xmlns="" id="{078A7526-D04F-D94D-A01F-2A6026EF28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38238"/>
            <a:ext cx="7886700" cy="49815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1C2B8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Text and images</a:t>
            </a:r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xmlns="" id="{ACA16D4F-A088-A649-9733-0014883D1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6695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8C4E1BF-28B8-814C-8A5E-0CF5A4D43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" y="6319838"/>
            <a:ext cx="5099050" cy="296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79C79DDB-726F-BF47-AFA1-4822AB28D9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35850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C705E9-8814-864C-864C-136D5DD41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53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7F1E6D03-3EC9-1A44-8B2C-A262008512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130968"/>
            <a:ext cx="7886700" cy="4796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2B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2D00630D-0283-D541-9975-DA9FCAEB3C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8650" y="6196167"/>
            <a:ext cx="3492874" cy="365125"/>
          </a:xfrm>
        </p:spPr>
        <p:txBody>
          <a:bodyPr anchor="b"/>
          <a:lstStyle/>
          <a:p>
            <a:pPr algn="l"/>
            <a:r>
              <a:rPr lang="it-IT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4395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EF7E9490-17CA-0B4A-BDD2-1FC152BBD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29789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2B8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A0E7-845A-4895-883A-B9FB3E5088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8264-5FB3-4793-BF38-66DB10982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g"/><Relationship Id="rId5" Type="http://schemas.openxmlformats.org/officeDocument/2006/relationships/image" Target="../media/image12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3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C2A740E5-7EB7-2548-851F-DBFEEB544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101" y="1768475"/>
            <a:ext cx="6742699" cy="229932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</a:rPr>
              <a:t>The c4c project: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 comprehensive overview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0F7D5A0-3D83-9441-AEAD-7DA4ADBB13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365" y="4209831"/>
            <a:ext cx="6742112" cy="72866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Mark Turner, Carlo </a:t>
            </a:r>
            <a:r>
              <a:rPr lang="it-IT" dirty="0" err="1" smtClean="0"/>
              <a:t>Giaquinto</a:t>
            </a:r>
            <a:r>
              <a:rPr lang="it-IT" dirty="0" smtClean="0"/>
              <a:t>, </a:t>
            </a:r>
            <a:r>
              <a:rPr lang="it-IT" dirty="0" err="1" smtClean="0"/>
              <a:t>Katharine</a:t>
            </a:r>
            <a:r>
              <a:rPr lang="it-IT" dirty="0" smtClean="0"/>
              <a:t> </a:t>
            </a:r>
            <a:r>
              <a:rPr lang="it-IT" dirty="0" err="1" smtClean="0"/>
              <a:t>Cheng</a:t>
            </a:r>
            <a:r>
              <a:rPr lang="it-IT" dirty="0" smtClean="0"/>
              <a:t>, Heidrun Hildebrand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21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Project Concept </a:t>
            </a: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Use resources and funding of the IMI project to setup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the network and its processes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National 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International</a:t>
            </a:r>
          </a:p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Demonstrate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the value of the </a:t>
            </a:r>
            <a:r>
              <a:rPr lang="en-GB" dirty="0" smtClean="0">
                <a:latin typeface="+mn-lt"/>
                <a:ea typeface="Arial" charset="0"/>
                <a:cs typeface="Arial" charset="0"/>
              </a:rPr>
              <a:t>network approach with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selected 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Studies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Sites</a:t>
            </a:r>
          </a:p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Generalise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from the demonstration </a:t>
            </a:r>
            <a:r>
              <a:rPr lang="en-GB" dirty="0" smtClean="0">
                <a:latin typeface="+mn-lt"/>
                <a:ea typeface="Arial" charset="0"/>
                <a:cs typeface="Arial" charset="0"/>
              </a:rPr>
              <a:t>projects to the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broader network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000" y="3733799"/>
            <a:ext cx="5573486" cy="936171"/>
          </a:xfrm>
          <a:prstGeom prst="roundRect">
            <a:avLst>
              <a:gd name="adj" fmla="val 3848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/>
              <a:t>Avoiding duplication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898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Project Concept </a:t>
            </a: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Use resources and funding of the IMI project to setup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the network and its processes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National 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International</a:t>
            </a:r>
          </a:p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Demonstrate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the value of the </a:t>
            </a:r>
            <a:r>
              <a:rPr lang="en-GB" dirty="0" smtClean="0">
                <a:latin typeface="+mn-lt"/>
                <a:ea typeface="Arial" charset="0"/>
                <a:cs typeface="Arial" charset="0"/>
              </a:rPr>
              <a:t>network approach with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selected 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Studies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Sites</a:t>
            </a:r>
          </a:p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Generalise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from the demonstration </a:t>
            </a:r>
            <a:r>
              <a:rPr lang="en-GB" dirty="0" smtClean="0">
                <a:latin typeface="+mn-lt"/>
                <a:ea typeface="Arial" charset="0"/>
                <a:cs typeface="Arial" charset="0"/>
              </a:rPr>
              <a:t>projects to the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broader network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286" y="1404255"/>
            <a:ext cx="5257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pPr marL="758825" indent="-358775"/>
            <a:r>
              <a:rPr lang="en-GB" sz="2800" b="1" dirty="0" smtClean="0"/>
              <a:t>From </a:t>
            </a:r>
          </a:p>
          <a:p>
            <a:pPr marL="758825" indent="-358775">
              <a:buFont typeface="Arial" charset="0"/>
              <a:buChar char="•"/>
            </a:pPr>
            <a:r>
              <a:rPr lang="en-GB" sz="2800" b="1" dirty="0" smtClean="0"/>
              <a:t>Specific</a:t>
            </a:r>
          </a:p>
          <a:p>
            <a:pPr marL="758825" indent="-358775">
              <a:buFont typeface="Arial" charset="0"/>
              <a:buChar char="•"/>
            </a:pPr>
            <a:r>
              <a:rPr lang="en-GB" sz="2800" b="1" dirty="0" smtClean="0"/>
              <a:t>Selected</a:t>
            </a:r>
          </a:p>
          <a:p>
            <a:pPr marL="758825" indent="-358775"/>
            <a:endParaRPr lang="en-GB" sz="2800" b="1" dirty="0"/>
          </a:p>
          <a:p>
            <a:pPr marL="758825" indent="-358775"/>
            <a:r>
              <a:rPr lang="en-GB" sz="2800" b="1" dirty="0" smtClean="0"/>
              <a:t>To</a:t>
            </a:r>
          </a:p>
          <a:p>
            <a:pPr marL="758825" indent="-358775">
              <a:buFont typeface="Arial" charset="0"/>
              <a:buChar char="•"/>
            </a:pPr>
            <a:r>
              <a:rPr lang="en-GB" sz="2800" b="1" dirty="0" smtClean="0"/>
              <a:t>Generalised</a:t>
            </a:r>
          </a:p>
          <a:p>
            <a:pPr marL="758825" indent="-358775">
              <a:buFont typeface="Arial" charset="0"/>
              <a:buChar char="•"/>
            </a:pPr>
            <a:r>
              <a:rPr lang="en-GB" sz="2800" b="1" dirty="0" smtClean="0"/>
              <a:t>Sustainable</a:t>
            </a:r>
          </a:p>
          <a:p>
            <a:endParaRPr lang="en-GB" sz="2800" b="1" dirty="0"/>
          </a:p>
        </p:txBody>
      </p:sp>
      <p:sp>
        <p:nvSpPr>
          <p:cNvPr id="5" name="Down Arrow 4"/>
          <p:cNvSpPr/>
          <p:nvPr/>
        </p:nvSpPr>
        <p:spPr>
          <a:xfrm>
            <a:off x="5313680" y="2113280"/>
            <a:ext cx="1859280" cy="281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2019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2024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8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Sustainability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999"/>
              </a:spcAft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“Generalise from the demonstration projects to the broader network”</a:t>
            </a:r>
          </a:p>
          <a:p>
            <a:pPr marL="0" indent="0" algn="just">
              <a:spcAft>
                <a:spcPts val="999"/>
              </a:spcAft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This involves: </a:t>
            </a:r>
          </a:p>
          <a:p>
            <a:pPr algn="just">
              <a:spcAft>
                <a:spcPts val="999"/>
              </a:spcAft>
            </a:pPr>
            <a:r>
              <a:rPr lang="en-GB" sz="2400" dirty="0">
                <a:solidFill>
                  <a:schemeClr val="tx2"/>
                </a:solidFill>
              </a:rPr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ersuading funders to invest in sites, national networks and international networks (including expert advisory groups)</a:t>
            </a:r>
          </a:p>
          <a:p>
            <a:pPr algn="just">
              <a:spcAft>
                <a:spcPts val="999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Demonstrating financial, economic and social value of the network</a:t>
            </a:r>
          </a:p>
          <a:p>
            <a:pPr lvl="1" algn="just">
              <a:spcAft>
                <a:spcPts val="999"/>
              </a:spcAft>
            </a:pPr>
            <a:r>
              <a:rPr lang="en-GB" sz="2200" dirty="0" smtClean="0">
                <a:solidFill>
                  <a:schemeClr val="tx2"/>
                </a:solidFill>
              </a:rPr>
              <a:t>Capturing value that sites and networks create</a:t>
            </a:r>
          </a:p>
          <a:p>
            <a:pPr algn="just">
              <a:spcAft>
                <a:spcPts val="999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Proof-of-viability: inclusion or exclusion in the demonstration projects does not affect involvement in the definitive network</a:t>
            </a:r>
          </a:p>
          <a:p>
            <a:pPr algn="just">
              <a:spcAft>
                <a:spcPts val="999"/>
              </a:spcAft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just">
              <a:spcAft>
                <a:spcPts val="999"/>
              </a:spcAft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1058"/>
            <a:ext cx="1979712" cy="890227"/>
          </a:xfrm>
          <a:prstGeom prst="rect">
            <a:avLst/>
          </a:prstGeom>
        </p:spPr>
      </p:pic>
      <p:grpSp>
        <p:nvGrpSpPr>
          <p:cNvPr id="6" name="Group 7"/>
          <p:cNvGrpSpPr>
            <a:grpSpLocks noChangeAspect="1"/>
          </p:cNvGrpSpPr>
          <p:nvPr/>
        </p:nvGrpSpPr>
        <p:grpSpPr>
          <a:xfrm>
            <a:off x="45154" y="6469768"/>
            <a:ext cx="2284939" cy="319226"/>
            <a:chOff x="248563" y="6237312"/>
            <a:chExt cx="3143683" cy="43920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83" y="6237312"/>
              <a:ext cx="658800" cy="439200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82" y="6237312"/>
              <a:ext cx="1423064" cy="437296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63" y="6237312"/>
              <a:ext cx="675694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0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CB64B957-B535-C240-8057-DABB6242C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Clr>
                <a:srgbClr val="1C2B84"/>
              </a:buClr>
              <a:buFont typeface="Arial" charset="0"/>
              <a:buChar char="•"/>
            </a:pPr>
            <a:r>
              <a:rPr lang="en-GB" sz="2800" dirty="0">
                <a:ea typeface="Arial" charset="0"/>
                <a:cs typeface="Arial" charset="0"/>
              </a:rPr>
              <a:t>More efficient trial implementation through the set-up of </a:t>
            </a:r>
            <a:r>
              <a:rPr lang="en-GB" sz="2800" b="1" dirty="0">
                <a:ea typeface="Arial" charset="0"/>
                <a:cs typeface="Arial" charset="0"/>
              </a:rPr>
              <a:t>national hubs </a:t>
            </a:r>
            <a:r>
              <a:rPr lang="en-GB" sz="2800" dirty="0">
                <a:ea typeface="Arial" charset="0"/>
                <a:cs typeface="Arial" charset="0"/>
              </a:rPr>
              <a:t>and qualified sites</a:t>
            </a:r>
          </a:p>
          <a:p>
            <a:pPr marL="457200" indent="-457200">
              <a:buClr>
                <a:srgbClr val="1C2B84"/>
              </a:buClr>
              <a:buFont typeface="Arial" charset="0"/>
              <a:buChar char="•"/>
            </a:pPr>
            <a:r>
              <a:rPr lang="en-GB" sz="2800" dirty="0">
                <a:ea typeface="Arial" charset="0"/>
                <a:cs typeface="Arial" charset="0"/>
              </a:rPr>
              <a:t>Input in clinical trial design and implementation from </a:t>
            </a:r>
            <a:r>
              <a:rPr lang="en-GB" sz="2800" b="1" dirty="0">
                <a:ea typeface="Arial" charset="0"/>
                <a:cs typeface="Arial" charset="0"/>
              </a:rPr>
              <a:t>pilot expert advisory groups </a:t>
            </a:r>
            <a:r>
              <a:rPr lang="en-GB" sz="2800" dirty="0">
                <a:ea typeface="Arial" charset="0"/>
                <a:cs typeface="Arial" charset="0"/>
              </a:rPr>
              <a:t>and other fora</a:t>
            </a:r>
          </a:p>
          <a:p>
            <a:pPr marL="457200" indent="-457200">
              <a:buClr>
                <a:srgbClr val="1C2B84"/>
              </a:buClr>
              <a:buFont typeface="Arial" charset="0"/>
              <a:buChar char="•"/>
            </a:pPr>
            <a:r>
              <a:rPr lang="en-GB" sz="2800" b="1" dirty="0">
                <a:ea typeface="Arial" charset="0"/>
                <a:cs typeface="Arial" charset="0"/>
              </a:rPr>
              <a:t>Educational programme </a:t>
            </a:r>
            <a:r>
              <a:rPr lang="en-GB" sz="2800" dirty="0">
                <a:ea typeface="Arial" charset="0"/>
                <a:cs typeface="Arial" charset="0"/>
              </a:rPr>
              <a:t>for health professionals and </a:t>
            </a:r>
            <a:r>
              <a:rPr lang="en-GB" sz="2800" b="1" dirty="0">
                <a:ea typeface="Arial" charset="0"/>
                <a:cs typeface="Arial" charset="0"/>
              </a:rPr>
              <a:t>awareness raising campaigns</a:t>
            </a:r>
            <a:r>
              <a:rPr lang="en-GB" sz="2800" dirty="0">
                <a:ea typeface="Arial" charset="0"/>
                <a:cs typeface="Arial" charset="0"/>
              </a:rPr>
              <a:t> for the general public </a:t>
            </a:r>
          </a:p>
          <a:p>
            <a:pPr marL="457200" indent="-457200">
              <a:buClr>
                <a:srgbClr val="1C2B84"/>
              </a:buClr>
              <a:buFont typeface="Arial" charset="0"/>
              <a:buChar char="•"/>
            </a:pPr>
            <a:r>
              <a:rPr lang="en-GB" sz="2800" dirty="0">
                <a:ea typeface="Arial" charset="0"/>
                <a:cs typeface="Arial" charset="0"/>
              </a:rPr>
              <a:t>Identification of </a:t>
            </a:r>
            <a:r>
              <a:rPr lang="en-GB" sz="2800" b="1" dirty="0">
                <a:ea typeface="Arial" charset="0"/>
                <a:cs typeface="Arial" charset="0"/>
              </a:rPr>
              <a:t>Data standards </a:t>
            </a:r>
            <a:r>
              <a:rPr lang="en-GB" sz="2800" dirty="0">
                <a:ea typeface="Arial" charset="0"/>
                <a:cs typeface="Arial" charset="0"/>
              </a:rPr>
              <a:t>and performance metrics</a:t>
            </a:r>
          </a:p>
          <a:p>
            <a:pPr marL="457200" indent="-457200">
              <a:buClr>
                <a:srgbClr val="1C2B84"/>
              </a:buClr>
              <a:buFont typeface="Arial" charset="0"/>
              <a:buChar char="•"/>
            </a:pPr>
            <a:r>
              <a:rPr lang="en-GB" sz="2800" dirty="0">
                <a:ea typeface="Arial" charset="0"/>
                <a:cs typeface="Arial" charset="0"/>
              </a:rPr>
              <a:t>Business cases for </a:t>
            </a:r>
            <a:r>
              <a:rPr lang="en-GB" sz="2800" b="1" dirty="0">
                <a:ea typeface="Arial" charset="0"/>
                <a:cs typeface="Arial" charset="0"/>
              </a:rPr>
              <a:t>sustainability</a:t>
            </a:r>
            <a:r>
              <a:rPr lang="en-GB" sz="2800" dirty="0">
                <a:ea typeface="Arial" charset="0"/>
                <a:cs typeface="Arial" charset="0"/>
              </a:rPr>
              <a:t> beyond IMI funding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9AF274FA-5FB4-EB46-B1E7-169982DA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+mn-lt"/>
              </a:rPr>
              <a:t>Key Objectives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D929CAC-DA61-284F-9B55-16FF85D63B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5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7456977B-0985-E84C-B9FD-944DF675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International network with lean central coordination 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A single point of contact (One-stop-shop)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Efficient implementation of trials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Consistent procedures across sites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Strategic and operational feasibility assessment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nl-BE" sz="2800" dirty="0">
                <a:ea typeface="Arial" charset="0"/>
                <a:cs typeface="Arial" charset="0"/>
              </a:rPr>
              <a:t>Involvement of experts to develop innovative trial designs and methodology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nl-BE" sz="2800" dirty="0">
                <a:ea typeface="Arial" charset="0"/>
                <a:cs typeface="Arial" charset="0"/>
              </a:rPr>
              <a:t>Multi-KEY stakeholder collaboration</a:t>
            </a:r>
            <a:endParaRPr lang="en-US" sz="2800" dirty="0">
              <a:ea typeface="Arial" charset="0"/>
              <a:cs typeface="Arial" charset="0"/>
            </a:endParaRP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D1ED1F8F-FD08-A748-9A36-76A5B7D1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+mn-lt"/>
              </a:rPr>
              <a:t>Key features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B9BC775-F439-374C-AF5B-DAF856C4F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007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DBF60F0B-9C28-854F-8370-E3FD6A90E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3558" y="1138238"/>
            <a:ext cx="2687671" cy="4981575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10 EFPIA companies</a:t>
            </a: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ea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18 pediatric national networks</a:t>
            </a: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endParaRPr lang="en-US" altLang="en-US" dirty="0">
              <a:ea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2 large patient advocacy groups</a:t>
            </a: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endParaRPr lang="en-US" altLang="en-US" dirty="0">
              <a:ea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8 EU Multinational sub-specialty Networks</a:t>
            </a: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endParaRPr lang="en-US" altLang="en-US" dirty="0">
              <a:ea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charset="0"/>
                <a:cs typeface="Arial" charset="0"/>
              </a:rPr>
              <a:t>200 </a:t>
            </a:r>
            <a:r>
              <a:rPr lang="en-US" altLang="en-US" dirty="0">
                <a:ea typeface="Arial" charset="0"/>
                <a:cs typeface="Arial" charset="0"/>
              </a:rPr>
              <a:t>large children’s hospitals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BEF73AC3-330F-314E-B280-163A7789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cs typeface="Arial" charset="0"/>
              </a:rPr>
              <a:t>The c4c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en-US" dirty="0">
                <a:latin typeface="+mn-lt"/>
                <a:ea typeface="Arial" charset="0"/>
                <a:cs typeface="Arial" charset="0"/>
              </a:rPr>
              <a:t>consortium members</a:t>
            </a:r>
            <a:endParaRPr lang="it-IT" dirty="0"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666C40D-71FB-8D4E-8751-D278B6AC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2" y="1034715"/>
            <a:ext cx="5195244" cy="5085097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8384D7C-9E49-AB40-B6DC-48C6407CED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926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C45E4-2426-4F43-B9A4-738BEE4A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053" y="371347"/>
            <a:ext cx="5915025" cy="72160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Arial" charset="0"/>
                <a:cs typeface="Arial" charset="0"/>
              </a:rPr>
              <a:t>Private-public partnership  between Academia and Pharma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xmlns="" id="{04E0974B-B9DD-1847-B422-02675A8F2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96128" y="6268253"/>
            <a:ext cx="3492874" cy="273844"/>
          </a:xfrm>
        </p:spPr>
        <p:txBody>
          <a:bodyPr/>
          <a:lstStyle/>
          <a:p>
            <a:pPr algn="l"/>
            <a:r>
              <a:rPr lang="it-IT" dirty="0"/>
              <a:t>Version 1.0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CBD4981-91BF-6E42-99EF-4D978612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5" y="1128483"/>
            <a:ext cx="8147703" cy="51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7330" y="1114413"/>
            <a:ext cx="1872193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Infrastructure Office</a:t>
            </a:r>
          </a:p>
          <a:p>
            <a:pPr marL="103693" indent="-103693">
              <a:buFont typeface="Arial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Evaluation/ Assessment- the single point of contact will trigger the evaluation/ assessment process for the provision of services by the c4c network  </a:t>
            </a:r>
          </a:p>
          <a:p>
            <a:pPr marL="103693" indent="-103693">
              <a:buFont typeface="Arial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Communication with Existing Specialty/National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1144" y="1237075"/>
            <a:ext cx="1348797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Operations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Site Feasibility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Site identification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Study/site setup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Ongoing support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8222" y="3352952"/>
            <a:ext cx="1451459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Expert Advice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Strategic feasibility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Scientific/ clinical</a:t>
            </a:r>
          </a:p>
          <a:p>
            <a:pPr marL="103693" indent="-103693"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Operational/do-ability assessment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0928" y="1426828"/>
            <a:ext cx="67555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Sites</a:t>
            </a:r>
          </a:p>
          <a:p>
            <a:endParaRPr lang="en-US" sz="1200" dirty="0">
              <a:solidFill>
                <a:prstClr val="white"/>
              </a:solidFill>
            </a:endParaRPr>
          </a:p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3678" y="1938056"/>
            <a:ext cx="88964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National Hubs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3227" y="5169944"/>
            <a:ext cx="127264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Methodological</a:t>
            </a:r>
          </a:p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5121" y="3436519"/>
            <a:ext cx="675554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Clinical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41" name="Elbow Connector 40"/>
          <p:cNvCxnSpPr>
            <a:stCxn id="19" idx="3"/>
            <a:endCxn id="18" idx="1"/>
          </p:cNvCxnSpPr>
          <p:nvPr/>
        </p:nvCxnSpPr>
        <p:spPr>
          <a:xfrm flipV="1">
            <a:off x="7323322" y="1749994"/>
            <a:ext cx="727606" cy="418895"/>
          </a:xfrm>
          <a:prstGeom prst="bentConnector3">
            <a:avLst>
              <a:gd name="adj1" fmla="val 50000"/>
            </a:avLst>
          </a:prstGeom>
          <a:ln w="508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6447" y="3343663"/>
            <a:ext cx="800671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Sponsor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601277" y="2914907"/>
            <a:ext cx="3877986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Single Contact Point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66743" y="3422737"/>
            <a:ext cx="1872193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Advisory Group Secretariat</a:t>
            </a:r>
          </a:p>
          <a:p>
            <a:pPr marL="103693" indent="-103693">
              <a:buFont typeface="Arial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Central advisory process- All queries, at whatever stage, i.e. pre-PIP; FPI, during the study, or after the study for analysis and interpretation of data will undergo Advice.</a:t>
            </a:r>
          </a:p>
        </p:txBody>
      </p:sp>
      <p:cxnSp>
        <p:nvCxnSpPr>
          <p:cNvPr id="47" name="Straight Arrow Connector 46"/>
          <p:cNvCxnSpPr>
            <a:stCxn id="36" idx="3"/>
          </p:cNvCxnSpPr>
          <p:nvPr/>
        </p:nvCxnSpPr>
        <p:spPr>
          <a:xfrm flipV="1">
            <a:off x="987118" y="3429290"/>
            <a:ext cx="253527" cy="5287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5099" y="997720"/>
            <a:ext cx="91025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Specialty networks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>
            <a:endCxn id="22" idx="1"/>
          </p:cNvCxnSpPr>
          <p:nvPr/>
        </p:nvCxnSpPr>
        <p:spPr>
          <a:xfrm flipV="1">
            <a:off x="5087799" y="1228552"/>
            <a:ext cx="717300" cy="25350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0"/>
            <a:endCxn id="22" idx="2"/>
          </p:cNvCxnSpPr>
          <p:nvPr/>
        </p:nvCxnSpPr>
        <p:spPr>
          <a:xfrm flipH="1" flipV="1">
            <a:off x="6260228" y="1459385"/>
            <a:ext cx="618273" cy="47867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084241" y="1147226"/>
            <a:ext cx="876163" cy="37396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44670" y="5539276"/>
            <a:ext cx="995427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Industry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5175" y="4132070"/>
            <a:ext cx="102069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Children, Young People and Families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852294" y="5551913"/>
            <a:ext cx="581385" cy="124749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1" idx="3"/>
          </p:cNvCxnSpPr>
          <p:nvPr/>
        </p:nvCxnSpPr>
        <p:spPr>
          <a:xfrm>
            <a:off x="7295366" y="4481077"/>
            <a:ext cx="559809" cy="963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192538" y="3598347"/>
            <a:ext cx="643745" cy="2231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apezoid 50"/>
          <p:cNvSpPr/>
          <p:nvPr/>
        </p:nvSpPr>
        <p:spPr>
          <a:xfrm>
            <a:off x="6433679" y="3410240"/>
            <a:ext cx="984785" cy="2141673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Groups setup </a:t>
            </a:r>
            <a:r>
              <a:rPr lang="en-GB" sz="1200">
                <a:solidFill>
                  <a:prstClr val="white"/>
                </a:solidFill>
              </a:rPr>
              <a:t>for specific tasks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55176" y="3160750"/>
            <a:ext cx="9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Contributors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3518" y="316075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prstClr val="black"/>
                </a:solidFill>
              </a:rPr>
              <a:t>Advice</a:t>
            </a:r>
            <a:endParaRPr lang="en-GB" sz="1200" dirty="0">
              <a:solidFill>
                <a:prstClr val="black"/>
              </a:solidFill>
            </a:endParaRPr>
          </a:p>
        </p:txBody>
      </p:sp>
      <p:cxnSp>
        <p:nvCxnSpPr>
          <p:cNvPr id="60" name="Straight Arrow Connector 59"/>
          <p:cNvCxnSpPr>
            <a:endCxn id="20" idx="1"/>
          </p:cNvCxnSpPr>
          <p:nvPr/>
        </p:nvCxnSpPr>
        <p:spPr>
          <a:xfrm>
            <a:off x="7337828" y="5226546"/>
            <a:ext cx="265399" cy="17423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309089" y="2524067"/>
            <a:ext cx="1076453" cy="27079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7" idx="0"/>
          </p:cNvCxnSpPr>
          <p:nvPr/>
        </p:nvCxnSpPr>
        <p:spPr>
          <a:xfrm>
            <a:off x="4644723" y="2524067"/>
            <a:ext cx="759229" cy="82888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1"/>
            <a:endCxn id="8" idx="3"/>
          </p:cNvCxnSpPr>
          <p:nvPr/>
        </p:nvCxnSpPr>
        <p:spPr>
          <a:xfrm flipH="1" flipV="1">
            <a:off x="5059940" y="1837240"/>
            <a:ext cx="1373738" cy="33164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329523" y="3860783"/>
            <a:ext cx="1389865" cy="639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7" idx="3"/>
          </p:cNvCxnSpPr>
          <p:nvPr/>
        </p:nvCxnSpPr>
        <p:spPr>
          <a:xfrm flipH="1" flipV="1">
            <a:off x="6129681" y="3860783"/>
            <a:ext cx="439683" cy="12171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Work Packages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999"/>
              </a:spcAft>
              <a:buNone/>
            </a:pPr>
            <a:r>
              <a:rPr lang="en-GB" sz="2400" dirty="0">
                <a:solidFill>
                  <a:schemeClr val="tx2"/>
                </a:solidFill>
              </a:rPr>
              <a:t>Work package 1: Project management and oversight of IMI project 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just">
              <a:spcAft>
                <a:spcPts val="999"/>
              </a:spcAft>
              <a:buNone/>
            </a:pPr>
            <a:r>
              <a:rPr lang="en-GB" sz="2400" dirty="0">
                <a:solidFill>
                  <a:schemeClr val="tx2"/>
                </a:solidFill>
              </a:rPr>
              <a:t>Work package 2: Organisation and governance of the pan-European paediatric clinical trials network </a:t>
            </a:r>
          </a:p>
          <a:p>
            <a:pPr marL="0" indent="0" algn="just">
              <a:spcAft>
                <a:spcPts val="999"/>
              </a:spcAft>
              <a:buNone/>
            </a:pPr>
            <a:r>
              <a:rPr lang="en-GB" sz="2400" dirty="0">
                <a:solidFill>
                  <a:schemeClr val="tx2"/>
                </a:solidFill>
              </a:rPr>
              <a:t>Work package 3: Business plan development, expansion of the network and sustainability of the network funding sources post-IMI2 </a:t>
            </a:r>
            <a:r>
              <a:rPr lang="en-GB" sz="2400" dirty="0" smtClean="0">
                <a:solidFill>
                  <a:schemeClr val="tx2"/>
                </a:solidFill>
              </a:rPr>
              <a:t>support</a:t>
            </a:r>
          </a:p>
          <a:p>
            <a:pPr marL="0" indent="0" algn="just">
              <a:spcAft>
                <a:spcPts val="999"/>
              </a:spcAft>
              <a:buNone/>
            </a:pPr>
            <a:r>
              <a:rPr lang="en-GB" sz="2400" dirty="0">
                <a:solidFill>
                  <a:schemeClr val="tx2"/>
                </a:solidFill>
              </a:rPr>
              <a:t>WP5: Data coordinating </a:t>
            </a:r>
            <a:r>
              <a:rPr lang="en-GB" sz="2400" dirty="0" smtClean="0">
                <a:solidFill>
                  <a:schemeClr val="tx2"/>
                </a:solidFill>
              </a:rPr>
              <a:t>centre </a:t>
            </a:r>
            <a:r>
              <a:rPr lang="en-GB" sz="2400" dirty="0">
                <a:solidFill>
                  <a:schemeClr val="tx2"/>
                </a:solidFill>
              </a:rPr>
              <a:t>and data quality standards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just">
              <a:spcAft>
                <a:spcPts val="999"/>
              </a:spcAft>
              <a:buNone/>
            </a:pPr>
            <a:r>
              <a:rPr lang="en-GB" sz="2400" dirty="0">
                <a:solidFill>
                  <a:schemeClr val="tx2"/>
                </a:solidFill>
              </a:rPr>
              <a:t>WP7: Planning and execution of clinical trials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just">
              <a:spcAft>
                <a:spcPts val="999"/>
              </a:spcAft>
              <a:buNone/>
            </a:pPr>
            <a:r>
              <a:rPr lang="en-GB" sz="2400" dirty="0">
                <a:solidFill>
                  <a:schemeClr val="tx2"/>
                </a:solidFill>
              </a:rPr>
              <a:t> </a:t>
            </a:r>
          </a:p>
          <a:p>
            <a:pPr marL="0" indent="0" algn="just">
              <a:spcAft>
                <a:spcPts val="999"/>
              </a:spcAft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just">
              <a:spcAft>
                <a:spcPts val="999"/>
              </a:spcAft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1058"/>
            <a:ext cx="1979712" cy="890227"/>
          </a:xfrm>
          <a:prstGeom prst="rect">
            <a:avLst/>
          </a:prstGeom>
        </p:spPr>
      </p:pic>
      <p:grpSp>
        <p:nvGrpSpPr>
          <p:cNvPr id="6" name="Group 7"/>
          <p:cNvGrpSpPr>
            <a:grpSpLocks noChangeAspect="1"/>
          </p:cNvGrpSpPr>
          <p:nvPr/>
        </p:nvGrpSpPr>
        <p:grpSpPr>
          <a:xfrm>
            <a:off x="45154" y="6469768"/>
            <a:ext cx="2284939" cy="319226"/>
            <a:chOff x="248563" y="6237312"/>
            <a:chExt cx="3143683" cy="43920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83" y="6237312"/>
              <a:ext cx="658800" cy="439200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82" y="6237312"/>
              <a:ext cx="1423064" cy="437296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63" y="6237312"/>
              <a:ext cx="675694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8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400" dirty="0">
              <a:solidFill>
                <a:srgbClr val="FF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651" y="263550"/>
            <a:ext cx="6394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WP4: Scientific advice, feasibility and innovation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Saskia De </a:t>
            </a:r>
            <a:r>
              <a:rPr lang="en-US" b="1" i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Wildt</a:t>
            </a:r>
            <a:r>
              <a:rPr lang="en-US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b="1" i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4360" y="1831334"/>
          <a:ext cx="8610128" cy="3700698"/>
        </p:xfrm>
        <a:graphic>
          <a:graphicData uri="http://schemas.openxmlformats.org/drawingml/2006/table">
            <a:tbl>
              <a:tblPr/>
              <a:tblGrid>
                <a:gridCol w="473224">
                  <a:extLst>
                    <a:ext uri="{9D8B030D-6E8A-4147-A177-3AD203B41FA5}">
                      <a16:colId xmlns="" xmlns:a16="http://schemas.microsoft.com/office/drawing/2014/main" val="6982393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332147833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96448326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12093579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327986984"/>
                    </a:ext>
                  </a:extLst>
                </a:gridCol>
              </a:tblGrid>
              <a:tr h="5265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Lead Beneficiary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Lead EFPIA (expected)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Additional party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0020318"/>
                  </a:ext>
                </a:extLst>
              </a:tr>
              <a:tr h="78557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WP4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Scientific advice, feasibility and innovation 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RUN-MC, SIOPE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JANSSEN, BAYER, GSK, SANOFI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Servier</a:t>
                      </a:r>
                      <a:r>
                        <a:rPr lang="en-AU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, UCB, Lilly, Novartis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6836297"/>
                  </a:ext>
                </a:extLst>
              </a:tr>
              <a:tr h="26753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Implement expert panels (Feasibility Groups). 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RUN-MC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0067539"/>
                  </a:ext>
                </a:extLst>
              </a:tr>
              <a:tr h="5265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Set-up and maintain groups of scientific experts to trigger innovation. 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RUN-MC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198329"/>
                  </a:ext>
                </a:extLst>
              </a:tr>
              <a:tr h="5265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Implement standing disease or condition-focused network Clinical Expert Groups. Clinical Expert Groups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SIOPE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8511624"/>
                  </a:ext>
                </a:extLst>
              </a:tr>
              <a:tr h="5265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Set-up process to allow patients/parent representatives to give input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FSJD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7983144"/>
                  </a:ext>
                </a:extLst>
              </a:tr>
              <a:tr h="5265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Creation of the charter, definitions of operations, and selection of members of the different scientific bodies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RUN-MC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703978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40B1-36AA-4757-82CA-FC6E33620CB9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1058"/>
            <a:ext cx="1979712" cy="890227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154" y="6469768"/>
            <a:ext cx="2284939" cy="319226"/>
            <a:chOff x="248563" y="6237312"/>
            <a:chExt cx="3143683" cy="439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83" y="6237312"/>
              <a:ext cx="658800" cy="439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82" y="6237312"/>
              <a:ext cx="1423064" cy="437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63" y="6237312"/>
              <a:ext cx="675694" cy="439200"/>
            </a:xfrm>
            <a:prstGeom prst="rect">
              <a:avLst/>
            </a:prstGeom>
          </p:spPr>
        </p:pic>
      </p:grpSp>
      <p:sp>
        <p:nvSpPr>
          <p:cNvPr id="1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35053" y="6381430"/>
            <a:ext cx="2895600" cy="365125"/>
          </a:xfrm>
        </p:spPr>
        <p:txBody>
          <a:bodyPr/>
          <a:lstStyle/>
          <a:p>
            <a:r>
              <a:rPr lang="en-US" dirty="0"/>
              <a:t>c4c FPP kick-off meeting </a:t>
            </a:r>
          </a:p>
        </p:txBody>
      </p:sp>
    </p:spTree>
    <p:extLst>
      <p:ext uri="{BB962C8B-B14F-4D97-AF65-F5344CB8AC3E}">
        <p14:creationId xmlns:p14="http://schemas.microsoft.com/office/powerpoint/2010/main" val="10032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AD1DFB6B-5862-4746-8C40-391D528D5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453923"/>
            <a:ext cx="7886700" cy="179001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sz="3600" dirty="0">
                <a:ea typeface="Arial" charset="0"/>
                <a:cs typeface="Arial" charset="0"/>
              </a:rPr>
              <a:t>Better medicines for babies, children and young people through a pan-European clinical trial network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21DDADD7-8DF5-0E4E-9009-41A4C786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445"/>
            <a:ext cx="7886700" cy="6695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  <a:cs typeface="Arial" charset="0"/>
              </a:rPr>
              <a:t>Vision</a:t>
            </a:r>
            <a:endParaRPr lang="it-IT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0FD4D46-18EF-714E-A593-11F3670D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  <p:sp>
        <p:nvSpPr>
          <p:cNvPr id="5" name="Rounded Rectangle 4"/>
          <p:cNvSpPr/>
          <p:nvPr/>
        </p:nvSpPr>
        <p:spPr>
          <a:xfrm>
            <a:off x="242206" y="3614057"/>
            <a:ext cx="8738507" cy="1251855"/>
          </a:xfrm>
          <a:prstGeom prst="roundRect">
            <a:avLst>
              <a:gd name="adj" fmla="val 3848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6 </a:t>
            </a:r>
            <a:r>
              <a:rPr lang="en-GB" sz="3600" smtClean="0"/>
              <a:t>year horizon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7606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080" y="921285"/>
            <a:ext cx="8540392" cy="5388035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 create an integrated educational program developed jointly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by Academy and Pharmaceutical Companies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 address paediatric medicine development and paediatric clinical trials</a:t>
            </a:r>
            <a:endParaRPr lang="en-GB" sz="20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How: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developing a web-based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Virtual Learning Environment (VLE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). The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platform will be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the IMI2/C4C on-line Paediatric Medicines Academy</a:t>
            </a:r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reating and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adopt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an ad hoc Paediatric 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eTraining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GCP course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efine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developing a training curriculum of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aediatric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linical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Trialist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/Paediatric Pharmacologist (MS)</a:t>
            </a:r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organizing on site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training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stages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for Clinical Trial Unit Staff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implementing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specific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on site short courses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dedicated to Ethic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Committees and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dministrative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ospital Personnel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training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investigators about patient and family involvement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eveloping educational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materials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appropriate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children in different ages and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their families, validated by the Young Persons’ Advisory Group (YPAG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Organizing an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information campaign addressed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the general public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on the importance of new drug development for children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1058"/>
            <a:ext cx="1979712" cy="890227"/>
          </a:xfrm>
          <a:prstGeom prst="rect">
            <a:avLst/>
          </a:prstGeom>
        </p:spPr>
      </p:pic>
      <p:grpSp>
        <p:nvGrpSpPr>
          <p:cNvPr id="5" name="Group 7"/>
          <p:cNvGrpSpPr>
            <a:grpSpLocks noChangeAspect="1"/>
          </p:cNvGrpSpPr>
          <p:nvPr/>
        </p:nvGrpSpPr>
        <p:grpSpPr>
          <a:xfrm>
            <a:off x="45154" y="6469768"/>
            <a:ext cx="2284939" cy="319226"/>
            <a:chOff x="248563" y="6237312"/>
            <a:chExt cx="3143683" cy="439200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83" y="6237312"/>
              <a:ext cx="658800" cy="439200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82" y="6237312"/>
              <a:ext cx="1423064" cy="43729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63" y="6237312"/>
              <a:ext cx="675694" cy="439200"/>
            </a:xfrm>
            <a:prstGeom prst="rect">
              <a:avLst/>
            </a:prstGeom>
          </p:spPr>
        </p:pic>
      </p:grp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35053" y="6381430"/>
            <a:ext cx="2895600" cy="365125"/>
          </a:xfrm>
        </p:spPr>
        <p:txBody>
          <a:bodyPr/>
          <a:lstStyle/>
          <a:p>
            <a:r>
              <a:rPr lang="en-US" dirty="0"/>
              <a:t>c4c FPP kick-off meeting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16632"/>
            <a:ext cx="6768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WP6: Network research personnel education and training 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Paolo </a:t>
            </a:r>
            <a:r>
              <a:rPr lang="en-US" sz="1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Rossi  </a:t>
            </a:r>
            <a:endParaRPr lang="en-US" sz="28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09550700-3E26-B443-95D6-0F3AEF105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38239"/>
            <a:ext cx="7886700" cy="389620"/>
          </a:xfrm>
        </p:spPr>
        <p:txBody>
          <a:bodyPr/>
          <a:lstStyle/>
          <a:p>
            <a:r>
              <a:rPr lang="en-US" sz="2000" dirty="0">
                <a:ea typeface="Arial" charset="0"/>
                <a:cs typeface="Arial" charset="0"/>
              </a:rPr>
              <a:t>The </a:t>
            </a:r>
            <a:r>
              <a:rPr lang="en-US" sz="2000" b="1" dirty="0">
                <a:ea typeface="Arial" charset="0"/>
                <a:cs typeface="Arial" charset="0"/>
              </a:rPr>
              <a:t>c4c</a:t>
            </a:r>
            <a:r>
              <a:rPr lang="en-US" sz="2000" dirty="0">
                <a:ea typeface="Arial" charset="0"/>
                <a:cs typeface="Arial" charset="0"/>
              </a:rPr>
              <a:t> network will collaborate with other existing networks</a:t>
            </a:r>
          </a:p>
          <a:p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6DAEC0-241A-FD4B-BC0E-91AB1D5B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Arial" charset="0"/>
                <a:cs typeface="Arial" charset="0"/>
              </a:rPr>
              <a:t>Global Paediatric clinical trial networks </a:t>
            </a: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5060A54-C001-4C4D-AF66-EB1110D6103D}"/>
              </a:ext>
            </a:extLst>
          </p:cNvPr>
          <p:cNvSpPr/>
          <p:nvPr/>
        </p:nvSpPr>
        <p:spPr>
          <a:xfrm>
            <a:off x="135771" y="2366850"/>
            <a:ext cx="2905081" cy="376150"/>
          </a:xfrm>
          <a:prstGeom prst="rect">
            <a:avLst/>
          </a:prstGeom>
          <a:gradFill rotWithShape="0">
            <a:gsLst>
              <a:gs pos="0">
                <a:srgbClr val="09357A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09357A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en-GB" sz="1300" b="1">
                <a:solidFill>
                  <a:srgbClr val="1C2B84"/>
                </a:solidFill>
                <a:ea typeface="Arial" charset="0"/>
                <a:cs typeface="Arial" charset="0"/>
              </a:rPr>
              <a:t>US</a:t>
            </a:r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E2490A7-1668-BF49-B05F-5D61C44689D9}"/>
              </a:ext>
            </a:extLst>
          </p:cNvPr>
          <p:cNvSpPr/>
          <p:nvPr/>
        </p:nvSpPr>
        <p:spPr>
          <a:xfrm>
            <a:off x="4401201" y="2377892"/>
            <a:ext cx="3890624" cy="378000"/>
          </a:xfrm>
          <a:prstGeom prst="rect">
            <a:avLst/>
          </a:prstGeom>
          <a:gradFill rotWithShape="0">
            <a:gsLst>
              <a:gs pos="0">
                <a:srgbClr val="09357A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09357A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Europe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6505669-38DD-4A4E-A089-7C922459A227}"/>
              </a:ext>
            </a:extLst>
          </p:cNvPr>
          <p:cNvSpPr/>
          <p:nvPr/>
        </p:nvSpPr>
        <p:spPr>
          <a:xfrm>
            <a:off x="6474895" y="3476984"/>
            <a:ext cx="1850957" cy="375268"/>
          </a:xfrm>
          <a:prstGeom prst="rect">
            <a:avLst/>
          </a:prstGeom>
          <a:gradFill rotWithShape="0">
            <a:gsLst>
              <a:gs pos="0">
                <a:srgbClr val="09357A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09357A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Japan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7DAD6E0-5813-3147-9082-1AD690787193}"/>
              </a:ext>
            </a:extLst>
          </p:cNvPr>
          <p:cNvSpPr/>
          <p:nvPr/>
        </p:nvSpPr>
        <p:spPr>
          <a:xfrm>
            <a:off x="6474894" y="4776087"/>
            <a:ext cx="1850957" cy="344779"/>
          </a:xfrm>
          <a:prstGeom prst="rect">
            <a:avLst/>
          </a:prstGeom>
          <a:gradFill rotWithShape="0">
            <a:gsLst>
              <a:gs pos="0">
                <a:srgbClr val="09357A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09357A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Australia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C238251-E8C1-A745-A48F-B2FD7245D037}"/>
              </a:ext>
            </a:extLst>
          </p:cNvPr>
          <p:cNvSpPr/>
          <p:nvPr/>
        </p:nvSpPr>
        <p:spPr>
          <a:xfrm>
            <a:off x="2332116" y="2812446"/>
            <a:ext cx="716996" cy="672481"/>
          </a:xfrm>
          <a:prstGeom prst="rect">
            <a:avLst/>
          </a:prstGeom>
          <a:gradFill rotWithShape="0">
            <a:gsLst>
              <a:gs pos="0">
                <a:srgbClr val="BFE18D">
                  <a:lumMod val="75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  <a:p>
            <a:pPr algn="ctr"/>
            <a:r>
              <a:rPr lang="en-GB" sz="1300" b="1" dirty="0" err="1">
                <a:solidFill>
                  <a:srgbClr val="1C2B84"/>
                </a:solidFill>
                <a:ea typeface="Arial" charset="0"/>
                <a:cs typeface="Arial" charset="0"/>
              </a:rPr>
              <a:t>i</a:t>
            </a:r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-ACT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619D36F2-CFE5-0143-834C-EC1CC156573D}"/>
              </a:ext>
            </a:extLst>
          </p:cNvPr>
          <p:cNvSpPr/>
          <p:nvPr/>
        </p:nvSpPr>
        <p:spPr>
          <a:xfrm>
            <a:off x="127749" y="2812446"/>
            <a:ext cx="2119249" cy="659779"/>
          </a:xfrm>
          <a:prstGeom prst="rect">
            <a:avLst/>
          </a:prstGeom>
          <a:gradFill rotWithShape="0">
            <a:gsLst>
              <a:gs pos="0">
                <a:srgbClr val="BFE18D">
                  <a:lumMod val="75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algn="ctr"/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DCRI-GPN</a:t>
            </a:r>
          </a:p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(Global </a:t>
            </a:r>
            <a:r>
              <a:rPr lang="en-GB" sz="1300" b="1" dirty="0" err="1">
                <a:solidFill>
                  <a:srgbClr val="1C2B84"/>
                </a:solidFill>
                <a:ea typeface="Arial" charset="0"/>
                <a:cs typeface="Arial" charset="0"/>
              </a:rPr>
              <a:t>Pediatric</a:t>
            </a:r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 Network – Duke)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0FE6D464-AA2E-A64B-99CB-AFEB030329EB}"/>
              </a:ext>
            </a:extLst>
          </p:cNvPr>
          <p:cNvSpPr/>
          <p:nvPr/>
        </p:nvSpPr>
        <p:spPr>
          <a:xfrm>
            <a:off x="4398665" y="2784114"/>
            <a:ext cx="634052" cy="657801"/>
          </a:xfrm>
          <a:prstGeom prst="rect">
            <a:avLst/>
          </a:prstGeom>
          <a:gradFill rotWithShape="0">
            <a:gsLst>
              <a:gs pos="0">
                <a:srgbClr val="BFE18D">
                  <a:lumMod val="75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c4c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6AE176F5-4481-274B-B4E3-845580349A5E}"/>
              </a:ext>
            </a:extLst>
          </p:cNvPr>
          <p:cNvSpPr/>
          <p:nvPr/>
        </p:nvSpPr>
        <p:spPr>
          <a:xfrm>
            <a:off x="3116668" y="2812446"/>
            <a:ext cx="986100" cy="672481"/>
          </a:xfrm>
          <a:prstGeom prst="rect">
            <a:avLst/>
          </a:prstGeom>
          <a:gradFill rotWithShape="0">
            <a:gsLst>
              <a:gs pos="0">
                <a:srgbClr val="BFE18D">
                  <a:lumMod val="75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Kids</a:t>
            </a:r>
          </a:p>
          <a:p>
            <a:pPr algn="ctr"/>
            <a:r>
              <a:rPr lang="en-GB" sz="1300" b="1">
                <a:solidFill>
                  <a:srgbClr val="1C2B84"/>
                </a:solidFill>
                <a:ea typeface="Arial" charset="0"/>
                <a:cs typeface="Arial" charset="0"/>
              </a:rPr>
              <a:t>CAN </a:t>
            </a:r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75F145CA-1FC5-6A4E-ABA0-8AE4636B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154" y="3926343"/>
            <a:ext cx="3257052" cy="2004340"/>
          </a:xfrm>
          <a:prstGeom prst="rect">
            <a:avLst/>
          </a:prstGeom>
        </p:spPr>
      </p:pic>
      <p:sp>
        <p:nvSpPr>
          <p:cNvPr id="15" name="Arrow: Down 12">
            <a:extLst>
              <a:ext uri="{FF2B5EF4-FFF2-40B4-BE49-F238E27FC236}">
                <a16:creationId xmlns:a16="http://schemas.microsoft.com/office/drawing/2014/main" xmlns="" id="{082F1427-1D7F-6F41-83B5-46607B432BED}"/>
              </a:ext>
            </a:extLst>
          </p:cNvPr>
          <p:cNvSpPr/>
          <p:nvPr/>
        </p:nvSpPr>
        <p:spPr>
          <a:xfrm rot="4237394">
            <a:off x="5998913" y="3925217"/>
            <a:ext cx="276873" cy="479476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00">
              <a:ea typeface="Arial" charset="0"/>
              <a:cs typeface="Arial" charset="0"/>
            </a:endParaRPr>
          </a:p>
        </p:txBody>
      </p:sp>
      <p:sp>
        <p:nvSpPr>
          <p:cNvPr id="16" name="Arrow: Down 13">
            <a:extLst>
              <a:ext uri="{FF2B5EF4-FFF2-40B4-BE49-F238E27FC236}">
                <a16:creationId xmlns:a16="http://schemas.microsoft.com/office/drawing/2014/main" xmlns="" id="{50C9200A-1B99-9343-BE9E-61BE23CAB4DF}"/>
              </a:ext>
            </a:extLst>
          </p:cNvPr>
          <p:cNvSpPr/>
          <p:nvPr/>
        </p:nvSpPr>
        <p:spPr>
          <a:xfrm rot="5400000">
            <a:off x="6049702" y="5055250"/>
            <a:ext cx="253345" cy="479476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00">
              <a:ea typeface="Arial" charset="0"/>
              <a:cs typeface="Arial" charset="0"/>
            </a:endParaRPr>
          </a:p>
        </p:txBody>
      </p:sp>
      <p:sp>
        <p:nvSpPr>
          <p:cNvPr id="17" name="Arrow: Down 14">
            <a:extLst>
              <a:ext uri="{FF2B5EF4-FFF2-40B4-BE49-F238E27FC236}">
                <a16:creationId xmlns:a16="http://schemas.microsoft.com/office/drawing/2014/main" xmlns="" id="{1837E540-4029-2443-AE96-C0D8AEBACD90}"/>
              </a:ext>
            </a:extLst>
          </p:cNvPr>
          <p:cNvSpPr/>
          <p:nvPr/>
        </p:nvSpPr>
        <p:spPr>
          <a:xfrm>
            <a:off x="4532933" y="3539199"/>
            <a:ext cx="253345" cy="39585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00">
              <a:ea typeface="Arial" charset="0"/>
              <a:cs typeface="Arial" charset="0"/>
            </a:endParaRPr>
          </a:p>
        </p:txBody>
      </p:sp>
      <p:sp>
        <p:nvSpPr>
          <p:cNvPr id="18" name="Arrow: Down 15">
            <a:extLst>
              <a:ext uri="{FF2B5EF4-FFF2-40B4-BE49-F238E27FC236}">
                <a16:creationId xmlns:a16="http://schemas.microsoft.com/office/drawing/2014/main" xmlns="" id="{6FC40095-3D7C-994D-9FE5-6A67FCB3C7EF}"/>
              </a:ext>
            </a:extLst>
          </p:cNvPr>
          <p:cNvSpPr/>
          <p:nvPr/>
        </p:nvSpPr>
        <p:spPr>
          <a:xfrm rot="19181325">
            <a:off x="2688164" y="3466937"/>
            <a:ext cx="253345" cy="479476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00">
              <a:ea typeface="Arial" charset="0"/>
              <a:cs typeface="Arial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58ACC52F-17FE-8B48-B585-0615D573194E}"/>
              </a:ext>
            </a:extLst>
          </p:cNvPr>
          <p:cNvSpPr/>
          <p:nvPr/>
        </p:nvSpPr>
        <p:spPr>
          <a:xfrm>
            <a:off x="3116668" y="2366850"/>
            <a:ext cx="986100" cy="378000"/>
          </a:xfrm>
          <a:prstGeom prst="rect">
            <a:avLst/>
          </a:prstGeom>
          <a:gradFill rotWithShape="0">
            <a:gsLst>
              <a:gs pos="0">
                <a:srgbClr val="09357A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09357A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lang="en-GB" sz="1300" b="1">
                <a:solidFill>
                  <a:srgbClr val="1C2B84"/>
                </a:solidFill>
                <a:ea typeface="Arial" charset="0"/>
                <a:cs typeface="Arial" charset="0"/>
              </a:rPr>
              <a:t>Canada</a:t>
            </a:r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3602C3CA-DE59-6B4B-8ED5-5E8B8CDDB6D0}"/>
              </a:ext>
            </a:extLst>
          </p:cNvPr>
          <p:cNvSpPr/>
          <p:nvPr/>
        </p:nvSpPr>
        <p:spPr>
          <a:xfrm>
            <a:off x="6474895" y="3935050"/>
            <a:ext cx="1850958" cy="769208"/>
          </a:xfrm>
          <a:prstGeom prst="rect">
            <a:avLst/>
          </a:prstGeom>
          <a:gradFill rotWithShape="0">
            <a:gsLst>
              <a:gs pos="0">
                <a:srgbClr val="BFE18D">
                  <a:lumMod val="75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Japanese Pediatric Network for Drug Development</a:t>
            </a:r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3E45578D-FA60-FF47-96C0-16B460F87A67}"/>
              </a:ext>
            </a:extLst>
          </p:cNvPr>
          <p:cNvSpPr/>
          <p:nvPr/>
        </p:nvSpPr>
        <p:spPr>
          <a:xfrm>
            <a:off x="6474894" y="5187094"/>
            <a:ext cx="1850957" cy="769208"/>
          </a:xfrm>
          <a:prstGeom prst="rect">
            <a:avLst/>
          </a:prstGeom>
          <a:gradFill rotWithShape="0">
            <a:gsLst>
              <a:gs pos="0">
                <a:srgbClr val="BFE18D">
                  <a:lumMod val="75000"/>
                </a:srgbClr>
              </a:gs>
              <a:gs pos="100000">
                <a:srgbClr val="09357A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1C2B84"/>
                </a:solidFill>
                <a:ea typeface="Arial" charset="0"/>
                <a:cs typeface="Arial" charset="0"/>
              </a:rPr>
              <a:t>Pediatric Trials Network of Australia (PTNA)</a:t>
            </a:r>
            <a:endParaRPr lang="en-GB" sz="1300" b="1" dirty="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xmlns="" id="{CBA61E51-28E5-ED4A-8335-CAB473785E0E}"/>
              </a:ext>
            </a:extLst>
          </p:cNvPr>
          <p:cNvSpPr txBox="1"/>
          <p:nvPr/>
        </p:nvSpPr>
        <p:spPr>
          <a:xfrm>
            <a:off x="5551731" y="2911043"/>
            <a:ext cx="2538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rgbClr val="1C2B84"/>
                </a:solidFill>
                <a:ea typeface="Arial" charset="0"/>
                <a:cs typeface="Arial" charset="0"/>
              </a:rPr>
              <a:t>PENTA-ID</a:t>
            </a:r>
          </a:p>
          <a:p>
            <a:r>
              <a:rPr lang="en-GB" sz="1300" dirty="0">
                <a:solidFill>
                  <a:srgbClr val="1C2B84"/>
                </a:solidFill>
                <a:ea typeface="Arial" charset="0"/>
                <a:cs typeface="Arial" charset="0"/>
              </a:rPr>
              <a:t>/PRINTO/CF/SIOPE/ECRIN…</a:t>
            </a:r>
          </a:p>
        </p:txBody>
      </p:sp>
      <p:sp>
        <p:nvSpPr>
          <p:cNvPr id="23" name="Right Brace 20">
            <a:extLst>
              <a:ext uri="{FF2B5EF4-FFF2-40B4-BE49-F238E27FC236}">
                <a16:creationId xmlns:a16="http://schemas.microsoft.com/office/drawing/2014/main" xmlns="" id="{4E09BDEA-F8AB-A243-98BD-48F05839AD30}"/>
              </a:ext>
            </a:extLst>
          </p:cNvPr>
          <p:cNvSpPr/>
          <p:nvPr/>
        </p:nvSpPr>
        <p:spPr>
          <a:xfrm>
            <a:off x="5153436" y="2784114"/>
            <a:ext cx="281306" cy="657801"/>
          </a:xfrm>
          <a:prstGeom prst="righ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0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sp>
        <p:nvSpPr>
          <p:cNvPr id="24" name="Arrow: Down 14">
            <a:extLst>
              <a:ext uri="{FF2B5EF4-FFF2-40B4-BE49-F238E27FC236}">
                <a16:creationId xmlns:a16="http://schemas.microsoft.com/office/drawing/2014/main" xmlns="" id="{56608F4E-CAB2-E14C-B4D0-5F950BA4EA9D}"/>
              </a:ext>
            </a:extLst>
          </p:cNvPr>
          <p:cNvSpPr/>
          <p:nvPr/>
        </p:nvSpPr>
        <p:spPr>
          <a:xfrm>
            <a:off x="3496691" y="3539199"/>
            <a:ext cx="253345" cy="395851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00">
              <a:ea typeface="Arial" charset="0"/>
              <a:cs typeface="Arial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6943AC2-D1AA-4241-8C02-B2C7BDE522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435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9E1B9D96-2080-F842-86D2-27B6AC2AA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943781"/>
            <a:ext cx="7886700" cy="3847419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1C2B84"/>
              </a:buClr>
            </a:pPr>
            <a:endParaRPr lang="en-US" dirty="0">
              <a:ea typeface="Arial" charset="0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High quality input in study design and preparation through rigorous strategic and </a:t>
            </a:r>
            <a:r>
              <a:rPr lang="en-US" b="1" dirty="0">
                <a:ea typeface="Arial" charset="0"/>
                <a:cs typeface="Arial" charset="0"/>
              </a:rPr>
              <a:t>operational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feasibility</a:t>
            </a:r>
            <a:r>
              <a:rPr lang="en-US" dirty="0">
                <a:ea typeface="Arial" charset="0"/>
                <a:cs typeface="Arial" charset="0"/>
              </a:rPr>
              <a:t> assessment</a:t>
            </a:r>
          </a:p>
          <a:p>
            <a:pPr marL="342900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b="1" dirty="0">
                <a:ea typeface="Arial" charset="0"/>
                <a:cs typeface="Arial" charset="0"/>
              </a:rPr>
              <a:t>Efficient implementation </a:t>
            </a:r>
            <a:r>
              <a:rPr lang="en-US" dirty="0">
                <a:ea typeface="Arial" charset="0"/>
                <a:cs typeface="Arial" charset="0"/>
              </a:rPr>
              <a:t>by adopting consistent approaches, aligned quality standards and coordination of sites at national and international level</a:t>
            </a:r>
          </a:p>
          <a:p>
            <a:pPr marL="342900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A </a:t>
            </a:r>
            <a:r>
              <a:rPr lang="en-US" b="1" dirty="0">
                <a:ea typeface="Arial" charset="0"/>
                <a:cs typeface="Arial" charset="0"/>
              </a:rPr>
              <a:t>single point of contact </a:t>
            </a:r>
            <a:r>
              <a:rPr lang="en-US" dirty="0">
                <a:ea typeface="Arial" charset="0"/>
                <a:cs typeface="Arial" charset="0"/>
              </a:rPr>
              <a:t>for all sponsors, sites and investigators</a:t>
            </a:r>
          </a:p>
          <a:p>
            <a:pPr marL="342900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b="1" dirty="0">
                <a:ea typeface="Arial" charset="0"/>
                <a:cs typeface="Arial" charset="0"/>
              </a:rPr>
              <a:t>Collaboration</a:t>
            </a:r>
            <a:r>
              <a:rPr lang="en-US" dirty="0">
                <a:ea typeface="Arial" charset="0"/>
                <a:cs typeface="Arial" charset="0"/>
              </a:rPr>
              <a:t> with EU pediatric specialty networks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BEF7A1C5-FD07-FB4A-9DAA-D5ACD2C6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89504"/>
          </a:xfrm>
        </p:spPr>
        <p:txBody>
          <a:bodyPr anchor="ctr">
            <a:noAutofit/>
          </a:bodyPr>
          <a:lstStyle/>
          <a:p>
            <a:r>
              <a:rPr lang="nl-BE" sz="4000" dirty="0">
                <a:latin typeface="+mn-lt"/>
                <a:ea typeface="Arial" charset="0"/>
                <a:cs typeface="Arial" charset="0"/>
              </a:rPr>
              <a:t>Benefits for </a:t>
            </a:r>
            <a:r>
              <a:rPr lang="nl-BE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sponsors</a:t>
            </a:r>
            <a:r>
              <a:rPr lang="nl-BE" sz="4000" dirty="0">
                <a:latin typeface="+mn-lt"/>
                <a:ea typeface="Arial" charset="0"/>
                <a:cs typeface="Arial" charset="0"/>
              </a:rPr>
              <a:t> in placing a study with c4c</a:t>
            </a:r>
            <a:endParaRPr lang="it-IT" sz="4000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57FDF8D-1AD0-3F42-B75B-4AEA26A67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549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A03A7633-AC96-9740-87EF-6933C2A9F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1C2B84"/>
              </a:buClr>
              <a:buFont typeface="Arial" panose="020B0604020202020204" pitchFamily="34" charset="0"/>
              <a:buChar char="•"/>
            </a:pPr>
            <a:endParaRPr lang="en-GB" b="1" dirty="0">
              <a:ea typeface="Arial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GB" b="1" dirty="0">
                <a:ea typeface="Arial" charset="0"/>
                <a:cs typeface="Arial" charset="0"/>
              </a:rPr>
              <a:t>Harmonized, streamlined procedures </a:t>
            </a:r>
            <a:r>
              <a:rPr lang="en-GB" dirty="0">
                <a:ea typeface="Arial" charset="0"/>
                <a:cs typeface="Arial" charset="0"/>
              </a:rPr>
              <a:t>across the trial lifecycle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Arial" charset="0"/>
                <a:cs typeface="Arial" charset="0"/>
              </a:rPr>
              <a:t>Opportunities to </a:t>
            </a:r>
            <a:r>
              <a:rPr lang="en-GB" b="1" dirty="0">
                <a:ea typeface="Arial" charset="0"/>
                <a:cs typeface="Arial" charset="0"/>
              </a:rPr>
              <a:t>build economies of scale </a:t>
            </a:r>
            <a:r>
              <a:rPr lang="en-GB" dirty="0">
                <a:ea typeface="Arial" charset="0"/>
                <a:cs typeface="Arial" charset="0"/>
              </a:rPr>
              <a:t>at site and national level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Reducing barriers to entry and so making paediatric research more attractive and </a:t>
            </a:r>
            <a:r>
              <a:rPr lang="en-GB" b="1" dirty="0">
                <a:cs typeface="Arial" charset="0"/>
              </a:rPr>
              <a:t>competitive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Arial" charset="0"/>
                <a:cs typeface="Arial" charset="0"/>
              </a:rPr>
              <a:t>Access to a wide range of study sponsors through a </a:t>
            </a:r>
            <a:r>
              <a:rPr lang="en-GB" b="1" dirty="0">
                <a:ea typeface="Arial" charset="0"/>
                <a:cs typeface="Arial" charset="0"/>
              </a:rPr>
              <a:t>transparent</a:t>
            </a:r>
            <a:r>
              <a:rPr lang="en-GB" dirty="0">
                <a:ea typeface="Arial" charset="0"/>
                <a:cs typeface="Arial" charset="0"/>
              </a:rPr>
              <a:t>, evidence-based, network-wide vetting procedure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Arial" charset="0"/>
                <a:cs typeface="Arial" charset="0"/>
              </a:rPr>
              <a:t>Input from </a:t>
            </a:r>
            <a:r>
              <a:rPr lang="en-GB" b="1" dirty="0">
                <a:ea typeface="Arial" charset="0"/>
                <a:cs typeface="Arial" charset="0"/>
              </a:rPr>
              <a:t>relevant specialty networks </a:t>
            </a:r>
            <a:r>
              <a:rPr lang="en-GB" dirty="0">
                <a:ea typeface="Arial" charset="0"/>
                <a:cs typeface="Arial" charset="0"/>
              </a:rPr>
              <a:t>and methodologists on study design, implementation and assessment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8E806AB-C555-934A-BF69-17DB273E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Arial" charset="0"/>
                <a:cs typeface="Arial" charset="0"/>
              </a:rPr>
              <a:t>Benefits to the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paediatric community</a:t>
            </a:r>
            <a:endParaRPr lang="it-IT" sz="3600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31D101C-6C6D-204C-855E-C2677EAD40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869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48261961-2269-6D4C-9FA6-54ADC20751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ea typeface="Arial" charset="0"/>
              <a:cs typeface="Arial" charset="0"/>
            </a:endParaRP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Arial" charset="0"/>
                <a:cs typeface="Arial" charset="0"/>
              </a:rPr>
              <a:t>Access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to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new experimental therapies </a:t>
            </a:r>
            <a:r>
              <a:rPr lang="en-US" dirty="0">
                <a:ea typeface="Arial" charset="0"/>
                <a:cs typeface="Arial" charset="0"/>
              </a:rPr>
              <a:t>for children in </a:t>
            </a:r>
            <a:br>
              <a:rPr lang="en-US" dirty="0">
                <a:ea typeface="Arial" charset="0"/>
                <a:cs typeface="Arial" charset="0"/>
              </a:rPr>
            </a:br>
            <a:r>
              <a:rPr lang="en-US" dirty="0">
                <a:ea typeface="Arial" charset="0"/>
                <a:cs typeface="Arial" charset="0"/>
              </a:rPr>
              <a:t>well-designed clinical trials</a:t>
            </a: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Arial" charset="0"/>
                <a:cs typeface="Arial" charset="0"/>
              </a:rPr>
              <a:t>Better training for research personnel and </a:t>
            </a:r>
            <a:r>
              <a:rPr lang="en-US" b="1" dirty="0">
                <a:ea typeface="Arial" charset="0"/>
                <a:cs typeface="Arial" charset="0"/>
              </a:rPr>
              <a:t>improved trial readiness </a:t>
            </a:r>
            <a:r>
              <a:rPr lang="en-US" dirty="0">
                <a:ea typeface="Arial" charset="0"/>
                <a:cs typeface="Arial" charset="0"/>
              </a:rPr>
              <a:t>at all participating sites</a:t>
            </a: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Arial" charset="0"/>
                <a:cs typeface="Arial" charset="0"/>
              </a:rPr>
              <a:t>Improved efficiency </a:t>
            </a:r>
            <a:r>
              <a:rPr lang="en-US" dirty="0">
                <a:ea typeface="Arial" charset="0"/>
                <a:cs typeface="Arial" charset="0"/>
              </a:rPr>
              <a:t>in executing trials (faster, cheaper) </a:t>
            </a: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Arial" charset="0"/>
                <a:cs typeface="Arial" charset="0"/>
              </a:rPr>
              <a:t>Improved data quality </a:t>
            </a:r>
            <a:r>
              <a:rPr lang="en-US" dirty="0">
                <a:ea typeface="Arial" charset="0"/>
                <a:cs typeface="Arial" charset="0"/>
              </a:rPr>
              <a:t>for labelling of next generation medicines for children</a:t>
            </a: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Arial" charset="0"/>
                <a:cs typeface="Arial" charset="0"/>
              </a:rPr>
              <a:t>Enhanced role of </a:t>
            </a:r>
            <a:r>
              <a:rPr lang="en-US" b="1" dirty="0">
                <a:ea typeface="Arial" charset="0"/>
                <a:cs typeface="Arial" charset="0"/>
              </a:rPr>
              <a:t>clinicians and patient/parent advocacy groups </a:t>
            </a:r>
            <a:r>
              <a:rPr lang="en-US" dirty="0">
                <a:ea typeface="Arial" charset="0"/>
                <a:cs typeface="Arial" charset="0"/>
              </a:rPr>
              <a:t>in planning and designing studies</a:t>
            </a: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Arial" charset="0"/>
                <a:cs typeface="Arial" charset="0"/>
              </a:rPr>
              <a:t>Broadening the access </a:t>
            </a:r>
            <a:r>
              <a:rPr lang="en-US" dirty="0">
                <a:ea typeface="Arial" charset="0"/>
                <a:cs typeface="Arial" charset="0"/>
              </a:rPr>
              <a:t>of academic medical centers and clinical faculty across Europe to new experimental therapies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D63C47B-34A5-E04F-AFFF-433ADF72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  <a:ea typeface="Arial" charset="0"/>
                <a:cs typeface="Arial" charset="0"/>
              </a:rPr>
              <a:t>Expected long term impact of c4c</a:t>
            </a:r>
            <a:endParaRPr lang="it-IT" sz="4000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FCB18F3-DCD5-7643-9674-E3BD1516F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734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AAC045A8-9D3D-DC4C-8F88-E393A546D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724628"/>
            <a:ext cx="7886700" cy="4395185"/>
          </a:xfrm>
        </p:spPr>
        <p:txBody>
          <a:bodyPr/>
          <a:lstStyle/>
          <a:p>
            <a:endParaRPr lang="it-IT" dirty="0"/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cs typeface="Arial" charset="0"/>
              </a:rPr>
              <a:t>Proof-of-viability trials</a:t>
            </a:r>
          </a:p>
          <a:p>
            <a:pPr marL="1271588" lvl="1" indent="-457200">
              <a:spcBef>
                <a:spcPts val="1200"/>
              </a:spcBef>
              <a:buClr>
                <a:srgbClr val="1C2B84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1C2B84"/>
                </a:solidFill>
                <a:cs typeface="Arial" charset="0"/>
              </a:rPr>
              <a:t>Industry sponsored </a:t>
            </a:r>
          </a:p>
          <a:p>
            <a:pPr marL="1271588" lvl="1" indent="-457200">
              <a:spcBef>
                <a:spcPts val="1200"/>
              </a:spcBef>
              <a:buClr>
                <a:srgbClr val="1C2B84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1C2B84"/>
                </a:solidFill>
                <a:cs typeface="Arial" charset="0"/>
              </a:rPr>
              <a:t>Non-industry-sponsored</a:t>
            </a:r>
          </a:p>
          <a:p>
            <a:pPr marL="700088" indent="-34290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Arial" charset="0"/>
                <a:cs typeface="Arial" charset="0"/>
              </a:rPr>
              <a:t>selecting and comparing metrics about studies’ start-up and conduct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D770AC19-24F5-284C-8AFF-EF30E4D2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  <a:ea typeface="Arial" charset="0"/>
                <a:cs typeface="Arial" charset="0"/>
              </a:rPr>
              <a:t>How c4c will be put to the test</a:t>
            </a:r>
            <a:endParaRPr lang="it-IT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C85A983-3DE1-6247-9AEC-708B2D0638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42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0018BBD0-2953-DF4B-BAF1-62667D19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latin typeface="+mn-lt"/>
                <a:ea typeface="Arial" charset="0"/>
                <a:cs typeface="Arial" charset="0"/>
              </a:rPr>
              <a:t>Scope of c4c (at end of year 6)</a:t>
            </a:r>
            <a:endParaRPr lang="it-IT" dirty="0">
              <a:latin typeface="+mn-lt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DA7E8686-623F-C94C-B3A4-5FD41FE18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985809"/>
              </p:ext>
            </p:extLst>
          </p:nvPr>
        </p:nvGraphicFramePr>
        <p:xfrm>
          <a:off x="655093" y="1610415"/>
          <a:ext cx="7894156" cy="35966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25267">
                  <a:extLst>
                    <a:ext uri="{9D8B030D-6E8A-4147-A177-3AD203B41FA5}">
                      <a16:colId xmlns:a16="http://schemas.microsoft.com/office/drawing/2014/main" xmlns="" val="4279240470"/>
                    </a:ext>
                  </a:extLst>
                </a:gridCol>
                <a:gridCol w="5668889">
                  <a:extLst>
                    <a:ext uri="{9D8B030D-6E8A-4147-A177-3AD203B41FA5}">
                      <a16:colId xmlns:a16="http://schemas.microsoft.com/office/drawing/2014/main" xmlns="" val="3428676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Type of study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Industry/non-industry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74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Intervention</a:t>
                      </a:r>
                      <a:endParaRPr lang="en-GB" sz="2000" b="1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Drug, biologics, devices</a:t>
                      </a:r>
                      <a:endParaRPr lang="en-GB" sz="2000" b="0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49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Geography</a:t>
                      </a:r>
                      <a:endParaRPr lang="en-GB" sz="2000" b="1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Europe</a:t>
                      </a:r>
                      <a:endParaRPr lang="en-GB" sz="2000" b="0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91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Phase of study</a:t>
                      </a:r>
                      <a:endParaRPr lang="en-GB" sz="2000" b="1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Ph 1- 4; registry studies, non-interventional</a:t>
                      </a:r>
                      <a:endParaRPr lang="en-GB" sz="2000" b="0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053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Endpoints</a:t>
                      </a:r>
                      <a:endParaRPr lang="en-GB" sz="2000" b="1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PK/PD, efficacy, safety</a:t>
                      </a:r>
                      <a:endParaRPr lang="en-GB" sz="2000" b="0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51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Responsibilities</a:t>
                      </a:r>
                      <a:endParaRPr lang="en-GB" sz="2000" b="1" dirty="0">
                        <a:solidFill>
                          <a:srgbClr val="1C2B8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</a:t>
                      </a:r>
                      <a:r>
                        <a:rPr lang="en-US" sz="2000" b="1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c4c</a:t>
                      </a:r>
                      <a:r>
                        <a:rPr lang="en-US" sz="2000" dirty="0">
                          <a:solidFill>
                            <a:srgbClr val="1C2B8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network will provide some central services for trials, for example, trial feasibility, pharmacovigilance activities and commissioning of trial supplies. Other operations to be supplied by the sponsor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627630"/>
                  </a:ext>
                </a:extLst>
              </a:tr>
            </a:tbl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C4C3CF9C-749B-A446-BCEF-F2C196ECE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153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1D2225C3-6310-634A-9A3B-04119C8F6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b="1" dirty="0">
                <a:ea typeface="Arial" charset="0"/>
                <a:cs typeface="Arial" charset="0"/>
              </a:rPr>
              <a:t>c4c</a:t>
            </a:r>
            <a:r>
              <a:rPr lang="en-US" dirty="0">
                <a:ea typeface="Arial" charset="0"/>
                <a:cs typeface="Arial" charset="0"/>
              </a:rPr>
              <a:t> will use a coordinated approach to deliver high quality “regulatory grade” clinical trials in: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Multiple countries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Multiple sites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All paediatric age groups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None/>
            </a:pPr>
            <a:endParaRPr lang="en-US" sz="2000" dirty="0">
              <a:solidFill>
                <a:srgbClr val="1C2B84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dirty="0">
                <a:ea typeface="Arial" charset="0"/>
                <a:cs typeface="Arial" charset="0"/>
              </a:rPr>
              <a:t>by supporting: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Trial implementation using resources shared between studies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Trial design through a combination of information about natural history, feasibility, appropriate innovation, and expert opinion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Education and awareness within and beyond the network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A4D364F0-90AB-D946-AE1E-2BC7734A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+mn-lt"/>
              </a:rPr>
              <a:t>MISSION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A103CFE-2F13-E340-BB87-E0303B3F8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382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1D2225C3-6310-634A-9A3B-04119C8F6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27352"/>
            <a:ext cx="7886700" cy="4981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b="1" dirty="0">
                <a:ea typeface="Arial" charset="0"/>
                <a:cs typeface="Arial" charset="0"/>
              </a:rPr>
              <a:t>c4c</a:t>
            </a:r>
            <a:r>
              <a:rPr lang="en-US" dirty="0">
                <a:ea typeface="Arial" charset="0"/>
                <a:cs typeface="Arial" charset="0"/>
              </a:rPr>
              <a:t> will use a coordinated approach to deliver high quality “regulatory grade” clinical trials in: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Multiple countries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Multiple sites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All paediatric age groups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None/>
            </a:pPr>
            <a:endParaRPr lang="en-US" sz="2000" dirty="0">
              <a:solidFill>
                <a:srgbClr val="1C2B84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dirty="0">
                <a:ea typeface="Arial" charset="0"/>
                <a:cs typeface="Arial" charset="0"/>
              </a:rPr>
              <a:t>by supporting: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Trial implementation using resources shared between studies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Trial design through a combination of information about natural history, feasibility, appropriate innovation, and expert opinion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Education and awareness within and beyond the network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A4D364F0-90AB-D946-AE1E-2BC7734A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+mn-lt"/>
              </a:rPr>
              <a:t>MISSION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A103CFE-2F13-E340-BB87-E0303B3F8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  <p:sp>
        <p:nvSpPr>
          <p:cNvPr id="10" name="Rounded Rectangle 9"/>
          <p:cNvSpPr/>
          <p:nvPr/>
        </p:nvSpPr>
        <p:spPr>
          <a:xfrm>
            <a:off x="1317171" y="4099171"/>
            <a:ext cx="6662058" cy="345060"/>
          </a:xfrm>
          <a:prstGeom prst="roundRect">
            <a:avLst>
              <a:gd name="adj" fmla="val 38485"/>
            </a:avLst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1238251" y="4444231"/>
            <a:ext cx="2865664" cy="345060"/>
          </a:xfrm>
          <a:prstGeom prst="roundRect">
            <a:avLst>
              <a:gd name="adj" fmla="val 38485"/>
            </a:avLst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201886" y="3484916"/>
            <a:ext cx="3581399" cy="345060"/>
          </a:xfrm>
          <a:prstGeom prst="roundRect">
            <a:avLst>
              <a:gd name="adj" fmla="val 38485"/>
            </a:avLst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8988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1D2225C3-6310-634A-9A3B-04119C8F6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b="1" dirty="0">
                <a:ea typeface="Arial" charset="0"/>
                <a:cs typeface="Arial" charset="0"/>
              </a:rPr>
              <a:t>c4c</a:t>
            </a:r>
            <a:r>
              <a:rPr lang="en-US" dirty="0">
                <a:ea typeface="Arial" charset="0"/>
                <a:cs typeface="Arial" charset="0"/>
              </a:rPr>
              <a:t> will use a coordinated approach to deliver high quality “regulatory grade” clinical trials in: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Multiple countries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Multiple sites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All paediatric age groups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None/>
            </a:pPr>
            <a:endParaRPr lang="en-US" sz="2000" dirty="0">
              <a:solidFill>
                <a:srgbClr val="1C2B84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</a:pPr>
            <a:r>
              <a:rPr lang="en-US" dirty="0">
                <a:ea typeface="Arial" charset="0"/>
                <a:cs typeface="Arial" charset="0"/>
              </a:rPr>
              <a:t>by supporting: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Trial implementation using resources shared between studies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Trial design through a combination of information about natural history, feasibility, appropriate innovation, and expert opinion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1C2B84"/>
              </a:buClr>
            </a:pPr>
            <a:r>
              <a:rPr lang="en-US" sz="2000" dirty="0">
                <a:solidFill>
                  <a:srgbClr val="1C2B84"/>
                </a:solidFill>
                <a:ea typeface="Arial" charset="0"/>
                <a:cs typeface="Arial" charset="0"/>
              </a:rPr>
              <a:t>Education and awareness within and beyond the network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A4D364F0-90AB-D946-AE1E-2BC7734A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+mn-lt"/>
              </a:rPr>
              <a:t>MISSION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A103CFE-2F13-E340-BB87-E0303B3F8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  <p:sp>
        <p:nvSpPr>
          <p:cNvPr id="5" name="Rounded Rectangle 4"/>
          <p:cNvSpPr/>
          <p:nvPr/>
        </p:nvSpPr>
        <p:spPr>
          <a:xfrm>
            <a:off x="242206" y="4452259"/>
            <a:ext cx="8738507" cy="2319225"/>
          </a:xfrm>
          <a:prstGeom prst="roundRect">
            <a:avLst>
              <a:gd name="adj" fmla="val 3848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Relevance to </a:t>
            </a:r>
            <a:r>
              <a:rPr lang="en-GB" sz="3600" dirty="0" smtClean="0"/>
              <a:t>Estonia / Lithuania / Latvia:</a:t>
            </a:r>
            <a:endParaRPr lang="en-GB" sz="3600" dirty="0" smtClean="0"/>
          </a:p>
          <a:p>
            <a:pPr marL="571500" indent="-571500" algn="ctr">
              <a:buFont typeface="Arial" charset="0"/>
              <a:buChar char="•"/>
            </a:pPr>
            <a:r>
              <a:rPr lang="en-GB" sz="3600" dirty="0" smtClean="0"/>
              <a:t>Facilitation – infrastructure </a:t>
            </a:r>
          </a:p>
          <a:p>
            <a:pPr marL="571500" indent="-571500" algn="ctr">
              <a:buFont typeface="Arial" charset="0"/>
              <a:buChar char="•"/>
            </a:pPr>
            <a:r>
              <a:rPr lang="en-GB" sz="3600" dirty="0" smtClean="0"/>
              <a:t>Enrichment – width </a:t>
            </a:r>
          </a:p>
        </p:txBody>
      </p:sp>
    </p:spTree>
    <p:extLst>
      <p:ext uri="{BB962C8B-B14F-4D97-AF65-F5344CB8AC3E}">
        <p14:creationId xmlns:p14="http://schemas.microsoft.com/office/powerpoint/2010/main" val="86865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02125140-641A-714A-B371-12A94478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+mn-lt"/>
                <a:ea typeface="Arial" charset="0"/>
                <a:cs typeface="Arial" charset="0"/>
              </a:rPr>
              <a:t>Planning, set-up &amp; conduct of a Paediatric Development Program </a:t>
            </a:r>
            <a:r>
              <a:rPr lang="en-US" sz="2800" b="0" dirty="0">
                <a:latin typeface="+mn-lt"/>
                <a:ea typeface="Arial" charset="0"/>
                <a:cs typeface="Arial" charset="0"/>
              </a:rPr>
              <a:t/>
            </a:r>
            <a:br>
              <a:rPr lang="en-US" sz="2800" b="0" dirty="0">
                <a:latin typeface="+mn-lt"/>
                <a:ea typeface="Arial" charset="0"/>
                <a:cs typeface="Arial" charset="0"/>
              </a:rPr>
            </a:br>
            <a:r>
              <a:rPr lang="en-US" sz="2400" b="0" i="1" dirty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A multifaceted challenge… </a:t>
            </a:r>
            <a:endParaRPr lang="it-IT" sz="2800" dirty="0">
              <a:latin typeface="+mn-lt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33B433E1-45DE-8048-AB15-D2397468C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727930"/>
              </p:ext>
            </p:extLst>
          </p:nvPr>
        </p:nvGraphicFramePr>
        <p:xfrm>
          <a:off x="304800" y="1450965"/>
          <a:ext cx="8515350" cy="474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B93181C7-47F5-6444-BACD-A53B6F44C5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60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A846B701-BBB3-A846-B737-C1101FB0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300" dirty="0">
                <a:latin typeface="+mn-lt"/>
                <a:ea typeface="Arial" charset="0"/>
                <a:cs typeface="Arial" charset="0"/>
              </a:rPr>
              <a:t>Challenges when conducting paediatric trials</a:t>
            </a:r>
            <a:r>
              <a:rPr lang="en-US" altLang="en-US" b="0" dirty="0">
                <a:latin typeface="+mn-lt"/>
                <a:ea typeface="Arial" charset="0"/>
                <a:cs typeface="Arial" charset="0"/>
              </a:rPr>
              <a:t/>
            </a:r>
            <a:br>
              <a:rPr lang="en-US" altLang="en-US" b="0" dirty="0">
                <a:latin typeface="+mn-lt"/>
                <a:ea typeface="Arial" charset="0"/>
                <a:cs typeface="Arial" charset="0"/>
              </a:rPr>
            </a:br>
            <a:r>
              <a:rPr lang="en-US" altLang="en-US" b="0" dirty="0">
                <a:latin typeface="+mn-lt"/>
                <a:ea typeface="Arial" charset="0"/>
                <a:cs typeface="Arial" charset="0"/>
              </a:rPr>
              <a:t/>
            </a:r>
            <a:br>
              <a:rPr lang="en-US" altLang="en-US" b="0" dirty="0">
                <a:latin typeface="+mn-lt"/>
                <a:ea typeface="Arial" charset="0"/>
                <a:cs typeface="Arial" charset="0"/>
              </a:rPr>
            </a:br>
            <a:endParaRPr lang="it-IT" dirty="0">
              <a:latin typeface="+mn-lt"/>
            </a:endParaRPr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xmlns="" id="{0CBE6DF7-2703-E045-B83E-7045C10AA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101707"/>
              </p:ext>
            </p:extLst>
          </p:nvPr>
        </p:nvGraphicFramePr>
        <p:xfrm>
          <a:off x="533980" y="931399"/>
          <a:ext cx="5803153" cy="388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xmlns="" id="{37208981-F628-F54C-9CEE-15D227B08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9904"/>
              </p:ext>
            </p:extLst>
          </p:nvPr>
        </p:nvGraphicFramePr>
        <p:xfrm>
          <a:off x="2609635" y="4173691"/>
          <a:ext cx="5489105" cy="165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Brace 5">
            <a:extLst>
              <a:ext uri="{FF2B5EF4-FFF2-40B4-BE49-F238E27FC236}">
                <a16:creationId xmlns:a16="http://schemas.microsoft.com/office/drawing/2014/main" xmlns="" id="{0AA6F904-0300-F147-BBB9-764D971FA7CC}"/>
              </a:ext>
            </a:extLst>
          </p:cNvPr>
          <p:cNvSpPr/>
          <p:nvPr/>
        </p:nvSpPr>
        <p:spPr>
          <a:xfrm rot="5400000">
            <a:off x="3295662" y="2435294"/>
            <a:ext cx="300273" cy="341964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C2B84"/>
              </a:solidFill>
              <a:ea typeface="Arial" charset="0"/>
              <a:cs typeface="Arial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DC9BC422-311C-1D4E-BA48-35A42337A8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409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E00FB886-C8BC-D742-B4C5-A5F71D0CD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4598" y="1138238"/>
            <a:ext cx="3850752" cy="4981575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Ensure</a:t>
            </a:r>
            <a:r>
              <a:rPr lang="en-US" b="1" dirty="0">
                <a:ea typeface="Arial" charset="0"/>
                <a:cs typeface="Arial" charset="0"/>
              </a:rPr>
              <a:t> efficacy, safety &amp; quality </a:t>
            </a:r>
            <a:r>
              <a:rPr lang="en-US" dirty="0">
                <a:ea typeface="Arial" charset="0"/>
                <a:cs typeface="Arial" charset="0"/>
              </a:rPr>
              <a:t>of health products</a:t>
            </a:r>
          </a:p>
          <a:p>
            <a:pPr marL="285750" indent="-28575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b="1" dirty="0">
                <a:ea typeface="Arial" charset="0"/>
                <a:cs typeface="Arial" charset="0"/>
              </a:rPr>
              <a:t>Reduce time </a:t>
            </a:r>
            <a:r>
              <a:rPr lang="en-US" dirty="0">
                <a:ea typeface="Arial" charset="0"/>
                <a:cs typeface="Arial" charset="0"/>
              </a:rPr>
              <a:t>to clinical </a:t>
            </a:r>
            <a:br>
              <a:rPr lang="en-US" dirty="0">
                <a:ea typeface="Arial" charset="0"/>
                <a:cs typeface="Arial" charset="0"/>
              </a:rPr>
            </a:br>
            <a:r>
              <a:rPr lang="en-US" dirty="0">
                <a:ea typeface="Arial" charset="0"/>
                <a:cs typeface="Arial" charset="0"/>
              </a:rPr>
              <a:t>proof of concept</a:t>
            </a:r>
          </a:p>
          <a:p>
            <a:pPr marL="285750" indent="-28575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Improve the current </a:t>
            </a:r>
            <a:r>
              <a:rPr lang="en-US" b="1" dirty="0">
                <a:ea typeface="Arial" charset="0"/>
                <a:cs typeface="Arial" charset="0"/>
              </a:rPr>
              <a:t>drug development process </a:t>
            </a:r>
            <a:endParaRPr lang="en-US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Develop </a:t>
            </a:r>
            <a:r>
              <a:rPr lang="en-US" b="1" dirty="0">
                <a:ea typeface="Arial" charset="0"/>
                <a:cs typeface="Arial" charset="0"/>
              </a:rPr>
              <a:t>new therapies </a:t>
            </a:r>
            <a:r>
              <a:rPr lang="en-US" dirty="0">
                <a:ea typeface="Arial" charset="0"/>
                <a:cs typeface="Arial" charset="0"/>
              </a:rPr>
              <a:t>for diseases with </a:t>
            </a:r>
            <a:r>
              <a:rPr lang="en-US" b="1" dirty="0">
                <a:ea typeface="Arial" charset="0"/>
                <a:cs typeface="Arial" charset="0"/>
              </a:rPr>
              <a:t>high unmet need</a:t>
            </a:r>
            <a:r>
              <a:rPr lang="en-US" dirty="0">
                <a:ea typeface="Arial" charset="0"/>
                <a:cs typeface="Arial" charset="0"/>
              </a:rPr>
              <a:t> &amp; </a:t>
            </a:r>
            <a:r>
              <a:rPr lang="en-US" b="1" dirty="0">
                <a:ea typeface="Arial" charset="0"/>
                <a:cs typeface="Arial" charset="0"/>
              </a:rPr>
              <a:t>limited market incentives</a:t>
            </a:r>
          </a:p>
          <a:p>
            <a:pPr marL="285750" indent="-285750">
              <a:spcBef>
                <a:spcPts val="1200"/>
              </a:spcBef>
              <a:buClr>
                <a:srgbClr val="1C2B84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Allow </a:t>
            </a:r>
            <a:r>
              <a:rPr lang="en-US" b="1" dirty="0">
                <a:ea typeface="Arial" charset="0"/>
                <a:cs typeface="Arial" charset="0"/>
              </a:rPr>
              <a:t>engagement</a:t>
            </a:r>
            <a:r>
              <a:rPr lang="en-US" dirty="0">
                <a:ea typeface="Arial" charset="0"/>
                <a:cs typeface="Arial" charset="0"/>
              </a:rPr>
              <a:t> in a cross-sector, multi-disciplinary consortium at the forefront of cutting-edge research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0EA2187A-8420-F341-81D7-629BAA44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  <a:ea typeface="Arial" charset="0"/>
                <a:cs typeface="Arial" charset="0"/>
              </a:rPr>
              <a:t>A pan-EU Paediatric Clinical Trial Network </a:t>
            </a:r>
            <a:r>
              <a:rPr lang="en-US" sz="2700" dirty="0">
                <a:latin typeface="+mn-lt"/>
                <a:ea typeface="Arial" charset="0"/>
                <a:cs typeface="Arial" charset="0"/>
              </a:rPr>
              <a:t/>
            </a:r>
            <a:br>
              <a:rPr lang="en-US" sz="2700" dirty="0">
                <a:latin typeface="+mn-lt"/>
                <a:ea typeface="Arial" charset="0"/>
                <a:cs typeface="Arial" charset="0"/>
              </a:rPr>
            </a:br>
            <a:r>
              <a:rPr lang="nl-BE" altLang="en-US" sz="2200" b="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 project under the EU Innovative Medicines Initiative (IMI)</a:t>
            </a:r>
            <a:endParaRPr lang="it-IT" dirty="0"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7405CEA-9804-124F-B87D-2A6A49FE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75893"/>
            <a:ext cx="2155636" cy="4543920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659CF03-7C5F-8945-9997-D53B251539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Version 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76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Project Concept </a:t>
            </a: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Use resources and funding of the IMI project to setup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the network and its processes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National 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International</a:t>
            </a:r>
          </a:p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Demonstrate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the value of the </a:t>
            </a:r>
            <a:r>
              <a:rPr lang="en-GB" dirty="0" smtClean="0">
                <a:latin typeface="+mn-lt"/>
                <a:ea typeface="Arial" charset="0"/>
                <a:cs typeface="Arial" charset="0"/>
              </a:rPr>
              <a:t>network approach with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selected 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Studies</a:t>
            </a:r>
          </a:p>
          <a:p>
            <a:pPr marL="914400" lvl="1" indent="-457200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>
                <a:solidFill>
                  <a:srgbClr val="1C2B84"/>
                </a:solidFill>
                <a:ea typeface="Arial" charset="0"/>
                <a:cs typeface="Arial" charset="0"/>
              </a:rPr>
              <a:t>Sites</a:t>
            </a:r>
          </a:p>
          <a:p>
            <a:pPr marL="514350" indent="-514350" algn="l">
              <a:spcBef>
                <a:spcPts val="0"/>
              </a:spcBef>
              <a:spcAft>
                <a:spcPts val="999"/>
              </a:spcAft>
              <a:buFont typeface="+mj-lt"/>
              <a:buAutoNum type="arabicPeriod"/>
            </a:pPr>
            <a:r>
              <a:rPr lang="en-GB" dirty="0" smtClean="0">
                <a:latin typeface="+mn-lt"/>
                <a:ea typeface="Arial" charset="0"/>
                <a:cs typeface="Arial" charset="0"/>
              </a:rPr>
              <a:t>Generalise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from the demonstration </a:t>
            </a:r>
            <a:r>
              <a:rPr lang="en-GB" dirty="0" smtClean="0">
                <a:latin typeface="+mn-lt"/>
                <a:ea typeface="Arial" charset="0"/>
                <a:cs typeface="Arial" charset="0"/>
              </a:rPr>
              <a:t>projects to the </a:t>
            </a:r>
            <a:r>
              <a:rPr lang="en-GB" dirty="0">
                <a:latin typeface="+mn-lt"/>
                <a:ea typeface="Arial" charset="0"/>
                <a:cs typeface="Arial" charset="0"/>
              </a:rPr>
              <a:t>broader network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1412</Words>
  <Application>Microsoft Macintosh PowerPoint</Application>
  <PresentationFormat>On-screen Show (4:3)</PresentationFormat>
  <Paragraphs>301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Calibri Light</vt:lpstr>
      <vt:lpstr>Open Sans</vt:lpstr>
      <vt:lpstr>Open Sans Extrabold</vt:lpstr>
      <vt:lpstr>Open Sans Light</vt:lpstr>
      <vt:lpstr>Verdana</vt:lpstr>
      <vt:lpstr>Wingdings</vt:lpstr>
      <vt:lpstr>Arial</vt:lpstr>
      <vt:lpstr>Tema di Office</vt:lpstr>
      <vt:lpstr>Office Theme</vt:lpstr>
      <vt:lpstr>PowerPoint Presentation</vt:lpstr>
      <vt:lpstr>Vision</vt:lpstr>
      <vt:lpstr>MISSION </vt:lpstr>
      <vt:lpstr>MISSION </vt:lpstr>
      <vt:lpstr>MISSION </vt:lpstr>
      <vt:lpstr>Planning, set-up &amp; conduct of a Paediatric Development Program  A multifaceted challenge… </vt:lpstr>
      <vt:lpstr>Challenges when conducting paediatric trials  </vt:lpstr>
      <vt:lpstr>A pan-EU Paediatric Clinical Trial Network  A project under the EU Innovative Medicines Initiative (IMI)</vt:lpstr>
      <vt:lpstr>Project Concept </vt:lpstr>
      <vt:lpstr>Project Concept </vt:lpstr>
      <vt:lpstr>Project Concept </vt:lpstr>
      <vt:lpstr>Sustainability</vt:lpstr>
      <vt:lpstr>Key Objectives</vt:lpstr>
      <vt:lpstr>Key features</vt:lpstr>
      <vt:lpstr>The c4c consortium members</vt:lpstr>
      <vt:lpstr>Private-public partnership  between Academia and Pharma </vt:lpstr>
      <vt:lpstr>PowerPoint Presentation</vt:lpstr>
      <vt:lpstr>Work Packages</vt:lpstr>
      <vt:lpstr>PowerPoint Presentation</vt:lpstr>
      <vt:lpstr>PowerPoint Presentation</vt:lpstr>
      <vt:lpstr>Global Paediatric clinical trial networks </vt:lpstr>
      <vt:lpstr>Benefits for sponsors in placing a study with c4c</vt:lpstr>
      <vt:lpstr>Benefits to the paediatric community</vt:lpstr>
      <vt:lpstr>Expected long term impact of c4c</vt:lpstr>
      <vt:lpstr>How c4c will be put to the test</vt:lpstr>
      <vt:lpstr>Scope of c4c (at end of year 6)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Giulio Vecchia</dc:creator>
  <cp:lastModifiedBy>Mark Turner</cp:lastModifiedBy>
  <cp:revision>86</cp:revision>
  <dcterms:created xsi:type="dcterms:W3CDTF">2018-05-02T08:42:20Z</dcterms:created>
  <dcterms:modified xsi:type="dcterms:W3CDTF">2019-03-20T08:51:03Z</dcterms:modified>
</cp:coreProperties>
</file>