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88" r:id="rId3"/>
    <p:sldId id="317" r:id="rId4"/>
    <p:sldId id="309" r:id="rId5"/>
    <p:sldId id="258" r:id="rId6"/>
    <p:sldId id="289" r:id="rId7"/>
    <p:sldId id="297" r:id="rId8"/>
    <p:sldId id="298" r:id="rId9"/>
    <p:sldId id="316" r:id="rId10"/>
    <p:sldId id="315" r:id="rId11"/>
    <p:sldId id="312" r:id="rId12"/>
    <p:sldId id="295" r:id="rId13"/>
    <p:sldId id="275" r:id="rId1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203F8C"/>
    <a:srgbClr val="990000"/>
    <a:srgbClr val="004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06"/>
    <p:restoredTop sz="77661"/>
  </p:normalViewPr>
  <p:slideViewPr>
    <p:cSldViewPr>
      <p:cViewPr>
        <p:scale>
          <a:sx n="75" d="100"/>
          <a:sy n="75" d="100"/>
        </p:scale>
        <p:origin x="168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27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FE1438-9541-8F4C-97B8-38C1FBDD7F08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n-US" noProof="0"/>
              <a:t>Click to edit Master text styles</a:t>
            </a:r>
          </a:p>
          <a:p>
            <a:pPr lvl="1"/>
            <a:r>
              <a:rPr lang="et-EE" altLang="en-US" noProof="0"/>
              <a:t>Second level</a:t>
            </a:r>
          </a:p>
          <a:p>
            <a:pPr lvl="2"/>
            <a:r>
              <a:rPr lang="et-EE" altLang="en-US" noProof="0"/>
              <a:t>Third level</a:t>
            </a:r>
          </a:p>
          <a:p>
            <a:pPr lvl="3"/>
            <a:r>
              <a:rPr lang="et-EE" altLang="en-US" noProof="0"/>
              <a:t>Fourth level</a:t>
            </a:r>
          </a:p>
          <a:p>
            <a:pPr lvl="4"/>
            <a:r>
              <a:rPr lang="et-EE" alt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50008F5-6304-3845-90F6-5323983A7436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29" charset="-128"/>
        <a:cs typeface="ヒラギノ角ゴ Pro W3" pitchFamily="2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ヒラギノ角ゴ Pro W3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DD7DF2D-075E-6F4D-87AB-7AF250FC1495}" type="slidenum">
              <a:rPr lang="et-EE" altLang="en-US"/>
              <a:pPr>
                <a:spcBef>
                  <a:spcPct val="0"/>
                </a:spcBef>
              </a:pPr>
              <a:t>1</a:t>
            </a:fld>
            <a:endParaRPr lang="et-EE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Nendel</a:t>
            </a:r>
            <a:r>
              <a:rPr lang="en-US" dirty="0" smtClean="0"/>
              <a:t> </a:t>
            </a:r>
            <a:r>
              <a:rPr lang="en-US" dirty="0" err="1" smtClean="0"/>
              <a:t>mõlemal</a:t>
            </a:r>
            <a:r>
              <a:rPr lang="en-US" dirty="0" smtClean="0"/>
              <a:t> </a:t>
            </a:r>
            <a:r>
              <a:rPr lang="en-US" dirty="0" err="1" smtClean="0"/>
              <a:t>väärtused</a:t>
            </a:r>
            <a:r>
              <a:rPr lang="en-US" dirty="0" smtClean="0"/>
              <a:t> </a:t>
            </a:r>
            <a:r>
              <a:rPr lang="en-US" dirty="0" err="1" smtClean="0"/>
              <a:t>normis</a:t>
            </a:r>
            <a:r>
              <a:rPr lang="en-US" dirty="0" smtClean="0"/>
              <a:t>, </a:t>
            </a:r>
            <a:r>
              <a:rPr lang="en-US" dirty="0" err="1" smtClean="0"/>
              <a:t>aga</a:t>
            </a:r>
            <a:r>
              <a:rPr lang="en-US" dirty="0" smtClean="0"/>
              <a:t> </a:t>
            </a:r>
            <a:r>
              <a:rPr lang="en-US" dirty="0" err="1" smtClean="0"/>
              <a:t>eGFR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ole </a:t>
            </a:r>
            <a:r>
              <a:rPr lang="en-US" dirty="0" err="1" smtClean="0"/>
              <a:t>normis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008F5-6304-3845-90F6-5323983A7436}" type="slidenum">
              <a:rPr lang="et-EE" altLang="en-US" smtClean="0"/>
              <a:pPr>
                <a:defRPr/>
              </a:pPr>
              <a:t>10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76336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Pediatrics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või</a:t>
            </a:r>
            <a:r>
              <a:rPr lang="en-US" baseline="0" dirty="0" smtClean="0"/>
              <a:t> CKD-EPI, </a:t>
            </a:r>
            <a:r>
              <a:rPr lang="en-US" baseline="0" dirty="0" err="1" smtClean="0"/>
              <a:t>kuna</a:t>
            </a:r>
            <a:r>
              <a:rPr lang="en-US" baseline="0" dirty="0" smtClean="0"/>
              <a:t> 16a </a:t>
            </a:r>
            <a:r>
              <a:rPr lang="en-US" baseline="0" dirty="0" err="1" smtClean="0"/>
              <a:t>annab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suure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inimese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mõõdu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välja</a:t>
            </a:r>
            <a:r>
              <a:rPr lang="en-US" baseline="0" dirty="0" smtClean="0"/>
              <a:t> (1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näitel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neid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veel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008F5-6304-3845-90F6-5323983A7436}" type="slidenum">
              <a:rPr lang="et-EE" altLang="en-US" smtClean="0"/>
              <a:pPr>
                <a:defRPr/>
              </a:pPr>
              <a:t>11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708963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008F5-6304-3845-90F6-5323983A7436}" type="slidenum">
              <a:rPr lang="et-EE" altLang="en-US" smtClean="0"/>
              <a:pPr>
                <a:defRPr/>
              </a:pPr>
              <a:t>12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1575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 altLang="en-US" dirty="0">
              <a:latin typeface="Times New Roman" charset="0"/>
              <a:ea typeface="ヒラギノ角ゴ Pro W3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FAB0C612-E0E7-924D-BFF8-1F2B35009A09}" type="slidenum">
              <a:rPr lang="et-EE" altLang="en-US"/>
              <a:pPr>
                <a:spcBef>
                  <a:spcPct val="0"/>
                </a:spcBef>
              </a:pPr>
              <a:t>2</a:t>
            </a:fld>
            <a:endParaRPr lang="et-EE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008F5-6304-3845-90F6-5323983A7436}" type="slidenum">
              <a:rPr lang="et-EE" altLang="en-US" smtClean="0"/>
              <a:pPr>
                <a:defRPr/>
              </a:pPr>
              <a:t>3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341320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008F5-6304-3845-90F6-5323983A7436}" type="slidenum">
              <a:rPr lang="et-EE" altLang="en-US" smtClean="0"/>
              <a:pPr>
                <a:defRPr/>
              </a:pPr>
              <a:t>4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2265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charset="0"/>
                <a:ea typeface="ヒラギノ角ゴ Pro W3" charset="-128"/>
              </a:rPr>
              <a:t>  </a:t>
            </a:r>
            <a:endParaRPr lang="en-US" altLang="en-US" dirty="0">
              <a:latin typeface="Times New Roman" charset="0"/>
              <a:ea typeface="ヒラギノ角ゴ Pro W3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962D398B-3785-B742-B068-0B36518A9C70}" type="slidenum">
              <a:rPr lang="et-EE" altLang="en-US"/>
              <a:pPr>
                <a:spcBef>
                  <a:spcPct val="0"/>
                </a:spcBef>
              </a:pPr>
              <a:t>5</a:t>
            </a:fld>
            <a:endParaRPr lang="et-EE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ヒラギノ角ゴ Pro W3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735DCF5D-53F2-1C40-991F-60591CA38A36}" type="slidenum">
              <a:rPr lang="et-EE" altLang="en-US"/>
              <a:pPr>
                <a:spcBef>
                  <a:spcPct val="0"/>
                </a:spcBef>
              </a:pPr>
              <a:t>6</a:t>
            </a:fld>
            <a:endParaRPr lang="et-EE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008F5-6304-3845-90F6-5323983A7436}" type="slidenum">
              <a:rPr lang="et-EE" altLang="en-US" smtClean="0"/>
              <a:pPr>
                <a:defRPr/>
              </a:pPr>
              <a:t>7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636539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008F5-6304-3845-90F6-5323983A7436}" type="slidenum">
              <a:rPr lang="et-EE" altLang="en-US" smtClean="0"/>
              <a:pPr>
                <a:defRPr/>
              </a:pPr>
              <a:t>8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21238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 err="1" smtClean="0">
                <a:solidFill>
                  <a:srgbClr val="C00000"/>
                </a:solidFill>
              </a:rPr>
              <a:t>Siin</a:t>
            </a:r>
            <a:r>
              <a:rPr lang="en-US" sz="1800" b="0" baseline="0" dirty="0" smtClean="0">
                <a:solidFill>
                  <a:srgbClr val="C00000"/>
                </a:solidFill>
              </a:rPr>
              <a:t> on </a:t>
            </a:r>
            <a:r>
              <a:rPr lang="en-US" sz="1800" b="0" baseline="0" dirty="0" err="1" smtClean="0">
                <a:solidFill>
                  <a:srgbClr val="C00000"/>
                </a:solidFill>
              </a:rPr>
              <a:t>täiskasvanutele</a:t>
            </a:r>
            <a:r>
              <a:rPr lang="en-US" sz="1800" b="0" baseline="0" dirty="0" smtClean="0">
                <a:solidFill>
                  <a:srgbClr val="C00000"/>
                </a:solidFill>
              </a:rPr>
              <a:t> MDRD </a:t>
            </a:r>
            <a:r>
              <a:rPr lang="en-US" sz="1800" b="0" baseline="0" dirty="0" err="1" smtClean="0">
                <a:solidFill>
                  <a:srgbClr val="C00000"/>
                </a:solidFill>
              </a:rPr>
              <a:t>jt</a:t>
            </a:r>
            <a:r>
              <a:rPr lang="en-US" sz="1800" b="0" baseline="0" dirty="0" smtClean="0">
                <a:solidFill>
                  <a:srgbClr val="C00000"/>
                </a:solidFill>
              </a:rPr>
              <a:t> </a:t>
            </a:r>
            <a:r>
              <a:rPr lang="en-US" sz="1800" b="0" baseline="0" dirty="0" err="1" smtClean="0">
                <a:solidFill>
                  <a:srgbClr val="C00000"/>
                </a:solidFill>
              </a:rPr>
              <a:t>ka</a:t>
            </a:r>
            <a:r>
              <a:rPr lang="en-US" sz="1800" b="0" baseline="0" dirty="0" smtClean="0">
                <a:solidFill>
                  <a:srgbClr val="C00000"/>
                </a:solidFill>
              </a:rPr>
              <a:t>, </a:t>
            </a:r>
            <a:r>
              <a:rPr lang="en-US" sz="1800" b="0" baseline="0" dirty="0" err="1" smtClean="0">
                <a:solidFill>
                  <a:srgbClr val="C00000"/>
                </a:solidFill>
              </a:rPr>
              <a:t>aga</a:t>
            </a:r>
            <a:r>
              <a:rPr lang="en-US" sz="1800" b="0" baseline="0" dirty="0" smtClean="0">
                <a:solidFill>
                  <a:srgbClr val="C00000"/>
                </a:solidFill>
              </a:rPr>
              <a:t> see </a:t>
            </a:r>
            <a:r>
              <a:rPr lang="en-US" sz="1800" b="0" baseline="0" dirty="0" err="1" smtClean="0">
                <a:solidFill>
                  <a:srgbClr val="C00000"/>
                </a:solidFill>
              </a:rPr>
              <a:t>ei</a:t>
            </a:r>
            <a:r>
              <a:rPr lang="en-US" sz="1800" b="0" baseline="0" dirty="0" smtClean="0">
                <a:solidFill>
                  <a:srgbClr val="C00000"/>
                </a:solidFill>
              </a:rPr>
              <a:t> </a:t>
            </a:r>
            <a:r>
              <a:rPr lang="en-US" sz="1800" b="0" baseline="0" dirty="0" err="1" smtClean="0">
                <a:solidFill>
                  <a:srgbClr val="C00000"/>
                </a:solidFill>
              </a:rPr>
              <a:t>arvesta</a:t>
            </a:r>
            <a:r>
              <a:rPr lang="en-US" sz="1800" b="0" baseline="0" dirty="0" smtClean="0">
                <a:solidFill>
                  <a:srgbClr val="C00000"/>
                </a:solidFill>
              </a:rPr>
              <a:t> </a:t>
            </a:r>
            <a:r>
              <a:rPr lang="en-US" sz="1800" b="0" baseline="0" dirty="0" err="1" smtClean="0">
                <a:solidFill>
                  <a:srgbClr val="C00000"/>
                </a:solidFill>
              </a:rPr>
              <a:t>pikkust</a:t>
            </a:r>
            <a:r>
              <a:rPr lang="en-US" sz="1800" b="0" baseline="0" dirty="0" smtClean="0">
                <a:solidFill>
                  <a:srgbClr val="C00000"/>
                </a:solidFill>
              </a:rPr>
              <a:t>, </a:t>
            </a:r>
            <a:r>
              <a:rPr lang="en-US" sz="1800" b="0" baseline="0" dirty="0" err="1" smtClean="0">
                <a:solidFill>
                  <a:srgbClr val="C00000"/>
                </a:solidFill>
              </a:rPr>
              <a:t>kaalu</a:t>
            </a:r>
            <a:r>
              <a:rPr lang="en-US" sz="1800" b="0" baseline="0" dirty="0" smtClean="0">
                <a:solidFill>
                  <a:srgbClr val="C00000"/>
                </a:solidFill>
              </a:rPr>
              <a:t>, </a:t>
            </a:r>
            <a:r>
              <a:rPr lang="en-US" sz="1800" b="0" baseline="0" dirty="0" err="1" smtClean="0">
                <a:solidFill>
                  <a:srgbClr val="C00000"/>
                </a:solidFill>
              </a:rPr>
              <a:t>selge</a:t>
            </a:r>
            <a:r>
              <a:rPr lang="en-US" sz="1800" b="0" baseline="0" dirty="0" smtClean="0">
                <a:solidFill>
                  <a:srgbClr val="C00000"/>
                </a:solidFill>
              </a:rPr>
              <a:t>, et see </a:t>
            </a:r>
            <a:r>
              <a:rPr lang="en-US" sz="1800" b="0" baseline="0" dirty="0" err="1" smtClean="0">
                <a:solidFill>
                  <a:srgbClr val="C00000"/>
                </a:solidFill>
              </a:rPr>
              <a:t>tekitab</a:t>
            </a:r>
            <a:r>
              <a:rPr lang="en-US" sz="1800" b="0" baseline="0" dirty="0" smtClean="0">
                <a:solidFill>
                  <a:srgbClr val="C00000"/>
                </a:solidFill>
              </a:rPr>
              <a:t> </a:t>
            </a:r>
            <a:r>
              <a:rPr lang="en-US" sz="1800" b="0" baseline="0" dirty="0" err="1" smtClean="0">
                <a:solidFill>
                  <a:srgbClr val="C00000"/>
                </a:solidFill>
              </a:rPr>
              <a:t>erinevusi</a:t>
            </a:r>
            <a:r>
              <a:rPr lang="en-US" sz="1800" b="0" baseline="0" dirty="0" smtClean="0">
                <a:solidFill>
                  <a:srgbClr val="C00000"/>
                </a:solidFill>
              </a:rPr>
              <a:t>. Ja </a:t>
            </a:r>
            <a:r>
              <a:rPr lang="en-US" sz="1800" b="0" baseline="0" dirty="0" err="1" smtClean="0">
                <a:solidFill>
                  <a:srgbClr val="C00000"/>
                </a:solidFill>
              </a:rPr>
              <a:t>seda</a:t>
            </a:r>
            <a:r>
              <a:rPr lang="en-US" sz="1800" b="0" baseline="0" dirty="0" smtClean="0">
                <a:solidFill>
                  <a:srgbClr val="C00000"/>
                </a:solidFill>
              </a:rPr>
              <a:t> </a:t>
            </a:r>
            <a:r>
              <a:rPr lang="en-US" sz="1800" b="0" baseline="0" dirty="0" err="1" smtClean="0">
                <a:solidFill>
                  <a:srgbClr val="C00000"/>
                </a:solidFill>
              </a:rPr>
              <a:t>kiirenenud</a:t>
            </a:r>
            <a:r>
              <a:rPr lang="en-US" sz="1800" b="0" baseline="0" dirty="0" smtClean="0">
                <a:solidFill>
                  <a:srgbClr val="C00000"/>
                </a:solidFill>
              </a:rPr>
              <a:t> </a:t>
            </a:r>
            <a:r>
              <a:rPr lang="en-US" sz="1800" b="0" baseline="0" dirty="0" err="1" smtClean="0">
                <a:solidFill>
                  <a:srgbClr val="C00000"/>
                </a:solidFill>
              </a:rPr>
              <a:t>neerufn</a:t>
            </a:r>
            <a:r>
              <a:rPr lang="en-US" sz="1800" b="0" baseline="0" dirty="0" smtClean="0">
                <a:solidFill>
                  <a:srgbClr val="C00000"/>
                </a:solidFill>
              </a:rPr>
              <a:t> </a:t>
            </a:r>
            <a:r>
              <a:rPr lang="en-US" sz="1800" b="0" baseline="0" dirty="0" err="1" smtClean="0">
                <a:solidFill>
                  <a:srgbClr val="C00000"/>
                </a:solidFill>
              </a:rPr>
              <a:t>korral</a:t>
            </a:r>
            <a:r>
              <a:rPr lang="en-US" sz="1800" b="0" baseline="0" dirty="0" smtClean="0">
                <a:solidFill>
                  <a:srgbClr val="C00000"/>
                </a:solidFill>
              </a:rPr>
              <a:t> </a:t>
            </a:r>
            <a:r>
              <a:rPr lang="en-US" sz="1800" b="0" baseline="0" dirty="0" err="1" smtClean="0">
                <a:solidFill>
                  <a:srgbClr val="C00000"/>
                </a:solidFill>
              </a:rPr>
              <a:t>nagunii</a:t>
            </a:r>
            <a:r>
              <a:rPr lang="en-US" sz="1800" b="0" baseline="0" dirty="0" smtClean="0">
                <a:solidFill>
                  <a:srgbClr val="C00000"/>
                </a:solidFill>
              </a:rPr>
              <a:t> </a:t>
            </a:r>
            <a:r>
              <a:rPr lang="en-US" sz="1800" b="0" baseline="0" dirty="0" err="1" smtClean="0">
                <a:solidFill>
                  <a:srgbClr val="C00000"/>
                </a:solidFill>
              </a:rPr>
              <a:t>ei</a:t>
            </a:r>
            <a:r>
              <a:rPr lang="en-US" sz="1800" b="0" baseline="0" dirty="0" smtClean="0">
                <a:solidFill>
                  <a:srgbClr val="C00000"/>
                </a:solidFill>
              </a:rPr>
              <a:t> </a:t>
            </a:r>
            <a:r>
              <a:rPr lang="en-US" sz="1800" b="0" baseline="0" dirty="0" err="1" smtClean="0">
                <a:solidFill>
                  <a:srgbClr val="C00000"/>
                </a:solidFill>
              </a:rPr>
              <a:t>kasutata</a:t>
            </a:r>
            <a:r>
              <a:rPr lang="en-US" sz="1800" b="0" baseline="0" dirty="0" smtClean="0">
                <a:solidFill>
                  <a:srgbClr val="C00000"/>
                </a:solidFill>
              </a:rPr>
              <a:t> </a:t>
            </a:r>
            <a:r>
              <a:rPr lang="en-US" sz="1800" b="0" baseline="0" dirty="0" err="1" smtClean="0">
                <a:solidFill>
                  <a:srgbClr val="C00000"/>
                </a:solidFill>
              </a:rPr>
              <a:t>ka</a:t>
            </a:r>
            <a:r>
              <a:rPr lang="en-US" sz="1800" b="0" baseline="0" dirty="0" smtClean="0">
                <a:solidFill>
                  <a:srgbClr val="C00000"/>
                </a:solidFill>
              </a:rPr>
              <a:t>, </a:t>
            </a:r>
            <a:r>
              <a:rPr lang="en-US" sz="1800" b="0" baseline="0" dirty="0" err="1" smtClean="0">
                <a:solidFill>
                  <a:srgbClr val="C00000"/>
                </a:solidFill>
              </a:rPr>
              <a:t>pigem</a:t>
            </a:r>
            <a:r>
              <a:rPr lang="en-US" sz="1800" b="0" baseline="0" dirty="0" smtClean="0">
                <a:solidFill>
                  <a:srgbClr val="C00000"/>
                </a:solidFill>
              </a:rPr>
              <a:t> </a:t>
            </a:r>
            <a:r>
              <a:rPr lang="en-US" sz="1800" b="0" baseline="0" dirty="0" err="1" smtClean="0">
                <a:solidFill>
                  <a:srgbClr val="C00000"/>
                </a:solidFill>
              </a:rPr>
              <a:t>vastupidi</a:t>
            </a:r>
            <a:r>
              <a:rPr lang="en-US" sz="1800" b="0" baseline="0" dirty="0" smtClean="0">
                <a:solidFill>
                  <a:srgbClr val="C00000"/>
                </a:solidFill>
              </a:rPr>
              <a:t>. </a:t>
            </a:r>
            <a:r>
              <a:rPr lang="en-US" sz="1800" b="0" baseline="0" dirty="0" err="1" smtClean="0">
                <a:solidFill>
                  <a:srgbClr val="C00000"/>
                </a:solidFill>
              </a:rPr>
              <a:t>Keskenduks</a:t>
            </a:r>
            <a:r>
              <a:rPr lang="en-US" sz="1800" b="0" baseline="0" dirty="0" smtClean="0">
                <a:solidFill>
                  <a:srgbClr val="C00000"/>
                </a:solidFill>
              </a:rPr>
              <a:t> </a:t>
            </a:r>
            <a:r>
              <a:rPr lang="en-US" sz="1800" b="0" baseline="0" dirty="0" err="1" smtClean="0">
                <a:solidFill>
                  <a:srgbClr val="C00000"/>
                </a:solidFill>
              </a:rPr>
              <a:t>meie</a:t>
            </a:r>
            <a:r>
              <a:rPr lang="en-US" sz="1800" b="0" baseline="0" dirty="0" smtClean="0">
                <a:solidFill>
                  <a:srgbClr val="C00000"/>
                </a:solidFill>
              </a:rPr>
              <a:t> </a:t>
            </a:r>
            <a:r>
              <a:rPr lang="en-US" sz="1800" b="0" baseline="0" dirty="0" err="1" smtClean="0">
                <a:solidFill>
                  <a:srgbClr val="C00000"/>
                </a:solidFill>
              </a:rPr>
              <a:t>kasutatud</a:t>
            </a:r>
            <a:r>
              <a:rPr lang="en-US" sz="1800" b="0" baseline="0" dirty="0" smtClean="0">
                <a:solidFill>
                  <a:srgbClr val="C00000"/>
                </a:solidFill>
              </a:rPr>
              <a:t> </a:t>
            </a:r>
            <a:r>
              <a:rPr lang="en-US" sz="1800" b="0" baseline="0" dirty="0" err="1" smtClean="0">
                <a:solidFill>
                  <a:srgbClr val="C00000"/>
                </a:solidFill>
              </a:rPr>
              <a:t>valemitele</a:t>
            </a:r>
            <a:r>
              <a:rPr lang="en-US" sz="1800" b="0" baseline="0" dirty="0" smtClean="0">
                <a:solidFill>
                  <a:srgbClr val="C00000"/>
                </a:solidFill>
              </a:rPr>
              <a:t> ja </a:t>
            </a:r>
            <a:r>
              <a:rPr lang="en-US" sz="1800" b="0" baseline="0" dirty="0" err="1" smtClean="0">
                <a:solidFill>
                  <a:srgbClr val="C00000"/>
                </a:solidFill>
              </a:rPr>
              <a:t>nende</a:t>
            </a:r>
            <a:r>
              <a:rPr lang="en-US" sz="1800" b="0" baseline="0" dirty="0" smtClean="0">
                <a:solidFill>
                  <a:srgbClr val="C00000"/>
                </a:solidFill>
              </a:rPr>
              <a:t> </a:t>
            </a:r>
            <a:r>
              <a:rPr lang="en-US" sz="1800" b="0" baseline="0" dirty="0" err="1" smtClean="0">
                <a:solidFill>
                  <a:srgbClr val="C00000"/>
                </a:solidFill>
              </a:rPr>
              <a:t>modifikatsioonidele</a:t>
            </a:r>
            <a:r>
              <a:rPr lang="en-US" sz="1800" b="0" baseline="0" dirty="0" smtClean="0">
                <a:solidFill>
                  <a:srgbClr val="C00000"/>
                </a:solidFill>
              </a:rPr>
              <a:t> (juba </a:t>
            </a:r>
            <a:r>
              <a:rPr lang="en-US" sz="1800" b="0" baseline="0" dirty="0" err="1" smtClean="0">
                <a:solidFill>
                  <a:srgbClr val="C00000"/>
                </a:solidFill>
              </a:rPr>
              <a:t>siin</a:t>
            </a:r>
            <a:r>
              <a:rPr lang="en-US" sz="1800" b="0" baseline="0" dirty="0" smtClean="0">
                <a:solidFill>
                  <a:srgbClr val="C00000"/>
                </a:solidFill>
              </a:rPr>
              <a:t> </a:t>
            </a:r>
            <a:r>
              <a:rPr lang="en-US" sz="1800" b="0" baseline="0" dirty="0" err="1" smtClean="0">
                <a:solidFill>
                  <a:srgbClr val="C00000"/>
                </a:solidFill>
              </a:rPr>
              <a:t>suured</a:t>
            </a:r>
            <a:r>
              <a:rPr lang="en-US" sz="1800" b="0" baseline="0" dirty="0" smtClean="0">
                <a:solidFill>
                  <a:srgbClr val="C00000"/>
                </a:solidFill>
              </a:rPr>
              <a:t> </a:t>
            </a:r>
            <a:r>
              <a:rPr lang="en-US" sz="1800" b="0" baseline="0" dirty="0" err="1" smtClean="0">
                <a:solidFill>
                  <a:srgbClr val="C00000"/>
                </a:solidFill>
              </a:rPr>
              <a:t>vahed</a:t>
            </a:r>
            <a:r>
              <a:rPr lang="en-US" sz="1800" b="0" baseline="0" dirty="0" smtClean="0">
                <a:solidFill>
                  <a:srgbClr val="C00000"/>
                </a:solidFill>
              </a:rPr>
              <a:t>).</a:t>
            </a:r>
            <a:endParaRPr lang="en-US" sz="1800" b="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008F5-6304-3845-90F6-5323983A7436}" type="slidenum">
              <a:rPr lang="et-EE" altLang="en-US" smtClean="0"/>
              <a:pPr>
                <a:defRPr/>
              </a:pPr>
              <a:t>9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2585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A3DC9-7EF0-7F49-AE36-55F1862DDB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755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975BC-18C8-C24C-ADC9-56CD17293C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056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06EA1-24B0-EC4F-9D1D-D78F8D3897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896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17C27-5073-574C-993D-7EC4A4DE15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904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5E942-9D61-894D-9452-5F6091CCAD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09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EDF8F-74A0-0940-8219-F95F930F95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499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E92BA-B64F-2A48-B9F5-CD2DE0FC20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0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B583F-5042-684F-9A74-87C62908BB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990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B03CF-A0DA-E149-A5BF-5111824FCC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076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552A2-B6A4-C840-8333-6F21D6FDED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045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33E30-9F42-0C44-A32C-806D59CE85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45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ut_pp_uus1_es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203F8C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203F8C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03F8C"/>
                </a:solidFill>
              </a:defRPr>
            </a:lvl1pPr>
          </a:lstStyle>
          <a:p>
            <a:pPr>
              <a:defRPr/>
            </a:pPr>
            <a:fld id="{51AC909C-15CA-2346-B530-6149A268BE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3F8C"/>
          </a:solidFill>
          <a:latin typeface="+mj-lt"/>
          <a:ea typeface="ヒラギノ角ゴ Pro W3" pitchFamily="29" charset="-128"/>
          <a:cs typeface="ヒラギノ角ゴ Pro W3" pitchFamily="2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3F8C"/>
          </a:solidFill>
          <a:latin typeface="Arial" charset="0"/>
          <a:ea typeface="ヒラギノ角ゴ Pro W3" pitchFamily="29" charset="-128"/>
          <a:cs typeface="ヒラギノ角ゴ Pro W3" pitchFamily="2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3F8C"/>
          </a:solidFill>
          <a:latin typeface="Arial" charset="0"/>
          <a:ea typeface="ヒラギノ角ゴ Pro W3" pitchFamily="29" charset="-128"/>
          <a:cs typeface="ヒラギノ角ゴ Pro W3" pitchFamily="2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3F8C"/>
          </a:solidFill>
          <a:latin typeface="Arial" charset="0"/>
          <a:ea typeface="ヒラギノ角ゴ Pro W3" pitchFamily="29" charset="-128"/>
          <a:cs typeface="ヒラギノ角ゴ Pro W3" pitchFamily="2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3F8C"/>
          </a:solidFill>
          <a:latin typeface="Arial" charset="0"/>
          <a:ea typeface="ヒラギノ角ゴ Pro W3" pitchFamily="29" charset="-128"/>
          <a:cs typeface="ヒラギノ角ゴ Pro W3" pitchFamily="2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03F8C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03F8C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03F8C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03F8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D4D4D"/>
          </a:solidFill>
          <a:latin typeface="+mn-lt"/>
          <a:ea typeface="ヒラギノ角ゴ Pro W3" pitchFamily="29" charset="-128"/>
          <a:cs typeface="ヒラギノ角ゴ Pro W3" pitchFamily="2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4D4D4D"/>
          </a:solidFill>
          <a:latin typeface="+mn-lt"/>
          <a:ea typeface="ヒラギノ角ゴ Pro W3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D4D4D"/>
          </a:solidFill>
          <a:latin typeface="+mn-lt"/>
          <a:ea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  <a:ea typeface="ヒラギノ角ゴ Pro W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4365105"/>
            <a:ext cx="7850188" cy="2035696"/>
          </a:xfrm>
        </p:spPr>
        <p:txBody>
          <a:bodyPr/>
          <a:lstStyle/>
          <a:p>
            <a:r>
              <a:rPr lang="en-US" altLang="en-US" sz="3200" b="0" dirty="0" smtClean="0">
                <a:solidFill>
                  <a:schemeClr val="tx2"/>
                </a:solidFill>
                <a:ea typeface="ヒラギノ角ゴ Pro W3" charset="-128"/>
              </a:rPr>
              <a:t/>
            </a:r>
            <a:br>
              <a:rPr lang="en-US" altLang="en-US" sz="3200" b="0" dirty="0" smtClean="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en-US" sz="3200" b="0" dirty="0" smtClean="0">
                <a:solidFill>
                  <a:schemeClr val="tx2"/>
                </a:solidFill>
                <a:ea typeface="ヒラギノ角ゴ Pro W3" charset="-128"/>
              </a:rPr>
              <a:t>	ELAV Seminar</a:t>
            </a:r>
            <a:r>
              <a:rPr lang="en-US" altLang="en-US" sz="3200" b="0" dirty="0">
                <a:solidFill>
                  <a:schemeClr val="tx2"/>
                </a:solidFill>
                <a:ea typeface="ヒラギノ角ゴ Pro W3" charset="-128"/>
              </a:rPr>
              <a:t>	</a:t>
            </a:r>
            <a:r>
              <a:rPr lang="en-US" altLang="en-US" sz="3200" b="0" dirty="0" smtClean="0">
                <a:solidFill>
                  <a:schemeClr val="tx2"/>
                </a:solidFill>
                <a:ea typeface="ヒラギノ角ゴ Pro W3" charset="-128"/>
              </a:rPr>
              <a:t>				</a:t>
            </a:r>
            <a:br>
              <a:rPr lang="en-US" altLang="en-US" sz="3200" b="0" dirty="0" smtClean="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en-US" sz="3200" b="0" dirty="0" smtClean="0">
                <a:solidFill>
                  <a:schemeClr val="tx2"/>
                </a:solidFill>
                <a:ea typeface="ヒラギノ角ゴ Pro W3" charset="-128"/>
              </a:rPr>
              <a:t>12.06.2018	</a:t>
            </a:r>
            <a:r>
              <a:rPr lang="en-US" altLang="en-US" sz="2000" b="0" dirty="0" smtClean="0">
                <a:solidFill>
                  <a:schemeClr val="tx2"/>
                </a:solidFill>
                <a:ea typeface="ヒラギノ角ゴ Pro W3" charset="-128"/>
              </a:rPr>
              <a:t>		</a:t>
            </a:r>
            <a:br>
              <a:rPr lang="en-US" altLang="en-US" sz="2000" b="0" dirty="0" smtClean="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en-US" sz="2000" b="0" dirty="0">
                <a:solidFill>
                  <a:schemeClr val="tx2"/>
                </a:solidFill>
                <a:ea typeface="ヒラギノ角ゴ Pro W3" charset="-128"/>
              </a:rPr>
              <a:t>	</a:t>
            </a:r>
            <a:r>
              <a:rPr lang="en-US" altLang="en-US" sz="2000" b="0" dirty="0" smtClean="0">
                <a:solidFill>
                  <a:schemeClr val="tx2"/>
                </a:solidFill>
                <a:ea typeface="ヒラギノ角ゴ Pro W3" charset="-128"/>
              </a:rPr>
              <a:t>				Aveli </a:t>
            </a:r>
            <a:r>
              <a:rPr lang="en-US" altLang="en-US" sz="2000" b="0" dirty="0">
                <a:solidFill>
                  <a:schemeClr val="tx2"/>
                </a:solidFill>
                <a:ea typeface="ヒラギノ角ゴ Pro W3" charset="-128"/>
              </a:rPr>
              <a:t>Noortoots</a:t>
            </a:r>
            <a:br>
              <a:rPr lang="en-US" altLang="en-US" sz="2000" b="0" dirty="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en-US" sz="2000" b="0" dirty="0" smtClean="0">
                <a:solidFill>
                  <a:schemeClr val="tx2"/>
                </a:solidFill>
                <a:ea typeface="ヒラギノ角ゴ Pro W3" charset="-128"/>
              </a:rPr>
              <a:t>					II </a:t>
            </a:r>
            <a:r>
              <a:rPr lang="en-US" altLang="en-US" sz="2000" b="0" dirty="0" err="1">
                <a:solidFill>
                  <a:schemeClr val="tx2"/>
                </a:solidFill>
                <a:ea typeface="ヒラギノ角ゴ Pro W3" charset="-128"/>
              </a:rPr>
              <a:t>aasta</a:t>
            </a:r>
            <a:r>
              <a:rPr lang="en-US" altLang="en-US" sz="2000" b="0" dirty="0">
                <a:solidFill>
                  <a:schemeClr val="tx2"/>
                </a:solidFill>
                <a:ea typeface="ヒラギノ角ゴ Pro W3" charset="-128"/>
              </a:rPr>
              <a:t> </a:t>
            </a:r>
            <a:r>
              <a:rPr lang="en-US" altLang="en-US" sz="2000" b="0" dirty="0" err="1">
                <a:solidFill>
                  <a:schemeClr val="tx2"/>
                </a:solidFill>
                <a:ea typeface="ヒラギノ角ゴ Pro W3" charset="-128"/>
              </a:rPr>
              <a:t>doktorant</a:t>
            </a:r>
            <a:r>
              <a:rPr lang="en-US" altLang="en-US" sz="2000" b="0" dirty="0">
                <a:solidFill>
                  <a:schemeClr val="tx2"/>
                </a:solidFill>
                <a:ea typeface="ヒラギノ角ゴ Pro W3" charset="-128"/>
              </a:rPr>
              <a:t> </a:t>
            </a:r>
            <a:br>
              <a:rPr lang="en-US" altLang="en-US" sz="2000" b="0" dirty="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en-US" sz="2000" b="0" dirty="0">
                <a:solidFill>
                  <a:schemeClr val="tx2"/>
                </a:solidFill>
                <a:ea typeface="ヒラギノ角ゴ Pro W3" charset="-128"/>
              </a:rPr>
              <a:t/>
            </a:r>
            <a:br>
              <a:rPr lang="en-US" altLang="en-US" sz="2000" b="0" dirty="0">
                <a:solidFill>
                  <a:schemeClr val="tx2"/>
                </a:solidFill>
                <a:ea typeface="ヒラギノ角ゴ Pro W3" charset="-128"/>
              </a:rPr>
            </a:br>
            <a:r>
              <a:rPr lang="en-US" altLang="en-US" sz="2000" b="0" dirty="0">
                <a:solidFill>
                  <a:schemeClr val="tx2"/>
                </a:solidFill>
                <a:ea typeface="ヒラギノ角ゴ Pro W3" charset="-128"/>
              </a:rPr>
              <a:t>				</a:t>
            </a:r>
            <a:br>
              <a:rPr lang="en-US" altLang="en-US" sz="2000" b="0" dirty="0">
                <a:solidFill>
                  <a:schemeClr val="tx2"/>
                </a:solidFill>
                <a:ea typeface="ヒラギノ角ゴ Pro W3" charset="-128"/>
              </a:rPr>
            </a:br>
            <a:endParaRPr lang="en-US" altLang="en-US" sz="2000" b="0" dirty="0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15362" name="Subtitle 6"/>
          <p:cNvSpPr>
            <a:spLocks noGrp="1"/>
          </p:cNvSpPr>
          <p:nvPr>
            <p:ph type="subTitle" idx="1"/>
          </p:nvPr>
        </p:nvSpPr>
        <p:spPr>
          <a:xfrm>
            <a:off x="685800" y="1196752"/>
            <a:ext cx="7990656" cy="3375248"/>
          </a:xfrm>
        </p:spPr>
        <p:txBody>
          <a:bodyPr/>
          <a:lstStyle/>
          <a:p>
            <a:r>
              <a:rPr lang="et-EE" altLang="en-US" i="1" dirty="0" smtClean="0">
                <a:ea typeface="ヒラギノ角ゴ Pro W3" charset="-128"/>
              </a:rPr>
              <a:t>Neerude suurenenud kliirens (ARC) ja selle mõju β-</a:t>
            </a:r>
            <a:r>
              <a:rPr lang="et-EE" altLang="en-US" i="1" dirty="0" err="1" smtClean="0">
                <a:ea typeface="ヒラギノ角ゴ Pro W3" charset="-128"/>
              </a:rPr>
              <a:t>laktaam</a:t>
            </a:r>
            <a:r>
              <a:rPr lang="et-EE" altLang="en-US" i="1" dirty="0" smtClean="0">
                <a:ea typeface="ヒラギノ角ゴ Pro W3" charset="-128"/>
              </a:rPr>
              <a:t> </a:t>
            </a:r>
            <a:r>
              <a:rPr lang="et-EE" altLang="en-US" i="1" dirty="0">
                <a:ea typeface="ヒラギノ角ゴ Pro W3" charset="-128"/>
              </a:rPr>
              <a:t>antibiootikumide </a:t>
            </a:r>
            <a:r>
              <a:rPr lang="et-EE" altLang="en-US" i="1" dirty="0" err="1">
                <a:ea typeface="ヒラギノ角ゴ Pro W3" charset="-128"/>
              </a:rPr>
              <a:t>farmakokineetilisele</a:t>
            </a:r>
            <a:r>
              <a:rPr lang="et-EE" altLang="en-US" i="1" dirty="0" smtClean="0">
                <a:ea typeface="ヒラギノ角ゴ Pro W3" charset="-128"/>
              </a:rPr>
              <a:t>/</a:t>
            </a:r>
          </a:p>
          <a:p>
            <a:pPr>
              <a:spcBef>
                <a:spcPts val="0"/>
              </a:spcBef>
            </a:pPr>
            <a:r>
              <a:rPr lang="et-EE" altLang="en-US" i="1" dirty="0" err="1" smtClean="0">
                <a:ea typeface="ヒラギノ角ゴ Pro W3" charset="-128"/>
              </a:rPr>
              <a:t>farmakodünaamilisele</a:t>
            </a:r>
            <a:r>
              <a:rPr lang="et-EE" altLang="en-US" i="1" dirty="0" smtClean="0">
                <a:ea typeface="ヒラギノ角ゴ Pro W3" charset="-128"/>
              </a:rPr>
              <a:t> </a:t>
            </a:r>
            <a:r>
              <a:rPr lang="et-EE" altLang="en-US" i="1" dirty="0">
                <a:ea typeface="ヒラギノ角ゴ Pro W3" charset="-128"/>
              </a:rPr>
              <a:t>profiilile </a:t>
            </a:r>
            <a:r>
              <a:rPr lang="et-EE" altLang="en-US" i="1" dirty="0" err="1" smtClean="0">
                <a:ea typeface="ヒラギノ角ゴ Pro W3" charset="-128"/>
              </a:rPr>
              <a:t>hematoloogilise</a:t>
            </a:r>
            <a:r>
              <a:rPr lang="et-EE" altLang="en-US" i="1" dirty="0" smtClean="0">
                <a:ea typeface="ヒラギノ角ゴ Pro W3" charset="-128"/>
              </a:rPr>
              <a:t>/onkoloogilise haigusega lastel </a:t>
            </a:r>
            <a:r>
              <a:rPr lang="et-EE" altLang="en-US" i="1" dirty="0">
                <a:ea typeface="ヒラギノ角ゴ Pro W3" charset="-128"/>
              </a:rPr>
              <a:t>ja noortel </a:t>
            </a:r>
            <a:r>
              <a:rPr lang="et-EE" altLang="en-US" i="1" dirty="0" smtClean="0">
                <a:ea typeface="ヒラギノ角ゴ Pro W3" charset="-128"/>
              </a:rPr>
              <a:t>täiskasvanutel</a:t>
            </a:r>
            <a:endParaRPr lang="et-EE" altLang="en-US" i="1" dirty="0">
              <a:ea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379240"/>
          </a:xfrm>
        </p:spPr>
        <p:txBody>
          <a:bodyPr/>
          <a:lstStyle/>
          <a:p>
            <a:r>
              <a:rPr lang="en-US" sz="4000" dirty="0" smtClean="0"/>
              <a:t>Lapsed- </a:t>
            </a:r>
            <a:r>
              <a:rPr lang="en-US" sz="4000" dirty="0" err="1" smtClean="0"/>
              <a:t>Crea</a:t>
            </a:r>
            <a:r>
              <a:rPr lang="en-US" sz="4000" dirty="0" smtClean="0"/>
              <a:t> </a:t>
            </a:r>
            <a:r>
              <a:rPr lang="en-US" sz="4000" dirty="0" err="1" smtClean="0"/>
              <a:t>või</a:t>
            </a:r>
            <a:r>
              <a:rPr lang="en-US" sz="4000" dirty="0" smtClean="0"/>
              <a:t> </a:t>
            </a:r>
            <a:r>
              <a:rPr lang="en-US" sz="4000" dirty="0" err="1" smtClean="0"/>
              <a:t>CysC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565327"/>
              </p:ext>
            </p:extLst>
          </p:nvPr>
        </p:nvGraphicFramePr>
        <p:xfrm>
          <a:off x="685800" y="2132856"/>
          <a:ext cx="7772401" cy="38404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077888"/>
                <a:gridCol w="2808313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Crea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umol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/l,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CysC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=mg/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dL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Crea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-based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eGFR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CysC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-based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eGFR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2a 3k F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Crea</a:t>
                      </a:r>
                      <a:r>
                        <a:rPr lang="en-US" dirty="0" smtClean="0"/>
                        <a:t>= </a:t>
                      </a:r>
                      <a:r>
                        <a:rPr lang="en-US" dirty="0" err="1" smtClean="0"/>
                        <a:t>alla</a:t>
                      </a:r>
                      <a:r>
                        <a:rPr lang="en-US" dirty="0" smtClean="0"/>
                        <a:t> 18 (15-31)</a:t>
                      </a:r>
                    </a:p>
                    <a:p>
                      <a:r>
                        <a:rPr lang="en-US" dirty="0" err="1" smtClean="0"/>
                        <a:t>CysC</a:t>
                      </a:r>
                      <a:r>
                        <a:rPr lang="en-US" dirty="0" smtClean="0"/>
                        <a:t>=0,71</a:t>
                      </a:r>
                      <a:r>
                        <a:rPr lang="en-US" baseline="0" dirty="0" smtClean="0"/>
                        <a:t> (0,5-1,0)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1a 10k 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Crea</a:t>
                      </a:r>
                      <a:r>
                        <a:rPr lang="en-US" dirty="0" smtClean="0"/>
                        <a:t>= </a:t>
                      </a:r>
                      <a:r>
                        <a:rPr lang="en-US" dirty="0" err="1" smtClean="0"/>
                        <a:t>alla</a:t>
                      </a:r>
                      <a:r>
                        <a:rPr lang="en-US" dirty="0" smtClean="0"/>
                        <a:t> 18 (15-31)</a:t>
                      </a:r>
                    </a:p>
                    <a:p>
                      <a:r>
                        <a:rPr lang="en-US" dirty="0" err="1" smtClean="0"/>
                        <a:t>CysC</a:t>
                      </a:r>
                      <a:r>
                        <a:rPr lang="en-US" dirty="0" smtClean="0"/>
                        <a:t>= 0,99 (0,5-1,0)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7a 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0" u="sng" dirty="0" err="1" smtClean="0"/>
                        <a:t>Crea</a:t>
                      </a:r>
                      <a:r>
                        <a:rPr lang="en-US" i="0" u="sng" dirty="0" smtClean="0"/>
                        <a:t>= 20 (30-47)</a:t>
                      </a:r>
                    </a:p>
                    <a:p>
                      <a:r>
                        <a:rPr lang="en-US" dirty="0" err="1" smtClean="0"/>
                        <a:t>CysC</a:t>
                      </a:r>
                      <a:r>
                        <a:rPr lang="en-US" dirty="0" smtClean="0"/>
                        <a:t>= 0,55 (0,5-1,0)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10a F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u="sng" dirty="0" err="1" smtClean="0"/>
                        <a:t>Crea</a:t>
                      </a:r>
                      <a:r>
                        <a:rPr lang="en-US" u="sng" dirty="0" smtClean="0"/>
                        <a:t>= 28 (29-56)</a:t>
                      </a:r>
                    </a:p>
                    <a:p>
                      <a:r>
                        <a:rPr lang="en-US" dirty="0" err="1" smtClean="0"/>
                        <a:t>CysC</a:t>
                      </a:r>
                      <a:r>
                        <a:rPr lang="en-US" dirty="0" smtClean="0"/>
                        <a:t>= 0,7 (0,5-1,0)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6a F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u="sng" dirty="0" err="1" smtClean="0"/>
                        <a:t>Crea</a:t>
                      </a:r>
                      <a:r>
                        <a:rPr lang="en-US" u="sng" dirty="0" smtClean="0"/>
                        <a:t>= 23 (25-42)</a:t>
                      </a:r>
                    </a:p>
                    <a:p>
                      <a:r>
                        <a:rPr lang="en-US" dirty="0" err="1" smtClean="0"/>
                        <a:t>CysC</a:t>
                      </a:r>
                      <a:r>
                        <a:rPr lang="en-US" dirty="0" smtClean="0"/>
                        <a:t>= 0,61 (0,5-1,0)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1619672" y="2636912"/>
            <a:ext cx="2808312" cy="1416184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09600"/>
            <a:ext cx="8062664" cy="1019200"/>
          </a:xfrm>
        </p:spPr>
        <p:txBody>
          <a:bodyPr/>
          <a:lstStyle/>
          <a:p>
            <a:r>
              <a:rPr lang="en-US" sz="4000" dirty="0" err="1" smtClean="0"/>
              <a:t>Millist</a:t>
            </a:r>
            <a:r>
              <a:rPr lang="en-US" sz="4000" dirty="0" smtClean="0"/>
              <a:t> </a:t>
            </a:r>
            <a:r>
              <a:rPr lang="en-US" sz="4000" dirty="0" err="1" smtClean="0"/>
              <a:t>valemit</a:t>
            </a:r>
            <a:r>
              <a:rPr lang="en-US" sz="4000" dirty="0" smtClean="0"/>
              <a:t> </a:t>
            </a:r>
            <a:r>
              <a:rPr lang="en-US" sz="4000" dirty="0" err="1" smtClean="0"/>
              <a:t>kasutada</a:t>
            </a:r>
            <a:r>
              <a:rPr lang="en-US" sz="4000" dirty="0" smtClean="0"/>
              <a:t> </a:t>
            </a:r>
            <a:r>
              <a:rPr lang="en-US" sz="4000" dirty="0" err="1" smtClean="0"/>
              <a:t>noortel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97000"/>
            <a:ext cx="7772400" cy="46990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16a M, 191cm/83kg</a:t>
            </a:r>
          </a:p>
          <a:p>
            <a:r>
              <a:rPr lang="en-US" sz="1800" dirty="0" err="1" smtClean="0"/>
              <a:t>Crea</a:t>
            </a:r>
            <a:r>
              <a:rPr lang="en-US" sz="1800" dirty="0" smtClean="0"/>
              <a:t>=60 </a:t>
            </a:r>
            <a:r>
              <a:rPr lang="en-US" sz="1800" dirty="0" err="1" smtClean="0"/>
              <a:t>umol</a:t>
            </a:r>
            <a:r>
              <a:rPr lang="en-US" sz="1800" dirty="0" smtClean="0"/>
              <a:t>/l (norm 59-104)</a:t>
            </a:r>
          </a:p>
          <a:p>
            <a:r>
              <a:rPr lang="en-US" sz="1800" dirty="0" err="1" smtClean="0"/>
              <a:t>CysC</a:t>
            </a:r>
            <a:r>
              <a:rPr lang="en-US" sz="1800" dirty="0" smtClean="0"/>
              <a:t>=1,23 mg/l (norm 0,5-1,0)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650365"/>
              </p:ext>
            </p:extLst>
          </p:nvPr>
        </p:nvGraphicFramePr>
        <p:xfrm>
          <a:off x="691555" y="2564904"/>
          <a:ext cx="6096000" cy="11125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Valem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Crea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Väärtus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(ml/min/1.73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m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eGFR</a:t>
                      </a:r>
                      <a:r>
                        <a:rPr lang="en-US" dirty="0" smtClean="0"/>
                        <a:t> pediatrics</a:t>
                      </a:r>
                      <a:r>
                        <a:rPr lang="en-US" baseline="0" dirty="0" smtClean="0"/>
                        <a:t> (2009)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CKD-EPI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173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015540"/>
              </p:ext>
            </p:extLst>
          </p:nvPr>
        </p:nvGraphicFramePr>
        <p:xfrm>
          <a:off x="708720" y="3908564"/>
          <a:ext cx="6096000" cy="11125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Valem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CysC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Väärtus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(ml/min/1.73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m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eGFR</a:t>
                      </a:r>
                      <a:r>
                        <a:rPr lang="en-US" dirty="0" smtClean="0"/>
                        <a:t> pediatrics</a:t>
                      </a:r>
                      <a:r>
                        <a:rPr lang="en-US" baseline="0" dirty="0" smtClean="0"/>
                        <a:t> (2009)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CKD-EPI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373113"/>
              </p:ext>
            </p:extLst>
          </p:nvPr>
        </p:nvGraphicFramePr>
        <p:xfrm>
          <a:off x="708720" y="5252224"/>
          <a:ext cx="6096000" cy="7416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Valem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Crea-CysC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Väärtus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(ml/min/1.73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m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CKD-EPI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355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ヒラギノ角ゴ Pro W3" charset="-128"/>
              </a:rPr>
              <a:t>Probleemid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539208"/>
          </a:xfrm>
          <a:extLst/>
        </p:spPr>
        <p:txBody>
          <a:bodyPr/>
          <a:lstStyle/>
          <a:p>
            <a:pPr>
              <a:defRPr/>
            </a:pPr>
            <a:r>
              <a:rPr lang="en-US" altLang="en-US" sz="1900" dirty="0" err="1" smtClean="0">
                <a:ea typeface="ヒラギノ角ゴ Pro W3" charset="-128"/>
              </a:rPr>
              <a:t>Oodatust</a:t>
            </a:r>
            <a:r>
              <a:rPr lang="en-US" altLang="en-US" sz="1900" dirty="0" smtClean="0">
                <a:ea typeface="ヒラギノ角ゴ Pro W3" charset="-128"/>
              </a:rPr>
              <a:t> </a:t>
            </a:r>
            <a:r>
              <a:rPr lang="en-US" altLang="en-US" sz="1900" dirty="0" err="1" smtClean="0">
                <a:ea typeface="ヒラギノ角ゴ Pro W3" charset="-128"/>
              </a:rPr>
              <a:t>vähem</a:t>
            </a:r>
            <a:r>
              <a:rPr lang="en-US" altLang="en-US" sz="1900" dirty="0" smtClean="0">
                <a:ea typeface="ヒラギノ角ゴ Pro W3" charset="-128"/>
              </a:rPr>
              <a:t> </a:t>
            </a:r>
            <a:r>
              <a:rPr lang="en-US" altLang="en-US" sz="1900" dirty="0" err="1" smtClean="0">
                <a:ea typeface="ヒラギノ角ゴ Pro W3" charset="-128"/>
              </a:rPr>
              <a:t>patsiente</a:t>
            </a:r>
            <a:r>
              <a:rPr lang="en-US" altLang="en-US" sz="1900" dirty="0" smtClean="0">
                <a:ea typeface="ヒラギノ角ゴ Pro W3" charset="-128"/>
              </a:rPr>
              <a:t> → </a:t>
            </a:r>
            <a:r>
              <a:rPr lang="en-US" altLang="en-US" sz="1900" strike="sngStrike" dirty="0" err="1" smtClean="0">
                <a:ea typeface="ヒラギノ角ゴ Pro W3" charset="-128"/>
              </a:rPr>
              <a:t>meropeneem</a:t>
            </a:r>
            <a:endParaRPr lang="en-US" altLang="en-US" sz="1900" strike="sngStrike" dirty="0" smtClean="0">
              <a:ea typeface="ヒラギノ角ゴ Pro W3" charset="-128"/>
            </a:endParaRPr>
          </a:p>
          <a:p>
            <a:pPr>
              <a:defRPr/>
            </a:pPr>
            <a:r>
              <a:rPr lang="en-US" altLang="en-US" sz="1900" dirty="0" err="1" smtClean="0">
                <a:ea typeface="ヒラギノ角ゴ Pro W3" charset="-128"/>
              </a:rPr>
              <a:t>Uuringusse</a:t>
            </a:r>
            <a:r>
              <a:rPr lang="en-US" altLang="en-US" sz="1900" dirty="0" smtClean="0">
                <a:ea typeface="ヒラギノ角ゴ Pro W3" charset="-128"/>
              </a:rPr>
              <a:t> </a:t>
            </a:r>
            <a:r>
              <a:rPr lang="en-US" altLang="en-US" sz="1900" dirty="0" err="1" smtClean="0">
                <a:ea typeface="ヒラギノ角ゴ Pro W3" charset="-128"/>
              </a:rPr>
              <a:t>kaasatud</a:t>
            </a:r>
            <a:r>
              <a:rPr lang="en-US" altLang="en-US" sz="1900" dirty="0" smtClean="0">
                <a:ea typeface="ヒラギノ角ゴ Pro W3" charset="-128"/>
              </a:rPr>
              <a:t> </a:t>
            </a:r>
            <a:r>
              <a:rPr lang="en-US" sz="1900" dirty="0"/>
              <a:t>≈ </a:t>
            </a:r>
            <a:r>
              <a:rPr lang="en-US" altLang="en-US" sz="1900" dirty="0" smtClean="0">
                <a:ea typeface="ヒラギノ角ゴ Pro W3" charset="-128"/>
              </a:rPr>
              <a:t>½ </a:t>
            </a:r>
            <a:r>
              <a:rPr lang="en-US" altLang="en-US" sz="1900" dirty="0" err="1" smtClean="0">
                <a:ea typeface="ヒラギノ角ゴ Pro W3" charset="-128"/>
              </a:rPr>
              <a:t>preskriinitutest</a:t>
            </a:r>
            <a:r>
              <a:rPr lang="en-US" altLang="en-US" sz="1900" dirty="0" smtClean="0">
                <a:ea typeface="ヒラギノ角ゴ Pro W3" charset="-128"/>
              </a:rPr>
              <a:t> (</a:t>
            </a:r>
            <a:r>
              <a:rPr lang="en-US" altLang="en-US" sz="1900" dirty="0" err="1" smtClean="0">
                <a:ea typeface="ヒラギノ角ゴ Pro W3" charset="-128"/>
              </a:rPr>
              <a:t>hirm</a:t>
            </a:r>
            <a:r>
              <a:rPr lang="en-US" altLang="en-US" sz="1900" dirty="0" smtClean="0">
                <a:ea typeface="ヒラギノ角ゴ Pro W3" charset="-128"/>
              </a:rPr>
              <a:t>, </a:t>
            </a:r>
            <a:r>
              <a:rPr lang="en-US" altLang="en-US" sz="1900" dirty="0" err="1">
                <a:ea typeface="ヒラギノ角ゴ Pro W3" charset="-128"/>
              </a:rPr>
              <a:t>halb</a:t>
            </a:r>
            <a:r>
              <a:rPr lang="en-US" altLang="en-US" sz="1900" dirty="0">
                <a:ea typeface="ヒラギノ角ゴ Pro W3" charset="-128"/>
              </a:rPr>
              <a:t> </a:t>
            </a:r>
            <a:r>
              <a:rPr lang="en-US" altLang="en-US" sz="1900" dirty="0" err="1">
                <a:ea typeface="ヒラギノ角ゴ Pro W3" charset="-128"/>
              </a:rPr>
              <a:t>üldseisund</a:t>
            </a:r>
            <a:r>
              <a:rPr lang="en-US" altLang="en-US" sz="1900" dirty="0" smtClean="0">
                <a:ea typeface="ヒラギノ角ゴ Pro W3" charset="-128"/>
              </a:rPr>
              <a:t>) → norm? </a:t>
            </a:r>
            <a:r>
              <a:rPr lang="en-US" altLang="en-US" sz="1900" dirty="0" err="1" smtClean="0">
                <a:ea typeface="ヒラギノ角ゴ Pro W3" charset="-128"/>
              </a:rPr>
              <a:t>parem</a:t>
            </a:r>
            <a:r>
              <a:rPr lang="en-US" altLang="en-US" sz="1900" dirty="0" smtClean="0">
                <a:ea typeface="ヒラギノ角ゴ Pro W3" charset="-128"/>
              </a:rPr>
              <a:t> </a:t>
            </a:r>
            <a:r>
              <a:rPr lang="en-US" altLang="en-US" sz="1900" dirty="0" err="1" smtClean="0">
                <a:ea typeface="ヒラギノ角ゴ Pro W3" charset="-128"/>
              </a:rPr>
              <a:t>selgitustöö</a:t>
            </a:r>
            <a:r>
              <a:rPr lang="en-US" altLang="en-US" sz="1900" dirty="0" smtClean="0">
                <a:ea typeface="ヒラギノ角ゴ Pro W3" charset="-128"/>
              </a:rPr>
              <a:t>? </a:t>
            </a:r>
          </a:p>
          <a:p>
            <a:pPr>
              <a:defRPr/>
            </a:pPr>
            <a:r>
              <a:rPr lang="en-US" altLang="en-US" sz="1900" dirty="0" err="1" smtClean="0">
                <a:ea typeface="ヒラギノ角ゴ Pro W3" charset="-128"/>
              </a:rPr>
              <a:t>Patsientide</a:t>
            </a:r>
            <a:r>
              <a:rPr lang="en-US" altLang="en-US" sz="1900" dirty="0" smtClean="0">
                <a:ea typeface="ヒラギノ角ゴ Pro W3" charset="-128"/>
              </a:rPr>
              <a:t> </a:t>
            </a:r>
            <a:r>
              <a:rPr lang="en-US" altLang="en-US" sz="1900" dirty="0" err="1" smtClean="0">
                <a:ea typeface="ヒラギノ角ゴ Pro W3" charset="-128"/>
              </a:rPr>
              <a:t>osakaal</a:t>
            </a:r>
            <a:r>
              <a:rPr lang="en-US" altLang="en-US" sz="1900" dirty="0" smtClean="0">
                <a:ea typeface="ヒラギノ角ゴ Pro W3" charset="-128"/>
              </a:rPr>
              <a:t> </a:t>
            </a:r>
            <a:r>
              <a:rPr lang="en-US" altLang="en-US" sz="1900" dirty="0" err="1" smtClean="0">
                <a:ea typeface="ヒラギノ角ゴ Pro W3" charset="-128"/>
              </a:rPr>
              <a:t>uuringugruppides</a:t>
            </a:r>
            <a:r>
              <a:rPr lang="en-US" altLang="en-US" sz="1900" dirty="0" smtClean="0">
                <a:ea typeface="ヒラギノ角ゴ Pro W3" charset="-128"/>
              </a:rPr>
              <a:t> → </a:t>
            </a:r>
            <a:r>
              <a:rPr lang="en-US" altLang="en-US" sz="1900" dirty="0" err="1" smtClean="0">
                <a:ea typeface="ヒラギノ角ゴ Pro W3" charset="-128"/>
              </a:rPr>
              <a:t>uuringu</a:t>
            </a:r>
            <a:r>
              <a:rPr lang="en-US" altLang="en-US" sz="1900" dirty="0" smtClean="0">
                <a:ea typeface="ヒラギノ角ゴ Pro W3" charset="-128"/>
              </a:rPr>
              <a:t> </a:t>
            </a:r>
            <a:r>
              <a:rPr lang="en-US" altLang="en-US" sz="1900" dirty="0" err="1" smtClean="0">
                <a:ea typeface="ヒラギノ角ゴ Pro W3" charset="-128"/>
              </a:rPr>
              <a:t>pikenemine</a:t>
            </a:r>
            <a:endParaRPr lang="en-US" altLang="en-US" sz="1900" dirty="0" smtClean="0">
              <a:ea typeface="ヒラギノ角ゴ Pro W3" charset="-128"/>
            </a:endParaRPr>
          </a:p>
          <a:p>
            <a:pPr>
              <a:defRPr/>
            </a:pPr>
            <a:r>
              <a:rPr lang="en-US" altLang="en-US" sz="1900" dirty="0" err="1" smtClean="0">
                <a:ea typeface="ヒラギノ角ゴ Pro W3" charset="-128"/>
              </a:rPr>
              <a:t>Patsientide</a:t>
            </a:r>
            <a:r>
              <a:rPr lang="en-US" altLang="en-US" sz="1900" dirty="0" smtClean="0">
                <a:ea typeface="ヒラギノ角ゴ Pro W3" charset="-128"/>
              </a:rPr>
              <a:t> </a:t>
            </a:r>
            <a:r>
              <a:rPr lang="en-US" altLang="en-US" sz="1900" dirty="0" err="1" smtClean="0">
                <a:ea typeface="ヒラギノ角ゴ Pro W3" charset="-128"/>
              </a:rPr>
              <a:t>lühike</a:t>
            </a:r>
            <a:r>
              <a:rPr lang="en-US" altLang="en-US" sz="1900" dirty="0" smtClean="0">
                <a:ea typeface="ヒラギノ角ゴ Pro W3" charset="-128"/>
              </a:rPr>
              <a:t> </a:t>
            </a:r>
            <a:r>
              <a:rPr lang="en-US" altLang="en-US" sz="1900" dirty="0" err="1" smtClean="0">
                <a:ea typeface="ヒラギノ角ゴ Pro W3" charset="-128"/>
              </a:rPr>
              <a:t>haiglas</a:t>
            </a:r>
            <a:r>
              <a:rPr lang="en-US" altLang="en-US" sz="1900" dirty="0" smtClean="0">
                <a:ea typeface="ヒラギノ角ゴ Pro W3" charset="-128"/>
              </a:rPr>
              <a:t> </a:t>
            </a:r>
            <a:r>
              <a:rPr lang="en-US" altLang="en-US" sz="1900" dirty="0" err="1" smtClean="0">
                <a:ea typeface="ヒラギノ角ゴ Pro W3" charset="-128"/>
              </a:rPr>
              <a:t>viibimise</a:t>
            </a:r>
            <a:r>
              <a:rPr lang="en-US" altLang="en-US" sz="1900" dirty="0" smtClean="0">
                <a:ea typeface="ヒラギノ角ゴ Pro W3" charset="-128"/>
              </a:rPr>
              <a:t> </a:t>
            </a:r>
            <a:r>
              <a:rPr lang="en-US" altLang="en-US" sz="1900" dirty="0" err="1" smtClean="0">
                <a:ea typeface="ヒラギノ角ゴ Pro W3" charset="-128"/>
              </a:rPr>
              <a:t>aeg</a:t>
            </a:r>
            <a:r>
              <a:rPr lang="en-US" altLang="en-US" sz="1900" dirty="0" smtClean="0">
                <a:ea typeface="ヒラギノ角ゴ Pro W3" charset="-128"/>
              </a:rPr>
              <a:t> → </a:t>
            </a:r>
            <a:r>
              <a:rPr lang="en-US" altLang="en-US" sz="1900" dirty="0" err="1" smtClean="0">
                <a:ea typeface="ヒラギノ角ゴ Pro W3" charset="-128"/>
              </a:rPr>
              <a:t>võimalusel</a:t>
            </a:r>
            <a:r>
              <a:rPr lang="en-US" altLang="en-US" sz="1900" dirty="0" smtClean="0">
                <a:ea typeface="ヒラギノ角ゴ Pro W3" charset="-128"/>
              </a:rPr>
              <a:t> </a:t>
            </a:r>
            <a:r>
              <a:rPr lang="en-US" altLang="en-US" sz="1900" dirty="0" err="1" smtClean="0">
                <a:ea typeface="ヒラギノ角ゴ Pro W3" charset="-128"/>
              </a:rPr>
              <a:t>asendamine</a:t>
            </a:r>
            <a:endParaRPr lang="en-US" altLang="en-US" sz="1900" dirty="0" smtClean="0">
              <a:ea typeface="ヒラギノ角ゴ Pro W3" charset="-128"/>
            </a:endParaRPr>
          </a:p>
          <a:p>
            <a:pPr>
              <a:defRPr/>
            </a:pPr>
            <a:r>
              <a:rPr lang="en-US" altLang="en-US" sz="1900" dirty="0" err="1" smtClean="0">
                <a:ea typeface="ヒラギノ角ゴ Pro W3" charset="-128"/>
              </a:rPr>
              <a:t>Süstemaatiline</a:t>
            </a:r>
            <a:r>
              <a:rPr lang="en-US" altLang="en-US" sz="1900" dirty="0" smtClean="0">
                <a:ea typeface="ヒラギノ角ゴ Pro W3" charset="-128"/>
              </a:rPr>
              <a:t> </a:t>
            </a:r>
            <a:r>
              <a:rPr lang="en-US" altLang="en-US" sz="1900" dirty="0" err="1" smtClean="0">
                <a:ea typeface="ヒラギノ角ゴ Pro W3" charset="-128"/>
              </a:rPr>
              <a:t>vedeliku</a:t>
            </a:r>
            <a:r>
              <a:rPr lang="en-US" altLang="en-US" sz="1900" dirty="0" smtClean="0">
                <a:ea typeface="ヒラギノ角ゴ Pro W3" charset="-128"/>
              </a:rPr>
              <a:t> </a:t>
            </a:r>
            <a:r>
              <a:rPr lang="en-US" altLang="en-US" sz="1900" dirty="0" err="1" smtClean="0">
                <a:ea typeface="ヒラギノ角ゴ Pro W3" charset="-128"/>
              </a:rPr>
              <a:t>monitoorimine</a:t>
            </a:r>
            <a:r>
              <a:rPr lang="en-US" altLang="en-US" sz="1900" dirty="0" smtClean="0">
                <a:ea typeface="ヒラギノ角ゴ Pro W3" charset="-128"/>
              </a:rPr>
              <a:t> al. 08.2017 → </a:t>
            </a:r>
            <a:r>
              <a:rPr lang="en-US" altLang="en-US" sz="1900" dirty="0" smtClean="0">
                <a:ea typeface="ヒラギノ角ゴ Pro W3" charset="-128"/>
                <a:sym typeface="Wingdings"/>
              </a:rPr>
              <a:t> </a:t>
            </a:r>
            <a:r>
              <a:rPr lang="en-US" altLang="en-US" sz="1900" dirty="0" err="1" smtClean="0">
                <a:ea typeface="ヒラギノ角ゴ Pro W3" charset="-128"/>
                <a:sym typeface="Wingdings"/>
              </a:rPr>
              <a:t>aga</a:t>
            </a:r>
            <a:r>
              <a:rPr lang="en-US" altLang="en-US" sz="1900" dirty="0" smtClean="0">
                <a:ea typeface="ヒラギノ角ゴ Pro W3" charset="-128"/>
                <a:sym typeface="Wingdings"/>
              </a:rPr>
              <a:t> </a:t>
            </a:r>
            <a:r>
              <a:rPr lang="en-US" altLang="en-US" sz="1900" dirty="0" err="1" smtClean="0">
                <a:ea typeface="ヒラギノ角ゴ Pro W3" charset="-128"/>
              </a:rPr>
              <a:t>jätkame</a:t>
            </a:r>
            <a:endParaRPr lang="en-US" altLang="en-US" sz="1900" dirty="0" smtClean="0">
              <a:ea typeface="ヒラギノ角ゴ Pro W3" charset="-128"/>
            </a:endParaRPr>
          </a:p>
          <a:p>
            <a:pPr>
              <a:defRPr/>
            </a:pPr>
            <a:r>
              <a:rPr lang="en-US" altLang="en-US" sz="1900" dirty="0" err="1" smtClean="0">
                <a:ea typeface="ヒラギノ角ゴ Pro W3" charset="-128"/>
              </a:rPr>
              <a:t>Preskriinimine</a:t>
            </a:r>
            <a:r>
              <a:rPr lang="en-US" altLang="en-US" sz="1900" dirty="0" smtClean="0">
                <a:ea typeface="ヒラギノ角ゴ Pro W3" charset="-128"/>
              </a:rPr>
              <a:t> TLHs- </a:t>
            </a:r>
            <a:r>
              <a:rPr lang="en-US" altLang="en-US" sz="1900" dirty="0" err="1" smtClean="0">
                <a:ea typeface="ヒラギノ角ゴ Pro W3" charset="-128"/>
              </a:rPr>
              <a:t>kas</a:t>
            </a:r>
            <a:r>
              <a:rPr lang="en-US" altLang="en-US" sz="1900" dirty="0" smtClean="0">
                <a:ea typeface="ヒラギノ角ゴ Pro W3" charset="-128"/>
              </a:rPr>
              <a:t> </a:t>
            </a:r>
            <a:r>
              <a:rPr lang="en-US" altLang="en-US" sz="1900" dirty="0" err="1" smtClean="0">
                <a:ea typeface="ヒラギノ角ゴ Pro W3" charset="-128"/>
              </a:rPr>
              <a:t>probleem</a:t>
            </a:r>
            <a:r>
              <a:rPr lang="en-US" altLang="en-US" sz="1900" dirty="0" smtClean="0">
                <a:ea typeface="ヒラギノ角ゴ Pro W3" charset="-128"/>
              </a:rPr>
              <a:t> </a:t>
            </a:r>
            <a:r>
              <a:rPr lang="en-US" altLang="en-US" sz="1900" dirty="0" err="1" smtClean="0">
                <a:ea typeface="ヒラギノ角ゴ Pro W3" charset="-128"/>
              </a:rPr>
              <a:t>PERHis</a:t>
            </a:r>
            <a:r>
              <a:rPr lang="en-US" altLang="en-US" sz="1900" dirty="0" smtClean="0">
                <a:ea typeface="ヒラギノ角ゴ Pro W3" charset="-128"/>
              </a:rPr>
              <a:t>? → </a:t>
            </a:r>
            <a:r>
              <a:rPr lang="en-US" altLang="en-US" sz="1900" dirty="0" err="1" smtClean="0">
                <a:ea typeface="ヒラギノ角ゴ Pro W3" charset="-128"/>
              </a:rPr>
              <a:t>iganädalase</a:t>
            </a:r>
            <a:r>
              <a:rPr lang="en-US" altLang="en-US" sz="1900" dirty="0" smtClean="0">
                <a:ea typeface="ヒラギノ角ゴ Pro W3" charset="-128"/>
              </a:rPr>
              <a:t> </a:t>
            </a:r>
            <a:r>
              <a:rPr lang="en-US" altLang="en-US" sz="1900" dirty="0" err="1" smtClean="0">
                <a:ea typeface="ヒラギノ角ゴ Pro W3" charset="-128"/>
              </a:rPr>
              <a:t>logi</a:t>
            </a:r>
            <a:r>
              <a:rPr lang="en-US" altLang="en-US" sz="1900" dirty="0" smtClean="0">
                <a:ea typeface="ヒラギノ角ゴ Pro W3" charset="-128"/>
              </a:rPr>
              <a:t> </a:t>
            </a:r>
            <a:r>
              <a:rPr lang="en-US" altLang="en-US" sz="1900" dirty="0" err="1" smtClean="0">
                <a:ea typeface="ヒラギノ角ゴ Pro W3" charset="-128"/>
              </a:rPr>
              <a:t>pidamine</a:t>
            </a:r>
            <a:endParaRPr lang="en-US" altLang="en-US" sz="1900" dirty="0" smtClean="0">
              <a:ea typeface="ヒラギノ角ゴ Pro W3" charset="-128"/>
            </a:endParaRPr>
          </a:p>
          <a:p>
            <a:pPr>
              <a:defRPr/>
            </a:pPr>
            <a:r>
              <a:rPr lang="en-US" altLang="en-US" sz="1900" dirty="0" smtClean="0">
                <a:ea typeface="ヒラギノ角ゴ Pro W3" charset="-128"/>
              </a:rPr>
              <a:t>PERH </a:t>
            </a:r>
            <a:r>
              <a:rPr lang="en-US" altLang="en-US" sz="1900" dirty="0" err="1" smtClean="0">
                <a:ea typeface="ヒラギノ角ゴ Pro W3" charset="-128"/>
              </a:rPr>
              <a:t>töökorraldus</a:t>
            </a:r>
            <a:r>
              <a:rPr lang="en-US" altLang="en-US" sz="1900" dirty="0" smtClean="0">
                <a:ea typeface="ヒラギノ角ゴ Pro W3" charset="-128"/>
              </a:rPr>
              <a:t> + </a:t>
            </a:r>
            <a:r>
              <a:rPr lang="en-US" altLang="en-US" sz="1900" dirty="0" err="1" smtClean="0">
                <a:ea typeface="ヒラギノ角ゴ Pro W3" charset="-128"/>
              </a:rPr>
              <a:t>ebapiisav</a:t>
            </a:r>
            <a:r>
              <a:rPr lang="en-US" altLang="en-US" sz="1900" dirty="0" smtClean="0">
                <a:ea typeface="ヒラギノ角ゴ Pro W3" charset="-128"/>
              </a:rPr>
              <a:t> </a:t>
            </a:r>
            <a:r>
              <a:rPr lang="en-US" altLang="en-US" sz="1900" dirty="0" err="1" smtClean="0">
                <a:ea typeface="ヒラギノ角ゴ Pro W3" charset="-128"/>
              </a:rPr>
              <a:t>töö</a:t>
            </a:r>
            <a:r>
              <a:rPr lang="en-US" altLang="en-US" sz="1900" dirty="0" smtClean="0">
                <a:ea typeface="ヒラギノ角ゴ Pro W3" charset="-128"/>
              </a:rPr>
              <a:t> → TLH </a:t>
            </a:r>
            <a:r>
              <a:rPr lang="en-US" altLang="en-US" sz="1900" dirty="0" err="1" smtClean="0">
                <a:ea typeface="ヒラギノ角ゴ Pro W3" charset="-128"/>
              </a:rPr>
              <a:t>abi</a:t>
            </a:r>
            <a:endParaRPr lang="en-US" altLang="en-US" sz="1900" dirty="0" smtClean="0">
              <a:ea typeface="ヒラギノ角ゴ Pro W3" charset="-128"/>
            </a:endParaRPr>
          </a:p>
          <a:p>
            <a:pPr>
              <a:defRPr/>
            </a:pPr>
            <a:r>
              <a:rPr lang="en-US" altLang="en-US" sz="1900" dirty="0" err="1" smtClean="0">
                <a:ea typeface="ヒラギノ角ゴ Pro W3" charset="-128"/>
              </a:rPr>
              <a:t>Personali</a:t>
            </a:r>
            <a:r>
              <a:rPr lang="en-US" altLang="en-US" sz="1900" dirty="0" smtClean="0">
                <a:ea typeface="ヒラギノ角ゴ Pro W3" charset="-128"/>
              </a:rPr>
              <a:t> sage </a:t>
            </a:r>
            <a:r>
              <a:rPr lang="en-US" altLang="en-US" sz="1900" dirty="0" err="1" smtClean="0">
                <a:ea typeface="ヒラギノ角ゴ Pro W3" charset="-128"/>
              </a:rPr>
              <a:t>vahetumine</a:t>
            </a:r>
            <a:r>
              <a:rPr lang="en-US" altLang="en-US" sz="1900" dirty="0" smtClean="0">
                <a:ea typeface="ヒラギノ角ゴ Pro W3" charset="-128"/>
              </a:rPr>
              <a:t> → </a:t>
            </a:r>
            <a:r>
              <a:rPr lang="en-US" altLang="en-US" sz="1900" dirty="0" err="1" smtClean="0">
                <a:ea typeface="ヒラギノ角ゴ Pro W3" charset="-128"/>
              </a:rPr>
              <a:t>toetus</a:t>
            </a:r>
            <a:r>
              <a:rPr lang="en-US" altLang="en-US" sz="1900" dirty="0" smtClean="0">
                <a:ea typeface="ヒラギノ角ゴ Pro W3" charset="-128"/>
              </a:rPr>
              <a:t>, </a:t>
            </a:r>
            <a:r>
              <a:rPr lang="en-US" altLang="en-US" sz="1900" dirty="0" err="1" smtClean="0">
                <a:ea typeface="ヒラギノ角ゴ Pro W3" charset="-128"/>
              </a:rPr>
              <a:t>koolitamine</a:t>
            </a:r>
            <a:endParaRPr lang="en-US" altLang="en-US" sz="1900" dirty="0" smtClean="0">
              <a:ea typeface="ヒラギノ角ゴ Pro W3" charset="-128"/>
            </a:endParaRPr>
          </a:p>
          <a:p>
            <a:pPr>
              <a:defRPr/>
            </a:pPr>
            <a:r>
              <a:rPr lang="en-US" altLang="en-US" sz="1900" dirty="0" err="1">
                <a:ea typeface="ヒラギノ角ゴ Pro W3" charset="-128"/>
              </a:rPr>
              <a:t>P</a:t>
            </a:r>
            <a:r>
              <a:rPr lang="en-US" altLang="en-US" sz="1900" dirty="0" err="1" smtClean="0">
                <a:ea typeface="ヒラギノ角ゴ Pro W3" charset="-128"/>
              </a:rPr>
              <a:t>atsiendi</a:t>
            </a:r>
            <a:r>
              <a:rPr lang="en-US" altLang="en-US" sz="1900" dirty="0" smtClean="0">
                <a:ea typeface="ヒラギノ角ゴ Pro W3" charset="-128"/>
              </a:rPr>
              <a:t> </a:t>
            </a:r>
            <a:r>
              <a:rPr lang="en-US" altLang="en-US" sz="1900" dirty="0" err="1" smtClean="0">
                <a:ea typeface="ヒラギノ角ゴ Pro W3" charset="-128"/>
              </a:rPr>
              <a:t>kaotamine</a:t>
            </a:r>
            <a:endParaRPr lang="en-US" altLang="en-US" sz="1900" dirty="0">
              <a:ea typeface="ヒラギノ角ゴ Pro W3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-180975" y="1484313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endParaRPr lang="en-US" altLang="en-US" dirty="0">
              <a:ea typeface="ヒラギノ角ゴ Pro W3" charset="-128"/>
            </a:endParaRPr>
          </a:p>
          <a:p>
            <a:pPr>
              <a:buFontTx/>
              <a:buNone/>
            </a:pPr>
            <a:endParaRPr lang="en-US" altLang="en-US" dirty="0">
              <a:ea typeface="ヒラギノ角ゴ Pro W3" charset="-128"/>
            </a:endParaRPr>
          </a:p>
          <a:p>
            <a:pPr>
              <a:buFontTx/>
              <a:buNone/>
            </a:pPr>
            <a:endParaRPr lang="en-US" altLang="en-US" dirty="0">
              <a:ea typeface="ヒラギノ角ゴ Pro W3" charset="-128"/>
            </a:endParaRPr>
          </a:p>
          <a:p>
            <a:pPr>
              <a:buFontTx/>
              <a:buNone/>
            </a:pPr>
            <a:endParaRPr lang="en-US" altLang="en-US" dirty="0">
              <a:ea typeface="ヒラギノ角ゴ Pro W3" charset="-128"/>
            </a:endParaRPr>
          </a:p>
          <a:p>
            <a:pPr algn="r">
              <a:buFontTx/>
              <a:buNone/>
            </a:pPr>
            <a:r>
              <a:rPr lang="en-US" altLang="en-US" dirty="0">
                <a:ea typeface="ヒラギノ角ゴ Pro W3" charset="-128"/>
              </a:rPr>
              <a:t>					</a:t>
            </a:r>
            <a:r>
              <a:rPr lang="en-US" altLang="en-US" dirty="0" err="1">
                <a:ea typeface="ヒラギノ角ゴ Pro W3" charset="-128"/>
              </a:rPr>
              <a:t>Tänan</a:t>
            </a:r>
            <a:r>
              <a:rPr lang="en-US" altLang="en-US" dirty="0">
                <a:ea typeface="ヒラギノ角ゴ Pro W3" charset="-128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84213" y="549275"/>
            <a:ext cx="7772400" cy="1355725"/>
          </a:xfrm>
        </p:spPr>
        <p:txBody>
          <a:bodyPr/>
          <a:lstStyle/>
          <a:p>
            <a:r>
              <a:rPr lang="en-US" altLang="en-US" sz="4000">
                <a:ea typeface="ヒラギノ角ゴ Pro W3" charset="-128"/>
              </a:rPr>
              <a:t>Sissejuhatus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84213" y="1676400"/>
            <a:ext cx="7848600" cy="4992688"/>
          </a:xfrm>
        </p:spPr>
        <p:txBody>
          <a:bodyPr/>
          <a:lstStyle/>
          <a:p>
            <a:pPr algn="ctr">
              <a:spcBef>
                <a:spcPts val="300"/>
              </a:spcBef>
              <a:buFontTx/>
              <a:buNone/>
            </a:pPr>
            <a:r>
              <a:rPr lang="et-EE" altLang="en-US" sz="2400" dirty="0">
                <a:ea typeface="ヒラギノ角ゴ Pro W3" charset="-128"/>
              </a:rPr>
              <a:t>    </a:t>
            </a:r>
            <a:r>
              <a:rPr lang="et-EE" altLang="en-US" sz="2000" dirty="0">
                <a:ea typeface="ヒラギノ角ゴ Pro W3" charset="-128"/>
              </a:rPr>
              <a:t>Infektsioonid- ca 25% pahaloomulise </a:t>
            </a:r>
            <a:r>
              <a:rPr lang="et-EE" altLang="en-US" sz="2000" dirty="0" err="1">
                <a:ea typeface="ヒラギノ角ゴ Pro W3" charset="-128"/>
              </a:rPr>
              <a:t>hematoloogilise</a:t>
            </a:r>
            <a:r>
              <a:rPr lang="et-EE" altLang="en-US" sz="2000" dirty="0">
                <a:ea typeface="ヒラギノ角ゴ Pro W3" charset="-128"/>
              </a:rPr>
              <a:t> haigusega laste suremusest</a:t>
            </a:r>
          </a:p>
          <a:p>
            <a:pPr algn="ctr">
              <a:spcBef>
                <a:spcPts val="300"/>
              </a:spcBef>
              <a:buFontTx/>
              <a:buNone/>
            </a:pPr>
            <a:r>
              <a:rPr lang="et-EE" altLang="en-US" sz="2000" dirty="0">
                <a:ea typeface="ヒラギノ角ゴ Pro W3" charset="-128"/>
              </a:rPr>
              <a:t>	</a:t>
            </a:r>
            <a:r>
              <a:rPr lang="et-EE" altLang="en-US" sz="2000" dirty="0">
                <a:latin typeface="Wingdings" charset="2"/>
                <a:ea typeface="ヒラギノ角ゴ Pro W3" charset="-128"/>
              </a:rPr>
              <a:t> </a:t>
            </a:r>
            <a:endParaRPr lang="et-EE" altLang="en-US" sz="2000" dirty="0">
              <a:ea typeface="ヒラギノ角ゴ Pro W3" charset="-128"/>
            </a:endParaRPr>
          </a:p>
          <a:p>
            <a:pPr>
              <a:spcBef>
                <a:spcPts val="500"/>
              </a:spcBef>
              <a:buFontTx/>
              <a:buNone/>
            </a:pPr>
            <a:r>
              <a:rPr lang="et-EE" altLang="en-US" sz="2000" dirty="0">
                <a:ea typeface="ヒラギノ角ゴ Pro W3" charset="-128"/>
              </a:rPr>
              <a:t>	</a:t>
            </a:r>
            <a:r>
              <a:rPr lang="et-EE" altLang="en-US" sz="2400" b="1" dirty="0">
                <a:solidFill>
                  <a:srgbClr val="C00000"/>
                </a:solidFill>
                <a:ea typeface="ヒラギノ角ゴ Pro W3" charset="-128"/>
              </a:rPr>
              <a:t>Maksimaalne kasu olemasolevast ravist </a:t>
            </a:r>
          </a:p>
          <a:p>
            <a:pPr>
              <a:spcBef>
                <a:spcPts val="500"/>
              </a:spcBef>
              <a:buFontTx/>
              <a:buNone/>
            </a:pPr>
            <a:r>
              <a:rPr lang="et-EE" altLang="en-US" sz="2400" b="1" dirty="0">
                <a:solidFill>
                  <a:srgbClr val="C00000"/>
                </a:solidFill>
                <a:ea typeface="ヒラギノ角ゴ Pro W3" charset="-128"/>
              </a:rPr>
              <a:t>	</a:t>
            </a:r>
          </a:p>
          <a:p>
            <a:pPr>
              <a:spcBef>
                <a:spcPts val="500"/>
              </a:spcBef>
              <a:buFontTx/>
              <a:buNone/>
            </a:pPr>
            <a:r>
              <a:rPr lang="et-EE" altLang="en-US" sz="2000" dirty="0">
                <a:ea typeface="ヒラギノ角ゴ Pro W3" charset="-128"/>
              </a:rPr>
              <a:t>	</a:t>
            </a:r>
          </a:p>
          <a:p>
            <a:pPr algn="ctr">
              <a:spcBef>
                <a:spcPts val="500"/>
              </a:spcBef>
              <a:buFontTx/>
              <a:buNone/>
            </a:pPr>
            <a:r>
              <a:rPr lang="et-EE" altLang="en-US" sz="2000" dirty="0" err="1">
                <a:ea typeface="ヒラギノ角ゴ Pro W3" charset="-128"/>
              </a:rPr>
              <a:t>Renaalne</a:t>
            </a:r>
            <a:r>
              <a:rPr lang="et-EE" altLang="en-US" sz="2000" dirty="0">
                <a:ea typeface="ヒラギノ角ゴ Pro W3" charset="-128"/>
              </a:rPr>
              <a:t> </a:t>
            </a:r>
            <a:r>
              <a:rPr lang="et-EE" altLang="en-US" sz="2000" dirty="0" err="1">
                <a:ea typeface="ヒラギノ角ゴ Pro W3" charset="-128"/>
              </a:rPr>
              <a:t>hüperfiltratsioon</a:t>
            </a:r>
            <a:r>
              <a:rPr lang="et-EE" altLang="en-US" sz="2000" dirty="0">
                <a:ea typeface="ヒラギノ角ゴ Pro W3" charset="-128"/>
              </a:rPr>
              <a:t> kui üks </a:t>
            </a:r>
            <a:r>
              <a:rPr lang="et-EE" altLang="en-US" sz="2000" dirty="0" err="1">
                <a:ea typeface="ヒラギノ角ゴ Pro W3" charset="-128"/>
              </a:rPr>
              <a:t>inimestevahelisi</a:t>
            </a:r>
            <a:r>
              <a:rPr lang="et-EE" altLang="en-US" sz="2000" dirty="0">
                <a:ea typeface="ヒラギノ角ゴ Pro W3" charset="-128"/>
              </a:rPr>
              <a:t> erinevusi põhjustav </a:t>
            </a:r>
            <a:r>
              <a:rPr lang="et-EE" altLang="en-US" sz="2000" dirty="0" smtClean="0">
                <a:ea typeface="ヒラギノ角ゴ Pro W3" charset="-128"/>
              </a:rPr>
              <a:t>tegur</a:t>
            </a:r>
            <a:endParaRPr lang="et-EE" altLang="en-US" sz="2000" dirty="0">
              <a:ea typeface="ヒラギノ角ゴ Pro W3" charset="-128"/>
            </a:endParaRPr>
          </a:p>
          <a:p>
            <a:pPr algn="ctr">
              <a:spcBef>
                <a:spcPts val="500"/>
              </a:spcBef>
              <a:buFontTx/>
              <a:buNone/>
            </a:pPr>
            <a:r>
              <a:rPr lang="et-EE" altLang="en-US" sz="2000" dirty="0">
                <a:ea typeface="ヒラギノ角ゴ Pro W3" charset="-128"/>
              </a:rPr>
              <a:t>	(vähidiagnoosiga lastel vähe uuritud)</a:t>
            </a:r>
          </a:p>
          <a:p>
            <a:pPr algn="ctr">
              <a:spcBef>
                <a:spcPts val="300"/>
              </a:spcBef>
              <a:buFontTx/>
              <a:buNone/>
            </a:pPr>
            <a:r>
              <a:rPr lang="et-EE" altLang="en-US" sz="2000" dirty="0">
                <a:latin typeface="Wingdings" charset="2"/>
                <a:ea typeface="ヒラギノ角ゴ Pro W3" charset="-128"/>
              </a:rPr>
              <a:t>	</a:t>
            </a:r>
            <a:r>
              <a:rPr lang="et-EE" altLang="en-US" sz="2000" dirty="0">
                <a:ea typeface="ヒラギノ角ゴ Pro W3" charset="-128"/>
              </a:rPr>
              <a:t> </a:t>
            </a:r>
          </a:p>
          <a:p>
            <a:pPr algn="ctr">
              <a:spcBef>
                <a:spcPts val="500"/>
              </a:spcBef>
              <a:buFontTx/>
              <a:buNone/>
            </a:pPr>
            <a:r>
              <a:rPr lang="et-EE" altLang="en-US" sz="2000" dirty="0">
                <a:ea typeface="ヒラギノ角ゴ Pro W3" charset="-128"/>
              </a:rPr>
              <a:t>	</a:t>
            </a:r>
            <a:r>
              <a:rPr lang="et-EE" altLang="en-US" sz="2400" b="1" dirty="0">
                <a:solidFill>
                  <a:srgbClr val="C00000"/>
                </a:solidFill>
                <a:ea typeface="ヒラギノ角ゴ Pro W3" charset="-128"/>
              </a:rPr>
              <a:t>Kas </a:t>
            </a:r>
            <a:r>
              <a:rPr lang="et-EE" altLang="en-US" sz="2400" b="1" dirty="0" err="1">
                <a:solidFill>
                  <a:srgbClr val="C00000"/>
                </a:solidFill>
                <a:ea typeface="ヒラギノ角ゴ Pro W3" charset="-128"/>
              </a:rPr>
              <a:t>hüperfiltreerivatele</a:t>
            </a:r>
            <a:r>
              <a:rPr lang="et-EE" altLang="en-US" sz="2400" b="1" dirty="0">
                <a:solidFill>
                  <a:srgbClr val="C00000"/>
                </a:solidFill>
                <a:ea typeface="ヒラギノ角ゴ Pro W3" charset="-128"/>
              </a:rPr>
              <a:t> patsientidele suuremad raviannused?	</a:t>
            </a:r>
            <a:r>
              <a:rPr lang="et-EE" altLang="en-US" sz="2400" dirty="0">
                <a:ea typeface="ヒラギノ角ゴ Pro W3" charset="-128"/>
              </a:rPr>
              <a:t> </a:t>
            </a:r>
          </a:p>
          <a:p>
            <a:pPr algn="ctr">
              <a:spcBef>
                <a:spcPts val="500"/>
              </a:spcBef>
              <a:buFontTx/>
              <a:buNone/>
            </a:pPr>
            <a:r>
              <a:rPr lang="et-EE" altLang="en-US" sz="2400" dirty="0">
                <a:ea typeface="ヒラギノ角ゴ Pro W3" charset="-128"/>
              </a:rPr>
              <a:t> </a:t>
            </a:r>
          </a:p>
          <a:p>
            <a:pPr>
              <a:spcBef>
                <a:spcPts val="500"/>
              </a:spcBef>
              <a:buFontTx/>
              <a:buNone/>
            </a:pPr>
            <a:r>
              <a:rPr lang="et-EE" altLang="en-US" sz="2000" dirty="0">
                <a:ea typeface="ヒラギノ角ゴ Pro W3" charset="-128"/>
              </a:rPr>
              <a:t>	</a:t>
            </a:r>
            <a:endParaRPr lang="en-US" altLang="en-US" sz="2000" dirty="0">
              <a:ea typeface="ヒラギノ角ゴ Pro W3" charset="-128"/>
            </a:endParaRPr>
          </a:p>
          <a:p>
            <a:pPr>
              <a:buFontTx/>
              <a:buNone/>
            </a:pPr>
            <a:endParaRPr lang="en-US" altLang="en-US" sz="2800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2565400"/>
            <a:ext cx="9207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4704"/>
            <a:ext cx="7772400" cy="1216496"/>
          </a:xfrm>
        </p:spPr>
        <p:txBody>
          <a:bodyPr/>
          <a:lstStyle/>
          <a:p>
            <a:r>
              <a:rPr lang="en-US" sz="4000" dirty="0" smtClean="0"/>
              <a:t>ARC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1200"/>
            <a:ext cx="4566851" cy="4591014"/>
          </a:xfrm>
        </p:spPr>
      </p:pic>
    </p:spTree>
    <p:extLst>
      <p:ext uri="{BB962C8B-B14F-4D97-AF65-F5344CB8AC3E}">
        <p14:creationId xmlns:p14="http://schemas.microsoft.com/office/powerpoint/2010/main" val="1006608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2" y="1981200"/>
            <a:ext cx="6962436" cy="4114800"/>
          </a:xfrm>
        </p:spPr>
      </p:pic>
    </p:spTree>
    <p:extLst>
      <p:ext uri="{BB962C8B-B14F-4D97-AF65-F5344CB8AC3E}">
        <p14:creationId xmlns:p14="http://schemas.microsoft.com/office/powerpoint/2010/main" val="1907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84213" y="908050"/>
            <a:ext cx="7772400" cy="1143000"/>
          </a:xfrm>
        </p:spPr>
        <p:txBody>
          <a:bodyPr/>
          <a:lstStyle/>
          <a:p>
            <a:r>
              <a:rPr lang="en-US" altLang="en-US" sz="4000">
                <a:ea typeface="ヒラギノ角ゴ Pro W3" charset="-128"/>
              </a:rPr>
              <a:t>Hüpotees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87338" y="2276475"/>
            <a:ext cx="8856662" cy="3600450"/>
          </a:xfrm>
        </p:spPr>
        <p:txBody>
          <a:bodyPr/>
          <a:lstStyle/>
          <a:p>
            <a:pPr>
              <a:buFontTx/>
              <a:buNone/>
            </a:pPr>
            <a:r>
              <a:rPr lang="et-EE" altLang="en-US" sz="2800" dirty="0">
                <a:solidFill>
                  <a:schemeClr val="accent4">
                    <a:lumMod val="75000"/>
                    <a:lumOff val="25000"/>
                  </a:schemeClr>
                </a:solidFill>
                <a:ea typeface="ヒラギノ角ゴ Pro W3" charset="-128"/>
              </a:rPr>
              <a:t>Neerude </a:t>
            </a:r>
            <a:r>
              <a:rPr lang="et-EE" altLang="en-US" sz="2800" dirty="0" err="1">
                <a:solidFill>
                  <a:schemeClr val="accent4">
                    <a:lumMod val="75000"/>
                    <a:lumOff val="25000"/>
                  </a:schemeClr>
                </a:solidFill>
                <a:ea typeface="ヒラギノ角ゴ Pro W3" charset="-128"/>
              </a:rPr>
              <a:t>hüperfiltratsiooni</a:t>
            </a:r>
            <a:r>
              <a:rPr lang="et-EE" altLang="en-US" sz="2800" dirty="0">
                <a:solidFill>
                  <a:schemeClr val="accent4">
                    <a:lumMod val="75000"/>
                    <a:lumOff val="25000"/>
                  </a:schemeClr>
                </a:solidFill>
                <a:ea typeface="ヒラギノ角ゴ Pro W3" charset="-128"/>
              </a:rPr>
              <a:t> tulemusena väheneb</a:t>
            </a:r>
          </a:p>
          <a:p>
            <a:pPr lvl="1"/>
            <a:r>
              <a:rPr lang="et-EE" altLang="en-US" sz="2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β-</a:t>
            </a:r>
            <a:r>
              <a:rPr lang="et-EE" altLang="en-US" sz="2400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laktaam</a:t>
            </a:r>
            <a:r>
              <a:rPr lang="et-EE" altLang="en-US" sz="2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antibiootikumide süsteemne ekspositsioon vähihaigetel lastel ja noortel täiskasvanutel</a:t>
            </a:r>
          </a:p>
          <a:p>
            <a:pPr lvl="1"/>
            <a:r>
              <a:rPr lang="et-EE" altLang="en-US" sz="2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optimaalse efektiivsuse ja ohutuse saavutamiseks on vajalik annuse ja/või </a:t>
            </a:r>
            <a:r>
              <a:rPr lang="et-EE" altLang="en-US" sz="2400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annustamissageduse</a:t>
            </a:r>
            <a:r>
              <a:rPr lang="et-EE" altLang="en-US" sz="2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korrigeerimine</a:t>
            </a:r>
            <a:endParaRPr lang="en-US" altLang="en-US" sz="24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algn="ctr"/>
            <a:endParaRPr lang="en-US" altLang="en-US" sz="2800" dirty="0">
              <a:ea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341438"/>
            <a:ext cx="5537200" cy="4754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52736"/>
            <a:ext cx="7772400" cy="5043264"/>
          </a:xfrm>
          <a:extLst/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u="sng" dirty="0" err="1" smtClean="0"/>
              <a:t>Uuringukeskused</a:t>
            </a:r>
            <a:endParaRPr lang="en-US" sz="2800" u="sng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	</a:t>
            </a:r>
            <a:r>
              <a:rPr lang="en-US" sz="2400" dirty="0" smtClean="0"/>
              <a:t>- SA Tartu </a:t>
            </a:r>
            <a:r>
              <a:rPr lang="en-US" sz="2400" dirty="0" err="1" smtClean="0"/>
              <a:t>Ülikooli</a:t>
            </a:r>
            <a:r>
              <a:rPr lang="en-US" sz="2400" dirty="0" smtClean="0"/>
              <a:t> </a:t>
            </a:r>
            <a:r>
              <a:rPr lang="en-US" sz="2400" dirty="0" err="1" smtClean="0"/>
              <a:t>Kliinikum</a:t>
            </a:r>
            <a:endParaRPr lang="en-US" sz="24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- SA </a:t>
            </a:r>
            <a:r>
              <a:rPr lang="en-US" sz="2400" dirty="0" err="1" smtClean="0"/>
              <a:t>Tallinna</a:t>
            </a:r>
            <a:r>
              <a:rPr lang="en-US" sz="2400" dirty="0" smtClean="0"/>
              <a:t> </a:t>
            </a:r>
            <a:r>
              <a:rPr lang="en-US" sz="2400" dirty="0" err="1" smtClean="0"/>
              <a:t>Lastehaigla</a:t>
            </a:r>
            <a:endParaRPr lang="en-US" sz="24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- SA </a:t>
            </a:r>
            <a:r>
              <a:rPr lang="en-US" sz="2400" dirty="0" err="1" smtClean="0"/>
              <a:t>Põhja-Eesti</a:t>
            </a:r>
            <a:r>
              <a:rPr lang="en-US" sz="2400" dirty="0" smtClean="0"/>
              <a:t> </a:t>
            </a:r>
            <a:r>
              <a:rPr lang="en-US" sz="2400" dirty="0" err="1" smtClean="0"/>
              <a:t>Regionaalhaigla</a:t>
            </a:r>
            <a:r>
              <a:rPr lang="en-US" sz="2400" dirty="0" smtClean="0"/>
              <a:t> ??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8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u="sng" dirty="0" err="1" smtClean="0"/>
              <a:t>Antibiootikumid</a:t>
            </a:r>
            <a:endParaRPr lang="en-US" sz="2800" u="sng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dirty="0"/>
              <a:t>	</a:t>
            </a:r>
            <a:r>
              <a:rPr lang="en-US" sz="2400" dirty="0" smtClean="0"/>
              <a:t>- </a:t>
            </a:r>
            <a:r>
              <a:rPr lang="en-US" sz="2400" dirty="0" err="1"/>
              <a:t>t</a:t>
            </a:r>
            <a:r>
              <a:rPr lang="en-US" sz="2400" dirty="0" err="1" smtClean="0"/>
              <a:t>sefepiim</a:t>
            </a:r>
            <a:endParaRPr lang="en-US" sz="24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- </a:t>
            </a:r>
            <a:r>
              <a:rPr lang="en-US" sz="2400" dirty="0" err="1" smtClean="0"/>
              <a:t>piperatsilliin</a:t>
            </a:r>
            <a:r>
              <a:rPr lang="en-US" sz="2400" dirty="0" smtClean="0"/>
              <a:t>/</a:t>
            </a:r>
            <a:r>
              <a:rPr lang="en-US" sz="2400" dirty="0" err="1" smtClean="0"/>
              <a:t>tasobaktaam</a:t>
            </a:r>
            <a:endParaRPr lang="en-US" sz="240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/>
              <a:t>	</a:t>
            </a:r>
            <a:r>
              <a:rPr lang="en-US" sz="2400" strike="sngStrike" dirty="0" smtClean="0"/>
              <a:t>- </a:t>
            </a:r>
            <a:r>
              <a:rPr lang="en-US" sz="2400" strike="sngStrike" dirty="0" err="1" smtClean="0"/>
              <a:t>meropeneem</a:t>
            </a:r>
            <a:endParaRPr lang="en-US" sz="2400" strike="sngStrike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8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16.05.2015- </a:t>
            </a:r>
            <a:r>
              <a:rPr lang="en-US" sz="2800" b="1" dirty="0" smtClean="0">
                <a:solidFill>
                  <a:srgbClr val="C00000"/>
                </a:solidFill>
              </a:rPr>
              <a:t>31.12.2019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ヒラギノ角ゴ Pro W3" charset="-128"/>
              </a:rPr>
              <a:t>Ülevaade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166292"/>
              </p:ext>
            </p:extLst>
          </p:nvPr>
        </p:nvGraphicFramePr>
        <p:xfrm>
          <a:off x="685800" y="1752600"/>
          <a:ext cx="7772400" cy="484663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86000"/>
                <a:gridCol w="2664296"/>
                <a:gridCol w="3022104"/>
              </a:tblGrid>
              <a:tr h="640122">
                <a:tc>
                  <a:txBody>
                    <a:bodyPr/>
                    <a:lstStyle/>
                    <a:p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TSEFEPIIM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PIPERATSILLIIN/ TASOBAKTAAM</a:t>
                      </a:r>
                      <a:endParaRPr lang="en-US" sz="1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>
                    <a:noFill/>
                  </a:tcPr>
                </a:tc>
              </a:tr>
              <a:tr h="420651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Preskriinitud</a:t>
                      </a:r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err="1" smtClean="0"/>
                        <a:t>Uuringus</a:t>
                      </a:r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err="1" smtClean="0"/>
                        <a:t>eGFR</a:t>
                      </a:r>
                      <a:r>
                        <a:rPr lang="en-US" sz="1800" dirty="0" smtClean="0"/>
                        <a:t> (</a:t>
                      </a:r>
                      <a:r>
                        <a:rPr lang="en-US" sz="1800" dirty="0" err="1" smtClean="0"/>
                        <a:t>crea</a:t>
                      </a:r>
                      <a:r>
                        <a:rPr lang="en-US" sz="1800" dirty="0" smtClean="0"/>
                        <a:t>) 11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err="1" smtClean="0"/>
                        <a:t>Bakter</a:t>
                      </a:r>
                      <a:r>
                        <a:rPr lang="en-US" sz="1800" dirty="0" smtClean="0"/>
                        <a:t> </a:t>
                      </a: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30 </a:t>
                      </a:r>
                      <a:r>
                        <a:rPr lang="en-US" sz="1800" dirty="0" err="1" smtClean="0"/>
                        <a:t>patsienti</a:t>
                      </a:r>
                      <a:endParaRPr lang="en-US" sz="1800" dirty="0" smtClean="0"/>
                    </a:p>
                    <a:p>
                      <a:pPr algn="l"/>
                      <a:endParaRPr lang="en-US" sz="1800" dirty="0" smtClean="0"/>
                    </a:p>
                    <a:p>
                      <a:pPr algn="l"/>
                      <a:r>
                        <a:rPr lang="en-US" sz="1800" dirty="0" smtClean="0"/>
                        <a:t>15 </a:t>
                      </a:r>
                      <a:r>
                        <a:rPr lang="en-US" sz="1800" dirty="0" err="1" smtClean="0"/>
                        <a:t>patsienti</a:t>
                      </a:r>
                      <a:r>
                        <a:rPr lang="en-US" sz="1800" dirty="0" smtClean="0"/>
                        <a:t> (TUK)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104-234 ml/min/1.73m</a:t>
                      </a:r>
                      <a:r>
                        <a:rPr lang="en-US" sz="1800" baseline="30000" dirty="0" smtClean="0"/>
                        <a:t>2</a:t>
                      </a:r>
                      <a:endParaRPr lang="et-EE" sz="1800" baseline="0" dirty="0" smtClean="0">
                        <a:latin typeface="Wingdings" charset="2"/>
                        <a:ea typeface="ヒラギノ角ゴ Pro W3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30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30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1x </a:t>
                      </a:r>
                      <a:r>
                        <a:rPr lang="en-US" sz="1800" i="1" dirty="0" smtClean="0"/>
                        <a:t>Staphylococcus epidermidis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1x </a:t>
                      </a:r>
                      <a:r>
                        <a:rPr lang="en-US" sz="1800" i="1" dirty="0" err="1" smtClean="0"/>
                        <a:t>Klebsiella</a:t>
                      </a:r>
                      <a:r>
                        <a:rPr lang="en-US" sz="1800" i="1" dirty="0" smtClean="0"/>
                        <a:t> pneumoniae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2x </a:t>
                      </a:r>
                      <a:r>
                        <a:rPr lang="en-US" sz="1800" i="1" dirty="0" smtClean="0"/>
                        <a:t>Clostridium difficile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30000" dirty="0" smtClean="0"/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29 </a:t>
                      </a:r>
                      <a:r>
                        <a:rPr lang="en-US" sz="1800" dirty="0" err="1" smtClean="0"/>
                        <a:t>patsienti</a:t>
                      </a:r>
                      <a:endParaRPr lang="en-US" sz="1800" dirty="0" smtClean="0"/>
                    </a:p>
                    <a:p>
                      <a:pPr algn="l"/>
                      <a:endParaRPr lang="en-US" sz="1800" dirty="0" smtClean="0"/>
                    </a:p>
                    <a:p>
                      <a:pPr algn="l"/>
                      <a:r>
                        <a:rPr lang="en-US" sz="1800" dirty="0" smtClean="0"/>
                        <a:t>14 </a:t>
                      </a:r>
                      <a:r>
                        <a:rPr lang="en-US" sz="1800" dirty="0" err="1" smtClean="0"/>
                        <a:t>patsienti</a:t>
                      </a:r>
                      <a:r>
                        <a:rPr lang="en-US" sz="1800" dirty="0" smtClean="0"/>
                        <a:t> (10 TLH + 4 TUK)</a:t>
                      </a:r>
                    </a:p>
                    <a:p>
                      <a:pPr algn="l"/>
                      <a:endParaRPr lang="en-US" sz="1800" baseline="0" dirty="0" smtClean="0"/>
                    </a:p>
                    <a:p>
                      <a:pPr algn="l"/>
                      <a:r>
                        <a:rPr lang="en-US" sz="1800" baseline="0" dirty="0" smtClean="0"/>
                        <a:t>106-228 </a:t>
                      </a:r>
                      <a:r>
                        <a:rPr lang="en-US" sz="1800" dirty="0" smtClean="0"/>
                        <a:t>ml/min/1.73m</a:t>
                      </a:r>
                      <a:r>
                        <a:rPr lang="en-US" sz="1800" baseline="30000" dirty="0" smtClean="0"/>
                        <a:t>2</a:t>
                      </a:r>
                      <a:endParaRPr lang="en-US" sz="1800" dirty="0" smtClean="0"/>
                    </a:p>
                    <a:p>
                      <a:pPr algn="l"/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1x </a:t>
                      </a:r>
                      <a:r>
                        <a:rPr lang="en-US" sz="1800" i="1" dirty="0" smtClean="0"/>
                        <a:t>Staphylococcus epidermidis</a:t>
                      </a:r>
                      <a:endParaRPr lang="en-US" sz="1800" dirty="0" smtClean="0"/>
                    </a:p>
                    <a:p>
                      <a:pPr algn="l"/>
                      <a:r>
                        <a:rPr lang="en-US" sz="1800" dirty="0" smtClean="0"/>
                        <a:t>1x </a:t>
                      </a:r>
                      <a:r>
                        <a:rPr lang="en-US" sz="1800" i="1" dirty="0" smtClean="0"/>
                        <a:t>Staphylococcus aureus</a:t>
                      </a:r>
                    </a:p>
                  </a:txBody>
                  <a:tcPr marT="45723" marB="45723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523256"/>
          </a:xfrm>
        </p:spPr>
        <p:txBody>
          <a:bodyPr/>
          <a:lstStyle/>
          <a:p>
            <a:r>
              <a:rPr lang="en-US" sz="4000" dirty="0" err="1" smtClean="0"/>
              <a:t>Millise</a:t>
            </a:r>
            <a:r>
              <a:rPr lang="en-US" sz="4000" dirty="0" smtClean="0"/>
              <a:t> </a:t>
            </a:r>
            <a:r>
              <a:rPr lang="en-US" sz="4000" dirty="0" err="1" smtClean="0"/>
              <a:t>valemi</a:t>
            </a:r>
            <a:r>
              <a:rPr lang="en-US" sz="4000" dirty="0" smtClean="0"/>
              <a:t> </a:t>
            </a:r>
            <a:r>
              <a:rPr lang="en-US" sz="4000" dirty="0" err="1" smtClean="0"/>
              <a:t>järgi</a:t>
            </a:r>
            <a:r>
              <a:rPr lang="en-US" sz="4000" dirty="0" smtClean="0"/>
              <a:t> </a:t>
            </a:r>
            <a:r>
              <a:rPr lang="en-US" sz="4000" dirty="0" err="1" smtClean="0"/>
              <a:t>eGFR</a:t>
            </a:r>
            <a:r>
              <a:rPr lang="en-US" sz="4000" dirty="0" smtClean="0"/>
              <a:t> </a:t>
            </a:r>
            <a:r>
              <a:rPr lang="en-US" sz="4000" dirty="0" err="1" smtClean="0"/>
              <a:t>arvutada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25883"/>
              </p:ext>
            </p:extLst>
          </p:nvPr>
        </p:nvGraphicFramePr>
        <p:xfrm>
          <a:off x="685800" y="2564904"/>
          <a:ext cx="7772400" cy="1696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Lapsed 0-18a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Täiskasvanud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en-US" u="sng" dirty="0" err="1" smtClean="0"/>
                        <a:t>Crea</a:t>
                      </a:r>
                      <a:r>
                        <a:rPr lang="en-US" u="sng" dirty="0" smtClean="0"/>
                        <a:t>-based “Bedside Schwartz” (2009)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en-US" dirty="0" err="1" smtClean="0"/>
                        <a:t>CysC</a:t>
                      </a:r>
                      <a:r>
                        <a:rPr lang="en-US" dirty="0" smtClean="0"/>
                        <a:t>-based</a:t>
                      </a:r>
                      <a:r>
                        <a:rPr lang="en-US" baseline="0" dirty="0" smtClean="0"/>
                        <a:t> (2012)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en-US" u="sng" dirty="0" smtClean="0"/>
                        <a:t>CKD-EPI </a:t>
                      </a:r>
                      <a:r>
                        <a:rPr lang="en-US" u="sng" dirty="0" err="1" smtClean="0"/>
                        <a:t>Crea</a:t>
                      </a:r>
                      <a:r>
                        <a:rPr lang="en-US" u="sng" dirty="0" smtClean="0"/>
                        <a:t> (2009)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en-US" dirty="0" smtClean="0"/>
                        <a:t>CKD-EPI </a:t>
                      </a:r>
                      <a:r>
                        <a:rPr lang="en-US" dirty="0" err="1" smtClean="0"/>
                        <a:t>CysC</a:t>
                      </a:r>
                      <a:r>
                        <a:rPr lang="en-US" dirty="0" smtClean="0"/>
                        <a:t> (2012)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en-US" dirty="0" smtClean="0"/>
                        <a:t>CKD-EPI (</a:t>
                      </a:r>
                      <a:r>
                        <a:rPr lang="en-US" dirty="0" err="1" smtClean="0"/>
                        <a:t>Crea-CysC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465313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90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CAFF"/>
      </a:accent5>
      <a:accent6>
        <a:srgbClr val="2D2DB9"/>
      </a:accent6>
      <a:hlink>
        <a:srgbClr val="003399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4C7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2D2DB9"/>
        </a:accent6>
        <a:hlink>
          <a:srgbClr val="00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2818</TotalTime>
  <Words>470</Words>
  <Application>Microsoft Macintosh PowerPoint</Application>
  <PresentationFormat>On-screen Show (4:3)</PresentationFormat>
  <Paragraphs>151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Wingdings</vt:lpstr>
      <vt:lpstr>ヒラギノ角ゴ Pro W3</vt:lpstr>
      <vt:lpstr>Default Design</vt:lpstr>
      <vt:lpstr>  ELAV Seminar      12.06.2018         Aveli Noortoots      II aasta doktorant        </vt:lpstr>
      <vt:lpstr>Sissejuhatus</vt:lpstr>
      <vt:lpstr>ARC</vt:lpstr>
      <vt:lpstr>PowerPoint Presentation</vt:lpstr>
      <vt:lpstr>Hüpotees</vt:lpstr>
      <vt:lpstr>PowerPoint Presentation</vt:lpstr>
      <vt:lpstr>PowerPoint Presentation</vt:lpstr>
      <vt:lpstr>Ülevaade</vt:lpstr>
      <vt:lpstr>Millise valemi järgi eGFR arvutada?</vt:lpstr>
      <vt:lpstr>Lapsed- Crea või CysC?</vt:lpstr>
      <vt:lpstr>Millist valemit kasutada noortel?</vt:lpstr>
      <vt:lpstr>Probleemid</vt:lpstr>
      <vt:lpstr>PowerPoint Presentation</vt:lpstr>
    </vt:vector>
  </TitlesOfParts>
  <Company>TÜ multimeediakeskus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Pealkiri</dc:title>
  <dc:creator>Peeter</dc:creator>
  <cp:lastModifiedBy>Aveli Noortoots</cp:lastModifiedBy>
  <cp:revision>257</cp:revision>
  <dcterms:created xsi:type="dcterms:W3CDTF">2016-05-31T12:04:40Z</dcterms:created>
  <dcterms:modified xsi:type="dcterms:W3CDTF">2018-06-16T14:23:17Z</dcterms:modified>
</cp:coreProperties>
</file>