
<file path=[Content_Types].xml><?xml version="1.0" encoding="utf-8"?>
<Types xmlns="http://schemas.openxmlformats.org/package/2006/content-types">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37.xml"/>
  <Override ContentType="application/vnd.openxmlformats-officedocument.presentationml.notesSlide+xml" PartName="/ppt/notesSlides/notesSlide29.xml"/>
  <Override ContentType="application/vnd.openxmlformats-officedocument.presentationml.notesSlide+xml" PartName="/ppt/notesSlides/notesSlide32.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33.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34.xml"/>
  <Override ContentType="application/vnd.openxmlformats-officedocument.presentationml.notesSlide+xml" PartName="/ppt/notesSlides/notesSlide3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0.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35.xml"/>
  <Override ContentType="application/vnd.openxmlformats-officedocument.presentationml.notesSlide+xml" PartName="/ppt/notesSlides/notesSlide5.xml"/>
  <Override ContentType="application/vnd.openxmlformats-officedocument.presentationml.notesSlide+xml" PartName="/ppt/notesSlides/notesSlide39.xml"/>
  <Override ContentType="application/vnd.openxmlformats-officedocument.presentationml.notesSlide+xml" PartName="/ppt/notesSlides/notesSlide31.xml"/>
  <Override ContentType="application/vnd.openxmlformats-officedocument.presentationml.notesSlide+xml" PartName="/ppt/notesSlides/notesSlide36.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40.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30.xml"/>
  <Override ContentType="application/vnd.openxmlformats-officedocument.presentationml.slide+xml" PartName="/ppt/slides/slide22.xml"/>
  <Override ContentType="application/vnd.openxmlformats-officedocument.presentationml.slide+xml" PartName="/ppt/slides/slide35.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34.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33.xml"/>
  <Override ContentType="application/vnd.openxmlformats-officedocument.presentationml.slide+xml" PartName="/ppt/slides/slide38.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32.xml"/>
  <Override ContentType="application/vnd.openxmlformats-officedocument.presentationml.slide+xml" PartName="/ppt/slides/slide37.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36.xml"/>
  <Override ContentType="application/vnd.openxmlformats-officedocument.presentationml.slide+xml" PartName="/ppt/slides/slide31.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slide+xml" PartName="/ppt/slides/slide40.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 id="287" r:id="rId36"/>
    <p:sldId id="288" r:id="rId37"/>
    <p:sldId id="289" r:id="rId38"/>
    <p:sldId id="290" r:id="rId39"/>
    <p:sldId id="291" r:id="rId40"/>
    <p:sldId id="292" r:id="rId41"/>
    <p:sldId id="293" r:id="rId42"/>
    <p:sldId id="294" r:id="rId43"/>
    <p:sldId id="295" r:id="rId44"/>
  </p:sldIdLst>
  <p:sldSz cy="7772400" cx="100584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_rels/presentation.xml.rels><?xml version="1.0" encoding="UTF-8" standalone="yes"?><Relationships xmlns="http://schemas.openxmlformats.org/package/2006/relationships"><Relationship Id="rId40" Type="http://schemas.openxmlformats.org/officeDocument/2006/relationships/slide" Target="slides/slide36.xml"/><Relationship Id="rId20" Type="http://schemas.openxmlformats.org/officeDocument/2006/relationships/slide" Target="slides/slide16.xml"/><Relationship Id="rId42" Type="http://schemas.openxmlformats.org/officeDocument/2006/relationships/slide" Target="slides/slide38.xml"/><Relationship Id="rId41" Type="http://schemas.openxmlformats.org/officeDocument/2006/relationships/slide" Target="slides/slide37.xml"/><Relationship Id="rId22" Type="http://schemas.openxmlformats.org/officeDocument/2006/relationships/slide" Target="slides/slide18.xml"/><Relationship Id="rId44" Type="http://schemas.openxmlformats.org/officeDocument/2006/relationships/slide" Target="slides/slide40.xml"/><Relationship Id="rId21" Type="http://schemas.openxmlformats.org/officeDocument/2006/relationships/slide" Target="slides/slide17.xml"/><Relationship Id="rId43" Type="http://schemas.openxmlformats.org/officeDocument/2006/relationships/slide" Target="slides/slide39.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slide" Target="slides/slide31.xml"/><Relationship Id="rId12" Type="http://schemas.openxmlformats.org/officeDocument/2006/relationships/slide" Target="slides/slide8.xml"/><Relationship Id="rId34" Type="http://schemas.openxmlformats.org/officeDocument/2006/relationships/slide" Target="slides/slide30.xml"/><Relationship Id="rId15" Type="http://schemas.openxmlformats.org/officeDocument/2006/relationships/slide" Target="slides/slide11.xml"/><Relationship Id="rId37" Type="http://schemas.openxmlformats.org/officeDocument/2006/relationships/slide" Target="slides/slide33.xml"/><Relationship Id="rId14" Type="http://schemas.openxmlformats.org/officeDocument/2006/relationships/slide" Target="slides/slide10.xml"/><Relationship Id="rId36" Type="http://schemas.openxmlformats.org/officeDocument/2006/relationships/slide" Target="slides/slide32.xml"/><Relationship Id="rId17" Type="http://schemas.openxmlformats.org/officeDocument/2006/relationships/slide" Target="slides/slide13.xml"/><Relationship Id="rId39" Type="http://schemas.openxmlformats.org/officeDocument/2006/relationships/slide" Target="slides/slide35.xml"/><Relationship Id="rId16" Type="http://schemas.openxmlformats.org/officeDocument/2006/relationships/slide" Target="slides/slide12.xml"/><Relationship Id="rId38" Type="http://schemas.openxmlformats.org/officeDocument/2006/relationships/slide" Target="slides/slide34.xml"/><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mailto:bruggiero@brasscitycharter.org" TargetMode="External"/><Relationship Id="rId3" Type="http://schemas.openxmlformats.org/officeDocument/2006/relationships/hyperlink" Target="mailto:dgaynor@brasscitycharter.org" TargetMode="Externa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Thanks so much for joining us. We have missed everyone! </a:t>
            </a:r>
            <a:endParaRPr/>
          </a:p>
          <a:p>
            <a:pPr indent="0" lvl="0" marL="0" rtl="0" algn="l">
              <a:spcBef>
                <a:spcPts val="0"/>
              </a:spcBef>
              <a:spcAft>
                <a:spcPts val="0"/>
              </a:spcAft>
              <a:buNone/>
            </a:pPr>
            <a:r>
              <a:rPr lang="en"/>
              <a:t>This has been a challenging season for all of us but some of our families have been deeply affected by this </a:t>
            </a:r>
            <a:r>
              <a:rPr lang="en"/>
              <a:t>Coronavirus. Our hearts especially go out to the families who have lost </a:t>
            </a:r>
            <a:r>
              <a:rPr lang="en"/>
              <a:t>loved ones or have experienced tremendous financial hardship.</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9" name="Shape 109"/>
        <p:cNvGrpSpPr/>
        <p:nvPr/>
      </p:nvGrpSpPr>
      <p:grpSpPr>
        <a:xfrm>
          <a:off x="0" y="0"/>
          <a:ext cx="0" cy="0"/>
          <a:chOff x="0" y="0"/>
          <a:chExt cx="0" cy="0"/>
        </a:xfrm>
      </p:grpSpPr>
      <p:sp>
        <p:nvSpPr>
          <p:cNvPr id="110" name="Google Shape;110;g8cf64bf070_0_39: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11" name="Google Shape;111;g8cf64bf070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are all committed to these health practices.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6" name="Shape 116"/>
        <p:cNvGrpSpPr/>
        <p:nvPr/>
      </p:nvGrpSpPr>
      <p:grpSpPr>
        <a:xfrm>
          <a:off x="0" y="0"/>
          <a:ext cx="0" cy="0"/>
          <a:chOff x="0" y="0"/>
          <a:chExt cx="0" cy="0"/>
        </a:xfrm>
      </p:grpSpPr>
      <p:sp>
        <p:nvSpPr>
          <p:cNvPr id="117" name="Google Shape;117;g8e7aabbe79_0_50: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18" name="Google Shape;118;g8e7aabbe79_0_5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have developed a schedule for bathroom use throughout the day. One cohort at a time.</a:t>
            </a:r>
            <a:endParaRPr/>
          </a:p>
          <a:p>
            <a:pPr indent="0" lvl="0" marL="0" rtl="0" algn="l">
              <a:spcBef>
                <a:spcPts val="0"/>
              </a:spcBef>
              <a:spcAft>
                <a:spcPts val="0"/>
              </a:spcAft>
              <a:buNone/>
            </a:pPr>
            <a:r>
              <a:rPr lang="en"/>
              <a:t>If your child has a medical reason for using the bathroom more often, please provide a doctor’s note and we will accommodate them.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2" name="Shape 122"/>
        <p:cNvGrpSpPr/>
        <p:nvPr/>
      </p:nvGrpSpPr>
      <p:grpSpPr>
        <a:xfrm>
          <a:off x="0" y="0"/>
          <a:ext cx="0" cy="0"/>
          <a:chOff x="0" y="0"/>
          <a:chExt cx="0" cy="0"/>
        </a:xfrm>
      </p:grpSpPr>
      <p:sp>
        <p:nvSpPr>
          <p:cNvPr id="123" name="Google Shape;123;g8e7aabbe79_0_38: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24" name="Google Shape;124;g8e7aabbe79_0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Entrances and exits will be designated to maximize distance for our foot traffic.</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8" name="Shape 128"/>
        <p:cNvGrpSpPr/>
        <p:nvPr/>
      </p:nvGrpSpPr>
      <p:grpSpPr>
        <a:xfrm>
          <a:off x="0" y="0"/>
          <a:ext cx="0" cy="0"/>
          <a:chOff x="0" y="0"/>
          <a:chExt cx="0" cy="0"/>
        </a:xfrm>
      </p:grpSpPr>
      <p:sp>
        <p:nvSpPr>
          <p:cNvPr id="129" name="Google Shape;129;g8e7aabbb7f_0_32: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30" name="Google Shape;130;g8e7aabbb7f_0_3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understanding of social-emotional well being has been woven into the foundation and fabric of our charter. </a:t>
            </a:r>
            <a:endParaRPr/>
          </a:p>
          <a:p>
            <a:pPr indent="0" lvl="0" marL="0" rtl="0" algn="l">
              <a:spcBef>
                <a:spcPts val="0"/>
              </a:spcBef>
              <a:spcAft>
                <a:spcPts val="0"/>
              </a:spcAft>
              <a:buNone/>
            </a:pPr>
            <a:r>
              <a:rPr lang="en"/>
              <a:t>It is especially urgent that we are mindful of the trauma that this pandemic has been to many families and students. </a:t>
            </a:r>
            <a:endParaRPr/>
          </a:p>
          <a:p>
            <a:pPr indent="0" lvl="0" marL="0" rtl="0" algn="l">
              <a:spcBef>
                <a:spcPts val="0"/>
              </a:spcBef>
              <a:spcAft>
                <a:spcPts val="0"/>
              </a:spcAft>
              <a:buNone/>
            </a:pPr>
            <a:r>
              <a:rPr lang="en"/>
              <a:t>We will emphasize our theme of “connection” this year in every aspect of our planning.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4" name="Shape 134"/>
        <p:cNvGrpSpPr/>
        <p:nvPr/>
      </p:nvGrpSpPr>
      <p:grpSpPr>
        <a:xfrm>
          <a:off x="0" y="0"/>
          <a:ext cx="0" cy="0"/>
          <a:chOff x="0" y="0"/>
          <a:chExt cx="0" cy="0"/>
        </a:xfrm>
      </p:grpSpPr>
      <p:sp>
        <p:nvSpPr>
          <p:cNvPr id="135" name="Google Shape;135;g8e7aabbe79_0_22: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36" name="Google Shape;136;g8e7aabbe79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 Most teachers and most students will travel to the next grade with their students.There are a few exceptions. We have placed twins and step siblings as well as cousins who are in the same grade in the same cohorts.</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This continuity provides a seamless transition for teachers and students and shortens the typical fall adjustment period.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RULER-  YALE School of Emotional Intelligence approach to emotional understanding and expression. We are always looking for ways to model and teach the skills of emotional regulation. This year will be a new training ground for all of us- Parents, teachers and staff.</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Health Clinic- We encourage every family to go to the website and sign up.  </a:t>
            </a:r>
            <a:endParaRPr>
              <a:solidFill>
                <a:schemeClr val="dk1"/>
              </a:solidFill>
            </a:endParaRPr>
          </a:p>
          <a:p>
            <a:pPr indent="0" lvl="0" marL="0" rtl="0" algn="l">
              <a:spcBef>
                <a:spcPts val="0"/>
              </a:spcBef>
              <a:spcAft>
                <a:spcPts val="0"/>
              </a:spcAft>
              <a:buNone/>
            </a:pPr>
            <a:r>
              <a:rPr lang="en"/>
              <a:t>If you feel that your child would benefit from some one on one time with a professional counselor or a caring adult staff member,  please let us know.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0" name="Shape 140"/>
        <p:cNvGrpSpPr/>
        <p:nvPr/>
      </p:nvGrpSpPr>
      <p:grpSpPr>
        <a:xfrm>
          <a:off x="0" y="0"/>
          <a:ext cx="0" cy="0"/>
          <a:chOff x="0" y="0"/>
          <a:chExt cx="0" cy="0"/>
        </a:xfrm>
      </p:grpSpPr>
      <p:sp>
        <p:nvSpPr>
          <p:cNvPr id="141" name="Google Shape;141;g8e7aabbb7f_0_39: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42" name="Google Shape;142;g8e7aabbb7f_0_3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Please reach out to Ms.Morin via email and she will get back to you as soon as possible.</a:t>
            </a:r>
            <a:endParaRPr/>
          </a:p>
          <a:p>
            <a:pPr indent="0" lvl="0" marL="0" rtl="0" algn="l">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6" name="Shape 146"/>
        <p:cNvGrpSpPr/>
        <p:nvPr/>
      </p:nvGrpSpPr>
      <p:grpSpPr>
        <a:xfrm>
          <a:off x="0" y="0"/>
          <a:ext cx="0" cy="0"/>
          <a:chOff x="0" y="0"/>
          <a:chExt cx="0" cy="0"/>
        </a:xfrm>
      </p:grpSpPr>
      <p:sp>
        <p:nvSpPr>
          <p:cNvPr id="147" name="Google Shape;147;g8e7aabbe79_0_42: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48" name="Google Shape;148;g8e7aabbe79_0_4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have worked all summer to insure the safety of everyone. </a:t>
            </a:r>
            <a:endParaRPr/>
          </a:p>
          <a:p>
            <a:pPr indent="0" lvl="0" marL="0" rtl="0" algn="l">
              <a:spcBef>
                <a:spcPts val="0"/>
              </a:spcBef>
              <a:spcAft>
                <a:spcPts val="0"/>
              </a:spcAft>
              <a:buNone/>
            </a:pPr>
            <a:r>
              <a:rPr lang="en"/>
              <a:t>Everyone will be required to wear face coverings upon entering the building.</a:t>
            </a:r>
            <a:endParaRPr/>
          </a:p>
          <a:p>
            <a:pPr indent="0" lvl="0" marL="0" rtl="0" algn="l">
              <a:spcBef>
                <a:spcPts val="0"/>
              </a:spcBef>
              <a:spcAft>
                <a:spcPts val="0"/>
              </a:spcAft>
              <a:buNone/>
            </a:pPr>
            <a:r>
              <a:rPr lang="en"/>
              <a:t>Please practice with your children- increasing time with the masks as we get closer to opening day so it won’t be a surprise when they get here. There is a flyer about practicing this skill on the website. There is one in Spanish and one in English.</a:t>
            </a:r>
            <a:endParaRPr/>
          </a:p>
          <a:p>
            <a:pPr indent="0" lvl="0" marL="0" rtl="0" algn="l">
              <a:spcBef>
                <a:spcPts val="0"/>
              </a:spcBef>
              <a:spcAft>
                <a:spcPts val="0"/>
              </a:spcAft>
              <a:buNone/>
            </a:pPr>
            <a:r>
              <a:t/>
            </a:r>
            <a:endParaRPr/>
          </a:p>
          <a:p>
            <a:pPr indent="0" lvl="0" marL="0" rtl="0" algn="l">
              <a:spcBef>
                <a:spcPts val="0"/>
              </a:spcBef>
              <a:spcAft>
                <a:spcPts val="0"/>
              </a:spcAft>
              <a:buNone/>
            </a:pPr>
            <a:r>
              <a:rPr b="1" lang="en"/>
              <a:t>PLEASE reinforce the importance of this policy. Everyone’s safety depends on ALL of us- following this protocol. </a:t>
            </a:r>
            <a:endParaRPr b="1"/>
          </a:p>
          <a:p>
            <a:pPr indent="0" lvl="0" marL="0" rtl="0" algn="l">
              <a:spcBef>
                <a:spcPts val="0"/>
              </a:spcBef>
              <a:spcAft>
                <a:spcPts val="0"/>
              </a:spcAft>
              <a:buNone/>
            </a:pPr>
            <a:r>
              <a:rPr b="1" lang="en"/>
              <a:t>This is a very practical way to live out the theme of CONNECTION. </a:t>
            </a:r>
            <a:endParaRPr b="1"/>
          </a:p>
          <a:p>
            <a:pPr indent="0" lvl="0" marL="0" rtl="0" algn="l">
              <a:spcBef>
                <a:spcPts val="0"/>
              </a:spcBef>
              <a:spcAft>
                <a:spcPts val="0"/>
              </a:spcAft>
              <a:buNone/>
            </a:pPr>
            <a:r>
              <a:t/>
            </a:r>
            <a:endParaRPr b="1"/>
          </a:p>
          <a:p>
            <a:pPr indent="0" lvl="0" marL="0" rtl="0" algn="l">
              <a:spcBef>
                <a:spcPts val="0"/>
              </a:spcBef>
              <a:spcAft>
                <a:spcPts val="0"/>
              </a:spcAft>
              <a:buNone/>
            </a:pPr>
            <a:r>
              <a:rPr b="1" lang="en"/>
              <a:t>Everyone gets irritated from time to time and we will certainly give opportunities for relief breaks throughout the day for those that need it.</a:t>
            </a:r>
            <a:endParaRPr b="1"/>
          </a:p>
          <a:p>
            <a:pPr indent="0" lvl="0" marL="0" rtl="0" algn="l">
              <a:spcBef>
                <a:spcPts val="0"/>
              </a:spcBef>
              <a:spcAft>
                <a:spcPts val="0"/>
              </a:spcAft>
              <a:buNone/>
            </a:pPr>
            <a:r>
              <a:rPr b="1" lang="en">
                <a:solidFill>
                  <a:schemeClr val="dk1"/>
                </a:solidFill>
              </a:rPr>
              <a:t>However, after encouragement and coaching if a student refuses to wear the mask,  we will remove them from their cohort and call you to pick them up. </a:t>
            </a:r>
            <a:endParaRPr b="1">
              <a:solidFill>
                <a:schemeClr val="dk1"/>
              </a:solidFill>
            </a:endParaRPr>
          </a:p>
          <a:p>
            <a:pPr indent="0" lvl="0" marL="0" rtl="0" algn="l">
              <a:spcBef>
                <a:spcPts val="0"/>
              </a:spcBef>
              <a:spcAft>
                <a:spcPts val="0"/>
              </a:spcAft>
              <a:buClr>
                <a:schemeClr val="dk1"/>
              </a:buClr>
              <a:buSzPts val="1100"/>
              <a:buFont typeface="Arial"/>
              <a:buNone/>
            </a:pPr>
            <a:r>
              <a:rPr b="1" lang="en">
                <a:solidFill>
                  <a:schemeClr val="dk1"/>
                </a:solidFill>
              </a:rPr>
              <a:t>This policy has to be strictly enforced for everyone’s safety. So, please practice!</a:t>
            </a:r>
            <a:endParaRPr b="1">
              <a:solidFill>
                <a:schemeClr val="dk1"/>
              </a:solidFill>
            </a:endParaRPr>
          </a:p>
          <a:p>
            <a:pPr indent="0" lvl="0" marL="0" rtl="0" algn="l">
              <a:spcBef>
                <a:spcPts val="0"/>
              </a:spcBef>
              <a:spcAft>
                <a:spcPts val="0"/>
              </a:spcAft>
              <a:buNone/>
            </a:pPr>
            <a:r>
              <a:t/>
            </a:r>
            <a:endParaRPr b="1"/>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2" name="Shape 152"/>
        <p:cNvGrpSpPr/>
        <p:nvPr/>
      </p:nvGrpSpPr>
      <p:grpSpPr>
        <a:xfrm>
          <a:off x="0" y="0"/>
          <a:ext cx="0" cy="0"/>
          <a:chOff x="0" y="0"/>
          <a:chExt cx="0" cy="0"/>
        </a:xfrm>
      </p:grpSpPr>
      <p:sp>
        <p:nvSpPr>
          <p:cNvPr id="153" name="Google Shape;153;g8e7aabbe79_0_46: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54" name="Google Shape;154;g8e7aabbe79_0_4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 All excess furniture and supplies have been relocated to allow for this distance requirement. </a:t>
            </a:r>
            <a:endParaRPr/>
          </a:p>
          <a:p>
            <a:pPr indent="0" lvl="0" marL="0" rtl="0" algn="l">
              <a:spcBef>
                <a:spcPts val="0"/>
              </a:spcBef>
              <a:spcAft>
                <a:spcPts val="0"/>
              </a:spcAft>
              <a:buNone/>
            </a:pPr>
            <a:r>
              <a:rPr lang="en"/>
              <a:t>We have purchased portable sinks for the need for increased hand hygiene.</a:t>
            </a:r>
            <a:endParaRPr/>
          </a:p>
          <a:p>
            <a:pPr indent="0" lvl="0" marL="0" rtl="0" algn="l">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7" name="Shape 157"/>
        <p:cNvGrpSpPr/>
        <p:nvPr/>
      </p:nvGrpSpPr>
      <p:grpSpPr>
        <a:xfrm>
          <a:off x="0" y="0"/>
          <a:ext cx="0" cy="0"/>
          <a:chOff x="0" y="0"/>
          <a:chExt cx="0" cy="0"/>
        </a:xfrm>
      </p:grpSpPr>
      <p:sp>
        <p:nvSpPr>
          <p:cNvPr id="158" name="Google Shape;158;g8e7aabbe79_0_58: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59" name="Google Shape;159;g8e7aabbe79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purpose of cohorting is to limit the number of students who are exposed to or may be diagnosed with COVID-19.</a:t>
            </a:r>
            <a:endParaRPr/>
          </a:p>
          <a:p>
            <a:pPr indent="0" lvl="0" marL="0" rtl="0" algn="l">
              <a:spcBef>
                <a:spcPts val="0"/>
              </a:spcBef>
              <a:spcAft>
                <a:spcPts val="0"/>
              </a:spcAft>
              <a:buNone/>
            </a:pPr>
            <a:r>
              <a:rPr lang="en"/>
              <a:t>If there is community transmission in a school, maintaining stable cohorts helps to mitigate the risk of spreading Covid-19. </a:t>
            </a:r>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4" name="Shape 164"/>
        <p:cNvGrpSpPr/>
        <p:nvPr/>
      </p:nvGrpSpPr>
      <p:grpSpPr>
        <a:xfrm>
          <a:off x="0" y="0"/>
          <a:ext cx="0" cy="0"/>
          <a:chOff x="0" y="0"/>
          <a:chExt cx="0" cy="0"/>
        </a:xfrm>
      </p:grpSpPr>
      <p:sp>
        <p:nvSpPr>
          <p:cNvPr id="165" name="Google Shape;165;g8cf64bf070_0_49: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66" name="Google Shape;166;g8cf64bf070_0_4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Materials</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8" name="Shape 58"/>
        <p:cNvGrpSpPr/>
        <p:nvPr/>
      </p:nvGrpSpPr>
      <p:grpSpPr>
        <a:xfrm>
          <a:off x="0" y="0"/>
          <a:ext cx="0" cy="0"/>
          <a:chOff x="0" y="0"/>
          <a:chExt cx="0" cy="0"/>
        </a:xfrm>
      </p:grpSpPr>
      <p:sp>
        <p:nvSpPr>
          <p:cNvPr id="59" name="Google Shape;59;g8e7aabbb7f_0_21: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60" name="Google Shape;60;g8e7aabbb7f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0" name="Shape 170"/>
        <p:cNvGrpSpPr/>
        <p:nvPr/>
      </p:nvGrpSpPr>
      <p:grpSpPr>
        <a:xfrm>
          <a:off x="0" y="0"/>
          <a:ext cx="0" cy="0"/>
          <a:chOff x="0" y="0"/>
          <a:chExt cx="0" cy="0"/>
        </a:xfrm>
      </p:grpSpPr>
      <p:sp>
        <p:nvSpPr>
          <p:cNvPr id="171" name="Google Shape;171;g8e7aabbe79_0_74: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72" name="Google Shape;172;g8e7aabbe79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Recess times will be staggered. All students and staff will use hand sanitizer before and after each play period.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5" name="Shape 175"/>
        <p:cNvGrpSpPr/>
        <p:nvPr/>
      </p:nvGrpSpPr>
      <p:grpSpPr>
        <a:xfrm>
          <a:off x="0" y="0"/>
          <a:ext cx="0" cy="0"/>
          <a:chOff x="0" y="0"/>
          <a:chExt cx="0" cy="0"/>
        </a:xfrm>
      </p:grpSpPr>
      <p:sp>
        <p:nvSpPr>
          <p:cNvPr id="176" name="Google Shape;176;g8e7aabbb7f_0_58: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77" name="Google Shape;177;g8e7aabbb7f_0_5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As we know, the spring session was spontaneously created in reaction to a national emergency. </a:t>
            </a:r>
            <a:endParaRPr>
              <a:solidFill>
                <a:schemeClr val="dk1"/>
              </a:solidFill>
            </a:endParaRPr>
          </a:p>
          <a:p>
            <a:pPr indent="0" lvl="0" marL="0" rtl="0" algn="l">
              <a:spcBef>
                <a:spcPts val="0"/>
              </a:spcBef>
              <a:spcAft>
                <a:spcPts val="0"/>
              </a:spcAft>
              <a:buNone/>
            </a:pPr>
            <a:r>
              <a:rPr lang="en">
                <a:solidFill>
                  <a:schemeClr val="dk1"/>
                </a:solidFill>
              </a:rPr>
              <a:t>Understandably, there was a very wide margin for parents and students as we all tried to adjust. None of us had a choice so we all had to do our best to get through it.</a:t>
            </a:r>
            <a:endParaRPr>
              <a:solidFill>
                <a:schemeClr val="dk1"/>
              </a:solidFill>
            </a:endParaRPr>
          </a:p>
          <a:p>
            <a:pPr indent="0" lvl="0" marL="0" rtl="0" algn="l">
              <a:spcBef>
                <a:spcPts val="0"/>
              </a:spcBef>
              <a:spcAft>
                <a:spcPts val="0"/>
              </a:spcAft>
              <a:buNone/>
            </a:pPr>
            <a:r>
              <a:rPr lang="en">
                <a:solidFill>
                  <a:schemeClr val="dk1"/>
                </a:solidFill>
              </a:rPr>
              <a:t>HOWEVER, going forward, </a:t>
            </a:r>
            <a:r>
              <a:rPr b="1" lang="en">
                <a:solidFill>
                  <a:schemeClr val="dk1"/>
                </a:solidFill>
              </a:rPr>
              <a:t>anyone who chooses online learning for their child is assuming a greater degree of responsibility for their child’s learning. We will have a robust program which will require your oversight and support. Attendance will be taken every day and the children will be graded as if they were in school. Deadlines will be imposed on all assignments including specials.  </a:t>
            </a:r>
            <a:r>
              <a:rPr lang="en"/>
              <a:t>We will be providing training for parents in the use of Google classroom as well as the other platforms we will utilize. </a:t>
            </a:r>
            <a:endParaRPr/>
          </a:p>
          <a:p>
            <a:pPr indent="0" lvl="0" marL="0" rtl="0" algn="l">
              <a:spcBef>
                <a:spcPts val="0"/>
              </a:spcBef>
              <a:spcAft>
                <a:spcPts val="0"/>
              </a:spcAft>
              <a:buNone/>
            </a:pPr>
            <a:r>
              <a:rPr lang="en"/>
              <a:t>If you choose </a:t>
            </a:r>
            <a:r>
              <a:rPr lang="en">
                <a:solidFill>
                  <a:schemeClr val="dk1"/>
                </a:solidFill>
              </a:rPr>
              <a:t>online learning,</a:t>
            </a:r>
            <a:r>
              <a:rPr lang="en"/>
              <a:t>  we will help you in any way we </a:t>
            </a:r>
            <a:r>
              <a:rPr b="1" lang="en"/>
              <a:t>can but much of the responsibility will be on your shoulders.</a:t>
            </a:r>
            <a:r>
              <a:rPr lang="en"/>
              <a:t>  As always, we will be available to help throughout the year if any challenges come up.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0" name="Shape 180"/>
        <p:cNvGrpSpPr/>
        <p:nvPr/>
      </p:nvGrpSpPr>
      <p:grpSpPr>
        <a:xfrm>
          <a:off x="0" y="0"/>
          <a:ext cx="0" cy="0"/>
          <a:chOff x="0" y="0"/>
          <a:chExt cx="0" cy="0"/>
        </a:xfrm>
      </p:grpSpPr>
      <p:sp>
        <p:nvSpPr>
          <p:cNvPr id="181" name="Google Shape;181;g8e7aabbe79_0_30: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82" name="Google Shape;182;g8e7aabbe79_0_3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Synchronous means online learning that happens at the same time as what is happening in the classroom.</a:t>
            </a:r>
            <a:endParaRPr/>
          </a:p>
          <a:p>
            <a:pPr indent="0" lvl="0" marL="0" rtl="0" algn="l">
              <a:spcBef>
                <a:spcPts val="0"/>
              </a:spcBef>
              <a:spcAft>
                <a:spcPts val="0"/>
              </a:spcAft>
              <a:buNone/>
            </a:pPr>
            <a:r>
              <a:rPr lang="en"/>
              <a:t>Asynchronous means learning at a different time without real time interaction.</a:t>
            </a:r>
            <a:endParaRPr/>
          </a:p>
          <a:p>
            <a:pPr indent="0" lvl="0" marL="0" rtl="0" algn="l">
              <a:spcBef>
                <a:spcPts val="0"/>
              </a:spcBef>
              <a:spcAft>
                <a:spcPts val="0"/>
              </a:spcAft>
              <a:buNone/>
            </a:pPr>
            <a:r>
              <a:rPr lang="en"/>
              <a:t>Most classes will include a Zoom meeting and every student will be required to attend these sessions at the assigned time. If you are choosing online option for your child, you or a guardian will need to be available for getting them signed on at that time every day., Much of the day will be made up of small group instruction on Zoom and watching recorded videos that provide instruction and response directions. </a:t>
            </a:r>
            <a:endParaRPr/>
          </a:p>
          <a:p>
            <a:pPr indent="0" lvl="0" marL="0" rtl="0" algn="l">
              <a:spcBef>
                <a:spcPts val="0"/>
              </a:spcBef>
              <a:spcAft>
                <a:spcPts val="0"/>
              </a:spcAft>
              <a:buNone/>
            </a:pPr>
            <a:r>
              <a:rPr lang="en"/>
              <a:t>We are asking that parents who choose online learning for their children,  stay online until the end of October before returning to school. T</a:t>
            </a:r>
            <a:r>
              <a:rPr lang="en"/>
              <a:t>here will be a “two week notice” required so that we can adjust all of the furnishings according to the guidelines for social distancing. Please do not put your child on the bus without this important notice. We will not be prepared to have them in the building and we will call you to pick them up. We understand if your situation changes and you need to adjust the plan for your child. Every effort is being made to keep us all safe, so please do your part and give us the proper notice.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85" name="Shape 185"/>
        <p:cNvGrpSpPr/>
        <p:nvPr/>
      </p:nvGrpSpPr>
      <p:grpSpPr>
        <a:xfrm>
          <a:off x="0" y="0"/>
          <a:ext cx="0" cy="0"/>
          <a:chOff x="0" y="0"/>
          <a:chExt cx="0" cy="0"/>
        </a:xfrm>
      </p:grpSpPr>
      <p:sp>
        <p:nvSpPr>
          <p:cNvPr id="186" name="Google Shape;186;g86a5d8a3a0_0_0: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87" name="Google Shape;187;g86a5d8a3a0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Parents, please understand the challenges of managing several online students while trying to teach important content to everyone in the classroom as well. </a:t>
            </a:r>
            <a:endParaRPr/>
          </a:p>
          <a:p>
            <a:pPr indent="0" lvl="0" marL="0" rtl="0" algn="l">
              <a:spcBef>
                <a:spcPts val="0"/>
              </a:spcBef>
              <a:spcAft>
                <a:spcPts val="0"/>
              </a:spcAft>
              <a:buNone/>
            </a:pPr>
            <a:r>
              <a:rPr lang="en"/>
              <a:t>We need your help to ensure that the students will be mindful of others trying to learn.  </a:t>
            </a:r>
            <a:endParaRPr/>
          </a:p>
          <a:p>
            <a:pPr indent="0" lvl="0" marL="0" rtl="0" algn="l">
              <a:spcBef>
                <a:spcPts val="0"/>
              </a:spcBef>
              <a:spcAft>
                <a:spcPts val="0"/>
              </a:spcAft>
              <a:buNone/>
            </a:pPr>
            <a:r>
              <a:rPr lang="en"/>
              <a:t>Please designate a special spot in your home for learning- whether it is the kitchen table or the coffee table in the living room. Keep all of their materials together. Try organizing everything they will need including computers, chargers, pencils, paper, markers and whiteboards into one container- a large basket, rubbermaid container or a reusable shopping bag. This way your child understands that when they are in this spot, they are tuning in to school, tuning out the background and they have everything they need at hand.  </a:t>
            </a:r>
            <a:endParaRPr/>
          </a:p>
          <a:p>
            <a:pPr indent="0" lvl="0" marL="0" rtl="0" algn="l">
              <a:spcBef>
                <a:spcPts val="0"/>
              </a:spcBef>
              <a:spcAft>
                <a:spcPts val="0"/>
              </a:spcAft>
              <a:buNone/>
            </a:pPr>
            <a:r>
              <a:rPr lang="en"/>
              <a:t>Remember-Sign on a few minutes before the scheduled classes so that your child will be prepared to learn.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1" name="Shape 191"/>
        <p:cNvGrpSpPr/>
        <p:nvPr/>
      </p:nvGrpSpPr>
      <p:grpSpPr>
        <a:xfrm>
          <a:off x="0" y="0"/>
          <a:ext cx="0" cy="0"/>
          <a:chOff x="0" y="0"/>
          <a:chExt cx="0" cy="0"/>
        </a:xfrm>
      </p:grpSpPr>
      <p:sp>
        <p:nvSpPr>
          <p:cNvPr id="192" name="Google Shape;192;g8cf64bf070_0_98: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93" name="Google Shape;193;g8cf64bf070_0_9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If your child receives Special Education services, please reach out with any specific questions or concerns.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97" name="Shape 197"/>
        <p:cNvGrpSpPr/>
        <p:nvPr/>
      </p:nvGrpSpPr>
      <p:grpSpPr>
        <a:xfrm>
          <a:off x="0" y="0"/>
          <a:ext cx="0" cy="0"/>
          <a:chOff x="0" y="0"/>
          <a:chExt cx="0" cy="0"/>
        </a:xfrm>
      </p:grpSpPr>
      <p:sp>
        <p:nvSpPr>
          <p:cNvPr id="198" name="Google Shape;198;g8e7aabbe79_0_82: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99" name="Google Shape;199;g8e7aabbe79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3" name="Shape 203"/>
        <p:cNvGrpSpPr/>
        <p:nvPr/>
      </p:nvGrpSpPr>
      <p:grpSpPr>
        <a:xfrm>
          <a:off x="0" y="0"/>
          <a:ext cx="0" cy="0"/>
          <a:chOff x="0" y="0"/>
          <a:chExt cx="0" cy="0"/>
        </a:xfrm>
      </p:grpSpPr>
      <p:sp>
        <p:nvSpPr>
          <p:cNvPr id="204" name="Google Shape;204;g8e7aabbe79_0_86: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205" name="Google Shape;205;g8e7aabbe79_0_8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All remote families, please let us know if you plan to participate in this pick up program so we can plan a smooth and efficient system. </a:t>
            </a:r>
            <a:endParaRPr/>
          </a:p>
          <a:p>
            <a:pPr indent="0" lvl="0" marL="0" rtl="0" algn="l">
              <a:spcBef>
                <a:spcPts val="0"/>
              </a:spcBef>
              <a:spcAft>
                <a:spcPts val="0"/>
              </a:spcAft>
              <a:buNone/>
            </a:pPr>
            <a:r>
              <a:rPr lang="en"/>
              <a:t>Email Mrs. Gaynor if you plan to pick up lunches each week.  dgaynor@brasscitycharter.org</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09" name="Shape 209"/>
        <p:cNvGrpSpPr/>
        <p:nvPr/>
      </p:nvGrpSpPr>
      <p:grpSpPr>
        <a:xfrm>
          <a:off x="0" y="0"/>
          <a:ext cx="0" cy="0"/>
          <a:chOff x="0" y="0"/>
          <a:chExt cx="0" cy="0"/>
        </a:xfrm>
      </p:grpSpPr>
      <p:sp>
        <p:nvSpPr>
          <p:cNvPr id="210" name="Google Shape;210;g8e7aabbe79_0_90: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211" name="Google Shape;211;g8e7aabbe79_0_9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The students will be required to wear a mask coming and going on the school bus.</a:t>
            </a:r>
            <a:endParaRPr/>
          </a:p>
          <a:p>
            <a:pPr indent="0" lvl="0" marL="0" rtl="0" algn="l">
              <a:spcBef>
                <a:spcPts val="0"/>
              </a:spcBef>
              <a:spcAft>
                <a:spcPts val="0"/>
              </a:spcAft>
              <a:buNone/>
            </a:pPr>
            <a:r>
              <a:rPr lang="en"/>
              <a:t>They will be asked to sit with their family groups in assigned seats where they will be expected to stay.</a:t>
            </a:r>
            <a:endParaRPr/>
          </a:p>
          <a:p>
            <a:pPr indent="0" lvl="0" marL="0" rtl="0" algn="l">
              <a:spcBef>
                <a:spcPts val="0"/>
              </a:spcBef>
              <a:spcAft>
                <a:spcPts val="0"/>
              </a:spcAft>
              <a:buNone/>
            </a:pPr>
            <a:r>
              <a:rPr lang="en"/>
              <a:t>Students should practice social distancing while waiting for, boarding and departing the bus. </a:t>
            </a:r>
            <a:endParaRPr/>
          </a:p>
          <a:p>
            <a:pPr indent="0" lvl="0" marL="0" rtl="0" algn="l">
              <a:spcBef>
                <a:spcPts val="0"/>
              </a:spcBef>
              <a:spcAft>
                <a:spcPts val="0"/>
              </a:spcAft>
              <a:buNone/>
            </a:pPr>
            <a:r>
              <a:rPr lang="en"/>
              <a:t>Any questions, please contact Durham Bus company. Bus schedules are posted one week before school starts on the City of Waterbury webpage.</a:t>
            </a:r>
            <a:endParaRPr/>
          </a:p>
          <a:p>
            <a:pPr indent="0" lvl="0" marL="0" rtl="0" algn="l">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15" name="Shape 215"/>
        <p:cNvGrpSpPr/>
        <p:nvPr/>
      </p:nvGrpSpPr>
      <p:grpSpPr>
        <a:xfrm>
          <a:off x="0" y="0"/>
          <a:ext cx="0" cy="0"/>
          <a:chOff x="0" y="0"/>
          <a:chExt cx="0" cy="0"/>
        </a:xfrm>
      </p:grpSpPr>
      <p:sp>
        <p:nvSpPr>
          <p:cNvPr id="216" name="Google Shape;216;g8cf64bf070_0_17: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217" name="Google Shape;217;g8cf64bf070_0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More than ever before, it is the parent’s responsibility to make sure that their child is free from any symptoms of ANY ILLNESS before sending them to school. </a:t>
            </a:r>
            <a:endParaRPr/>
          </a:p>
          <a:p>
            <a:pPr indent="0" lvl="0" marL="0" rtl="0" algn="l">
              <a:spcBef>
                <a:spcPts val="0"/>
              </a:spcBef>
              <a:spcAft>
                <a:spcPts val="0"/>
              </a:spcAft>
              <a:buNone/>
            </a:pPr>
            <a:r>
              <a:rPr lang="en"/>
              <a:t>PLEASE make sure that your emergency contacts are up to date, your phone numbers are accurate and you have a backup childcare plan in place.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1" name="Shape 221"/>
        <p:cNvGrpSpPr/>
        <p:nvPr/>
      </p:nvGrpSpPr>
      <p:grpSpPr>
        <a:xfrm>
          <a:off x="0" y="0"/>
          <a:ext cx="0" cy="0"/>
          <a:chOff x="0" y="0"/>
          <a:chExt cx="0" cy="0"/>
        </a:xfrm>
      </p:grpSpPr>
      <p:sp>
        <p:nvSpPr>
          <p:cNvPr id="222" name="Google Shape;222;g8cf64bf070_0_21: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223" name="Google Shape;223;g8cf64bf070_0_2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Please stay home if you are sick or showing any symptoms of Covid 19. We are a community and we need to be especially careful not to unknowingly infect others. Please make arrangements for childcare in the event that your child gets sick. Please provide reliable emergency contacts who can come and retrieve your child in case of symptoms at school. </a:t>
            </a:r>
            <a:endParaRPr/>
          </a:p>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4" name="Shape 64"/>
        <p:cNvGrpSpPr/>
        <p:nvPr/>
      </p:nvGrpSpPr>
      <p:grpSpPr>
        <a:xfrm>
          <a:off x="0" y="0"/>
          <a:ext cx="0" cy="0"/>
          <a:chOff x="0" y="0"/>
          <a:chExt cx="0" cy="0"/>
        </a:xfrm>
      </p:grpSpPr>
      <p:sp>
        <p:nvSpPr>
          <p:cNvPr id="65" name="Google Shape;65;g8e7aabbe79_0_6: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66" name="Google Shape;66;g8e7aabbe79_0_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Parents can stay informed by accessing our website, sending questions to this new COVID-19 email or checking us out on Facebook. Our parent weekly memo will contain any pertinent news.</a:t>
            </a:r>
            <a:endParaRPr/>
          </a:p>
          <a:p>
            <a:pPr indent="0" lvl="0" marL="0" rtl="0" algn="l">
              <a:spcBef>
                <a:spcPts val="0"/>
              </a:spcBef>
              <a:spcAft>
                <a:spcPts val="0"/>
              </a:spcAft>
              <a:buNone/>
            </a:pPr>
            <a:r>
              <a:rPr lang="en"/>
              <a:t>If there are any updates or emergency changes throughout the year, we will notify families as soon as possible through our ALMA notification system. </a:t>
            </a:r>
            <a:endParaRPr/>
          </a:p>
        </p:txBody>
      </p:sp>
    </p:spTree>
  </p:cSld>
  <p:clrMapOvr>
    <a:masterClrMapping/>
  </p:clrMapOvr>
</p:notes>
</file>

<file path=ppt/notesSlides/notesSlide3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27" name="Shape 227"/>
        <p:cNvGrpSpPr/>
        <p:nvPr/>
      </p:nvGrpSpPr>
      <p:grpSpPr>
        <a:xfrm>
          <a:off x="0" y="0"/>
          <a:ext cx="0" cy="0"/>
          <a:chOff x="0" y="0"/>
          <a:chExt cx="0" cy="0"/>
        </a:xfrm>
      </p:grpSpPr>
      <p:sp>
        <p:nvSpPr>
          <p:cNvPr id="228" name="Google Shape;228;g8cf64bf070_0_66: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229" name="Google Shape;229;g8cf64bf070_0_6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2" name="Shape 232"/>
        <p:cNvGrpSpPr/>
        <p:nvPr/>
      </p:nvGrpSpPr>
      <p:grpSpPr>
        <a:xfrm>
          <a:off x="0" y="0"/>
          <a:ext cx="0" cy="0"/>
          <a:chOff x="0" y="0"/>
          <a:chExt cx="0" cy="0"/>
        </a:xfrm>
      </p:grpSpPr>
      <p:sp>
        <p:nvSpPr>
          <p:cNvPr id="233" name="Google Shape;233;g8cf64bf070_0_74: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234" name="Google Shape;234;g8cf64bf070_0_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Parents will be called immediately to pick up their child. PLEASE be prepared with a back up plan in case of this emergency.</a:t>
            </a:r>
            <a:endParaRPr/>
          </a:p>
        </p:txBody>
      </p:sp>
    </p:spTree>
  </p:cSld>
  <p:clrMapOvr>
    <a:masterClrMapping/>
  </p:clrMapOvr>
</p:notes>
</file>

<file path=ppt/notesSlides/notesSlide3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37" name="Shape 237"/>
        <p:cNvGrpSpPr/>
        <p:nvPr/>
      </p:nvGrpSpPr>
      <p:grpSpPr>
        <a:xfrm>
          <a:off x="0" y="0"/>
          <a:ext cx="0" cy="0"/>
          <a:chOff x="0" y="0"/>
          <a:chExt cx="0" cy="0"/>
        </a:xfrm>
      </p:grpSpPr>
      <p:sp>
        <p:nvSpPr>
          <p:cNvPr id="238" name="Google Shape;238;g8cf64bf070_0_78: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239" name="Google Shape;239;g8cf64bf070_0_7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3" name="Shape 243"/>
        <p:cNvGrpSpPr/>
        <p:nvPr/>
      </p:nvGrpSpPr>
      <p:grpSpPr>
        <a:xfrm>
          <a:off x="0" y="0"/>
          <a:ext cx="0" cy="0"/>
          <a:chOff x="0" y="0"/>
          <a:chExt cx="0" cy="0"/>
        </a:xfrm>
      </p:grpSpPr>
      <p:sp>
        <p:nvSpPr>
          <p:cNvPr id="244" name="Google Shape;244;g8cf64bf070_0_82: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245" name="Google Shape;245;g8cf64bf070_0_8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all need to be prepared to be flexible. We realize that this is next to impossible to be able to quickly pivot from one plan to another but we all have to be prepared for a year of uncertainty and change. </a:t>
            </a:r>
            <a:endParaRPr/>
          </a:p>
        </p:txBody>
      </p:sp>
    </p:spTree>
  </p:cSld>
  <p:clrMapOvr>
    <a:masterClrMapping/>
  </p:clrMapOvr>
</p:notes>
</file>

<file path=ppt/notesSlides/notesSlide3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48" name="Shape 248"/>
        <p:cNvGrpSpPr/>
        <p:nvPr/>
      </p:nvGrpSpPr>
      <p:grpSpPr>
        <a:xfrm>
          <a:off x="0" y="0"/>
          <a:ext cx="0" cy="0"/>
          <a:chOff x="0" y="0"/>
          <a:chExt cx="0" cy="0"/>
        </a:xfrm>
      </p:grpSpPr>
      <p:sp>
        <p:nvSpPr>
          <p:cNvPr id="249" name="Google Shape;249;g8cf64bf070_0_70: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250" name="Google Shape;250;g8cf64bf070_0_7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Emergency communication will always be through Alma alerts via phone calls, text or email. PLEASE make certain that we have all of your updated phones and emails.</a:t>
            </a:r>
            <a:endParaRPr/>
          </a:p>
        </p:txBody>
      </p:sp>
    </p:spTree>
  </p:cSld>
  <p:clrMapOvr>
    <a:masterClrMapping/>
  </p:clrMapOvr>
</p:notes>
</file>

<file path=ppt/notesSlides/notesSlide3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53" name="Shape 253"/>
        <p:cNvGrpSpPr/>
        <p:nvPr/>
      </p:nvGrpSpPr>
      <p:grpSpPr>
        <a:xfrm>
          <a:off x="0" y="0"/>
          <a:ext cx="0" cy="0"/>
          <a:chOff x="0" y="0"/>
          <a:chExt cx="0" cy="0"/>
        </a:xfrm>
      </p:grpSpPr>
      <p:sp>
        <p:nvSpPr>
          <p:cNvPr id="254" name="Google Shape;254;g8cf64bf070_0_13: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255" name="Google Shape;255;g8cf64bf070_0_1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This</a:t>
            </a:r>
            <a:r>
              <a:rPr lang="en">
                <a:solidFill>
                  <a:schemeClr val="dk1"/>
                </a:solidFill>
              </a:rPr>
              <a:t> is a critically important time that we ask you to be patient especially during the first few weeks of school. </a:t>
            </a:r>
            <a:endParaRPr>
              <a:solidFill>
                <a:schemeClr val="dk1"/>
              </a:solidFill>
            </a:endParaRPr>
          </a:p>
          <a:p>
            <a:pPr indent="0" lvl="0" marL="0" rtl="0" algn="l">
              <a:spcBef>
                <a:spcPts val="0"/>
              </a:spcBef>
              <a:spcAft>
                <a:spcPts val="0"/>
              </a:spcAft>
              <a:buNone/>
            </a:pPr>
            <a:r>
              <a:rPr lang="en">
                <a:solidFill>
                  <a:schemeClr val="dk1"/>
                </a:solidFill>
              </a:rPr>
              <a:t>We will do our very best to get everyone out of the building and to their parents as safely as possible. Please expect additional wait times. </a:t>
            </a:r>
            <a:endParaRPr>
              <a:solidFill>
                <a:schemeClr val="dk1"/>
              </a:solidFill>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rPr>
              <a:t>Three things are different:</a:t>
            </a:r>
            <a:endParaRPr>
              <a:solidFill>
                <a:schemeClr val="dk1"/>
              </a:solidFill>
            </a:endParaRPr>
          </a:p>
          <a:p>
            <a:pPr indent="0" lvl="0" marL="0" rtl="0" algn="l">
              <a:spcBef>
                <a:spcPts val="0"/>
              </a:spcBef>
              <a:spcAft>
                <a:spcPts val="0"/>
              </a:spcAft>
              <a:buNone/>
            </a:pPr>
            <a:r>
              <a:t/>
            </a:r>
            <a:endParaRPr/>
          </a:p>
          <a:p>
            <a:pPr indent="-298450" lvl="0" marL="457200" rtl="0" algn="l">
              <a:spcBef>
                <a:spcPts val="0"/>
              </a:spcBef>
              <a:spcAft>
                <a:spcPts val="0"/>
              </a:spcAft>
              <a:buSzPts val="1100"/>
              <a:buAutoNum type="arabicPeriod"/>
            </a:pPr>
            <a:r>
              <a:rPr lang="en"/>
              <a:t>W</a:t>
            </a:r>
            <a:r>
              <a:rPr lang="en"/>
              <a:t>e have many additional families that have opted to drive their children to school so we all have to work together. </a:t>
            </a:r>
            <a:endParaRPr/>
          </a:p>
          <a:p>
            <a:pPr indent="-298450" lvl="0" marL="457200" rtl="0" algn="l">
              <a:spcBef>
                <a:spcPts val="0"/>
              </a:spcBef>
              <a:spcAft>
                <a:spcPts val="0"/>
              </a:spcAft>
              <a:buSzPts val="1100"/>
              <a:buAutoNum type="arabicPeriod"/>
            </a:pPr>
            <a:r>
              <a:rPr lang="en"/>
              <a:t>We have a very tight traffic issue at these busy times. </a:t>
            </a:r>
            <a:endParaRPr/>
          </a:p>
          <a:p>
            <a:pPr indent="-298450" lvl="0" marL="457200" rtl="0" algn="l">
              <a:spcBef>
                <a:spcPts val="0"/>
              </a:spcBef>
              <a:spcAft>
                <a:spcPts val="0"/>
              </a:spcAft>
              <a:buSzPts val="1100"/>
              <a:buAutoNum type="arabicPeriod"/>
            </a:pPr>
            <a:r>
              <a:rPr lang="en"/>
              <a:t>We cannot dismiss large groups as usual so we have devised a plan considering the social distance requirements. </a:t>
            </a:r>
            <a:endParaRPr/>
          </a:p>
          <a:p>
            <a:pPr indent="0" lvl="0" marL="0" rtl="0" algn="l">
              <a:spcBef>
                <a:spcPts val="0"/>
              </a:spcBef>
              <a:spcAft>
                <a:spcPts val="0"/>
              </a:spcAft>
              <a:buNone/>
            </a:pPr>
            <a:r>
              <a:rPr lang="en"/>
              <a:t>IT WILL TAKE MORE TIME. Please be patient. </a:t>
            </a:r>
            <a:endParaRPr/>
          </a:p>
          <a:p>
            <a:pPr indent="0" lvl="0" marL="0" rtl="0" algn="l">
              <a:spcBef>
                <a:spcPts val="0"/>
              </a:spcBef>
              <a:spcAft>
                <a:spcPts val="0"/>
              </a:spcAft>
              <a:buNone/>
            </a:pPr>
            <a:r>
              <a:rPr lang="en"/>
              <a:t>For those in cars, line up as usual. We will come around and take your name as </a:t>
            </a:r>
            <a:r>
              <a:rPr lang="en"/>
              <a:t>usual</a:t>
            </a:r>
            <a:r>
              <a:rPr lang="en"/>
              <a:t>. </a:t>
            </a:r>
            <a:endParaRPr/>
          </a:p>
          <a:p>
            <a:pPr indent="0" lvl="0" marL="0" rtl="0" algn="l">
              <a:spcBef>
                <a:spcPts val="0"/>
              </a:spcBef>
              <a:spcAft>
                <a:spcPts val="0"/>
              </a:spcAft>
              <a:buNone/>
            </a:pPr>
            <a:r>
              <a:rPr lang="en"/>
              <a:t>Your child will be delivered to you as soon as they are dismissed from their teacher.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notes>
</file>

<file path=ppt/notesSlides/notesSlide3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0" name="Shape 260"/>
        <p:cNvGrpSpPr/>
        <p:nvPr/>
      </p:nvGrpSpPr>
      <p:grpSpPr>
        <a:xfrm>
          <a:off x="0" y="0"/>
          <a:ext cx="0" cy="0"/>
          <a:chOff x="0" y="0"/>
          <a:chExt cx="0" cy="0"/>
        </a:xfrm>
      </p:grpSpPr>
      <p:sp>
        <p:nvSpPr>
          <p:cNvPr id="261" name="Google Shape;261;g8f1929110f_0_10: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262" name="Google Shape;262;g8f1929110f_0_1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We realize that the 1:00 dismissal is at a busy time of the day, so please allow extra time for yourself to accomplish pickups. </a:t>
            </a:r>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65" name="Shape 265"/>
        <p:cNvGrpSpPr/>
        <p:nvPr/>
      </p:nvGrpSpPr>
      <p:grpSpPr>
        <a:xfrm>
          <a:off x="0" y="0"/>
          <a:ext cx="0" cy="0"/>
          <a:chOff x="0" y="0"/>
          <a:chExt cx="0" cy="0"/>
        </a:xfrm>
      </p:grpSpPr>
      <p:sp>
        <p:nvSpPr>
          <p:cNvPr id="266" name="Google Shape;266;g8f1929110f_0_0: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267" name="Google Shape;267;g8f1929110f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In the past, we have tried to accommodate anyone with any special requests for coming and going. This year WE CANNOT do this. </a:t>
            </a:r>
            <a:endParaRPr/>
          </a:p>
          <a:p>
            <a:pPr indent="0" lvl="0" marL="0" rtl="0" algn="l">
              <a:spcBef>
                <a:spcPts val="0"/>
              </a:spcBef>
              <a:spcAft>
                <a:spcPts val="0"/>
              </a:spcAft>
              <a:buNone/>
            </a:pPr>
            <a:r>
              <a:rPr lang="en"/>
              <a:t>Every moment of the shortened school day is packed with important learning. Please plan any appointments after school hours.</a:t>
            </a:r>
            <a:endParaRPr/>
          </a:p>
          <a:p>
            <a:pPr indent="0" lvl="0" marL="0" rtl="0" algn="l">
              <a:spcBef>
                <a:spcPts val="0"/>
              </a:spcBef>
              <a:spcAft>
                <a:spcPts val="0"/>
              </a:spcAft>
              <a:buNone/>
            </a:pPr>
            <a:r>
              <a:rPr lang="en"/>
              <a:t>If it is absolutely </a:t>
            </a:r>
            <a:r>
              <a:rPr lang="en"/>
              <a:t>unavoidable</a:t>
            </a:r>
            <a:r>
              <a:rPr lang="en"/>
              <a:t>, you will be required to send an email to dismissal@brasscitycharter.org - before school begins.. </a:t>
            </a:r>
            <a:endParaRPr/>
          </a:p>
          <a:p>
            <a:pPr indent="0" lvl="0" marL="0" rtl="0" algn="l">
              <a:spcBef>
                <a:spcPts val="0"/>
              </a:spcBef>
              <a:spcAft>
                <a:spcPts val="0"/>
              </a:spcAft>
              <a:buNone/>
            </a:pPr>
            <a:r>
              <a:rPr lang="en"/>
              <a:t>Please do not call the office for any exceptions. </a:t>
            </a:r>
            <a:endParaRPr/>
          </a:p>
        </p:txBody>
      </p:sp>
    </p:spTree>
  </p:cSld>
  <p:clrMapOvr>
    <a:masterClrMapping/>
  </p:clrMapOvr>
</p:notes>
</file>

<file path=ppt/notesSlides/notesSlide3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1" name="Shape 271"/>
        <p:cNvGrpSpPr/>
        <p:nvPr/>
      </p:nvGrpSpPr>
      <p:grpSpPr>
        <a:xfrm>
          <a:off x="0" y="0"/>
          <a:ext cx="0" cy="0"/>
          <a:chOff x="0" y="0"/>
          <a:chExt cx="0" cy="0"/>
        </a:xfrm>
      </p:grpSpPr>
      <p:sp>
        <p:nvSpPr>
          <p:cNvPr id="272" name="Google Shape;272;g8cf64bf321_0_1: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273" name="Google Shape;273;g8cf64bf321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76" name="Shape 276"/>
        <p:cNvGrpSpPr/>
        <p:nvPr/>
      </p:nvGrpSpPr>
      <p:grpSpPr>
        <a:xfrm>
          <a:off x="0" y="0"/>
          <a:ext cx="0" cy="0"/>
          <a:chOff x="0" y="0"/>
          <a:chExt cx="0" cy="0"/>
        </a:xfrm>
      </p:grpSpPr>
      <p:sp>
        <p:nvSpPr>
          <p:cNvPr id="277" name="Google Shape;277;g8f1929110f_0_5: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278" name="Google Shape;278;g8f1929110f_0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You will receive an email with instructions about scheduling these Zoom meetings. Every family is required to attend this important meeting with your teachers to understand the expectations for your child.</a:t>
            </a:r>
            <a:r>
              <a:rPr lang="en"/>
              <a:t>  </a:t>
            </a:r>
            <a:endParaRPr/>
          </a:p>
          <a:p>
            <a:pPr indent="0" lvl="0" marL="0" rtl="0" algn="l">
              <a:spcBef>
                <a:spcPts val="0"/>
              </a:spcBef>
              <a:spcAft>
                <a:spcPts val="0"/>
              </a:spcAft>
              <a:buNone/>
            </a:pPr>
            <a:r>
              <a:rPr lang="en"/>
              <a:t>Here is the link for a library card so your child will be able to access digital resources.</a:t>
            </a:r>
            <a:endParaRPr/>
          </a:p>
          <a:p>
            <a:pPr indent="0" lvl="0" marL="0" rtl="0" algn="l">
              <a:spcBef>
                <a:spcPts val="0"/>
              </a:spcBef>
              <a:spcAft>
                <a:spcPts val="0"/>
              </a:spcAft>
              <a:buNone/>
            </a:pPr>
            <a:r>
              <a:rPr lang="en"/>
              <a:t>PLEASE be on time for your meeting.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2" name="Shape 72"/>
        <p:cNvGrpSpPr/>
        <p:nvPr/>
      </p:nvGrpSpPr>
      <p:grpSpPr>
        <a:xfrm>
          <a:off x="0" y="0"/>
          <a:ext cx="0" cy="0"/>
          <a:chOff x="0" y="0"/>
          <a:chExt cx="0" cy="0"/>
        </a:xfrm>
      </p:grpSpPr>
      <p:sp>
        <p:nvSpPr>
          <p:cNvPr id="73" name="Google Shape;73;g8e7aabbe79_0_26: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74" name="Google Shape;74;g8e7aabbe79_0_2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Check out the BCCS website to read it in full. </a:t>
            </a:r>
            <a:endParaRPr/>
          </a:p>
        </p:txBody>
      </p:sp>
    </p:spTree>
  </p:cSld>
  <p:clrMapOvr>
    <a:masterClrMapping/>
  </p:clrMapOvr>
</p:notes>
</file>

<file path=ppt/notesSlides/notesSlide4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282" name="Shape 282"/>
        <p:cNvGrpSpPr/>
        <p:nvPr/>
      </p:nvGrpSpPr>
      <p:grpSpPr>
        <a:xfrm>
          <a:off x="0" y="0"/>
          <a:ext cx="0" cy="0"/>
          <a:chOff x="0" y="0"/>
          <a:chExt cx="0" cy="0"/>
        </a:xfrm>
      </p:grpSpPr>
      <p:sp>
        <p:nvSpPr>
          <p:cNvPr id="283" name="Google Shape;283;g8cfe36f58a_0_1: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284" name="Google Shape;284;g8cfe36f58a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Thanks for coming! Please email us with any questions. </a:t>
            </a:r>
            <a:endParaRPr>
              <a:solidFill>
                <a:schemeClr val="dk1"/>
              </a:solidFill>
            </a:endParaRPr>
          </a:p>
          <a:p>
            <a:pPr indent="0" lvl="0" marL="0" rtl="0" algn="l">
              <a:spcBef>
                <a:spcPts val="0"/>
              </a:spcBef>
              <a:spcAft>
                <a:spcPts val="0"/>
              </a:spcAft>
              <a:buClr>
                <a:schemeClr val="dk1"/>
              </a:buClr>
              <a:buSzPts val="1100"/>
              <a:buFont typeface="Arial"/>
              <a:buNone/>
            </a:pPr>
            <a:r>
              <a:rPr lang="en" u="sng">
                <a:solidFill>
                  <a:schemeClr val="hlink"/>
                </a:solidFill>
                <a:hlinkClick r:id="rId2"/>
              </a:rPr>
              <a:t>bruggiero@brasscitycharter.org</a:t>
            </a:r>
            <a:endParaRPr>
              <a:solidFill>
                <a:schemeClr val="dk1"/>
              </a:solidFill>
            </a:endParaRPr>
          </a:p>
          <a:p>
            <a:pPr indent="0" lvl="0" marL="0" rtl="0" algn="l">
              <a:spcBef>
                <a:spcPts val="0"/>
              </a:spcBef>
              <a:spcAft>
                <a:spcPts val="0"/>
              </a:spcAft>
              <a:buClr>
                <a:schemeClr val="dk1"/>
              </a:buClr>
              <a:buSzPts val="1100"/>
              <a:buFont typeface="Arial"/>
              <a:buNone/>
            </a:pPr>
            <a:r>
              <a:rPr lang="en" u="sng">
                <a:solidFill>
                  <a:schemeClr val="hlink"/>
                </a:solidFill>
                <a:hlinkClick r:id="rId3"/>
              </a:rPr>
              <a:t>dgaynor@brasscitycharter.org</a:t>
            </a:r>
            <a:endParaRPr>
              <a:solidFill>
                <a:schemeClr val="dk1"/>
              </a:solidFill>
            </a:endParaRPr>
          </a:p>
          <a:p>
            <a:pPr indent="0" lvl="0" marL="0" rtl="0" algn="l">
              <a:spcBef>
                <a:spcPts val="0"/>
              </a:spcBef>
              <a:spcAft>
                <a:spcPts val="0"/>
              </a:spcAft>
              <a:buClr>
                <a:schemeClr val="dk1"/>
              </a:buClr>
              <a:buSzPts val="1100"/>
              <a:buFont typeface="Arial"/>
              <a:buNone/>
            </a:pPr>
            <a:r>
              <a:t/>
            </a:r>
            <a:endParaRPr>
              <a:solidFill>
                <a:schemeClr val="dk1"/>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7" name="Shape 77"/>
        <p:cNvGrpSpPr/>
        <p:nvPr/>
      </p:nvGrpSpPr>
      <p:grpSpPr>
        <a:xfrm>
          <a:off x="0" y="0"/>
          <a:ext cx="0" cy="0"/>
          <a:chOff x="0" y="0"/>
          <a:chExt cx="0" cy="0"/>
        </a:xfrm>
      </p:grpSpPr>
      <p:sp>
        <p:nvSpPr>
          <p:cNvPr id="78" name="Google Shape;78;g8e7aabbb7f_0_12: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79" name="Google Shape;79;g8e7aabbb7f_0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This decision was made in accordance with the guidelines from the state. After careful consideration of the health and safety of our students and the layout of our facilities, our team concluded that we will start with this in school model. Our entire school had to be cleared, cleaned and reorganized. Every classroom has been cleared of all extra furniture and materials and redesigned for social distancing. Some classes have been relocated to the gym and music spaces to provide for adequate space. Our school day was shortened. Our program was redesigned for equity and access for all students regardless of their choice to be in school or at home.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5" name="Shape 85"/>
        <p:cNvGrpSpPr/>
        <p:nvPr/>
      </p:nvGrpSpPr>
      <p:grpSpPr>
        <a:xfrm>
          <a:off x="0" y="0"/>
          <a:ext cx="0" cy="0"/>
          <a:chOff x="0" y="0"/>
          <a:chExt cx="0" cy="0"/>
        </a:xfrm>
      </p:grpSpPr>
      <p:sp>
        <p:nvSpPr>
          <p:cNvPr id="86" name="Google Shape;86;g903e5abf23_0_2: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87" name="Google Shape;87;g903e5abf23_0_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All core classes will be presented during this time. Students will be responsible to complete the specials by specific deadlines given by each teacher.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8e7aabbb7f_0_53: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8e7aabbb7f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sent out two surveys to gather information to include in our plan. This important information guided much of our decision-making and facility planning. </a:t>
            </a:r>
            <a:endParaRPr/>
          </a:p>
          <a:p>
            <a:pPr indent="0" lvl="0" marL="0" rtl="0" algn="l">
              <a:spcBef>
                <a:spcPts val="0"/>
              </a:spcBef>
              <a:spcAft>
                <a:spcPts val="0"/>
              </a:spcAft>
              <a:buClr>
                <a:schemeClr val="dk1"/>
              </a:buClr>
              <a:buSzPts val="1100"/>
              <a:buFont typeface="Arial"/>
              <a:buNone/>
            </a:pPr>
            <a:r>
              <a:rPr lang="en">
                <a:solidFill>
                  <a:schemeClr val="dk1"/>
                </a:solidFill>
              </a:rPr>
              <a:t>If any family has an issue with access to internet, please let us know and we will connect you to the available resources.</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8" name="Shape 98"/>
        <p:cNvGrpSpPr/>
        <p:nvPr/>
      </p:nvGrpSpPr>
      <p:grpSpPr>
        <a:xfrm>
          <a:off x="0" y="0"/>
          <a:ext cx="0" cy="0"/>
          <a:chOff x="0" y="0"/>
          <a:chExt cx="0" cy="0"/>
        </a:xfrm>
      </p:grpSpPr>
      <p:sp>
        <p:nvSpPr>
          <p:cNvPr id="99" name="Google Shape;99;g8e7aabbe79_0_34: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00" name="Google Shape;100;g8e7aabbe79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en"/>
              <a:t>We have followed the strict guidelines published by the DPH.</a:t>
            </a:r>
            <a:endParaRPr/>
          </a:p>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4" name="Shape 104"/>
        <p:cNvGrpSpPr/>
        <p:nvPr/>
      </p:nvGrpSpPr>
      <p:grpSpPr>
        <a:xfrm>
          <a:off x="0" y="0"/>
          <a:ext cx="0" cy="0"/>
          <a:chOff x="0" y="0"/>
          <a:chExt cx="0" cy="0"/>
        </a:xfrm>
      </p:grpSpPr>
      <p:sp>
        <p:nvSpPr>
          <p:cNvPr id="105" name="Google Shape;105;g8e7aabbe79_0_54:notes"/>
          <p:cNvSpPr/>
          <p:nvPr>
            <p:ph idx="2" type="sldImg"/>
          </p:nvPr>
        </p:nvSpPr>
        <p:spPr>
          <a:xfrm>
            <a:off x="1210545" y="685800"/>
            <a:ext cx="4437600" cy="3429000"/>
          </a:xfrm>
          <a:custGeom>
            <a:rect b="b" l="l" r="r" t="t"/>
            <a:pathLst>
              <a:path extrusionOk="0" h="120000" w="120000">
                <a:moveTo>
                  <a:pt x="0" y="0"/>
                </a:moveTo>
                <a:lnTo>
                  <a:pt x="120000" y="0"/>
                </a:lnTo>
                <a:lnTo>
                  <a:pt x="120000" y="120000"/>
                </a:lnTo>
                <a:lnTo>
                  <a:pt x="0" y="120000"/>
                </a:lnTo>
                <a:close/>
              </a:path>
            </a:pathLst>
          </a:custGeom>
        </p:spPr>
      </p:sp>
      <p:sp>
        <p:nvSpPr>
          <p:cNvPr id="106" name="Google Shape;106;g8e7aabbe79_0_5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42879" y="1125136"/>
            <a:ext cx="9372600" cy="3101700"/>
          </a:xfrm>
          <a:prstGeom prst="rect">
            <a:avLst/>
          </a:prstGeom>
        </p:spPr>
        <p:txBody>
          <a:bodyPr anchorCtr="0" anchor="b" bIns="113100" lIns="113100" spcFirstLastPara="1" rIns="113100" wrap="square" tIns="113100">
            <a:no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p:txBody>
      </p:sp>
      <p:sp>
        <p:nvSpPr>
          <p:cNvPr id="11" name="Google Shape;11;p2"/>
          <p:cNvSpPr txBox="1"/>
          <p:nvPr>
            <p:ph idx="1" type="subTitle"/>
          </p:nvPr>
        </p:nvSpPr>
        <p:spPr>
          <a:xfrm>
            <a:off x="342870" y="4282678"/>
            <a:ext cx="9372600" cy="1197600"/>
          </a:xfrm>
          <a:prstGeom prst="rect">
            <a:avLst/>
          </a:prstGeom>
        </p:spPr>
        <p:txBody>
          <a:bodyPr anchorCtr="0" anchor="t" bIns="113100" lIns="113100" spcFirstLastPara="1" rIns="113100" wrap="square" tIns="113100">
            <a:no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p:txBody>
      </p:sp>
      <p:sp>
        <p:nvSpPr>
          <p:cNvPr id="12" name="Google Shape;12;p2"/>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42870" y="1671478"/>
            <a:ext cx="9372600" cy="2967000"/>
          </a:xfrm>
          <a:prstGeom prst="rect">
            <a:avLst/>
          </a:prstGeom>
        </p:spPr>
        <p:txBody>
          <a:bodyPr anchorCtr="0" anchor="b" bIns="113100" lIns="113100" spcFirstLastPara="1" rIns="113100" wrap="square" tIns="113100">
            <a:no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p:nvPr>
            <p:ph idx="1" type="body"/>
          </p:nvPr>
        </p:nvSpPr>
        <p:spPr>
          <a:xfrm>
            <a:off x="342870" y="4763362"/>
            <a:ext cx="9372600" cy="1965600"/>
          </a:xfrm>
          <a:prstGeom prst="rect">
            <a:avLst/>
          </a:prstGeom>
        </p:spPr>
        <p:txBody>
          <a:bodyPr anchorCtr="0" anchor="t" bIns="113100" lIns="113100" spcFirstLastPara="1" rIns="113100" wrap="square" tIns="113100">
            <a:noAutofit/>
          </a:bodyPr>
          <a:lstStyle>
            <a:lvl1pPr indent="-368300" lvl="0" marL="457200" algn="ctr">
              <a:spcBef>
                <a:spcPts val="0"/>
              </a:spcBef>
              <a:spcAft>
                <a:spcPts val="0"/>
              </a:spcAft>
              <a:buSzPts val="2200"/>
              <a:buChar char="●"/>
              <a:defRPr/>
            </a:lvl1pPr>
            <a:lvl2pPr indent="-336550" lvl="1" marL="914400" algn="ctr">
              <a:spcBef>
                <a:spcPts val="2000"/>
              </a:spcBef>
              <a:spcAft>
                <a:spcPts val="0"/>
              </a:spcAft>
              <a:buSzPts val="1700"/>
              <a:buChar char="○"/>
              <a:defRPr/>
            </a:lvl2pPr>
            <a:lvl3pPr indent="-336550" lvl="2" marL="1371600" algn="ctr">
              <a:spcBef>
                <a:spcPts val="2000"/>
              </a:spcBef>
              <a:spcAft>
                <a:spcPts val="0"/>
              </a:spcAft>
              <a:buSzPts val="1700"/>
              <a:buChar char="■"/>
              <a:defRPr/>
            </a:lvl3pPr>
            <a:lvl4pPr indent="-336550" lvl="3" marL="1828800" algn="ctr">
              <a:spcBef>
                <a:spcPts val="2000"/>
              </a:spcBef>
              <a:spcAft>
                <a:spcPts val="0"/>
              </a:spcAft>
              <a:buSzPts val="1700"/>
              <a:buChar char="●"/>
              <a:defRPr/>
            </a:lvl4pPr>
            <a:lvl5pPr indent="-336550" lvl="4" marL="2286000" algn="ctr">
              <a:spcBef>
                <a:spcPts val="2000"/>
              </a:spcBef>
              <a:spcAft>
                <a:spcPts val="0"/>
              </a:spcAft>
              <a:buSzPts val="1700"/>
              <a:buChar char="○"/>
              <a:defRPr/>
            </a:lvl5pPr>
            <a:lvl6pPr indent="-336550" lvl="5" marL="2743200" algn="ctr">
              <a:spcBef>
                <a:spcPts val="2000"/>
              </a:spcBef>
              <a:spcAft>
                <a:spcPts val="0"/>
              </a:spcAft>
              <a:buSzPts val="1700"/>
              <a:buChar char="■"/>
              <a:defRPr/>
            </a:lvl6pPr>
            <a:lvl7pPr indent="-336550" lvl="6" marL="3200400" algn="ctr">
              <a:spcBef>
                <a:spcPts val="2000"/>
              </a:spcBef>
              <a:spcAft>
                <a:spcPts val="0"/>
              </a:spcAft>
              <a:buSzPts val="1700"/>
              <a:buChar char="●"/>
              <a:defRPr/>
            </a:lvl7pPr>
            <a:lvl8pPr indent="-336550" lvl="7" marL="3657600" algn="ctr">
              <a:spcBef>
                <a:spcPts val="2000"/>
              </a:spcBef>
              <a:spcAft>
                <a:spcPts val="0"/>
              </a:spcAft>
              <a:buSzPts val="1700"/>
              <a:buChar char="○"/>
              <a:defRPr/>
            </a:lvl8pPr>
            <a:lvl9pPr indent="-336550" lvl="8" marL="4114800" algn="ctr">
              <a:spcBef>
                <a:spcPts val="2000"/>
              </a:spcBef>
              <a:spcAft>
                <a:spcPts val="2000"/>
              </a:spcAft>
              <a:buSzPts val="1700"/>
              <a:buChar char="■"/>
              <a:defRPr/>
            </a:lvl9pPr>
          </a:lstStyle>
          <a:p/>
        </p:txBody>
      </p:sp>
      <p:sp>
        <p:nvSpPr>
          <p:cNvPr id="47" name="Google Shape;47;p11"/>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42870" y="3250173"/>
            <a:ext cx="9372600" cy="1272000"/>
          </a:xfrm>
          <a:prstGeom prst="rect">
            <a:avLst/>
          </a:prstGeom>
        </p:spPr>
        <p:txBody>
          <a:bodyPr anchorCtr="0" anchor="ctr" bIns="113100" lIns="113100" spcFirstLastPara="1" rIns="113100" wrap="square" tIns="113100">
            <a:no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p:txBody>
      </p:sp>
      <p:sp>
        <p:nvSpPr>
          <p:cNvPr id="15" name="Google Shape;15;p3"/>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42870" y="672482"/>
            <a:ext cx="9372600" cy="865500"/>
          </a:xfrm>
          <a:prstGeom prst="rect">
            <a:avLst/>
          </a:prstGeom>
        </p:spPr>
        <p:txBody>
          <a:bodyPr anchorCtr="0" anchor="t" bIns="113100" lIns="113100" spcFirstLastPara="1" rIns="113100" wrap="square" tIns="11310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18" name="Google Shape;18;p4"/>
          <p:cNvSpPr txBox="1"/>
          <p:nvPr>
            <p:ph idx="1" type="body"/>
          </p:nvPr>
        </p:nvSpPr>
        <p:spPr>
          <a:xfrm>
            <a:off x="342870" y="1741518"/>
            <a:ext cx="9372600" cy="5162700"/>
          </a:xfrm>
          <a:prstGeom prst="rect">
            <a:avLst/>
          </a:prstGeom>
        </p:spPr>
        <p:txBody>
          <a:bodyPr anchorCtr="0" anchor="t" bIns="113100" lIns="113100" spcFirstLastPara="1" rIns="113100" wrap="square" tIns="113100">
            <a:noAutofit/>
          </a:bodyPr>
          <a:lstStyle>
            <a:lvl1pPr indent="-368300" lvl="0" marL="457200">
              <a:spcBef>
                <a:spcPts val="0"/>
              </a:spcBef>
              <a:spcAft>
                <a:spcPts val="0"/>
              </a:spcAft>
              <a:buSzPts val="2200"/>
              <a:buChar char="●"/>
              <a:defRPr/>
            </a:lvl1pPr>
            <a:lvl2pPr indent="-336550" lvl="1" marL="914400">
              <a:spcBef>
                <a:spcPts val="2000"/>
              </a:spcBef>
              <a:spcAft>
                <a:spcPts val="0"/>
              </a:spcAft>
              <a:buSzPts val="1700"/>
              <a:buChar char="○"/>
              <a:defRPr/>
            </a:lvl2pPr>
            <a:lvl3pPr indent="-336550" lvl="2" marL="1371600">
              <a:spcBef>
                <a:spcPts val="2000"/>
              </a:spcBef>
              <a:spcAft>
                <a:spcPts val="0"/>
              </a:spcAft>
              <a:buSzPts val="1700"/>
              <a:buChar char="■"/>
              <a:defRPr/>
            </a:lvl3pPr>
            <a:lvl4pPr indent="-336550" lvl="3" marL="1828800">
              <a:spcBef>
                <a:spcPts val="2000"/>
              </a:spcBef>
              <a:spcAft>
                <a:spcPts val="0"/>
              </a:spcAft>
              <a:buSzPts val="1700"/>
              <a:buChar char="●"/>
              <a:defRPr/>
            </a:lvl4pPr>
            <a:lvl5pPr indent="-336550" lvl="4" marL="2286000">
              <a:spcBef>
                <a:spcPts val="2000"/>
              </a:spcBef>
              <a:spcAft>
                <a:spcPts val="0"/>
              </a:spcAft>
              <a:buSzPts val="1700"/>
              <a:buChar char="○"/>
              <a:defRPr/>
            </a:lvl5pPr>
            <a:lvl6pPr indent="-336550" lvl="5" marL="2743200">
              <a:spcBef>
                <a:spcPts val="2000"/>
              </a:spcBef>
              <a:spcAft>
                <a:spcPts val="0"/>
              </a:spcAft>
              <a:buSzPts val="1700"/>
              <a:buChar char="■"/>
              <a:defRPr/>
            </a:lvl6pPr>
            <a:lvl7pPr indent="-336550" lvl="6" marL="3200400">
              <a:spcBef>
                <a:spcPts val="2000"/>
              </a:spcBef>
              <a:spcAft>
                <a:spcPts val="0"/>
              </a:spcAft>
              <a:buSzPts val="1700"/>
              <a:buChar char="●"/>
              <a:defRPr/>
            </a:lvl7pPr>
            <a:lvl8pPr indent="-336550" lvl="7" marL="3657600">
              <a:spcBef>
                <a:spcPts val="2000"/>
              </a:spcBef>
              <a:spcAft>
                <a:spcPts val="0"/>
              </a:spcAft>
              <a:buSzPts val="1700"/>
              <a:buChar char="○"/>
              <a:defRPr/>
            </a:lvl8pPr>
            <a:lvl9pPr indent="-336550" lvl="8" marL="4114800">
              <a:spcBef>
                <a:spcPts val="2000"/>
              </a:spcBef>
              <a:spcAft>
                <a:spcPts val="2000"/>
              </a:spcAft>
              <a:buSzPts val="1700"/>
              <a:buChar char="■"/>
              <a:defRPr/>
            </a:lvl9pPr>
          </a:lstStyle>
          <a:p/>
        </p:txBody>
      </p:sp>
      <p:sp>
        <p:nvSpPr>
          <p:cNvPr id="19" name="Google Shape;19;p4"/>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42870" y="672482"/>
            <a:ext cx="9372600" cy="865500"/>
          </a:xfrm>
          <a:prstGeom prst="rect">
            <a:avLst/>
          </a:prstGeom>
        </p:spPr>
        <p:txBody>
          <a:bodyPr anchorCtr="0" anchor="t" bIns="113100" lIns="113100" spcFirstLastPara="1" rIns="113100" wrap="square" tIns="11310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2" name="Google Shape;22;p5"/>
          <p:cNvSpPr txBox="1"/>
          <p:nvPr>
            <p:ph idx="1" type="body"/>
          </p:nvPr>
        </p:nvSpPr>
        <p:spPr>
          <a:xfrm>
            <a:off x="342870" y="1741518"/>
            <a:ext cx="4399800" cy="5162700"/>
          </a:xfrm>
          <a:prstGeom prst="rect">
            <a:avLst/>
          </a:prstGeom>
        </p:spPr>
        <p:txBody>
          <a:bodyPr anchorCtr="0" anchor="t" bIns="113100" lIns="113100" spcFirstLastPara="1" rIns="113100" wrap="square" tIns="113100">
            <a:noAutofit/>
          </a:bodyPr>
          <a:lstStyle>
            <a:lvl1pPr indent="-336550" lvl="0" marL="457200">
              <a:spcBef>
                <a:spcPts val="0"/>
              </a:spcBef>
              <a:spcAft>
                <a:spcPts val="0"/>
              </a:spcAft>
              <a:buSzPts val="1700"/>
              <a:buChar char="●"/>
              <a:defRPr sz="1700"/>
            </a:lvl1pPr>
            <a:lvl2pPr indent="-323850" lvl="1" marL="914400">
              <a:spcBef>
                <a:spcPts val="2000"/>
              </a:spcBef>
              <a:spcAft>
                <a:spcPts val="0"/>
              </a:spcAft>
              <a:buSzPts val="1500"/>
              <a:buChar char="○"/>
              <a:defRPr sz="1500"/>
            </a:lvl2pPr>
            <a:lvl3pPr indent="-323850" lvl="2" marL="1371600">
              <a:spcBef>
                <a:spcPts val="2000"/>
              </a:spcBef>
              <a:spcAft>
                <a:spcPts val="0"/>
              </a:spcAft>
              <a:buSzPts val="1500"/>
              <a:buChar char="■"/>
              <a:defRPr sz="1500"/>
            </a:lvl3pPr>
            <a:lvl4pPr indent="-323850" lvl="3" marL="1828800">
              <a:spcBef>
                <a:spcPts val="2000"/>
              </a:spcBef>
              <a:spcAft>
                <a:spcPts val="0"/>
              </a:spcAft>
              <a:buSzPts val="1500"/>
              <a:buChar char="●"/>
              <a:defRPr sz="1500"/>
            </a:lvl4pPr>
            <a:lvl5pPr indent="-323850" lvl="4" marL="2286000">
              <a:spcBef>
                <a:spcPts val="2000"/>
              </a:spcBef>
              <a:spcAft>
                <a:spcPts val="0"/>
              </a:spcAft>
              <a:buSzPts val="1500"/>
              <a:buChar char="○"/>
              <a:defRPr sz="1500"/>
            </a:lvl5pPr>
            <a:lvl6pPr indent="-323850" lvl="5" marL="2743200">
              <a:spcBef>
                <a:spcPts val="2000"/>
              </a:spcBef>
              <a:spcAft>
                <a:spcPts val="0"/>
              </a:spcAft>
              <a:buSzPts val="1500"/>
              <a:buChar char="■"/>
              <a:defRPr sz="1500"/>
            </a:lvl6pPr>
            <a:lvl7pPr indent="-323850" lvl="6" marL="3200400">
              <a:spcBef>
                <a:spcPts val="2000"/>
              </a:spcBef>
              <a:spcAft>
                <a:spcPts val="0"/>
              </a:spcAft>
              <a:buSzPts val="1500"/>
              <a:buChar char="●"/>
              <a:defRPr sz="1500"/>
            </a:lvl7pPr>
            <a:lvl8pPr indent="-323850" lvl="7" marL="3657600">
              <a:spcBef>
                <a:spcPts val="2000"/>
              </a:spcBef>
              <a:spcAft>
                <a:spcPts val="0"/>
              </a:spcAft>
              <a:buSzPts val="1500"/>
              <a:buChar char="○"/>
              <a:defRPr sz="1500"/>
            </a:lvl8pPr>
            <a:lvl9pPr indent="-323850" lvl="8" marL="4114800">
              <a:spcBef>
                <a:spcPts val="2000"/>
              </a:spcBef>
              <a:spcAft>
                <a:spcPts val="2000"/>
              </a:spcAft>
              <a:buSzPts val="1500"/>
              <a:buChar char="■"/>
              <a:defRPr sz="1500"/>
            </a:lvl9pPr>
          </a:lstStyle>
          <a:p/>
        </p:txBody>
      </p:sp>
      <p:sp>
        <p:nvSpPr>
          <p:cNvPr id="23" name="Google Shape;23;p5"/>
          <p:cNvSpPr txBox="1"/>
          <p:nvPr>
            <p:ph idx="2" type="body"/>
          </p:nvPr>
        </p:nvSpPr>
        <p:spPr>
          <a:xfrm>
            <a:off x="5315640" y="1741518"/>
            <a:ext cx="4399800" cy="5162700"/>
          </a:xfrm>
          <a:prstGeom prst="rect">
            <a:avLst/>
          </a:prstGeom>
        </p:spPr>
        <p:txBody>
          <a:bodyPr anchorCtr="0" anchor="t" bIns="113100" lIns="113100" spcFirstLastPara="1" rIns="113100" wrap="square" tIns="113100">
            <a:noAutofit/>
          </a:bodyPr>
          <a:lstStyle>
            <a:lvl1pPr indent="-336550" lvl="0" marL="457200">
              <a:spcBef>
                <a:spcPts val="0"/>
              </a:spcBef>
              <a:spcAft>
                <a:spcPts val="0"/>
              </a:spcAft>
              <a:buSzPts val="1700"/>
              <a:buChar char="●"/>
              <a:defRPr sz="1700"/>
            </a:lvl1pPr>
            <a:lvl2pPr indent="-323850" lvl="1" marL="914400">
              <a:spcBef>
                <a:spcPts val="2000"/>
              </a:spcBef>
              <a:spcAft>
                <a:spcPts val="0"/>
              </a:spcAft>
              <a:buSzPts val="1500"/>
              <a:buChar char="○"/>
              <a:defRPr sz="1500"/>
            </a:lvl2pPr>
            <a:lvl3pPr indent="-323850" lvl="2" marL="1371600">
              <a:spcBef>
                <a:spcPts val="2000"/>
              </a:spcBef>
              <a:spcAft>
                <a:spcPts val="0"/>
              </a:spcAft>
              <a:buSzPts val="1500"/>
              <a:buChar char="■"/>
              <a:defRPr sz="1500"/>
            </a:lvl3pPr>
            <a:lvl4pPr indent="-323850" lvl="3" marL="1828800">
              <a:spcBef>
                <a:spcPts val="2000"/>
              </a:spcBef>
              <a:spcAft>
                <a:spcPts val="0"/>
              </a:spcAft>
              <a:buSzPts val="1500"/>
              <a:buChar char="●"/>
              <a:defRPr sz="1500"/>
            </a:lvl4pPr>
            <a:lvl5pPr indent="-323850" lvl="4" marL="2286000">
              <a:spcBef>
                <a:spcPts val="2000"/>
              </a:spcBef>
              <a:spcAft>
                <a:spcPts val="0"/>
              </a:spcAft>
              <a:buSzPts val="1500"/>
              <a:buChar char="○"/>
              <a:defRPr sz="1500"/>
            </a:lvl5pPr>
            <a:lvl6pPr indent="-323850" lvl="5" marL="2743200">
              <a:spcBef>
                <a:spcPts val="2000"/>
              </a:spcBef>
              <a:spcAft>
                <a:spcPts val="0"/>
              </a:spcAft>
              <a:buSzPts val="1500"/>
              <a:buChar char="■"/>
              <a:defRPr sz="1500"/>
            </a:lvl6pPr>
            <a:lvl7pPr indent="-323850" lvl="6" marL="3200400">
              <a:spcBef>
                <a:spcPts val="2000"/>
              </a:spcBef>
              <a:spcAft>
                <a:spcPts val="0"/>
              </a:spcAft>
              <a:buSzPts val="1500"/>
              <a:buChar char="●"/>
              <a:defRPr sz="1500"/>
            </a:lvl7pPr>
            <a:lvl8pPr indent="-323850" lvl="7" marL="3657600">
              <a:spcBef>
                <a:spcPts val="2000"/>
              </a:spcBef>
              <a:spcAft>
                <a:spcPts val="0"/>
              </a:spcAft>
              <a:buSzPts val="1500"/>
              <a:buChar char="○"/>
              <a:defRPr sz="1500"/>
            </a:lvl8pPr>
            <a:lvl9pPr indent="-323850" lvl="8" marL="4114800">
              <a:spcBef>
                <a:spcPts val="2000"/>
              </a:spcBef>
              <a:spcAft>
                <a:spcPts val="2000"/>
              </a:spcAft>
              <a:buSzPts val="1500"/>
              <a:buChar char="■"/>
              <a:defRPr sz="1500"/>
            </a:lvl9pPr>
          </a:lstStyle>
          <a:p/>
        </p:txBody>
      </p:sp>
      <p:sp>
        <p:nvSpPr>
          <p:cNvPr id="24" name="Google Shape;24;p5"/>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42870" y="672482"/>
            <a:ext cx="9372600" cy="865500"/>
          </a:xfrm>
          <a:prstGeom prst="rect">
            <a:avLst/>
          </a:prstGeom>
        </p:spPr>
        <p:txBody>
          <a:bodyPr anchorCtr="0" anchor="t" bIns="113100" lIns="113100" spcFirstLastPara="1" rIns="113100" wrap="square" tIns="113100">
            <a:no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p:txBody>
      </p:sp>
      <p:sp>
        <p:nvSpPr>
          <p:cNvPr id="27" name="Google Shape;27;p6"/>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42870" y="839573"/>
            <a:ext cx="3088800" cy="1141800"/>
          </a:xfrm>
          <a:prstGeom prst="rect">
            <a:avLst/>
          </a:prstGeom>
        </p:spPr>
        <p:txBody>
          <a:bodyPr anchorCtr="0" anchor="b" bIns="113100" lIns="113100" spcFirstLastPara="1" rIns="113100" wrap="square" tIns="113100">
            <a:no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0" name="Google Shape;30;p7"/>
          <p:cNvSpPr txBox="1"/>
          <p:nvPr>
            <p:ph idx="1" type="body"/>
          </p:nvPr>
        </p:nvSpPr>
        <p:spPr>
          <a:xfrm>
            <a:off x="342870" y="2099840"/>
            <a:ext cx="3088800" cy="4804500"/>
          </a:xfrm>
          <a:prstGeom prst="rect">
            <a:avLst/>
          </a:prstGeom>
        </p:spPr>
        <p:txBody>
          <a:bodyPr anchorCtr="0" anchor="t" bIns="113100" lIns="113100" spcFirstLastPara="1" rIns="113100" wrap="square" tIns="113100">
            <a:noAutofit/>
          </a:bodyPr>
          <a:lstStyle>
            <a:lvl1pPr indent="-323850" lvl="0" marL="457200">
              <a:spcBef>
                <a:spcPts val="0"/>
              </a:spcBef>
              <a:spcAft>
                <a:spcPts val="0"/>
              </a:spcAft>
              <a:buSzPts val="1500"/>
              <a:buChar char="●"/>
              <a:defRPr sz="1500"/>
            </a:lvl1pPr>
            <a:lvl2pPr indent="-323850" lvl="1" marL="914400">
              <a:spcBef>
                <a:spcPts val="2000"/>
              </a:spcBef>
              <a:spcAft>
                <a:spcPts val="0"/>
              </a:spcAft>
              <a:buSzPts val="1500"/>
              <a:buChar char="○"/>
              <a:defRPr sz="1500"/>
            </a:lvl2pPr>
            <a:lvl3pPr indent="-323850" lvl="2" marL="1371600">
              <a:spcBef>
                <a:spcPts val="2000"/>
              </a:spcBef>
              <a:spcAft>
                <a:spcPts val="0"/>
              </a:spcAft>
              <a:buSzPts val="1500"/>
              <a:buChar char="■"/>
              <a:defRPr sz="1500"/>
            </a:lvl3pPr>
            <a:lvl4pPr indent="-323850" lvl="3" marL="1828800">
              <a:spcBef>
                <a:spcPts val="2000"/>
              </a:spcBef>
              <a:spcAft>
                <a:spcPts val="0"/>
              </a:spcAft>
              <a:buSzPts val="1500"/>
              <a:buChar char="●"/>
              <a:defRPr sz="1500"/>
            </a:lvl4pPr>
            <a:lvl5pPr indent="-323850" lvl="4" marL="2286000">
              <a:spcBef>
                <a:spcPts val="2000"/>
              </a:spcBef>
              <a:spcAft>
                <a:spcPts val="0"/>
              </a:spcAft>
              <a:buSzPts val="1500"/>
              <a:buChar char="○"/>
              <a:defRPr sz="1500"/>
            </a:lvl5pPr>
            <a:lvl6pPr indent="-323850" lvl="5" marL="2743200">
              <a:spcBef>
                <a:spcPts val="2000"/>
              </a:spcBef>
              <a:spcAft>
                <a:spcPts val="0"/>
              </a:spcAft>
              <a:buSzPts val="1500"/>
              <a:buChar char="■"/>
              <a:defRPr sz="1500"/>
            </a:lvl6pPr>
            <a:lvl7pPr indent="-323850" lvl="6" marL="3200400">
              <a:spcBef>
                <a:spcPts val="2000"/>
              </a:spcBef>
              <a:spcAft>
                <a:spcPts val="0"/>
              </a:spcAft>
              <a:buSzPts val="1500"/>
              <a:buChar char="●"/>
              <a:defRPr sz="1500"/>
            </a:lvl7pPr>
            <a:lvl8pPr indent="-323850" lvl="7" marL="3657600">
              <a:spcBef>
                <a:spcPts val="2000"/>
              </a:spcBef>
              <a:spcAft>
                <a:spcPts val="0"/>
              </a:spcAft>
              <a:buSzPts val="1500"/>
              <a:buChar char="○"/>
              <a:defRPr sz="1500"/>
            </a:lvl8pPr>
            <a:lvl9pPr indent="-323850" lvl="8" marL="4114800">
              <a:spcBef>
                <a:spcPts val="2000"/>
              </a:spcBef>
              <a:spcAft>
                <a:spcPts val="2000"/>
              </a:spcAft>
              <a:buSzPts val="1500"/>
              <a:buChar char="■"/>
              <a:defRPr sz="1500"/>
            </a:lvl9pPr>
          </a:lstStyle>
          <a:p/>
        </p:txBody>
      </p:sp>
      <p:sp>
        <p:nvSpPr>
          <p:cNvPr id="31" name="Google Shape;31;p7"/>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539275" y="680227"/>
            <a:ext cx="7004700" cy="6181800"/>
          </a:xfrm>
          <a:prstGeom prst="rect">
            <a:avLst/>
          </a:prstGeom>
        </p:spPr>
        <p:txBody>
          <a:bodyPr anchorCtr="0" anchor="ctr" bIns="113100" lIns="113100" spcFirstLastPara="1" rIns="113100" wrap="square" tIns="113100">
            <a:no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p:txBody>
      </p:sp>
      <p:sp>
        <p:nvSpPr>
          <p:cNvPr id="34" name="Google Shape;34;p8"/>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anchorCtr="0" anchor="ctr" bIns="113100" lIns="113100" spcFirstLastPara="1" rIns="113100" wrap="square" tIns="113100">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92050" y="1863464"/>
            <a:ext cx="4449600" cy="2239800"/>
          </a:xfrm>
          <a:prstGeom prst="rect">
            <a:avLst/>
          </a:prstGeom>
        </p:spPr>
        <p:txBody>
          <a:bodyPr anchorCtr="0" anchor="b" bIns="113100" lIns="113100" spcFirstLastPara="1" rIns="113100" wrap="square" tIns="11310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38" name="Google Shape;38;p9"/>
          <p:cNvSpPr txBox="1"/>
          <p:nvPr>
            <p:ph idx="1" type="subTitle"/>
          </p:nvPr>
        </p:nvSpPr>
        <p:spPr>
          <a:xfrm>
            <a:off x="292050" y="4235758"/>
            <a:ext cx="4449600" cy="1866300"/>
          </a:xfrm>
          <a:prstGeom prst="rect">
            <a:avLst/>
          </a:prstGeom>
        </p:spPr>
        <p:txBody>
          <a:bodyPr anchorCtr="0" anchor="t" bIns="113100" lIns="113100" spcFirstLastPara="1" rIns="113100" wrap="square" tIns="113100">
            <a:no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p:txBody>
      </p:sp>
      <p:sp>
        <p:nvSpPr>
          <p:cNvPr id="39" name="Google Shape;39;p9"/>
          <p:cNvSpPr txBox="1"/>
          <p:nvPr>
            <p:ph idx="2" type="body"/>
          </p:nvPr>
        </p:nvSpPr>
        <p:spPr>
          <a:xfrm>
            <a:off x="5433450" y="1094158"/>
            <a:ext cx="4220700" cy="5583600"/>
          </a:xfrm>
          <a:prstGeom prst="rect">
            <a:avLst/>
          </a:prstGeom>
        </p:spPr>
        <p:txBody>
          <a:bodyPr anchorCtr="0" anchor="ctr" bIns="113100" lIns="113100" spcFirstLastPara="1" rIns="113100" wrap="square" tIns="113100">
            <a:noAutofit/>
          </a:bodyPr>
          <a:lstStyle>
            <a:lvl1pPr indent="-368300" lvl="0" marL="457200">
              <a:spcBef>
                <a:spcPts val="0"/>
              </a:spcBef>
              <a:spcAft>
                <a:spcPts val="0"/>
              </a:spcAft>
              <a:buSzPts val="2200"/>
              <a:buChar char="●"/>
              <a:defRPr/>
            </a:lvl1pPr>
            <a:lvl2pPr indent="-336550" lvl="1" marL="914400">
              <a:spcBef>
                <a:spcPts val="2000"/>
              </a:spcBef>
              <a:spcAft>
                <a:spcPts val="0"/>
              </a:spcAft>
              <a:buSzPts val="1700"/>
              <a:buChar char="○"/>
              <a:defRPr/>
            </a:lvl2pPr>
            <a:lvl3pPr indent="-336550" lvl="2" marL="1371600">
              <a:spcBef>
                <a:spcPts val="2000"/>
              </a:spcBef>
              <a:spcAft>
                <a:spcPts val="0"/>
              </a:spcAft>
              <a:buSzPts val="1700"/>
              <a:buChar char="■"/>
              <a:defRPr/>
            </a:lvl3pPr>
            <a:lvl4pPr indent="-336550" lvl="3" marL="1828800">
              <a:spcBef>
                <a:spcPts val="2000"/>
              </a:spcBef>
              <a:spcAft>
                <a:spcPts val="0"/>
              </a:spcAft>
              <a:buSzPts val="1700"/>
              <a:buChar char="●"/>
              <a:defRPr/>
            </a:lvl4pPr>
            <a:lvl5pPr indent="-336550" lvl="4" marL="2286000">
              <a:spcBef>
                <a:spcPts val="2000"/>
              </a:spcBef>
              <a:spcAft>
                <a:spcPts val="0"/>
              </a:spcAft>
              <a:buSzPts val="1700"/>
              <a:buChar char="○"/>
              <a:defRPr/>
            </a:lvl5pPr>
            <a:lvl6pPr indent="-336550" lvl="5" marL="2743200">
              <a:spcBef>
                <a:spcPts val="2000"/>
              </a:spcBef>
              <a:spcAft>
                <a:spcPts val="0"/>
              </a:spcAft>
              <a:buSzPts val="1700"/>
              <a:buChar char="■"/>
              <a:defRPr/>
            </a:lvl6pPr>
            <a:lvl7pPr indent="-336550" lvl="6" marL="3200400">
              <a:spcBef>
                <a:spcPts val="2000"/>
              </a:spcBef>
              <a:spcAft>
                <a:spcPts val="0"/>
              </a:spcAft>
              <a:buSzPts val="1700"/>
              <a:buChar char="●"/>
              <a:defRPr/>
            </a:lvl7pPr>
            <a:lvl8pPr indent="-336550" lvl="7" marL="3657600">
              <a:spcBef>
                <a:spcPts val="2000"/>
              </a:spcBef>
              <a:spcAft>
                <a:spcPts val="0"/>
              </a:spcAft>
              <a:buSzPts val="1700"/>
              <a:buChar char="○"/>
              <a:defRPr/>
            </a:lvl8pPr>
            <a:lvl9pPr indent="-336550" lvl="8" marL="4114800">
              <a:spcBef>
                <a:spcPts val="2000"/>
              </a:spcBef>
              <a:spcAft>
                <a:spcPts val="2000"/>
              </a:spcAft>
              <a:buSzPts val="1700"/>
              <a:buChar char="■"/>
              <a:defRPr/>
            </a:lvl9pPr>
          </a:lstStyle>
          <a:p/>
        </p:txBody>
      </p:sp>
      <p:sp>
        <p:nvSpPr>
          <p:cNvPr id="40" name="Google Shape;40;p9"/>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42870" y="6392869"/>
            <a:ext cx="6598800" cy="914400"/>
          </a:xfrm>
          <a:prstGeom prst="rect">
            <a:avLst/>
          </a:prstGeom>
        </p:spPr>
        <p:txBody>
          <a:bodyPr anchorCtr="0" anchor="ctr" bIns="113100" lIns="113100" spcFirstLastPara="1" rIns="113100" wrap="square" tIns="113100">
            <a:noAutofit/>
          </a:bodyPr>
          <a:lstStyle>
            <a:lvl1pPr indent="-228600" lvl="0" marL="457200">
              <a:lnSpc>
                <a:spcPct val="100000"/>
              </a:lnSpc>
              <a:spcBef>
                <a:spcPts val="0"/>
              </a:spcBef>
              <a:spcAft>
                <a:spcPts val="0"/>
              </a:spcAft>
              <a:buSzPts val="2200"/>
              <a:buNone/>
              <a:defRPr/>
            </a:lvl1pPr>
          </a:lstStyle>
          <a:p/>
        </p:txBody>
      </p:sp>
      <p:sp>
        <p:nvSpPr>
          <p:cNvPr id="43" name="Google Shape;43;p10"/>
          <p:cNvSpPr txBox="1"/>
          <p:nvPr>
            <p:ph idx="12" type="sldNum"/>
          </p:nvPr>
        </p:nvSpPr>
        <p:spPr>
          <a:xfrm>
            <a:off x="9319704" y="7046639"/>
            <a:ext cx="603600" cy="594900"/>
          </a:xfrm>
          <a:prstGeom prst="rect">
            <a:avLst/>
          </a:prstGeom>
        </p:spPr>
        <p:txBody>
          <a:bodyPr anchorCtr="0" anchor="ctr" bIns="113100" lIns="113100" spcFirstLastPara="1" rIns="113100" wrap="square" tIns="11310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42870" y="672482"/>
            <a:ext cx="9372600" cy="865500"/>
          </a:xfrm>
          <a:prstGeom prst="rect">
            <a:avLst/>
          </a:prstGeom>
          <a:noFill/>
          <a:ln>
            <a:noFill/>
          </a:ln>
        </p:spPr>
        <p:txBody>
          <a:bodyPr anchorCtr="0" anchor="t" bIns="113100" lIns="113100" spcFirstLastPara="1" rIns="113100" wrap="square" tIns="113100">
            <a:no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p:txBody>
      </p:sp>
      <p:sp>
        <p:nvSpPr>
          <p:cNvPr id="7" name="Google Shape;7;p1"/>
          <p:cNvSpPr txBox="1"/>
          <p:nvPr>
            <p:ph idx="1" type="body"/>
          </p:nvPr>
        </p:nvSpPr>
        <p:spPr>
          <a:xfrm>
            <a:off x="342870" y="1741518"/>
            <a:ext cx="9372600" cy="5162700"/>
          </a:xfrm>
          <a:prstGeom prst="rect">
            <a:avLst/>
          </a:prstGeom>
          <a:noFill/>
          <a:ln>
            <a:noFill/>
          </a:ln>
        </p:spPr>
        <p:txBody>
          <a:bodyPr anchorCtr="0" anchor="t" bIns="113100" lIns="113100" spcFirstLastPara="1" rIns="113100" wrap="square" tIns="113100">
            <a:noAutofit/>
          </a:bodyPr>
          <a:lstStyle>
            <a:lvl1pPr indent="-368300" lvl="0" marL="457200">
              <a:lnSpc>
                <a:spcPct val="115000"/>
              </a:lnSpc>
              <a:spcBef>
                <a:spcPts val="0"/>
              </a:spcBef>
              <a:spcAft>
                <a:spcPts val="0"/>
              </a:spcAft>
              <a:buClr>
                <a:schemeClr val="dk2"/>
              </a:buClr>
              <a:buSzPts val="2200"/>
              <a:buChar char="●"/>
              <a:defRPr sz="2200">
                <a:solidFill>
                  <a:schemeClr val="dk2"/>
                </a:solidFill>
              </a:defRPr>
            </a:lvl1pPr>
            <a:lvl2pPr indent="-336550" lvl="1" marL="914400">
              <a:lnSpc>
                <a:spcPct val="115000"/>
              </a:lnSpc>
              <a:spcBef>
                <a:spcPts val="2000"/>
              </a:spcBef>
              <a:spcAft>
                <a:spcPts val="0"/>
              </a:spcAft>
              <a:buClr>
                <a:schemeClr val="dk2"/>
              </a:buClr>
              <a:buSzPts val="1700"/>
              <a:buChar char="○"/>
              <a:defRPr sz="1700">
                <a:solidFill>
                  <a:schemeClr val="dk2"/>
                </a:solidFill>
              </a:defRPr>
            </a:lvl2pPr>
            <a:lvl3pPr indent="-336550" lvl="2" marL="1371600">
              <a:lnSpc>
                <a:spcPct val="115000"/>
              </a:lnSpc>
              <a:spcBef>
                <a:spcPts val="2000"/>
              </a:spcBef>
              <a:spcAft>
                <a:spcPts val="0"/>
              </a:spcAft>
              <a:buClr>
                <a:schemeClr val="dk2"/>
              </a:buClr>
              <a:buSzPts val="1700"/>
              <a:buChar char="■"/>
              <a:defRPr sz="1700">
                <a:solidFill>
                  <a:schemeClr val="dk2"/>
                </a:solidFill>
              </a:defRPr>
            </a:lvl3pPr>
            <a:lvl4pPr indent="-336550" lvl="3" marL="1828800">
              <a:lnSpc>
                <a:spcPct val="115000"/>
              </a:lnSpc>
              <a:spcBef>
                <a:spcPts val="2000"/>
              </a:spcBef>
              <a:spcAft>
                <a:spcPts val="0"/>
              </a:spcAft>
              <a:buClr>
                <a:schemeClr val="dk2"/>
              </a:buClr>
              <a:buSzPts val="1700"/>
              <a:buChar char="●"/>
              <a:defRPr sz="1700">
                <a:solidFill>
                  <a:schemeClr val="dk2"/>
                </a:solidFill>
              </a:defRPr>
            </a:lvl4pPr>
            <a:lvl5pPr indent="-336550" lvl="4" marL="2286000">
              <a:lnSpc>
                <a:spcPct val="115000"/>
              </a:lnSpc>
              <a:spcBef>
                <a:spcPts val="2000"/>
              </a:spcBef>
              <a:spcAft>
                <a:spcPts val="0"/>
              </a:spcAft>
              <a:buClr>
                <a:schemeClr val="dk2"/>
              </a:buClr>
              <a:buSzPts val="1700"/>
              <a:buChar char="○"/>
              <a:defRPr sz="1700">
                <a:solidFill>
                  <a:schemeClr val="dk2"/>
                </a:solidFill>
              </a:defRPr>
            </a:lvl5pPr>
            <a:lvl6pPr indent="-336550" lvl="5" marL="2743200">
              <a:lnSpc>
                <a:spcPct val="115000"/>
              </a:lnSpc>
              <a:spcBef>
                <a:spcPts val="2000"/>
              </a:spcBef>
              <a:spcAft>
                <a:spcPts val="0"/>
              </a:spcAft>
              <a:buClr>
                <a:schemeClr val="dk2"/>
              </a:buClr>
              <a:buSzPts val="1700"/>
              <a:buChar char="■"/>
              <a:defRPr sz="1700">
                <a:solidFill>
                  <a:schemeClr val="dk2"/>
                </a:solidFill>
              </a:defRPr>
            </a:lvl6pPr>
            <a:lvl7pPr indent="-336550" lvl="6" marL="3200400">
              <a:lnSpc>
                <a:spcPct val="115000"/>
              </a:lnSpc>
              <a:spcBef>
                <a:spcPts val="2000"/>
              </a:spcBef>
              <a:spcAft>
                <a:spcPts val="0"/>
              </a:spcAft>
              <a:buClr>
                <a:schemeClr val="dk2"/>
              </a:buClr>
              <a:buSzPts val="1700"/>
              <a:buChar char="●"/>
              <a:defRPr sz="1700">
                <a:solidFill>
                  <a:schemeClr val="dk2"/>
                </a:solidFill>
              </a:defRPr>
            </a:lvl7pPr>
            <a:lvl8pPr indent="-336550" lvl="7" marL="3657600">
              <a:lnSpc>
                <a:spcPct val="115000"/>
              </a:lnSpc>
              <a:spcBef>
                <a:spcPts val="2000"/>
              </a:spcBef>
              <a:spcAft>
                <a:spcPts val="0"/>
              </a:spcAft>
              <a:buClr>
                <a:schemeClr val="dk2"/>
              </a:buClr>
              <a:buSzPts val="1700"/>
              <a:buChar char="○"/>
              <a:defRPr sz="1700">
                <a:solidFill>
                  <a:schemeClr val="dk2"/>
                </a:solidFill>
              </a:defRPr>
            </a:lvl8pPr>
            <a:lvl9pPr indent="-336550" lvl="8" marL="4114800">
              <a:lnSpc>
                <a:spcPct val="115000"/>
              </a:lnSpc>
              <a:spcBef>
                <a:spcPts val="2000"/>
              </a:spcBef>
              <a:spcAft>
                <a:spcPts val="2000"/>
              </a:spcAft>
              <a:buClr>
                <a:schemeClr val="dk2"/>
              </a:buClr>
              <a:buSzPts val="1700"/>
              <a:buChar char="■"/>
              <a:defRPr sz="1700">
                <a:solidFill>
                  <a:schemeClr val="dk2"/>
                </a:solidFill>
              </a:defRPr>
            </a:lvl9pPr>
          </a:lstStyle>
          <a:p/>
        </p:txBody>
      </p:sp>
      <p:sp>
        <p:nvSpPr>
          <p:cNvPr id="8" name="Google Shape;8;p1"/>
          <p:cNvSpPr txBox="1"/>
          <p:nvPr>
            <p:ph idx="12" type="sldNum"/>
          </p:nvPr>
        </p:nvSpPr>
        <p:spPr>
          <a:xfrm>
            <a:off x="9319704" y="7046639"/>
            <a:ext cx="603600" cy="594900"/>
          </a:xfrm>
          <a:prstGeom prst="rect">
            <a:avLst/>
          </a:prstGeom>
          <a:noFill/>
          <a:ln>
            <a:noFill/>
          </a:ln>
        </p:spPr>
        <p:txBody>
          <a:bodyPr anchorCtr="0" anchor="ctr" bIns="113100" lIns="113100" spcFirstLastPara="1" rIns="113100" wrap="square" tIns="113100">
            <a:no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hyperlink" Target="mailto:covid19@brasscitycharter.org" TargetMode="Externa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9.xml"/><Relationship Id="rId3" Type="http://schemas.openxmlformats.org/officeDocument/2006/relationships/hyperlink" Target="http://www.bronsonlibrary.org/cardID"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0.xml"/><Relationship Id="rId3"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53" name="Shape 53"/>
        <p:cNvGrpSpPr/>
        <p:nvPr/>
      </p:nvGrpSpPr>
      <p:grpSpPr>
        <a:xfrm>
          <a:off x="0" y="0"/>
          <a:ext cx="0" cy="0"/>
          <a:chOff x="0" y="0"/>
          <a:chExt cx="0" cy="0"/>
        </a:xfrm>
      </p:grpSpPr>
      <p:sp>
        <p:nvSpPr>
          <p:cNvPr id="54" name="Google Shape;54;p13"/>
          <p:cNvSpPr txBox="1"/>
          <p:nvPr/>
        </p:nvSpPr>
        <p:spPr>
          <a:xfrm rot="-314032">
            <a:off x="4595807" y="5172971"/>
            <a:ext cx="39465" cy="35762"/>
          </a:xfrm>
          <a:prstGeom prst="rect">
            <a:avLst/>
          </a:prstGeom>
          <a:noFill/>
          <a:ln>
            <a:noFill/>
          </a:ln>
        </p:spPr>
        <p:txBody>
          <a:bodyPr anchorCtr="0" anchor="t" bIns="113100" lIns="113100" spcFirstLastPara="1" rIns="113100" wrap="square" tIns="113100">
            <a:noAutofit/>
          </a:bodyPr>
          <a:lstStyle/>
          <a:p>
            <a:pPr indent="0" lvl="0" marL="0" rtl="0" algn="l">
              <a:spcBef>
                <a:spcPts val="0"/>
              </a:spcBef>
              <a:spcAft>
                <a:spcPts val="0"/>
              </a:spcAft>
              <a:buNone/>
            </a:pPr>
            <a:r>
              <a:t/>
            </a:r>
            <a:endParaRPr sz="1700"/>
          </a:p>
        </p:txBody>
      </p:sp>
      <p:sp>
        <p:nvSpPr>
          <p:cNvPr id="55" name="Google Shape;55;p13"/>
          <p:cNvSpPr txBox="1"/>
          <p:nvPr/>
        </p:nvSpPr>
        <p:spPr>
          <a:xfrm>
            <a:off x="825875" y="397025"/>
            <a:ext cx="8456100" cy="1777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5600">
                <a:solidFill>
                  <a:srgbClr val="FFFFFF"/>
                </a:solidFill>
              </a:rPr>
              <a:t>Brass City Charter School</a:t>
            </a:r>
            <a:endParaRPr sz="5600">
              <a:solidFill>
                <a:srgbClr val="FFFFFF"/>
              </a:solidFill>
            </a:endParaRPr>
          </a:p>
          <a:p>
            <a:pPr indent="0" lvl="0" marL="0" rtl="0" algn="ctr">
              <a:spcBef>
                <a:spcPts val="0"/>
              </a:spcBef>
              <a:spcAft>
                <a:spcPts val="0"/>
              </a:spcAft>
              <a:buNone/>
            </a:pPr>
            <a:r>
              <a:rPr lang="en" sz="5600">
                <a:solidFill>
                  <a:srgbClr val="FFFFFF"/>
                </a:solidFill>
              </a:rPr>
              <a:t>Reopening Plans</a:t>
            </a:r>
            <a:endParaRPr sz="5600">
              <a:solidFill>
                <a:srgbClr val="FFFFFF"/>
              </a:solidFill>
            </a:endParaRPr>
          </a:p>
        </p:txBody>
      </p:sp>
      <p:sp>
        <p:nvSpPr>
          <p:cNvPr id="56" name="Google Shape;56;p13"/>
          <p:cNvSpPr txBox="1"/>
          <p:nvPr/>
        </p:nvSpPr>
        <p:spPr>
          <a:xfrm>
            <a:off x="76475" y="6627400"/>
            <a:ext cx="9773700" cy="9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b="1" lang="en" sz="4800">
                <a:solidFill>
                  <a:srgbClr val="FFFFFF"/>
                </a:solidFill>
              </a:rPr>
              <a:t>                 </a:t>
            </a:r>
            <a:r>
              <a:rPr lang="en" sz="4800">
                <a:solidFill>
                  <a:srgbClr val="FFFFFF"/>
                </a:solidFill>
              </a:rPr>
              <a:t> Connection</a:t>
            </a:r>
            <a:endParaRPr sz="4800">
              <a:solidFill>
                <a:srgbClr val="FFFFFF"/>
              </a:solidFill>
            </a:endParaRPr>
          </a:p>
        </p:txBody>
      </p:sp>
      <p:pic>
        <p:nvPicPr>
          <p:cNvPr id="57" name="Google Shape;57;p13"/>
          <p:cNvPicPr preferRelativeResize="0"/>
          <p:nvPr/>
        </p:nvPicPr>
        <p:blipFill>
          <a:blip r:embed="rId3">
            <a:alphaModFix/>
          </a:blip>
          <a:stretch>
            <a:fillRect/>
          </a:stretch>
        </p:blipFill>
        <p:spPr>
          <a:xfrm>
            <a:off x="1540600" y="2815050"/>
            <a:ext cx="6619801" cy="33515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12" name="Shape 112"/>
        <p:cNvGrpSpPr/>
        <p:nvPr/>
      </p:nvGrpSpPr>
      <p:grpSpPr>
        <a:xfrm>
          <a:off x="0" y="0"/>
          <a:ext cx="0" cy="0"/>
          <a:chOff x="0" y="0"/>
          <a:chExt cx="0" cy="0"/>
        </a:xfrm>
      </p:grpSpPr>
      <p:sp>
        <p:nvSpPr>
          <p:cNvPr id="113" name="Google Shape;113;p22"/>
          <p:cNvSpPr txBox="1"/>
          <p:nvPr>
            <p:ph type="title"/>
          </p:nvPr>
        </p:nvSpPr>
        <p:spPr>
          <a:xfrm>
            <a:off x="342870" y="3250173"/>
            <a:ext cx="9372600" cy="1272000"/>
          </a:xfrm>
          <a:prstGeom prst="rect">
            <a:avLst/>
          </a:prstGeom>
        </p:spPr>
        <p:txBody>
          <a:bodyPr anchorCtr="0" anchor="ctr" bIns="113100" lIns="113100" spcFirstLastPara="1" rIns="113100" wrap="square" tIns="113100">
            <a:noAutofit/>
          </a:bodyPr>
          <a:lstStyle/>
          <a:p>
            <a:pPr indent="0" lvl="0" marL="457200" rtl="0" algn="l">
              <a:spcBef>
                <a:spcPts val="0"/>
              </a:spcBef>
              <a:spcAft>
                <a:spcPts val="0"/>
              </a:spcAft>
              <a:buNone/>
            </a:pPr>
            <a:r>
              <a:t/>
            </a:r>
            <a:endParaRPr sz="3300">
              <a:solidFill>
                <a:srgbClr val="FFFFFF"/>
              </a:solidFill>
            </a:endParaRPr>
          </a:p>
          <a:p>
            <a:pPr indent="0" lvl="0" marL="457200" rtl="0" algn="l">
              <a:spcBef>
                <a:spcPts val="0"/>
              </a:spcBef>
              <a:spcAft>
                <a:spcPts val="0"/>
              </a:spcAft>
              <a:buNone/>
            </a:pPr>
            <a:r>
              <a:t/>
            </a:r>
            <a:endParaRPr sz="3300">
              <a:solidFill>
                <a:srgbClr val="FFFFFF"/>
              </a:solidFill>
            </a:endParaRPr>
          </a:p>
          <a:p>
            <a:pPr indent="0" lvl="0" marL="457200" rtl="0" algn="l">
              <a:spcBef>
                <a:spcPts val="0"/>
              </a:spcBef>
              <a:spcAft>
                <a:spcPts val="0"/>
              </a:spcAft>
              <a:buNone/>
            </a:pPr>
            <a:r>
              <a:t/>
            </a:r>
            <a:endParaRPr sz="33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All students will be </a:t>
            </a:r>
            <a:r>
              <a:rPr lang="en" sz="3000">
                <a:solidFill>
                  <a:srgbClr val="FFFFFF"/>
                </a:solidFill>
              </a:rPr>
              <a:t>explicitly taught</a:t>
            </a:r>
            <a:r>
              <a:rPr lang="en" sz="3000">
                <a:solidFill>
                  <a:srgbClr val="FFFFFF"/>
                </a:solidFill>
              </a:rPr>
              <a:t> and engaged in the new expectations related to public health policies. </a:t>
            </a:r>
            <a:endParaRPr sz="3000">
              <a:solidFill>
                <a:srgbClr val="FFFFFF"/>
              </a:solidFill>
            </a:endParaRPr>
          </a:p>
          <a:p>
            <a:pPr indent="0" lvl="0" marL="45720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Please send your child with a mask on. We will have replacements on hand if necessary.</a:t>
            </a:r>
            <a:endParaRPr sz="3000">
              <a:solidFill>
                <a:srgbClr val="FFFFFF"/>
              </a:solidFill>
            </a:endParaRPr>
          </a:p>
          <a:p>
            <a:pPr indent="0" lvl="0" marL="45720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Teachers will instruct and frequently reinforce new policies related to preventing the spread. </a:t>
            </a:r>
            <a:endParaRPr sz="3000">
              <a:solidFill>
                <a:srgbClr val="FFFFFF"/>
              </a:solidFill>
            </a:endParaRPr>
          </a:p>
          <a:p>
            <a:pPr indent="0" lvl="0" marL="0" rtl="0" algn="l">
              <a:spcBef>
                <a:spcPts val="0"/>
              </a:spcBef>
              <a:spcAft>
                <a:spcPts val="0"/>
              </a:spcAft>
              <a:buNone/>
            </a:pPr>
            <a:r>
              <a:t/>
            </a:r>
            <a:endParaRPr sz="2600">
              <a:solidFill>
                <a:srgbClr val="FFFFFF"/>
              </a:solidFill>
            </a:endParaRPr>
          </a:p>
          <a:p>
            <a:pPr indent="0" lvl="0" marL="0" rtl="0" algn="l">
              <a:spcBef>
                <a:spcPts val="0"/>
              </a:spcBef>
              <a:spcAft>
                <a:spcPts val="0"/>
              </a:spcAft>
              <a:buNone/>
            </a:pPr>
            <a:r>
              <a:rPr lang="en" sz="2400">
                <a:solidFill>
                  <a:srgbClr val="FFFFFF"/>
                </a:solidFill>
              </a:rPr>
              <a:t>These include: social distancing, frequent hand washing and use of hand sanitizer, use of face coverings that completely cover the nose and mouth, respiratory and cough etiquette, and enhanced cleaning / disinfecting of surfaces.</a:t>
            </a:r>
            <a:r>
              <a:rPr lang="en" sz="3300">
                <a:solidFill>
                  <a:srgbClr val="FFFFFF"/>
                </a:solidFill>
              </a:rPr>
              <a:t> </a:t>
            </a:r>
            <a:endParaRPr sz="3300">
              <a:solidFill>
                <a:srgbClr val="FFFFFF"/>
              </a:solidFill>
            </a:endParaRPr>
          </a:p>
        </p:txBody>
      </p:sp>
      <p:sp>
        <p:nvSpPr>
          <p:cNvPr id="114" name="Google Shape;114;p22"/>
          <p:cNvSpPr txBox="1"/>
          <p:nvPr/>
        </p:nvSpPr>
        <p:spPr>
          <a:xfrm>
            <a:off x="232350" y="381450"/>
            <a:ext cx="46800" cy="15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115" name="Google Shape;115;p22"/>
          <p:cNvSpPr txBox="1"/>
          <p:nvPr/>
        </p:nvSpPr>
        <p:spPr>
          <a:xfrm>
            <a:off x="232350" y="256850"/>
            <a:ext cx="9826200" cy="887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4800">
                <a:solidFill>
                  <a:srgbClr val="FFFFFF"/>
                </a:solidFill>
              </a:rPr>
              <a:t>        </a:t>
            </a:r>
            <a:r>
              <a:rPr lang="en" sz="4800">
                <a:solidFill>
                  <a:srgbClr val="FFFFFF"/>
                </a:solidFill>
              </a:rPr>
              <a:t>Student Health Education </a:t>
            </a:r>
            <a:endParaRPr sz="4800">
              <a:solidFill>
                <a:srgbClr val="FFFFFF"/>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19" name="Shape 119"/>
        <p:cNvGrpSpPr/>
        <p:nvPr/>
      </p:nvGrpSpPr>
      <p:grpSpPr>
        <a:xfrm>
          <a:off x="0" y="0"/>
          <a:ext cx="0" cy="0"/>
          <a:chOff x="0" y="0"/>
          <a:chExt cx="0" cy="0"/>
        </a:xfrm>
      </p:grpSpPr>
      <p:sp>
        <p:nvSpPr>
          <p:cNvPr id="120" name="Google Shape;120;p23"/>
          <p:cNvSpPr txBox="1"/>
          <p:nvPr>
            <p:ph type="title"/>
          </p:nvPr>
        </p:nvSpPr>
        <p:spPr>
          <a:xfrm>
            <a:off x="1151225" y="163375"/>
            <a:ext cx="6432900" cy="1448700"/>
          </a:xfrm>
          <a:prstGeom prst="rect">
            <a:avLst/>
          </a:prstGeom>
        </p:spPr>
        <p:txBody>
          <a:bodyPr anchorCtr="0" anchor="ctr" bIns="113100" lIns="113100" spcFirstLastPara="1" rIns="113100" wrap="square" tIns="113100">
            <a:noAutofit/>
          </a:bodyPr>
          <a:lstStyle/>
          <a:p>
            <a:pPr indent="0" lvl="0" marL="0" rtl="0" algn="l">
              <a:spcBef>
                <a:spcPts val="0"/>
              </a:spcBef>
              <a:spcAft>
                <a:spcPts val="0"/>
              </a:spcAft>
              <a:buNone/>
            </a:pPr>
            <a:r>
              <a:rPr lang="en">
                <a:solidFill>
                  <a:srgbClr val="FFFFFF"/>
                </a:solidFill>
              </a:rPr>
              <a:t>       Bathroom Protocols</a:t>
            </a:r>
            <a:endParaRPr>
              <a:solidFill>
                <a:srgbClr val="FFFFFF"/>
              </a:solidFill>
            </a:endParaRPr>
          </a:p>
        </p:txBody>
      </p:sp>
      <p:sp>
        <p:nvSpPr>
          <p:cNvPr id="121" name="Google Shape;121;p23"/>
          <p:cNvSpPr txBox="1"/>
          <p:nvPr/>
        </p:nvSpPr>
        <p:spPr>
          <a:xfrm>
            <a:off x="419125" y="1612075"/>
            <a:ext cx="8074500" cy="1829700"/>
          </a:xfrm>
          <a:prstGeom prst="rect">
            <a:avLst/>
          </a:prstGeom>
          <a:noFill/>
          <a:ln>
            <a:noFill/>
          </a:ln>
        </p:spPr>
        <p:txBody>
          <a:bodyPr anchorCtr="0" anchor="t" bIns="91425" lIns="91425" spcFirstLastPara="1" rIns="91425" wrap="square" tIns="91425">
            <a:noAutofit/>
          </a:bodyPr>
          <a:lstStyle/>
          <a:p>
            <a:pPr indent="-419100" lvl="0" marL="457200" rtl="0" algn="l">
              <a:spcBef>
                <a:spcPts val="0"/>
              </a:spcBef>
              <a:spcAft>
                <a:spcPts val="0"/>
              </a:spcAft>
              <a:buClr>
                <a:srgbClr val="FFFFFF"/>
              </a:buClr>
              <a:buSzPts val="3000"/>
              <a:buChar char="●"/>
            </a:pPr>
            <a:r>
              <a:rPr lang="en" sz="3000">
                <a:solidFill>
                  <a:srgbClr val="FFFFFF"/>
                </a:solidFill>
              </a:rPr>
              <a:t>Bathrooms cleaned and disinfected in compliance with DPH Guidance.</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Bathroom surfaces will be cleaned and disinfected twice per day.  </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High-touch surfaces such as faucets, doors within toilet stalls, toilet handles, and dispensers will be spot disinfected multiple times per day.  </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Social distancing will be optimized in multi-stall shared bathrooms.</a:t>
            </a:r>
            <a:endParaRPr sz="3000">
              <a:solidFill>
                <a:srgbClr val="FFFFFF"/>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25" name="Shape 125"/>
        <p:cNvGrpSpPr/>
        <p:nvPr/>
      </p:nvGrpSpPr>
      <p:grpSpPr>
        <a:xfrm>
          <a:off x="0" y="0"/>
          <a:ext cx="0" cy="0"/>
          <a:chOff x="0" y="0"/>
          <a:chExt cx="0" cy="0"/>
        </a:xfrm>
      </p:grpSpPr>
      <p:sp>
        <p:nvSpPr>
          <p:cNvPr id="126" name="Google Shape;126;p24"/>
          <p:cNvSpPr txBox="1"/>
          <p:nvPr>
            <p:ph type="title"/>
          </p:nvPr>
        </p:nvSpPr>
        <p:spPr>
          <a:xfrm>
            <a:off x="342870" y="3250173"/>
            <a:ext cx="9372600" cy="1272000"/>
          </a:xfrm>
          <a:prstGeom prst="rect">
            <a:avLst/>
          </a:prstGeom>
        </p:spPr>
        <p:txBody>
          <a:bodyPr anchorCtr="0" anchor="ctr" bIns="113100" lIns="113100" spcFirstLastPara="1" rIns="113100" wrap="square" tIns="113100">
            <a:noAutofit/>
          </a:bodyPr>
          <a:lstStyle/>
          <a:p>
            <a:pPr indent="0" lvl="0" marL="457200" rtl="0" algn="l">
              <a:spcBef>
                <a:spcPts val="0"/>
              </a:spcBef>
              <a:spcAft>
                <a:spcPts val="0"/>
              </a:spcAft>
              <a:buNone/>
            </a:pPr>
            <a:r>
              <a:t/>
            </a:r>
            <a:endParaRPr sz="3500">
              <a:solidFill>
                <a:srgbClr val="FFFFFF"/>
              </a:solidFill>
            </a:endParaRPr>
          </a:p>
          <a:p>
            <a:pPr indent="0" lvl="0" marL="457200" rtl="0" algn="l">
              <a:spcBef>
                <a:spcPts val="0"/>
              </a:spcBef>
              <a:spcAft>
                <a:spcPts val="0"/>
              </a:spcAft>
              <a:buNone/>
            </a:pPr>
            <a:r>
              <a:t/>
            </a:r>
            <a:endParaRPr sz="3500">
              <a:solidFill>
                <a:srgbClr val="FFFFFF"/>
              </a:solidFill>
            </a:endParaRPr>
          </a:p>
          <a:p>
            <a:pPr indent="-450850" lvl="0" marL="457200" rtl="0" algn="l">
              <a:spcBef>
                <a:spcPts val="0"/>
              </a:spcBef>
              <a:spcAft>
                <a:spcPts val="0"/>
              </a:spcAft>
              <a:buClr>
                <a:srgbClr val="FFFFFF"/>
              </a:buClr>
              <a:buSzPts val="3500"/>
              <a:buChar char="●"/>
            </a:pPr>
            <a:r>
              <a:rPr lang="en" sz="3500">
                <a:solidFill>
                  <a:srgbClr val="FFFFFF"/>
                </a:solidFill>
              </a:rPr>
              <a:t>Signs to direct foot traffic will be in place.</a:t>
            </a:r>
            <a:endParaRPr sz="3500">
              <a:solidFill>
                <a:srgbClr val="FFFFFF"/>
              </a:solidFill>
            </a:endParaRPr>
          </a:p>
          <a:p>
            <a:pPr indent="0" lvl="0" marL="457200" rtl="0" algn="l">
              <a:spcBef>
                <a:spcPts val="0"/>
              </a:spcBef>
              <a:spcAft>
                <a:spcPts val="0"/>
              </a:spcAft>
              <a:buNone/>
            </a:pPr>
            <a:r>
              <a:t/>
            </a:r>
            <a:endParaRPr sz="3500">
              <a:solidFill>
                <a:srgbClr val="FFFFFF"/>
              </a:solidFill>
            </a:endParaRPr>
          </a:p>
          <a:p>
            <a:pPr indent="-450850" lvl="0" marL="457200" rtl="0" algn="l">
              <a:spcBef>
                <a:spcPts val="0"/>
              </a:spcBef>
              <a:spcAft>
                <a:spcPts val="0"/>
              </a:spcAft>
              <a:buClr>
                <a:srgbClr val="FFFFFF"/>
              </a:buClr>
              <a:buSzPts val="3500"/>
              <a:buChar char="●"/>
            </a:pPr>
            <a:r>
              <a:rPr lang="en" sz="3500">
                <a:solidFill>
                  <a:srgbClr val="FFFFFF"/>
                </a:solidFill>
              </a:rPr>
              <a:t>Signs and messages related to stopping the spread of the virus will be accessible in English and Spanish.  </a:t>
            </a:r>
            <a:endParaRPr sz="3500">
              <a:solidFill>
                <a:srgbClr val="FFFFFF"/>
              </a:solidFill>
            </a:endParaRPr>
          </a:p>
          <a:p>
            <a:pPr indent="0" lvl="0" marL="457200" rtl="0" algn="l">
              <a:spcBef>
                <a:spcPts val="0"/>
              </a:spcBef>
              <a:spcAft>
                <a:spcPts val="0"/>
              </a:spcAft>
              <a:buNone/>
            </a:pPr>
            <a:r>
              <a:t/>
            </a:r>
            <a:endParaRPr sz="3500">
              <a:solidFill>
                <a:srgbClr val="FFFFFF"/>
              </a:solidFill>
            </a:endParaRPr>
          </a:p>
          <a:p>
            <a:pPr indent="-450850" lvl="0" marL="457200" rtl="0" algn="l">
              <a:spcBef>
                <a:spcPts val="0"/>
              </a:spcBef>
              <a:spcAft>
                <a:spcPts val="0"/>
              </a:spcAft>
              <a:buClr>
                <a:srgbClr val="FFFFFF"/>
              </a:buClr>
              <a:buSzPts val="3500"/>
              <a:buChar char="●"/>
            </a:pPr>
            <a:r>
              <a:rPr lang="en" sz="3500">
                <a:solidFill>
                  <a:srgbClr val="FFFFFF"/>
                </a:solidFill>
              </a:rPr>
              <a:t>Signs promoting everyday protective measures such as proper handwashing and properly wearing face coverings will be posted throughout the campus. </a:t>
            </a:r>
            <a:endParaRPr>
              <a:solidFill>
                <a:srgbClr val="FFFFFF"/>
              </a:solidFill>
            </a:endParaRPr>
          </a:p>
        </p:txBody>
      </p:sp>
      <p:sp>
        <p:nvSpPr>
          <p:cNvPr id="127" name="Google Shape;127;p24"/>
          <p:cNvSpPr txBox="1"/>
          <p:nvPr/>
        </p:nvSpPr>
        <p:spPr>
          <a:xfrm>
            <a:off x="342875" y="288000"/>
            <a:ext cx="8074500" cy="942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4500">
                <a:solidFill>
                  <a:srgbClr val="FFFFFF"/>
                </a:solidFill>
              </a:rPr>
              <a:t>        </a:t>
            </a:r>
            <a:r>
              <a:rPr lang="en" sz="4500">
                <a:solidFill>
                  <a:srgbClr val="FFFFFF"/>
                </a:solidFill>
              </a:rPr>
              <a:t>Signs and Messages</a:t>
            </a:r>
            <a:endParaRPr sz="4500">
              <a:solidFill>
                <a:srgbClr val="FFFFFF"/>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31" name="Shape 131"/>
        <p:cNvGrpSpPr/>
        <p:nvPr/>
      </p:nvGrpSpPr>
      <p:grpSpPr>
        <a:xfrm>
          <a:off x="0" y="0"/>
          <a:ext cx="0" cy="0"/>
          <a:chOff x="0" y="0"/>
          <a:chExt cx="0" cy="0"/>
        </a:xfrm>
      </p:grpSpPr>
      <p:sp>
        <p:nvSpPr>
          <p:cNvPr id="132" name="Google Shape;132;p25"/>
          <p:cNvSpPr txBox="1"/>
          <p:nvPr/>
        </p:nvSpPr>
        <p:spPr>
          <a:xfrm>
            <a:off x="0" y="110350"/>
            <a:ext cx="10151400" cy="74142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2400"/>
          </a:p>
          <a:p>
            <a:pPr indent="0" lvl="0" marL="0" rtl="0" algn="l">
              <a:spcBef>
                <a:spcPts val="0"/>
              </a:spcBef>
              <a:spcAft>
                <a:spcPts val="0"/>
              </a:spcAft>
              <a:buNone/>
            </a:pPr>
            <a:r>
              <a:t/>
            </a:r>
            <a:endParaRPr sz="2400"/>
          </a:p>
          <a:p>
            <a:pPr indent="0" lvl="0" marL="0" rtl="0" algn="l">
              <a:spcBef>
                <a:spcPts val="0"/>
              </a:spcBef>
              <a:spcAft>
                <a:spcPts val="0"/>
              </a:spcAft>
              <a:buNone/>
            </a:pPr>
            <a:r>
              <a:t/>
            </a:r>
            <a:endParaRPr sz="3100">
              <a:solidFill>
                <a:srgbClr val="FFFFFF"/>
              </a:solidFill>
            </a:endParaRPr>
          </a:p>
          <a:p>
            <a:pPr indent="0" lvl="0" marL="0" rtl="0" algn="l">
              <a:spcBef>
                <a:spcPts val="0"/>
              </a:spcBef>
              <a:spcAft>
                <a:spcPts val="0"/>
              </a:spcAft>
              <a:buNone/>
            </a:pPr>
            <a:r>
              <a:t/>
            </a:r>
            <a:endParaRPr sz="3100">
              <a:solidFill>
                <a:srgbClr val="FFFFFF"/>
              </a:solidFill>
            </a:endParaRPr>
          </a:p>
          <a:p>
            <a:pPr indent="0" lvl="0" marL="0" rtl="0" algn="l">
              <a:spcBef>
                <a:spcPts val="0"/>
              </a:spcBef>
              <a:spcAft>
                <a:spcPts val="0"/>
              </a:spcAft>
              <a:buNone/>
            </a:pPr>
            <a:r>
              <a:t/>
            </a:r>
            <a:endParaRPr sz="3100">
              <a:solidFill>
                <a:srgbClr val="FFFFFF"/>
              </a:solidFill>
            </a:endParaRPr>
          </a:p>
          <a:p>
            <a:pPr indent="-425450" lvl="0" marL="457200" rtl="0" algn="l">
              <a:spcBef>
                <a:spcPts val="0"/>
              </a:spcBef>
              <a:spcAft>
                <a:spcPts val="0"/>
              </a:spcAft>
              <a:buClr>
                <a:srgbClr val="FFFFFF"/>
              </a:buClr>
              <a:buSzPts val="3100"/>
              <a:buChar char="●"/>
            </a:pPr>
            <a:r>
              <a:rPr lang="en" sz="3100">
                <a:solidFill>
                  <a:srgbClr val="FFFFFF"/>
                </a:solidFill>
              </a:rPr>
              <a:t>We have always recognized that a child’s social-emotional well being is critical to their academic development. </a:t>
            </a:r>
            <a:endParaRPr sz="3100">
              <a:solidFill>
                <a:srgbClr val="FFFFFF"/>
              </a:solidFill>
            </a:endParaRPr>
          </a:p>
          <a:p>
            <a:pPr indent="0" lvl="0" marL="0" rtl="0" algn="l">
              <a:spcBef>
                <a:spcPts val="0"/>
              </a:spcBef>
              <a:spcAft>
                <a:spcPts val="0"/>
              </a:spcAft>
              <a:buNone/>
            </a:pPr>
            <a:r>
              <a:t/>
            </a:r>
            <a:endParaRPr sz="3100">
              <a:solidFill>
                <a:srgbClr val="FFFFFF"/>
              </a:solidFill>
            </a:endParaRPr>
          </a:p>
          <a:p>
            <a:pPr indent="-425450" lvl="0" marL="457200" rtl="0" algn="l">
              <a:spcBef>
                <a:spcPts val="0"/>
              </a:spcBef>
              <a:spcAft>
                <a:spcPts val="0"/>
              </a:spcAft>
              <a:buClr>
                <a:srgbClr val="FFFFFF"/>
              </a:buClr>
              <a:buSzPts val="3100"/>
              <a:buChar char="●"/>
            </a:pPr>
            <a:r>
              <a:rPr lang="en" sz="3100">
                <a:solidFill>
                  <a:srgbClr val="FFFFFF"/>
                </a:solidFill>
              </a:rPr>
              <a:t>We are committed to seeing every child as an individual and will use our resources to support their social-emotional needs whether they are learning in person or online.</a:t>
            </a:r>
            <a:endParaRPr sz="3100">
              <a:solidFill>
                <a:srgbClr val="FFFFFF"/>
              </a:solidFill>
            </a:endParaRPr>
          </a:p>
          <a:p>
            <a:pPr indent="0" lvl="0" marL="457200" rtl="0" algn="l">
              <a:spcBef>
                <a:spcPts val="0"/>
              </a:spcBef>
              <a:spcAft>
                <a:spcPts val="0"/>
              </a:spcAft>
              <a:buNone/>
            </a:pPr>
            <a:r>
              <a:t/>
            </a:r>
            <a:endParaRPr sz="3100">
              <a:solidFill>
                <a:srgbClr val="FFFFFF"/>
              </a:solidFill>
            </a:endParaRPr>
          </a:p>
          <a:p>
            <a:pPr indent="0" lvl="0" marL="457200" rtl="0" algn="l">
              <a:spcBef>
                <a:spcPts val="0"/>
              </a:spcBef>
              <a:spcAft>
                <a:spcPts val="0"/>
              </a:spcAft>
              <a:buNone/>
            </a:pPr>
            <a:r>
              <a:t/>
            </a:r>
            <a:endParaRPr sz="2400">
              <a:solidFill>
                <a:srgbClr val="FFFFFF"/>
              </a:solidFill>
            </a:endParaRPr>
          </a:p>
          <a:p>
            <a:pPr indent="0" lvl="0" marL="457200" rtl="0" algn="l">
              <a:spcBef>
                <a:spcPts val="0"/>
              </a:spcBef>
              <a:spcAft>
                <a:spcPts val="0"/>
              </a:spcAft>
              <a:buNone/>
            </a:pPr>
            <a:r>
              <a:t/>
            </a:r>
            <a:endParaRPr sz="2400">
              <a:solidFill>
                <a:srgbClr val="FFFFFF"/>
              </a:solidFill>
            </a:endParaRPr>
          </a:p>
          <a:p>
            <a:pPr indent="0" lvl="0" marL="457200" rtl="0" algn="l">
              <a:spcBef>
                <a:spcPts val="0"/>
              </a:spcBef>
              <a:spcAft>
                <a:spcPts val="0"/>
              </a:spcAft>
              <a:buNone/>
            </a:pPr>
            <a:r>
              <a:t/>
            </a:r>
            <a:endParaRPr sz="2400">
              <a:solidFill>
                <a:srgbClr val="FFFFFF"/>
              </a:solidFill>
            </a:endParaRPr>
          </a:p>
        </p:txBody>
      </p:sp>
      <p:sp>
        <p:nvSpPr>
          <p:cNvPr id="133" name="Google Shape;133;p25"/>
          <p:cNvSpPr txBox="1"/>
          <p:nvPr/>
        </p:nvSpPr>
        <p:spPr>
          <a:xfrm>
            <a:off x="131700" y="412600"/>
            <a:ext cx="9795000" cy="11838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3500">
                <a:solidFill>
                  <a:srgbClr val="FFFFFF"/>
                </a:solidFill>
              </a:rPr>
              <a:t>Social Emotional Emphasis</a:t>
            </a:r>
            <a:endParaRPr sz="3500">
              <a:solidFill>
                <a:srgbClr val="FFFFFF"/>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37" name="Shape 137"/>
        <p:cNvGrpSpPr/>
        <p:nvPr/>
      </p:nvGrpSpPr>
      <p:grpSpPr>
        <a:xfrm>
          <a:off x="0" y="0"/>
          <a:ext cx="0" cy="0"/>
          <a:chOff x="0" y="0"/>
          <a:chExt cx="0" cy="0"/>
        </a:xfrm>
      </p:grpSpPr>
      <p:sp>
        <p:nvSpPr>
          <p:cNvPr id="138" name="Google Shape;138;p26"/>
          <p:cNvSpPr txBox="1"/>
          <p:nvPr>
            <p:ph type="title"/>
          </p:nvPr>
        </p:nvSpPr>
        <p:spPr>
          <a:xfrm>
            <a:off x="265000" y="3335704"/>
            <a:ext cx="9372600" cy="4436700"/>
          </a:xfrm>
          <a:prstGeom prst="rect">
            <a:avLst/>
          </a:prstGeom>
        </p:spPr>
        <p:txBody>
          <a:bodyPr anchorCtr="0" anchor="ctr" bIns="113100" lIns="113100" spcFirstLastPara="1" rIns="113100" wrap="square" tIns="113100">
            <a:noAutofit/>
          </a:bodyPr>
          <a:lstStyle/>
          <a:p>
            <a:pPr indent="0" lvl="0" marL="457200" rtl="0" algn="l">
              <a:spcBef>
                <a:spcPts val="0"/>
              </a:spcBef>
              <a:spcAft>
                <a:spcPts val="0"/>
              </a:spcAft>
              <a:buNone/>
            </a:pPr>
            <a:r>
              <a:t/>
            </a:r>
            <a:endParaRPr sz="3300"/>
          </a:p>
          <a:p>
            <a:pPr indent="0" lvl="0" marL="0" rtl="0" algn="ctr">
              <a:spcBef>
                <a:spcPts val="0"/>
              </a:spcBef>
              <a:spcAft>
                <a:spcPts val="0"/>
              </a:spcAft>
              <a:buNone/>
            </a:pPr>
            <a:r>
              <a:t/>
            </a:r>
            <a:endParaRPr>
              <a:solidFill>
                <a:srgbClr val="FFFFFF"/>
              </a:solidFill>
            </a:endParaRPr>
          </a:p>
        </p:txBody>
      </p:sp>
      <p:sp>
        <p:nvSpPr>
          <p:cNvPr id="139" name="Google Shape;139;p26"/>
          <p:cNvSpPr txBox="1"/>
          <p:nvPr/>
        </p:nvSpPr>
        <p:spPr>
          <a:xfrm>
            <a:off x="0" y="568350"/>
            <a:ext cx="10058400" cy="1292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2700">
              <a:solidFill>
                <a:schemeClr val="lt1"/>
              </a:solidFill>
            </a:endParaRPr>
          </a:p>
          <a:p>
            <a:pPr indent="0" lvl="0" marL="0" rtl="0" algn="l">
              <a:spcBef>
                <a:spcPts val="0"/>
              </a:spcBef>
              <a:spcAft>
                <a:spcPts val="0"/>
              </a:spcAft>
              <a:buNone/>
            </a:pPr>
            <a:r>
              <a:rPr lang="en" sz="2700">
                <a:solidFill>
                  <a:schemeClr val="lt1"/>
                </a:solidFill>
              </a:rPr>
              <a:t>    </a:t>
            </a:r>
            <a:r>
              <a:rPr lang="en" sz="3700">
                <a:solidFill>
                  <a:schemeClr val="lt1"/>
                </a:solidFill>
              </a:rPr>
              <a:t>Addressing Social and Emotional Concerns    </a:t>
            </a:r>
            <a:endParaRPr sz="3700">
              <a:solidFill>
                <a:schemeClr val="lt1"/>
              </a:solidFill>
            </a:endParaRPr>
          </a:p>
          <a:p>
            <a:pPr indent="0" lvl="0" marL="457200" rtl="0" algn="ctr">
              <a:spcBef>
                <a:spcPts val="0"/>
              </a:spcBef>
              <a:spcAft>
                <a:spcPts val="0"/>
              </a:spcAft>
              <a:buNone/>
            </a:pPr>
            <a:r>
              <a:t/>
            </a:r>
            <a:endParaRPr sz="2700">
              <a:solidFill>
                <a:schemeClr val="lt1"/>
              </a:solidFill>
            </a:endParaRPr>
          </a:p>
          <a:p>
            <a:pPr indent="0" lvl="0" marL="457200" rtl="0" algn="l">
              <a:spcBef>
                <a:spcPts val="0"/>
              </a:spcBef>
              <a:spcAft>
                <a:spcPts val="0"/>
              </a:spcAft>
              <a:buNone/>
            </a:pPr>
            <a:r>
              <a:t/>
            </a:r>
            <a:endParaRPr sz="2700">
              <a:solidFill>
                <a:schemeClr val="lt1"/>
              </a:solidFill>
            </a:endParaRPr>
          </a:p>
          <a:p>
            <a:pPr indent="-400050" lvl="0" marL="457200" rtl="0" algn="l">
              <a:spcBef>
                <a:spcPts val="0"/>
              </a:spcBef>
              <a:spcAft>
                <a:spcPts val="0"/>
              </a:spcAft>
              <a:buClr>
                <a:schemeClr val="lt1"/>
              </a:buClr>
              <a:buSzPts val="2700"/>
              <a:buChar char="●"/>
            </a:pPr>
            <a:r>
              <a:rPr lang="en" sz="2700">
                <a:solidFill>
                  <a:schemeClr val="lt1"/>
                </a:solidFill>
              </a:rPr>
              <a:t>Most teachers l</a:t>
            </a:r>
            <a:r>
              <a:rPr lang="en" sz="2700">
                <a:solidFill>
                  <a:schemeClr val="lt1"/>
                </a:solidFill>
              </a:rPr>
              <a:t>ooping to the next grade with the same students.</a:t>
            </a:r>
            <a:endParaRPr sz="2700">
              <a:solidFill>
                <a:schemeClr val="lt1"/>
              </a:solidFill>
            </a:endParaRPr>
          </a:p>
          <a:p>
            <a:pPr indent="0" lvl="0" marL="0" rtl="0" algn="l">
              <a:spcBef>
                <a:spcPts val="0"/>
              </a:spcBef>
              <a:spcAft>
                <a:spcPts val="0"/>
              </a:spcAft>
              <a:buNone/>
            </a:pPr>
            <a:r>
              <a:t/>
            </a:r>
            <a:endParaRPr sz="2700">
              <a:solidFill>
                <a:schemeClr val="lt1"/>
              </a:solidFill>
            </a:endParaRPr>
          </a:p>
          <a:p>
            <a:pPr indent="-400050" lvl="0" marL="457200" rtl="0" algn="l">
              <a:spcBef>
                <a:spcPts val="0"/>
              </a:spcBef>
              <a:spcAft>
                <a:spcPts val="0"/>
              </a:spcAft>
              <a:buClr>
                <a:schemeClr val="lt1"/>
              </a:buClr>
              <a:buSzPts val="2700"/>
              <a:buChar char="●"/>
            </a:pPr>
            <a:r>
              <a:rPr lang="en" sz="2700">
                <a:solidFill>
                  <a:schemeClr val="lt1"/>
                </a:solidFill>
              </a:rPr>
              <a:t>RULER-  Our social-emotional program</a:t>
            </a:r>
            <a:endParaRPr sz="2700">
              <a:solidFill>
                <a:schemeClr val="lt1"/>
              </a:solidFill>
            </a:endParaRPr>
          </a:p>
          <a:p>
            <a:pPr indent="0" lvl="0" marL="0" rtl="0" algn="l">
              <a:spcBef>
                <a:spcPts val="0"/>
              </a:spcBef>
              <a:spcAft>
                <a:spcPts val="0"/>
              </a:spcAft>
              <a:buNone/>
            </a:pPr>
            <a:r>
              <a:t/>
            </a:r>
            <a:endParaRPr sz="2700">
              <a:solidFill>
                <a:schemeClr val="lt1"/>
              </a:solidFill>
            </a:endParaRPr>
          </a:p>
          <a:p>
            <a:pPr indent="-400050" lvl="0" marL="457200" rtl="0" algn="l">
              <a:spcBef>
                <a:spcPts val="0"/>
              </a:spcBef>
              <a:spcAft>
                <a:spcPts val="0"/>
              </a:spcAft>
              <a:buClr>
                <a:schemeClr val="lt1"/>
              </a:buClr>
              <a:buSzPts val="2700"/>
              <a:buChar char="●"/>
            </a:pPr>
            <a:r>
              <a:rPr lang="en" sz="2700">
                <a:solidFill>
                  <a:schemeClr val="lt1"/>
                </a:solidFill>
              </a:rPr>
              <a:t>Community Health Center-on site- medical/dental/mental health clinic </a:t>
            </a:r>
            <a:endParaRPr sz="2700">
              <a:solidFill>
                <a:schemeClr val="lt1"/>
              </a:solidFill>
            </a:endParaRPr>
          </a:p>
          <a:p>
            <a:pPr indent="0" lvl="0" marL="0" rtl="0" algn="l">
              <a:spcBef>
                <a:spcPts val="0"/>
              </a:spcBef>
              <a:spcAft>
                <a:spcPts val="0"/>
              </a:spcAft>
              <a:buNone/>
            </a:pPr>
            <a:r>
              <a:t/>
            </a:r>
            <a:endParaRPr sz="2700">
              <a:solidFill>
                <a:schemeClr val="lt1"/>
              </a:solidFill>
            </a:endParaRPr>
          </a:p>
          <a:p>
            <a:pPr indent="-400050" lvl="0" marL="457200" rtl="0" algn="l">
              <a:spcBef>
                <a:spcPts val="0"/>
              </a:spcBef>
              <a:spcAft>
                <a:spcPts val="0"/>
              </a:spcAft>
              <a:buClr>
                <a:schemeClr val="lt1"/>
              </a:buClr>
              <a:buSzPts val="2700"/>
              <a:buChar char="●"/>
            </a:pPr>
            <a:r>
              <a:rPr lang="en" sz="2700">
                <a:solidFill>
                  <a:schemeClr val="lt1"/>
                </a:solidFill>
              </a:rPr>
              <a:t>Student Support office </a:t>
            </a:r>
            <a:endParaRPr sz="2700">
              <a:solidFill>
                <a:schemeClr val="lt1"/>
              </a:solidFill>
            </a:endParaRPr>
          </a:p>
          <a:p>
            <a:pPr indent="0" lvl="0" marL="457200" rtl="0" algn="l">
              <a:spcBef>
                <a:spcPts val="0"/>
              </a:spcBef>
              <a:spcAft>
                <a:spcPts val="0"/>
              </a:spcAft>
              <a:buNone/>
            </a:pPr>
            <a:r>
              <a:t/>
            </a:r>
            <a:endParaRPr sz="2700">
              <a:solidFill>
                <a:schemeClr val="lt1"/>
              </a:solidFill>
            </a:endParaRPr>
          </a:p>
          <a:p>
            <a:pPr indent="-400050" lvl="0" marL="457200" rtl="0" algn="l">
              <a:spcBef>
                <a:spcPts val="0"/>
              </a:spcBef>
              <a:spcAft>
                <a:spcPts val="0"/>
              </a:spcAft>
              <a:buClr>
                <a:schemeClr val="lt1"/>
              </a:buClr>
              <a:buSzPts val="2700"/>
              <a:buChar char="●"/>
            </a:pPr>
            <a:r>
              <a:rPr lang="en" sz="2700">
                <a:solidFill>
                  <a:schemeClr val="lt1"/>
                </a:solidFill>
              </a:rPr>
              <a:t>At-risk students will be identified and additional supports will be provided.</a:t>
            </a:r>
            <a:endParaRPr sz="2700">
              <a:solidFill>
                <a:schemeClr val="lt1"/>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43" name="Shape 143"/>
        <p:cNvGrpSpPr/>
        <p:nvPr/>
      </p:nvGrpSpPr>
      <p:grpSpPr>
        <a:xfrm>
          <a:off x="0" y="0"/>
          <a:ext cx="0" cy="0"/>
          <a:chOff x="0" y="0"/>
          <a:chExt cx="0" cy="0"/>
        </a:xfrm>
      </p:grpSpPr>
      <p:sp>
        <p:nvSpPr>
          <p:cNvPr id="144" name="Google Shape;144;p27"/>
          <p:cNvSpPr txBox="1"/>
          <p:nvPr/>
        </p:nvSpPr>
        <p:spPr>
          <a:xfrm>
            <a:off x="0" y="2094800"/>
            <a:ext cx="10058400" cy="5606700"/>
          </a:xfrm>
          <a:prstGeom prst="rect">
            <a:avLst/>
          </a:prstGeom>
          <a:noFill/>
          <a:ln>
            <a:noFill/>
          </a:ln>
        </p:spPr>
        <p:txBody>
          <a:bodyPr anchorCtr="0" anchor="t" bIns="91425" lIns="91425" spcFirstLastPara="1" rIns="91425" wrap="square" tIns="91425">
            <a:noAutofit/>
          </a:bodyPr>
          <a:lstStyle/>
          <a:p>
            <a:pPr indent="-419100" lvl="0" marL="457200" rtl="0" algn="l">
              <a:spcBef>
                <a:spcPts val="0"/>
              </a:spcBef>
              <a:spcAft>
                <a:spcPts val="0"/>
              </a:spcAft>
              <a:buClr>
                <a:srgbClr val="FFFFFF"/>
              </a:buClr>
              <a:buSzPts val="3000"/>
              <a:buChar char="●"/>
            </a:pPr>
            <a:r>
              <a:rPr lang="en" sz="3000">
                <a:solidFill>
                  <a:srgbClr val="FFFFFF"/>
                </a:solidFill>
              </a:rPr>
              <a:t>All students were provided a Chromebook for use in the classroom and for remote learning. </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chemeClr val="lt1"/>
                </a:solidFill>
              </a:rPr>
              <a:t>All students will be assigned to regular classrooms for all subjects</a:t>
            </a:r>
            <a:r>
              <a:rPr lang="en" sz="3300">
                <a:solidFill>
                  <a:srgbClr val="FFFFFF"/>
                </a:solidFill>
              </a:rPr>
              <a:t>.</a:t>
            </a:r>
            <a:endParaRPr sz="3300">
              <a:solidFill>
                <a:srgbClr val="FFFFFF"/>
              </a:solidFill>
            </a:endParaRPr>
          </a:p>
          <a:p>
            <a:pPr indent="0" lvl="0" marL="457200" rtl="0" algn="l">
              <a:spcBef>
                <a:spcPts val="0"/>
              </a:spcBef>
              <a:spcAft>
                <a:spcPts val="0"/>
              </a:spcAft>
              <a:buNone/>
            </a:pPr>
            <a:r>
              <a:t/>
            </a:r>
            <a:endParaRPr sz="3000">
              <a:solidFill>
                <a:schemeClr val="lt1"/>
              </a:solidFill>
            </a:endParaRPr>
          </a:p>
          <a:p>
            <a:pPr indent="-419100" lvl="0" marL="457200" rtl="0" algn="l">
              <a:spcBef>
                <a:spcPts val="0"/>
              </a:spcBef>
              <a:spcAft>
                <a:spcPts val="0"/>
              </a:spcAft>
              <a:buClr>
                <a:schemeClr val="lt1"/>
              </a:buClr>
              <a:buSzPts val="3000"/>
              <a:buChar char="●"/>
            </a:pPr>
            <a:r>
              <a:rPr lang="en" sz="3000">
                <a:solidFill>
                  <a:schemeClr val="lt1"/>
                </a:solidFill>
              </a:rPr>
              <a:t>NEW!! IT email address for Ms Morin is listed under the Covid-19 Banner on the website.</a:t>
            </a:r>
            <a:endParaRPr sz="3000">
              <a:solidFill>
                <a:schemeClr val="lt1"/>
              </a:solidFill>
            </a:endParaRPr>
          </a:p>
        </p:txBody>
      </p:sp>
      <p:sp>
        <p:nvSpPr>
          <p:cNvPr id="145" name="Google Shape;145;p27"/>
          <p:cNvSpPr txBox="1"/>
          <p:nvPr/>
        </p:nvSpPr>
        <p:spPr>
          <a:xfrm>
            <a:off x="543750" y="895450"/>
            <a:ext cx="8074500" cy="942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sz="4500">
                <a:solidFill>
                  <a:schemeClr val="lt1"/>
                </a:solidFill>
              </a:rPr>
              <a:t>      </a:t>
            </a:r>
            <a:r>
              <a:rPr lang="en" sz="4500">
                <a:solidFill>
                  <a:schemeClr val="lt1"/>
                </a:solidFill>
              </a:rPr>
              <a:t>Academics for All Students </a:t>
            </a:r>
            <a:endParaRPr sz="3000">
              <a:solidFill>
                <a:srgbClr val="FFFFFF"/>
              </a:solidFill>
            </a:endParaRPr>
          </a:p>
          <a:p>
            <a:pPr indent="0" lvl="0" marL="0" rtl="0" algn="l">
              <a:spcBef>
                <a:spcPts val="0"/>
              </a:spcBef>
              <a:spcAft>
                <a:spcPts val="0"/>
              </a:spcAft>
              <a:buNone/>
            </a:pPr>
            <a:r>
              <a:rPr lang="en"/>
              <a:t> </a:t>
            </a:r>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49" name="Shape 149"/>
        <p:cNvGrpSpPr/>
        <p:nvPr/>
      </p:nvGrpSpPr>
      <p:grpSpPr>
        <a:xfrm>
          <a:off x="0" y="0"/>
          <a:ext cx="0" cy="0"/>
          <a:chOff x="0" y="0"/>
          <a:chExt cx="0" cy="0"/>
        </a:xfrm>
      </p:grpSpPr>
      <p:sp>
        <p:nvSpPr>
          <p:cNvPr id="150" name="Google Shape;150;p28"/>
          <p:cNvSpPr txBox="1"/>
          <p:nvPr>
            <p:ph type="title"/>
          </p:nvPr>
        </p:nvSpPr>
        <p:spPr>
          <a:xfrm>
            <a:off x="606050" y="428350"/>
            <a:ext cx="9096300" cy="887700"/>
          </a:xfrm>
          <a:prstGeom prst="rect">
            <a:avLst/>
          </a:prstGeom>
        </p:spPr>
        <p:txBody>
          <a:bodyPr anchorCtr="0" anchor="ctr" bIns="113100" lIns="113100" spcFirstLastPara="1" rIns="113100" wrap="square" tIns="113100">
            <a:noAutofit/>
          </a:bodyPr>
          <a:lstStyle/>
          <a:p>
            <a:pPr indent="0" lvl="0" marL="0" rtl="0" algn="l">
              <a:spcBef>
                <a:spcPts val="0"/>
              </a:spcBef>
              <a:spcAft>
                <a:spcPts val="0"/>
              </a:spcAft>
              <a:buNone/>
            </a:pPr>
            <a:r>
              <a:rPr lang="en">
                <a:solidFill>
                  <a:srgbClr val="FFFFFF"/>
                </a:solidFill>
              </a:rPr>
              <a:t>                Classrooms</a:t>
            </a:r>
            <a:endParaRPr>
              <a:solidFill>
                <a:srgbClr val="FFFFFF"/>
              </a:solidFill>
            </a:endParaRPr>
          </a:p>
          <a:p>
            <a:pPr indent="0" lvl="0" marL="0" rtl="0" algn="ctr">
              <a:spcBef>
                <a:spcPts val="0"/>
              </a:spcBef>
              <a:spcAft>
                <a:spcPts val="0"/>
              </a:spcAft>
              <a:buNone/>
            </a:pPr>
            <a:r>
              <a:t/>
            </a:r>
            <a:endParaRPr>
              <a:solidFill>
                <a:srgbClr val="FFFFFF"/>
              </a:solidFill>
            </a:endParaRPr>
          </a:p>
        </p:txBody>
      </p:sp>
      <p:sp>
        <p:nvSpPr>
          <p:cNvPr id="151" name="Google Shape;151;p28"/>
          <p:cNvSpPr txBox="1"/>
          <p:nvPr/>
        </p:nvSpPr>
        <p:spPr>
          <a:xfrm>
            <a:off x="664800" y="1316050"/>
            <a:ext cx="8728800" cy="3745500"/>
          </a:xfrm>
          <a:prstGeom prst="rect">
            <a:avLst/>
          </a:prstGeom>
          <a:noFill/>
          <a:ln>
            <a:noFill/>
          </a:ln>
        </p:spPr>
        <p:txBody>
          <a:bodyPr anchorCtr="0" anchor="t" bIns="91425" lIns="91425" spcFirstLastPara="1" rIns="91425" wrap="square" tIns="91425">
            <a:noAutofit/>
          </a:bodyPr>
          <a:lstStyle/>
          <a:p>
            <a:pPr indent="-419100" lvl="0" marL="457200" rtl="0" algn="l">
              <a:spcBef>
                <a:spcPts val="0"/>
              </a:spcBef>
              <a:spcAft>
                <a:spcPts val="0"/>
              </a:spcAft>
              <a:buClr>
                <a:srgbClr val="FFFFFF"/>
              </a:buClr>
              <a:buSzPts val="3000"/>
              <a:buChar char="●"/>
            </a:pPr>
            <a:r>
              <a:rPr lang="en" sz="3000">
                <a:solidFill>
                  <a:srgbClr val="FFFFFF"/>
                </a:solidFill>
              </a:rPr>
              <a:t>Social distancing will be maintained. </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Staff and students will have access to face shields. Everyone will wear a mask all day.</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All classrooms will have hand sanitizer dispensers and disinfecting wipes. </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Distance between workstations will be max</a:t>
            </a:r>
            <a:r>
              <a:rPr lang="en" sz="3000">
                <a:solidFill>
                  <a:srgbClr val="FFFFFF"/>
                </a:solidFill>
              </a:rPr>
              <a:t>imized, achieving 6 feet when feasible.</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Students will sit at individual desks, all facing in the same direction. </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0" lvl="0" marL="0" rtl="0" algn="l">
              <a:spcBef>
                <a:spcPts val="0"/>
              </a:spcBef>
              <a:spcAft>
                <a:spcPts val="0"/>
              </a:spcAft>
              <a:buNone/>
            </a:pPr>
            <a:r>
              <a:t/>
            </a:r>
            <a:endParaRPr sz="3000">
              <a:solidFill>
                <a:srgbClr val="FFFFF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55" name="Shape 155"/>
        <p:cNvGrpSpPr/>
        <p:nvPr/>
      </p:nvGrpSpPr>
      <p:grpSpPr>
        <a:xfrm>
          <a:off x="0" y="0"/>
          <a:ext cx="0" cy="0"/>
          <a:chOff x="0" y="0"/>
          <a:chExt cx="0" cy="0"/>
        </a:xfrm>
      </p:grpSpPr>
      <p:sp>
        <p:nvSpPr>
          <p:cNvPr id="156" name="Google Shape;156;p29"/>
          <p:cNvSpPr txBox="1"/>
          <p:nvPr>
            <p:ph type="title"/>
          </p:nvPr>
        </p:nvSpPr>
        <p:spPr>
          <a:xfrm>
            <a:off x="342870" y="3250173"/>
            <a:ext cx="9372600" cy="1272000"/>
          </a:xfrm>
          <a:prstGeom prst="rect">
            <a:avLst/>
          </a:prstGeom>
        </p:spPr>
        <p:txBody>
          <a:bodyPr anchorCtr="0" anchor="ctr" bIns="113100" lIns="113100" spcFirstLastPara="1" rIns="113100" wrap="square" tIns="113100">
            <a:noAutofit/>
          </a:bodyPr>
          <a:lstStyle/>
          <a:p>
            <a:pPr indent="0" lvl="0" marL="0" rtl="0" algn="l">
              <a:spcBef>
                <a:spcPts val="0"/>
              </a:spcBef>
              <a:spcAft>
                <a:spcPts val="0"/>
              </a:spcAft>
              <a:buClr>
                <a:schemeClr val="dk1"/>
              </a:buClr>
              <a:buSzPts val="1100"/>
              <a:buFont typeface="Arial"/>
              <a:buNone/>
            </a:pPr>
            <a:r>
              <a:t/>
            </a:r>
            <a:endParaRPr sz="3000">
              <a:solidFill>
                <a:srgbClr val="FFFFFF"/>
              </a:solidFill>
            </a:endParaRPr>
          </a:p>
          <a:p>
            <a:pPr indent="0" lvl="0" marL="0" rtl="0" algn="l">
              <a:spcBef>
                <a:spcPts val="0"/>
              </a:spcBef>
              <a:spcAft>
                <a:spcPts val="0"/>
              </a:spcAft>
              <a:buClr>
                <a:schemeClr val="dk1"/>
              </a:buClr>
              <a:buSzPts val="1100"/>
              <a:buFont typeface="Arial"/>
              <a:buNone/>
            </a:pPr>
            <a:r>
              <a:rPr lang="en" sz="3000">
                <a:solidFill>
                  <a:srgbClr val="FFFFFF"/>
                </a:solidFill>
              </a:rPr>
              <a:t>Space between teacher and students shall be maximized due to the risk of increased droplets from teachers during instruction. </a:t>
            </a:r>
            <a:endParaRPr sz="3000">
              <a:solidFill>
                <a:srgbClr val="FFFFFF"/>
              </a:solidFill>
            </a:endParaRPr>
          </a:p>
          <a:p>
            <a:pPr indent="0" lvl="0" marL="0" rtl="0" algn="l">
              <a:spcBef>
                <a:spcPts val="0"/>
              </a:spcBef>
              <a:spcAft>
                <a:spcPts val="0"/>
              </a:spcAft>
              <a:buClr>
                <a:schemeClr val="dk1"/>
              </a:buClr>
              <a:buSzPts val="1100"/>
              <a:buFont typeface="Arial"/>
              <a:buNone/>
            </a:pPr>
            <a:r>
              <a:t/>
            </a:r>
            <a:endParaRPr sz="3000">
              <a:solidFill>
                <a:srgbClr val="FFFFFF"/>
              </a:solidFill>
            </a:endParaRPr>
          </a:p>
          <a:p>
            <a:pPr indent="0" lvl="0" marL="0" rtl="0" algn="l">
              <a:spcBef>
                <a:spcPts val="0"/>
              </a:spcBef>
              <a:spcAft>
                <a:spcPts val="0"/>
              </a:spcAft>
              <a:buClr>
                <a:schemeClr val="dk1"/>
              </a:buClr>
              <a:buSzPts val="1100"/>
              <a:buFont typeface="Arial"/>
              <a:buNone/>
            </a:pPr>
            <a:r>
              <a:t/>
            </a:r>
            <a:endParaRPr sz="3000">
              <a:solidFill>
                <a:srgbClr val="FFFFFF"/>
              </a:solidFill>
            </a:endParaRPr>
          </a:p>
          <a:p>
            <a:pPr indent="0" lvl="0" marL="0" rtl="0" algn="l">
              <a:spcBef>
                <a:spcPts val="0"/>
              </a:spcBef>
              <a:spcAft>
                <a:spcPts val="0"/>
              </a:spcAft>
              <a:buClr>
                <a:schemeClr val="dk1"/>
              </a:buClr>
              <a:buSzPts val="1100"/>
              <a:buFont typeface="Arial"/>
              <a:buNone/>
            </a:pPr>
            <a:r>
              <a:rPr lang="en" sz="3000">
                <a:solidFill>
                  <a:srgbClr val="FFFFFF"/>
                </a:solidFill>
              </a:rPr>
              <a:t>Physical barriers (plastic screens) may be installed where appropriate. </a:t>
            </a:r>
            <a:endParaRPr sz="3000">
              <a:solidFill>
                <a:srgbClr val="FFFFFF"/>
              </a:solidFill>
            </a:endParaRPr>
          </a:p>
          <a:p>
            <a:pPr indent="0" lvl="0" marL="0" rtl="0" algn="l">
              <a:spcBef>
                <a:spcPts val="0"/>
              </a:spcBef>
              <a:spcAft>
                <a:spcPts val="0"/>
              </a:spcAft>
              <a:buClr>
                <a:schemeClr val="dk1"/>
              </a:buClr>
              <a:buSzPts val="1100"/>
              <a:buFont typeface="Arial"/>
              <a:buNone/>
            </a:pPr>
            <a:r>
              <a:t/>
            </a:r>
            <a:endParaRPr sz="3000">
              <a:solidFill>
                <a:srgbClr val="FFFFFF"/>
              </a:solidFill>
            </a:endParaRPr>
          </a:p>
          <a:p>
            <a:pPr indent="0" lvl="0" marL="0" rtl="0" algn="l">
              <a:spcBef>
                <a:spcPts val="0"/>
              </a:spcBef>
              <a:spcAft>
                <a:spcPts val="0"/>
              </a:spcAft>
              <a:buClr>
                <a:schemeClr val="dk1"/>
              </a:buClr>
              <a:buSzPts val="1100"/>
              <a:buFont typeface="Arial"/>
              <a:buNone/>
            </a:pPr>
            <a:r>
              <a:t/>
            </a:r>
            <a:endParaRPr sz="3000">
              <a:solidFill>
                <a:srgbClr val="FFFFFF"/>
              </a:solidFill>
            </a:endParaRPr>
          </a:p>
          <a:p>
            <a:pPr indent="0" lvl="0" marL="0" rtl="0" algn="l">
              <a:spcBef>
                <a:spcPts val="0"/>
              </a:spcBef>
              <a:spcAft>
                <a:spcPts val="0"/>
              </a:spcAft>
              <a:buClr>
                <a:schemeClr val="dk1"/>
              </a:buClr>
              <a:buSzPts val="1100"/>
              <a:buFont typeface="Arial"/>
              <a:buNone/>
            </a:pPr>
            <a:r>
              <a:rPr lang="en" sz="3000">
                <a:solidFill>
                  <a:srgbClr val="FFFFFF"/>
                </a:solidFill>
              </a:rPr>
              <a:t>Students will remain in class cohorts. </a:t>
            </a:r>
            <a:endParaRPr sz="3000">
              <a:solidFill>
                <a:srgbClr val="FFFFFF"/>
              </a:solidFill>
            </a:endParaRPr>
          </a:p>
          <a:p>
            <a:pPr indent="0" lvl="0" marL="0" rtl="0" algn="l">
              <a:spcBef>
                <a:spcPts val="0"/>
              </a:spcBef>
              <a:spcAft>
                <a:spcPts val="0"/>
              </a:spcAft>
              <a:buClr>
                <a:schemeClr val="dk1"/>
              </a:buClr>
              <a:buSzPts val="1100"/>
              <a:buFont typeface="Arial"/>
              <a:buNone/>
            </a:pPr>
            <a:r>
              <a:t/>
            </a:r>
            <a:endParaRPr sz="3000">
              <a:solidFill>
                <a:srgbClr val="FFFFFF"/>
              </a:solidFill>
            </a:endParaRPr>
          </a:p>
          <a:p>
            <a:pPr indent="0" lvl="0" marL="0" rtl="0" algn="ctr">
              <a:spcBef>
                <a:spcPts val="0"/>
              </a:spcBef>
              <a:spcAft>
                <a:spcPts val="0"/>
              </a:spcAft>
              <a:buNone/>
            </a:pPr>
            <a:r>
              <a:t/>
            </a:r>
            <a:endParaRPr sz="3000">
              <a:solidFill>
                <a:srgbClr val="FFFFFF"/>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60" name="Shape 160"/>
        <p:cNvGrpSpPr/>
        <p:nvPr/>
      </p:nvGrpSpPr>
      <p:grpSpPr>
        <a:xfrm>
          <a:off x="0" y="0"/>
          <a:ext cx="0" cy="0"/>
          <a:chOff x="0" y="0"/>
          <a:chExt cx="0" cy="0"/>
        </a:xfrm>
      </p:grpSpPr>
      <p:sp>
        <p:nvSpPr>
          <p:cNvPr id="161" name="Google Shape;161;p30"/>
          <p:cNvSpPr txBox="1"/>
          <p:nvPr>
            <p:ph type="title"/>
          </p:nvPr>
        </p:nvSpPr>
        <p:spPr>
          <a:xfrm>
            <a:off x="342875" y="2505775"/>
            <a:ext cx="9372600" cy="1125000"/>
          </a:xfrm>
          <a:prstGeom prst="rect">
            <a:avLst/>
          </a:prstGeom>
        </p:spPr>
        <p:txBody>
          <a:bodyPr anchorCtr="0" anchor="ctr" bIns="113100" lIns="113100" spcFirstLastPara="1" rIns="113100" wrap="square" tIns="113100">
            <a:noAutofit/>
          </a:bodyPr>
          <a:lstStyle/>
          <a:p>
            <a:pPr indent="0" lvl="0" marL="0" rtl="0" algn="l">
              <a:spcBef>
                <a:spcPts val="0"/>
              </a:spcBef>
              <a:spcAft>
                <a:spcPts val="0"/>
              </a:spcAft>
              <a:buNone/>
            </a:pPr>
            <a:r>
              <a:rPr lang="en" sz="3800">
                <a:solidFill>
                  <a:srgbClr val="FFFFFF"/>
                </a:solidFill>
              </a:rPr>
              <a:t>A “cohort” is a group of students and educators with consistent members that stay together throughout the day.</a:t>
            </a:r>
            <a:r>
              <a:rPr lang="en">
                <a:solidFill>
                  <a:srgbClr val="FFFFFF"/>
                </a:solidFill>
              </a:rPr>
              <a:t> </a:t>
            </a:r>
            <a:endParaRPr>
              <a:solidFill>
                <a:srgbClr val="FFFFFF"/>
              </a:solidFill>
            </a:endParaRPr>
          </a:p>
          <a:p>
            <a:pPr indent="0" lvl="0" marL="0" rtl="0" algn="l">
              <a:spcBef>
                <a:spcPts val="0"/>
              </a:spcBef>
              <a:spcAft>
                <a:spcPts val="0"/>
              </a:spcAft>
              <a:buNone/>
            </a:pPr>
            <a:r>
              <a:t/>
            </a:r>
            <a:endParaRPr>
              <a:solidFill>
                <a:srgbClr val="FFFFFF"/>
              </a:solidFill>
            </a:endParaRPr>
          </a:p>
        </p:txBody>
      </p:sp>
      <p:sp>
        <p:nvSpPr>
          <p:cNvPr id="162" name="Google Shape;162;p30"/>
          <p:cNvSpPr txBox="1"/>
          <p:nvPr/>
        </p:nvSpPr>
        <p:spPr>
          <a:xfrm>
            <a:off x="372425" y="677400"/>
            <a:ext cx="8074500" cy="9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4200">
                <a:solidFill>
                  <a:srgbClr val="FFFFFF"/>
                </a:solidFill>
              </a:rPr>
              <a:t>                      Cohorts </a:t>
            </a:r>
            <a:endParaRPr sz="4200">
              <a:solidFill>
                <a:srgbClr val="FFFFFF"/>
              </a:solidFill>
            </a:endParaRPr>
          </a:p>
        </p:txBody>
      </p:sp>
      <p:sp>
        <p:nvSpPr>
          <p:cNvPr id="163" name="Google Shape;163;p30"/>
          <p:cNvSpPr txBox="1"/>
          <p:nvPr/>
        </p:nvSpPr>
        <p:spPr>
          <a:xfrm>
            <a:off x="349225" y="4083625"/>
            <a:ext cx="8064600" cy="1554300"/>
          </a:xfrm>
          <a:prstGeom prst="rect">
            <a:avLst/>
          </a:prstGeom>
          <a:noFill/>
          <a:ln>
            <a:noFill/>
          </a:ln>
        </p:spPr>
        <p:txBody>
          <a:bodyPr anchorCtr="0" anchor="t" bIns="91425" lIns="91425" spcFirstLastPara="1" rIns="91425" wrap="square" tIns="91425">
            <a:noAutofit/>
          </a:bodyPr>
          <a:lstStyle/>
          <a:p>
            <a:pPr indent="-393700" lvl="0" marL="457200" rtl="0" algn="l">
              <a:spcBef>
                <a:spcPts val="0"/>
              </a:spcBef>
              <a:spcAft>
                <a:spcPts val="0"/>
              </a:spcAft>
              <a:buClr>
                <a:schemeClr val="lt1"/>
              </a:buClr>
              <a:buSzPts val="2600"/>
              <a:buChar char="●"/>
            </a:pPr>
            <a:r>
              <a:rPr lang="en" sz="2600">
                <a:solidFill>
                  <a:schemeClr val="lt1"/>
                </a:solidFill>
              </a:rPr>
              <a:t>7-8 grade s</a:t>
            </a:r>
            <a:r>
              <a:rPr lang="en" sz="2600">
                <a:solidFill>
                  <a:schemeClr val="lt1"/>
                </a:solidFill>
              </a:rPr>
              <a:t>tudents  will remain together as cohorts in their designated homeroom classrooms</a:t>
            </a:r>
            <a:endParaRPr sz="2600">
              <a:solidFill>
                <a:schemeClr val="lt1"/>
              </a:solidFill>
            </a:endParaRPr>
          </a:p>
          <a:p>
            <a:pPr indent="0" lvl="0" marL="457200" rtl="0" algn="l">
              <a:spcBef>
                <a:spcPts val="0"/>
              </a:spcBef>
              <a:spcAft>
                <a:spcPts val="0"/>
              </a:spcAft>
              <a:buClr>
                <a:schemeClr val="dk1"/>
              </a:buClr>
              <a:buSzPts val="1100"/>
              <a:buFont typeface="Arial"/>
              <a:buNone/>
            </a:pPr>
            <a:r>
              <a:t/>
            </a:r>
            <a:endParaRPr sz="2600">
              <a:solidFill>
                <a:schemeClr val="lt1"/>
              </a:solidFill>
            </a:endParaRPr>
          </a:p>
          <a:p>
            <a:pPr indent="-393700" lvl="0" marL="457200" rtl="0" algn="l">
              <a:spcBef>
                <a:spcPts val="0"/>
              </a:spcBef>
              <a:spcAft>
                <a:spcPts val="0"/>
              </a:spcAft>
              <a:buClr>
                <a:schemeClr val="lt1"/>
              </a:buClr>
              <a:buSzPts val="2600"/>
              <a:buChar char="●"/>
            </a:pPr>
            <a:r>
              <a:rPr lang="en" sz="2600">
                <a:solidFill>
                  <a:schemeClr val="lt1"/>
                </a:solidFill>
              </a:rPr>
              <a:t>Teachers will switch rooms to teach their specific academic content areas.  </a:t>
            </a:r>
            <a:endParaRPr sz="2600">
              <a:solidFill>
                <a:schemeClr val="lt1"/>
              </a:solidFill>
            </a:endParaRPr>
          </a:p>
          <a:p>
            <a:pPr indent="0" lvl="0" marL="457200" rtl="0" algn="l">
              <a:spcBef>
                <a:spcPts val="0"/>
              </a:spcBef>
              <a:spcAft>
                <a:spcPts val="0"/>
              </a:spcAft>
              <a:buNone/>
            </a:pPr>
            <a:r>
              <a:t/>
            </a:r>
            <a:endParaRPr sz="2600">
              <a:solidFill>
                <a:schemeClr val="lt1"/>
              </a:solidFill>
            </a:endParaRPr>
          </a:p>
          <a:p>
            <a:pPr indent="-393700" lvl="0" marL="457200" rtl="0" algn="l">
              <a:spcBef>
                <a:spcPts val="0"/>
              </a:spcBef>
              <a:spcAft>
                <a:spcPts val="0"/>
              </a:spcAft>
              <a:buClr>
                <a:schemeClr val="lt1"/>
              </a:buClr>
              <a:buSzPts val="2600"/>
              <a:buChar char="●"/>
            </a:pPr>
            <a:r>
              <a:rPr lang="en" sz="2600">
                <a:solidFill>
                  <a:schemeClr val="lt1"/>
                </a:solidFill>
              </a:rPr>
              <a:t>All other grades will be divided up into the smallest cohorts possible.</a:t>
            </a:r>
            <a:endParaRPr sz="2600">
              <a:solidFill>
                <a:schemeClr val="lt1"/>
              </a:solidFill>
            </a:endParaRPr>
          </a:p>
          <a:p>
            <a:pPr indent="0" lvl="0" marL="0" rtl="0" algn="ctr">
              <a:spcBef>
                <a:spcPts val="0"/>
              </a:spcBef>
              <a:spcAft>
                <a:spcPts val="0"/>
              </a:spcAft>
              <a:buClr>
                <a:schemeClr val="dk1"/>
              </a:buClr>
              <a:buSzPts val="1100"/>
              <a:buFont typeface="Arial"/>
              <a:buNone/>
            </a:pPr>
            <a:r>
              <a:t/>
            </a:r>
            <a:endParaRPr sz="2600">
              <a:solidFill>
                <a:schemeClr val="lt1"/>
              </a:solidFill>
            </a:endParaRPr>
          </a:p>
          <a:p>
            <a:pPr indent="0" lvl="0" marL="0" rtl="0" algn="l">
              <a:spcBef>
                <a:spcPts val="0"/>
              </a:spcBef>
              <a:spcAft>
                <a:spcPts val="0"/>
              </a:spcAft>
              <a:buNone/>
            </a:pPr>
            <a:r>
              <a:t/>
            </a:r>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67" name="Shape 167"/>
        <p:cNvGrpSpPr/>
        <p:nvPr/>
      </p:nvGrpSpPr>
      <p:grpSpPr>
        <a:xfrm>
          <a:off x="0" y="0"/>
          <a:ext cx="0" cy="0"/>
          <a:chOff x="0" y="0"/>
          <a:chExt cx="0" cy="0"/>
        </a:xfrm>
      </p:grpSpPr>
      <p:sp>
        <p:nvSpPr>
          <p:cNvPr id="168" name="Google Shape;168;p31"/>
          <p:cNvSpPr txBox="1"/>
          <p:nvPr>
            <p:ph type="title"/>
          </p:nvPr>
        </p:nvSpPr>
        <p:spPr>
          <a:xfrm>
            <a:off x="265000" y="69924"/>
            <a:ext cx="9372600" cy="4812900"/>
          </a:xfrm>
          <a:prstGeom prst="rect">
            <a:avLst/>
          </a:prstGeom>
        </p:spPr>
        <p:txBody>
          <a:bodyPr anchorCtr="0" anchor="ctr" bIns="113100" lIns="113100" spcFirstLastPara="1" rIns="113100" wrap="square" tIns="113100">
            <a:noAutofit/>
          </a:bodyPr>
          <a:lstStyle/>
          <a:p>
            <a:pPr indent="0" lvl="0" marL="0" rtl="0" algn="l">
              <a:spcBef>
                <a:spcPts val="0"/>
              </a:spcBef>
              <a:spcAft>
                <a:spcPts val="0"/>
              </a:spcAft>
              <a:buNone/>
            </a:pPr>
            <a:r>
              <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High touch materials such as Chromebooks, calculators, writing utensils, headphones, math manipulatives, and art supplies will not be shared by multiple students. </a:t>
            </a:r>
            <a:endParaRPr sz="3000">
              <a:solidFill>
                <a:srgbClr val="FFFFFF"/>
              </a:solidFill>
            </a:endParaRPr>
          </a:p>
          <a:p>
            <a:pPr indent="0" lvl="0" marL="45720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chemeClr val="lt1"/>
                </a:solidFill>
              </a:rPr>
              <a:t>Materials which may be shared within a cohort over time - such as toys in early childhood classrooms - will be appropriately cleaned, sanitized, or disinfected at the end of each school day.</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Each student will have their own container of such supplies for their personal use.  </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These supplies will go home in the event of a school closure.</a:t>
            </a:r>
            <a:endParaRPr sz="3000">
              <a:solidFill>
                <a:srgbClr val="FFFFFF"/>
              </a:solidFill>
            </a:endParaRPr>
          </a:p>
        </p:txBody>
      </p:sp>
      <p:sp>
        <p:nvSpPr>
          <p:cNvPr id="169" name="Google Shape;169;p31"/>
          <p:cNvSpPr txBox="1"/>
          <p:nvPr/>
        </p:nvSpPr>
        <p:spPr>
          <a:xfrm>
            <a:off x="-733375" y="1534075"/>
            <a:ext cx="8074500" cy="9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61" name="Shape 61"/>
        <p:cNvGrpSpPr/>
        <p:nvPr/>
      </p:nvGrpSpPr>
      <p:grpSpPr>
        <a:xfrm>
          <a:off x="0" y="0"/>
          <a:ext cx="0" cy="0"/>
          <a:chOff x="0" y="0"/>
          <a:chExt cx="0" cy="0"/>
        </a:xfrm>
      </p:grpSpPr>
      <p:sp>
        <p:nvSpPr>
          <p:cNvPr id="62" name="Google Shape;62;p14"/>
          <p:cNvSpPr txBox="1"/>
          <p:nvPr/>
        </p:nvSpPr>
        <p:spPr>
          <a:xfrm rot="-314032">
            <a:off x="4595807" y="5172971"/>
            <a:ext cx="39465" cy="35762"/>
          </a:xfrm>
          <a:prstGeom prst="rect">
            <a:avLst/>
          </a:prstGeom>
          <a:noFill/>
          <a:ln>
            <a:noFill/>
          </a:ln>
        </p:spPr>
        <p:txBody>
          <a:bodyPr anchorCtr="0" anchor="t" bIns="113100" lIns="113100" spcFirstLastPara="1" rIns="113100" wrap="square" tIns="113100">
            <a:noAutofit/>
          </a:bodyPr>
          <a:lstStyle/>
          <a:p>
            <a:pPr indent="0" lvl="0" marL="0" rtl="0" algn="l">
              <a:spcBef>
                <a:spcPts val="0"/>
              </a:spcBef>
              <a:spcAft>
                <a:spcPts val="0"/>
              </a:spcAft>
              <a:buNone/>
            </a:pPr>
            <a:r>
              <a:t/>
            </a:r>
            <a:endParaRPr sz="1700"/>
          </a:p>
        </p:txBody>
      </p:sp>
      <p:sp>
        <p:nvSpPr>
          <p:cNvPr id="63" name="Google Shape;63;p14"/>
          <p:cNvSpPr txBox="1"/>
          <p:nvPr/>
        </p:nvSpPr>
        <p:spPr>
          <a:xfrm>
            <a:off x="173425" y="323100"/>
            <a:ext cx="9993900" cy="7449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4500"/>
              <a:t> </a:t>
            </a:r>
            <a:r>
              <a:rPr lang="en" sz="3800">
                <a:solidFill>
                  <a:srgbClr val="FFFFFF"/>
                </a:solidFill>
              </a:rPr>
              <a:t>Dr. Barbara Ruggiero, Executive Director</a:t>
            </a:r>
            <a:endParaRPr sz="3800">
              <a:solidFill>
                <a:srgbClr val="FFFFFF"/>
              </a:solidFill>
            </a:endParaRPr>
          </a:p>
          <a:p>
            <a:pPr indent="0" lvl="0" marL="0" rtl="0" algn="l">
              <a:spcBef>
                <a:spcPts val="0"/>
              </a:spcBef>
              <a:spcAft>
                <a:spcPts val="0"/>
              </a:spcAft>
              <a:buNone/>
            </a:pPr>
            <a:r>
              <a:t/>
            </a:r>
            <a:endParaRPr sz="3800">
              <a:solidFill>
                <a:srgbClr val="FFFFFF"/>
              </a:solidFill>
            </a:endParaRPr>
          </a:p>
          <a:p>
            <a:pPr indent="0" lvl="0" marL="0" rtl="0" algn="l">
              <a:spcBef>
                <a:spcPts val="0"/>
              </a:spcBef>
              <a:spcAft>
                <a:spcPts val="0"/>
              </a:spcAft>
              <a:buNone/>
            </a:pPr>
            <a:r>
              <a:t/>
            </a:r>
            <a:endParaRPr sz="3800">
              <a:solidFill>
                <a:srgbClr val="FFFFFF"/>
              </a:solidFill>
            </a:endParaRPr>
          </a:p>
          <a:p>
            <a:pPr indent="0" lvl="0" marL="457200" rtl="0" algn="l">
              <a:spcBef>
                <a:spcPts val="0"/>
              </a:spcBef>
              <a:spcAft>
                <a:spcPts val="0"/>
              </a:spcAft>
              <a:buNone/>
            </a:pPr>
            <a:r>
              <a:rPr lang="en" sz="3600">
                <a:solidFill>
                  <a:srgbClr val="FFFFFF"/>
                </a:solidFill>
              </a:rPr>
              <a:t>Dr. Barbara will serve as the COVID-19 Health/Safety Compliance Liaison</a:t>
            </a:r>
            <a:endParaRPr sz="3600">
              <a:solidFill>
                <a:srgbClr val="FFFFFF"/>
              </a:solidFill>
            </a:endParaRPr>
          </a:p>
          <a:p>
            <a:pPr indent="0" lvl="0" marL="0" rtl="0" algn="l">
              <a:spcBef>
                <a:spcPts val="0"/>
              </a:spcBef>
              <a:spcAft>
                <a:spcPts val="0"/>
              </a:spcAft>
              <a:buNone/>
            </a:pPr>
            <a:r>
              <a:t/>
            </a:r>
            <a:endParaRPr sz="3600">
              <a:solidFill>
                <a:srgbClr val="FFFFFF"/>
              </a:solidFill>
            </a:endParaRPr>
          </a:p>
          <a:p>
            <a:pPr indent="0" lvl="0" marL="0" rtl="0" algn="l">
              <a:spcBef>
                <a:spcPts val="0"/>
              </a:spcBef>
              <a:spcAft>
                <a:spcPts val="0"/>
              </a:spcAft>
              <a:buNone/>
            </a:pPr>
            <a:r>
              <a:t/>
            </a:r>
            <a:endParaRPr sz="3600">
              <a:solidFill>
                <a:srgbClr val="FFFFFF"/>
              </a:solidFill>
            </a:endParaRPr>
          </a:p>
          <a:p>
            <a:pPr indent="0" lvl="0" marL="457200" rtl="0" algn="l">
              <a:spcBef>
                <a:spcPts val="0"/>
              </a:spcBef>
              <a:spcAft>
                <a:spcPts val="0"/>
              </a:spcAft>
              <a:buNone/>
            </a:pPr>
            <a:r>
              <a:rPr lang="en" sz="3600">
                <a:solidFill>
                  <a:srgbClr val="FFFFFF"/>
                </a:solidFill>
              </a:rPr>
              <a:t>She will be responsible for engaging with students, parents, faculty, staff, and administrators to answer questions or concerns about health and safety requirements regarding COVID-19 </a:t>
            </a:r>
            <a:r>
              <a:rPr lang="en" sz="3500">
                <a:solidFill>
                  <a:srgbClr val="FFFFFF"/>
                </a:solidFill>
              </a:rPr>
              <a:t>concerns.</a:t>
            </a:r>
            <a:endParaRPr sz="3500">
              <a:solidFill>
                <a:srgbClr val="FFFFFF"/>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73" name="Shape 173"/>
        <p:cNvGrpSpPr/>
        <p:nvPr/>
      </p:nvGrpSpPr>
      <p:grpSpPr>
        <a:xfrm>
          <a:off x="0" y="0"/>
          <a:ext cx="0" cy="0"/>
          <a:chOff x="0" y="0"/>
          <a:chExt cx="0" cy="0"/>
        </a:xfrm>
      </p:grpSpPr>
      <p:sp>
        <p:nvSpPr>
          <p:cNvPr id="174" name="Google Shape;174;p32"/>
          <p:cNvSpPr txBox="1"/>
          <p:nvPr>
            <p:ph type="title"/>
          </p:nvPr>
        </p:nvSpPr>
        <p:spPr>
          <a:xfrm>
            <a:off x="342875" y="265000"/>
            <a:ext cx="9372600" cy="6286500"/>
          </a:xfrm>
          <a:prstGeom prst="rect">
            <a:avLst/>
          </a:prstGeom>
        </p:spPr>
        <p:txBody>
          <a:bodyPr anchorCtr="0" anchor="ctr" bIns="113100" lIns="113100" spcFirstLastPara="1" rIns="113100" wrap="square" tIns="113100">
            <a:noAutofit/>
          </a:bodyPr>
          <a:lstStyle/>
          <a:p>
            <a:pPr indent="0" lvl="0" marL="0" rtl="0" algn="l">
              <a:spcBef>
                <a:spcPts val="0"/>
              </a:spcBef>
              <a:spcAft>
                <a:spcPts val="0"/>
              </a:spcAft>
              <a:buNone/>
            </a:pPr>
            <a:r>
              <a:rPr lang="en">
                <a:solidFill>
                  <a:srgbClr val="FFFFFF"/>
                </a:solidFill>
              </a:rPr>
              <a:t> </a:t>
            </a:r>
            <a:r>
              <a:rPr lang="en" sz="4000">
                <a:solidFill>
                  <a:srgbClr val="FFFFFF"/>
                </a:solidFill>
              </a:rPr>
              <a:t>    Outside Time and Playgrounds </a:t>
            </a:r>
            <a:endParaRPr sz="4000">
              <a:solidFill>
                <a:srgbClr val="FFFFFF"/>
              </a:solidFill>
            </a:endParaRPr>
          </a:p>
          <a:p>
            <a:pPr indent="0" lvl="0" marL="457200" rtl="0" algn="l">
              <a:spcBef>
                <a:spcPts val="0"/>
              </a:spcBef>
              <a:spcAft>
                <a:spcPts val="0"/>
              </a:spcAft>
              <a:buNone/>
            </a:pPr>
            <a:r>
              <a:t/>
            </a:r>
            <a:endParaRPr sz="4000">
              <a:solidFill>
                <a:srgbClr val="FFFFFF"/>
              </a:solidFill>
            </a:endParaRPr>
          </a:p>
          <a:p>
            <a:pPr indent="-482600" lvl="0" marL="457200" rtl="0" algn="l">
              <a:spcBef>
                <a:spcPts val="0"/>
              </a:spcBef>
              <a:spcAft>
                <a:spcPts val="0"/>
              </a:spcAft>
              <a:buClr>
                <a:srgbClr val="FFFFFF"/>
              </a:buClr>
              <a:buSzPts val="4000"/>
              <a:buChar char="●"/>
            </a:pPr>
            <a:r>
              <a:rPr lang="en" sz="4000">
                <a:solidFill>
                  <a:srgbClr val="FFFFFF"/>
                </a:solidFill>
              </a:rPr>
              <a:t>Only one cohort may use the play area at a time.</a:t>
            </a:r>
            <a:endParaRPr sz="4000">
              <a:solidFill>
                <a:srgbClr val="FFFFFF"/>
              </a:solidFill>
            </a:endParaRPr>
          </a:p>
          <a:p>
            <a:pPr indent="0" lvl="0" marL="0" rtl="0" algn="l">
              <a:spcBef>
                <a:spcPts val="0"/>
              </a:spcBef>
              <a:spcAft>
                <a:spcPts val="0"/>
              </a:spcAft>
              <a:buNone/>
            </a:pPr>
            <a:r>
              <a:t/>
            </a:r>
            <a:endParaRPr sz="4000">
              <a:solidFill>
                <a:srgbClr val="FFFFFF"/>
              </a:solidFill>
            </a:endParaRPr>
          </a:p>
          <a:p>
            <a:pPr indent="-482600" lvl="0" marL="457200" rtl="0" algn="l">
              <a:spcBef>
                <a:spcPts val="0"/>
              </a:spcBef>
              <a:spcAft>
                <a:spcPts val="0"/>
              </a:spcAft>
              <a:buClr>
                <a:srgbClr val="FFFFFF"/>
              </a:buClr>
              <a:buSzPts val="4000"/>
              <a:buChar char="●"/>
            </a:pPr>
            <a:r>
              <a:rPr lang="en" sz="4000">
                <a:solidFill>
                  <a:srgbClr val="FFFFFF"/>
                </a:solidFill>
              </a:rPr>
              <a:t>Equipment will be disinfected after every use.</a:t>
            </a:r>
            <a:endParaRPr sz="4000">
              <a:solidFill>
                <a:srgbClr val="FFFFFF"/>
              </a:solidFill>
            </a:endParaRPr>
          </a:p>
          <a:p>
            <a:pPr indent="0" lvl="0" marL="457200" rtl="0" algn="l">
              <a:spcBef>
                <a:spcPts val="0"/>
              </a:spcBef>
              <a:spcAft>
                <a:spcPts val="0"/>
              </a:spcAft>
              <a:buNone/>
            </a:pPr>
            <a:r>
              <a:t/>
            </a:r>
            <a:endParaRPr sz="4000">
              <a:solidFill>
                <a:srgbClr val="FFFFFF"/>
              </a:solidFill>
            </a:endParaRPr>
          </a:p>
          <a:p>
            <a:pPr indent="-514350" lvl="0" marL="457200" rtl="0" algn="l">
              <a:spcBef>
                <a:spcPts val="0"/>
              </a:spcBef>
              <a:spcAft>
                <a:spcPts val="0"/>
              </a:spcAft>
              <a:buClr>
                <a:srgbClr val="FFFFFF"/>
              </a:buClr>
              <a:buSzPts val="4500"/>
              <a:buChar char="●"/>
            </a:pPr>
            <a:r>
              <a:rPr lang="en" sz="4000">
                <a:solidFill>
                  <a:srgbClr val="FFFFFF"/>
                </a:solidFill>
              </a:rPr>
              <a:t>Staff supervising outside time will provide increased supervision to monitor social distancing.</a:t>
            </a:r>
            <a:endParaRPr>
              <a:solidFill>
                <a:srgbClr val="FFFFFF"/>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78" name="Shape 178"/>
        <p:cNvGrpSpPr/>
        <p:nvPr/>
      </p:nvGrpSpPr>
      <p:grpSpPr>
        <a:xfrm>
          <a:off x="0" y="0"/>
          <a:ext cx="0" cy="0"/>
          <a:chOff x="0" y="0"/>
          <a:chExt cx="0" cy="0"/>
        </a:xfrm>
      </p:grpSpPr>
      <p:sp>
        <p:nvSpPr>
          <p:cNvPr id="179" name="Google Shape;179;p33"/>
          <p:cNvSpPr txBox="1"/>
          <p:nvPr/>
        </p:nvSpPr>
        <p:spPr>
          <a:xfrm>
            <a:off x="0" y="-78825"/>
            <a:ext cx="10058400" cy="77724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200"/>
              <a:t>                     </a:t>
            </a:r>
            <a:r>
              <a:rPr lang="en" sz="3200">
                <a:solidFill>
                  <a:srgbClr val="FFFFFF"/>
                </a:solidFill>
              </a:rPr>
              <a:t>          </a:t>
            </a:r>
            <a:endParaRPr sz="3200">
              <a:solidFill>
                <a:srgbClr val="FFFFFF"/>
              </a:solidFill>
            </a:endParaRPr>
          </a:p>
          <a:p>
            <a:pPr indent="0" lvl="0" marL="0" rtl="0" algn="l">
              <a:spcBef>
                <a:spcPts val="0"/>
              </a:spcBef>
              <a:spcAft>
                <a:spcPts val="0"/>
              </a:spcAft>
              <a:buNone/>
            </a:pPr>
            <a:r>
              <a:rPr lang="en" sz="3900">
                <a:solidFill>
                  <a:srgbClr val="FFFFFF"/>
                </a:solidFill>
              </a:rPr>
              <a:t>                       Online Learners</a:t>
            </a:r>
            <a:endParaRPr sz="3900">
              <a:solidFill>
                <a:srgbClr val="FFFFFF"/>
              </a:solidFill>
            </a:endParaRPr>
          </a:p>
          <a:p>
            <a:pPr indent="0" lvl="0" marL="0" rtl="0" algn="l">
              <a:spcBef>
                <a:spcPts val="0"/>
              </a:spcBef>
              <a:spcAft>
                <a:spcPts val="0"/>
              </a:spcAft>
              <a:buNone/>
            </a:pPr>
            <a:r>
              <a:t/>
            </a:r>
            <a:endParaRPr sz="3200">
              <a:solidFill>
                <a:srgbClr val="FFFFFF"/>
              </a:solidFill>
            </a:endParaRPr>
          </a:p>
          <a:p>
            <a:pPr indent="-431800" lvl="0" marL="457200" rtl="0" algn="l">
              <a:spcBef>
                <a:spcPts val="0"/>
              </a:spcBef>
              <a:spcAft>
                <a:spcPts val="0"/>
              </a:spcAft>
              <a:buClr>
                <a:srgbClr val="FFFFFF"/>
              </a:buClr>
              <a:buSzPts val="3200"/>
              <a:buChar char="●"/>
            </a:pPr>
            <a:r>
              <a:rPr lang="en" sz="3200">
                <a:solidFill>
                  <a:srgbClr val="FFFFFF"/>
                </a:solidFill>
              </a:rPr>
              <a:t>Recorded classroom lessons </a:t>
            </a:r>
            <a:endParaRPr sz="3200">
              <a:solidFill>
                <a:srgbClr val="FFFFFF"/>
              </a:solidFill>
            </a:endParaRPr>
          </a:p>
          <a:p>
            <a:pPr indent="0" lvl="0" marL="457200" rtl="0" algn="l">
              <a:spcBef>
                <a:spcPts val="0"/>
              </a:spcBef>
              <a:spcAft>
                <a:spcPts val="0"/>
              </a:spcAft>
              <a:buNone/>
            </a:pPr>
            <a:r>
              <a:t/>
            </a:r>
            <a:endParaRPr sz="3200">
              <a:solidFill>
                <a:srgbClr val="FFFFFF"/>
              </a:solidFill>
            </a:endParaRPr>
          </a:p>
          <a:p>
            <a:pPr indent="-431800" lvl="0" marL="457200" rtl="0" algn="l">
              <a:spcBef>
                <a:spcPts val="0"/>
              </a:spcBef>
              <a:spcAft>
                <a:spcPts val="0"/>
              </a:spcAft>
              <a:buClr>
                <a:srgbClr val="FFFFFF"/>
              </a:buClr>
              <a:buSzPts val="3200"/>
              <a:buChar char="●"/>
            </a:pPr>
            <a:r>
              <a:rPr lang="en" sz="3200">
                <a:solidFill>
                  <a:srgbClr val="FFFFFF"/>
                </a:solidFill>
              </a:rPr>
              <a:t>Digital resources for reading, math, science, health and social studies</a:t>
            </a:r>
            <a:endParaRPr sz="3200">
              <a:solidFill>
                <a:srgbClr val="FFFFFF"/>
              </a:solidFill>
            </a:endParaRPr>
          </a:p>
          <a:p>
            <a:pPr indent="0" lvl="0" marL="457200" rtl="0" algn="l">
              <a:spcBef>
                <a:spcPts val="0"/>
              </a:spcBef>
              <a:spcAft>
                <a:spcPts val="0"/>
              </a:spcAft>
              <a:buNone/>
            </a:pPr>
            <a:r>
              <a:t/>
            </a:r>
            <a:endParaRPr sz="3200">
              <a:solidFill>
                <a:srgbClr val="FFFFFF"/>
              </a:solidFill>
            </a:endParaRPr>
          </a:p>
          <a:p>
            <a:pPr indent="-431800" lvl="0" marL="457200" rtl="0" algn="l">
              <a:spcBef>
                <a:spcPts val="0"/>
              </a:spcBef>
              <a:spcAft>
                <a:spcPts val="0"/>
              </a:spcAft>
              <a:buClr>
                <a:srgbClr val="FFFFFF"/>
              </a:buClr>
              <a:buSzPts val="3200"/>
              <a:buChar char="●"/>
            </a:pPr>
            <a:r>
              <a:rPr lang="en" sz="3200">
                <a:solidFill>
                  <a:srgbClr val="FFFFFF"/>
                </a:solidFill>
              </a:rPr>
              <a:t>Digital access to Newsela, Scholastic News and National Geographic Explorer</a:t>
            </a:r>
            <a:endParaRPr sz="3200">
              <a:solidFill>
                <a:srgbClr val="FFFFFF"/>
              </a:solidFill>
            </a:endParaRPr>
          </a:p>
          <a:p>
            <a:pPr indent="0" lvl="0" marL="457200" rtl="0" algn="l">
              <a:spcBef>
                <a:spcPts val="0"/>
              </a:spcBef>
              <a:spcAft>
                <a:spcPts val="0"/>
              </a:spcAft>
              <a:buNone/>
            </a:pPr>
            <a:r>
              <a:t/>
            </a:r>
            <a:endParaRPr sz="3200">
              <a:solidFill>
                <a:srgbClr val="FFFFFF"/>
              </a:solidFill>
            </a:endParaRPr>
          </a:p>
          <a:p>
            <a:pPr indent="-431800" lvl="0" marL="457200" rtl="0" algn="l">
              <a:spcBef>
                <a:spcPts val="0"/>
              </a:spcBef>
              <a:spcAft>
                <a:spcPts val="0"/>
              </a:spcAft>
              <a:buClr>
                <a:srgbClr val="FFFFFF"/>
              </a:buClr>
              <a:buSzPts val="3200"/>
              <a:buChar char="●"/>
            </a:pPr>
            <a:r>
              <a:rPr lang="en" sz="3200">
                <a:solidFill>
                  <a:srgbClr val="FFFFFF"/>
                </a:solidFill>
              </a:rPr>
              <a:t>Worktexts/Math manipulative materials sent home </a:t>
            </a:r>
            <a:endParaRPr sz="3200">
              <a:solidFill>
                <a:srgbClr val="FFFFFF"/>
              </a:solidFill>
            </a:endParaRPr>
          </a:p>
          <a:p>
            <a:pPr indent="0" lvl="0" marL="457200" rtl="0" algn="l">
              <a:spcBef>
                <a:spcPts val="0"/>
              </a:spcBef>
              <a:spcAft>
                <a:spcPts val="0"/>
              </a:spcAft>
              <a:buNone/>
            </a:pPr>
            <a:r>
              <a:t/>
            </a:r>
            <a:endParaRPr sz="3200">
              <a:solidFill>
                <a:srgbClr val="FFFFFF"/>
              </a:solidFill>
            </a:endParaRPr>
          </a:p>
          <a:p>
            <a:pPr indent="-431800" lvl="0" marL="457200" rtl="0" algn="l">
              <a:spcBef>
                <a:spcPts val="0"/>
              </a:spcBef>
              <a:spcAft>
                <a:spcPts val="0"/>
              </a:spcAft>
              <a:buClr>
                <a:srgbClr val="FFFFFF"/>
              </a:buClr>
              <a:buSzPts val="3200"/>
              <a:buChar char="●"/>
            </a:pPr>
            <a:r>
              <a:rPr lang="en" sz="3200">
                <a:solidFill>
                  <a:srgbClr val="FFFFFF"/>
                </a:solidFill>
              </a:rPr>
              <a:t>IT Helpline established on our website </a:t>
            </a:r>
            <a:endParaRPr sz="3200">
              <a:solidFill>
                <a:srgbClr val="FFFFFF"/>
              </a:solidFill>
            </a:endParaRPr>
          </a:p>
          <a:p>
            <a:pPr indent="0" lvl="0" marL="457200" rtl="0" algn="l">
              <a:spcBef>
                <a:spcPts val="0"/>
              </a:spcBef>
              <a:spcAft>
                <a:spcPts val="0"/>
              </a:spcAft>
              <a:buNone/>
            </a:pPr>
            <a:r>
              <a:t/>
            </a:r>
            <a:endParaRPr sz="3200">
              <a:solidFill>
                <a:srgbClr val="FFFFFF"/>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83" name="Shape 183"/>
        <p:cNvGrpSpPr/>
        <p:nvPr/>
      </p:nvGrpSpPr>
      <p:grpSpPr>
        <a:xfrm>
          <a:off x="0" y="0"/>
          <a:ext cx="0" cy="0"/>
          <a:chOff x="0" y="0"/>
          <a:chExt cx="0" cy="0"/>
        </a:xfrm>
      </p:grpSpPr>
      <p:sp>
        <p:nvSpPr>
          <p:cNvPr id="184" name="Google Shape;184;p34"/>
          <p:cNvSpPr txBox="1"/>
          <p:nvPr>
            <p:ph type="title"/>
          </p:nvPr>
        </p:nvSpPr>
        <p:spPr>
          <a:xfrm>
            <a:off x="342870" y="3250173"/>
            <a:ext cx="9372600" cy="1272000"/>
          </a:xfrm>
          <a:prstGeom prst="rect">
            <a:avLst/>
          </a:prstGeom>
        </p:spPr>
        <p:txBody>
          <a:bodyPr anchorCtr="0" anchor="ctr" bIns="113100" lIns="113100" spcFirstLastPara="1" rIns="113100" wrap="square" tIns="113100">
            <a:noAutofit/>
          </a:bodyPr>
          <a:lstStyle/>
          <a:p>
            <a:pPr indent="0" lvl="0" marL="457200" rtl="0" algn="ctr">
              <a:spcBef>
                <a:spcPts val="0"/>
              </a:spcBef>
              <a:spcAft>
                <a:spcPts val="0"/>
              </a:spcAft>
              <a:buNone/>
            </a:pPr>
            <a:r>
              <a:t/>
            </a:r>
            <a:endParaRPr sz="3400">
              <a:solidFill>
                <a:schemeClr val="lt1"/>
              </a:solidFill>
            </a:endParaRPr>
          </a:p>
          <a:p>
            <a:pPr indent="0" lvl="0" marL="457200" rtl="0" algn="ctr">
              <a:spcBef>
                <a:spcPts val="0"/>
              </a:spcBef>
              <a:spcAft>
                <a:spcPts val="0"/>
              </a:spcAft>
              <a:buNone/>
            </a:pPr>
            <a:r>
              <a:t/>
            </a:r>
            <a:endParaRPr sz="3400">
              <a:solidFill>
                <a:schemeClr val="lt1"/>
              </a:solidFill>
            </a:endParaRPr>
          </a:p>
          <a:p>
            <a:pPr indent="0" lvl="0" marL="457200" rtl="0" algn="ctr">
              <a:spcBef>
                <a:spcPts val="0"/>
              </a:spcBef>
              <a:spcAft>
                <a:spcPts val="0"/>
              </a:spcAft>
              <a:buNone/>
            </a:pPr>
            <a:r>
              <a:t/>
            </a:r>
            <a:endParaRPr sz="3400">
              <a:solidFill>
                <a:schemeClr val="lt1"/>
              </a:solidFill>
            </a:endParaRPr>
          </a:p>
          <a:p>
            <a:pPr indent="-444500" lvl="0" marL="457200" rtl="0" algn="l">
              <a:spcBef>
                <a:spcPts val="0"/>
              </a:spcBef>
              <a:spcAft>
                <a:spcPts val="0"/>
              </a:spcAft>
              <a:buClr>
                <a:schemeClr val="lt1"/>
              </a:buClr>
              <a:buSzPts val="3400"/>
              <a:buChar char="●"/>
            </a:pPr>
            <a:r>
              <a:rPr lang="en" sz="3400">
                <a:solidFill>
                  <a:schemeClr val="lt1"/>
                </a:solidFill>
              </a:rPr>
              <a:t>Synchronous and asynchronous learning depending upon age and individual needs of the child/family</a:t>
            </a:r>
            <a:endParaRPr sz="3400">
              <a:solidFill>
                <a:schemeClr val="lt1"/>
              </a:solidFill>
            </a:endParaRPr>
          </a:p>
          <a:p>
            <a:pPr indent="0" lvl="0" marL="457200" rtl="0" algn="ctr">
              <a:spcBef>
                <a:spcPts val="0"/>
              </a:spcBef>
              <a:spcAft>
                <a:spcPts val="0"/>
              </a:spcAft>
              <a:buNone/>
            </a:pPr>
            <a:r>
              <a:t/>
            </a:r>
            <a:endParaRPr sz="3400">
              <a:solidFill>
                <a:schemeClr val="lt1"/>
              </a:solidFill>
            </a:endParaRPr>
          </a:p>
          <a:p>
            <a:pPr indent="-444500" lvl="0" marL="457200" rtl="0" algn="l">
              <a:spcBef>
                <a:spcPts val="0"/>
              </a:spcBef>
              <a:spcAft>
                <a:spcPts val="0"/>
              </a:spcAft>
              <a:buClr>
                <a:schemeClr val="lt1"/>
              </a:buClr>
              <a:buSzPts val="3400"/>
              <a:buChar char="●"/>
            </a:pPr>
            <a:r>
              <a:rPr lang="en" sz="3400">
                <a:solidFill>
                  <a:schemeClr val="lt1"/>
                </a:solidFill>
              </a:rPr>
              <a:t>Small-group (including guided reading) instruction online via Zoom</a:t>
            </a:r>
            <a:endParaRPr sz="3400">
              <a:solidFill>
                <a:schemeClr val="lt1"/>
              </a:solidFill>
            </a:endParaRPr>
          </a:p>
          <a:p>
            <a:pPr indent="0" lvl="0" marL="457200" rtl="0" algn="l">
              <a:spcBef>
                <a:spcPts val="0"/>
              </a:spcBef>
              <a:spcAft>
                <a:spcPts val="0"/>
              </a:spcAft>
              <a:buNone/>
            </a:pPr>
            <a:r>
              <a:t/>
            </a:r>
            <a:endParaRPr sz="3400">
              <a:solidFill>
                <a:schemeClr val="lt1"/>
              </a:solidFill>
            </a:endParaRPr>
          </a:p>
          <a:p>
            <a:pPr indent="-444500" lvl="0" marL="457200" rtl="0" algn="l">
              <a:spcBef>
                <a:spcPts val="0"/>
              </a:spcBef>
              <a:spcAft>
                <a:spcPts val="0"/>
              </a:spcAft>
              <a:buClr>
                <a:schemeClr val="lt1"/>
              </a:buClr>
              <a:buSzPts val="3400"/>
              <a:buChar char="●"/>
            </a:pPr>
            <a:r>
              <a:rPr lang="en" sz="3400">
                <a:solidFill>
                  <a:schemeClr val="lt1"/>
                </a:solidFill>
              </a:rPr>
              <a:t>Frequent check-in meetings with a teacher</a:t>
            </a:r>
            <a:endParaRPr sz="3400">
              <a:solidFill>
                <a:schemeClr val="lt1"/>
              </a:solidFill>
            </a:endParaRPr>
          </a:p>
          <a:p>
            <a:pPr indent="0" lvl="0" marL="0" rtl="0" algn="l">
              <a:spcBef>
                <a:spcPts val="0"/>
              </a:spcBef>
              <a:spcAft>
                <a:spcPts val="0"/>
              </a:spcAft>
              <a:buNone/>
            </a:pPr>
            <a:r>
              <a:t/>
            </a:r>
            <a:endParaRPr sz="3400">
              <a:solidFill>
                <a:schemeClr val="lt1"/>
              </a:solidFill>
            </a:endParaRPr>
          </a:p>
          <a:p>
            <a:pPr indent="0" lvl="0" marL="457200" rtl="0" algn="l">
              <a:spcBef>
                <a:spcPts val="0"/>
              </a:spcBef>
              <a:spcAft>
                <a:spcPts val="0"/>
              </a:spcAft>
              <a:buNone/>
            </a:pPr>
            <a:r>
              <a:t/>
            </a:r>
            <a:endParaRPr sz="3400">
              <a:solidFill>
                <a:schemeClr val="lt1"/>
              </a:solidFill>
            </a:endParaRPr>
          </a:p>
          <a:p>
            <a:pPr indent="-444500" lvl="0" marL="457200" rtl="0" algn="l">
              <a:spcBef>
                <a:spcPts val="0"/>
              </a:spcBef>
              <a:spcAft>
                <a:spcPts val="0"/>
              </a:spcAft>
              <a:buClr>
                <a:schemeClr val="lt1"/>
              </a:buClr>
              <a:buSzPts val="3400"/>
              <a:buChar char="●"/>
            </a:pPr>
            <a:r>
              <a:rPr lang="en" sz="3400">
                <a:solidFill>
                  <a:schemeClr val="lt1"/>
                </a:solidFill>
              </a:rPr>
              <a:t>Individual tutoring and family check-ins</a:t>
            </a:r>
            <a:endParaRPr sz="3400">
              <a:solidFill>
                <a:schemeClr val="lt1"/>
              </a:solidFill>
            </a:endParaRPr>
          </a:p>
          <a:p>
            <a:pPr indent="0" lvl="0" marL="457200" rtl="0" algn="ctr">
              <a:spcBef>
                <a:spcPts val="0"/>
              </a:spcBef>
              <a:spcAft>
                <a:spcPts val="0"/>
              </a:spcAft>
              <a:buNone/>
            </a:pPr>
            <a:r>
              <a:t/>
            </a:r>
            <a:endParaRPr sz="3400">
              <a:solidFill>
                <a:schemeClr val="lt1"/>
              </a:solidFill>
            </a:endParaRPr>
          </a:p>
          <a:p>
            <a:pPr indent="0" lvl="0" marL="457200" rtl="0" algn="ctr">
              <a:spcBef>
                <a:spcPts val="0"/>
              </a:spcBef>
              <a:spcAft>
                <a:spcPts val="0"/>
              </a:spcAft>
              <a:buNone/>
            </a:pPr>
            <a:r>
              <a:t/>
            </a:r>
            <a:endParaRPr sz="3400">
              <a:solidFill>
                <a:schemeClr val="lt1"/>
              </a:solidFill>
            </a:endParaRPr>
          </a:p>
          <a:p>
            <a:pPr indent="0" lvl="0" marL="457200" rtl="0" algn="ctr">
              <a:spcBef>
                <a:spcPts val="0"/>
              </a:spcBef>
              <a:spcAft>
                <a:spcPts val="0"/>
              </a:spcAft>
              <a:buNone/>
            </a:pPr>
            <a:r>
              <a:t/>
            </a:r>
            <a:endParaRPr sz="3400">
              <a:solidFill>
                <a:schemeClr val="lt1"/>
              </a:solidFill>
            </a:endParaRPr>
          </a:p>
          <a:p>
            <a:pPr indent="0" lvl="0" marL="457200" rtl="0" algn="ctr">
              <a:spcBef>
                <a:spcPts val="0"/>
              </a:spcBef>
              <a:spcAft>
                <a:spcPts val="0"/>
              </a:spcAft>
              <a:buNone/>
            </a:pPr>
            <a:r>
              <a:t/>
            </a:r>
            <a:endParaRPr sz="3400">
              <a:solidFill>
                <a:schemeClr val="lt1"/>
              </a:solidFill>
            </a:endParaRPr>
          </a:p>
          <a:p>
            <a:pPr indent="0" lvl="0" marL="0" rtl="0" algn="ctr">
              <a:spcBef>
                <a:spcPts val="0"/>
              </a:spcBef>
              <a:spcAft>
                <a:spcPts val="0"/>
              </a:spcAft>
              <a:buNone/>
            </a:pPr>
            <a:r>
              <a:t/>
            </a:r>
            <a:endParaRPr>
              <a:solidFill>
                <a:srgbClr val="FFFFFF"/>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88" name="Shape 188"/>
        <p:cNvGrpSpPr/>
        <p:nvPr/>
      </p:nvGrpSpPr>
      <p:grpSpPr>
        <a:xfrm>
          <a:off x="0" y="0"/>
          <a:ext cx="0" cy="0"/>
          <a:chOff x="0" y="0"/>
          <a:chExt cx="0" cy="0"/>
        </a:xfrm>
      </p:grpSpPr>
      <p:sp>
        <p:nvSpPr>
          <p:cNvPr id="189" name="Google Shape;189;p35"/>
          <p:cNvSpPr txBox="1"/>
          <p:nvPr>
            <p:ph type="title"/>
          </p:nvPr>
        </p:nvSpPr>
        <p:spPr>
          <a:xfrm>
            <a:off x="342900" y="647527"/>
            <a:ext cx="9372600" cy="1362600"/>
          </a:xfrm>
          <a:prstGeom prst="rect">
            <a:avLst/>
          </a:prstGeom>
        </p:spPr>
        <p:txBody>
          <a:bodyPr anchorCtr="0" anchor="ctr" bIns="113100" lIns="113100" spcFirstLastPara="1" rIns="113100" wrap="square" tIns="113100">
            <a:noAutofit/>
          </a:bodyPr>
          <a:lstStyle/>
          <a:p>
            <a:pPr indent="0" lvl="0" marL="0" rtl="0" algn="ctr">
              <a:spcBef>
                <a:spcPts val="0"/>
              </a:spcBef>
              <a:spcAft>
                <a:spcPts val="0"/>
              </a:spcAft>
              <a:buNone/>
            </a:pPr>
            <a:r>
              <a:rPr lang="en" sz="5200">
                <a:solidFill>
                  <a:srgbClr val="FFFFFF"/>
                </a:solidFill>
              </a:rPr>
              <a:t>ZOOM Guidelines</a:t>
            </a:r>
            <a:endParaRPr sz="5200">
              <a:solidFill>
                <a:srgbClr val="FFFFFF"/>
              </a:solidFill>
            </a:endParaRPr>
          </a:p>
        </p:txBody>
      </p:sp>
      <p:sp>
        <p:nvSpPr>
          <p:cNvPr id="190" name="Google Shape;190;p35"/>
          <p:cNvSpPr txBox="1"/>
          <p:nvPr/>
        </p:nvSpPr>
        <p:spPr>
          <a:xfrm>
            <a:off x="145650" y="1841975"/>
            <a:ext cx="9767100" cy="53499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000">
                <a:solidFill>
                  <a:srgbClr val="FFFFFF"/>
                </a:solidFill>
              </a:rPr>
              <a:t>Students MUST:</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Sign on a few minutes prior to the scheduled meeting</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Please be on time for their scheduled meetings</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Use their own name on the screen</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Be in appropriate clothing</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Be in a quiet space where they have privacy</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Manage the noise levels of others in the home</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Have all materials needed for the class on hand </a:t>
            </a:r>
            <a:endParaRPr sz="3000">
              <a:solidFill>
                <a:srgbClr val="FFFFFF"/>
              </a:solidFill>
            </a:endParaRPr>
          </a:p>
          <a:p>
            <a:pPr indent="0" lvl="0" marL="457200" rtl="0" algn="l">
              <a:spcBef>
                <a:spcPts val="0"/>
              </a:spcBef>
              <a:spcAft>
                <a:spcPts val="0"/>
              </a:spcAft>
              <a:buNone/>
            </a:pPr>
            <a:r>
              <a:t/>
            </a:r>
            <a:endParaRPr sz="3000">
              <a:solidFill>
                <a:srgbClr val="FFFFFF"/>
              </a:solidFill>
            </a:endParaRPr>
          </a:p>
          <a:p>
            <a:pPr indent="0" lvl="0" marL="0" rtl="0" algn="l">
              <a:spcBef>
                <a:spcPts val="0"/>
              </a:spcBef>
              <a:spcAft>
                <a:spcPts val="0"/>
              </a:spcAft>
              <a:buNone/>
            </a:pPr>
            <a:r>
              <a:rPr lang="en" sz="3000">
                <a:solidFill>
                  <a:srgbClr val="FFFFFF"/>
                </a:solidFill>
              </a:rPr>
              <a:t>The teacher may have other specific details to follow in their classes. PLEASE remember the main thing is</a:t>
            </a:r>
            <a:endParaRPr sz="3000">
              <a:solidFill>
                <a:srgbClr val="FFFFFF"/>
              </a:solidFill>
            </a:endParaRPr>
          </a:p>
          <a:p>
            <a:pPr indent="0" lvl="0" marL="0" rtl="0" algn="l">
              <a:spcBef>
                <a:spcPts val="0"/>
              </a:spcBef>
              <a:spcAft>
                <a:spcPts val="0"/>
              </a:spcAft>
              <a:buNone/>
            </a:pPr>
            <a:r>
              <a:rPr lang="en" sz="3000">
                <a:solidFill>
                  <a:srgbClr val="FFFFFF"/>
                </a:solidFill>
              </a:rPr>
              <a:t>courtesy for others.</a:t>
            </a:r>
            <a:endParaRPr sz="3000">
              <a:solidFill>
                <a:srgbClr val="FFFFFF"/>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94" name="Shape 194"/>
        <p:cNvGrpSpPr/>
        <p:nvPr/>
      </p:nvGrpSpPr>
      <p:grpSpPr>
        <a:xfrm>
          <a:off x="0" y="0"/>
          <a:ext cx="0" cy="0"/>
          <a:chOff x="0" y="0"/>
          <a:chExt cx="0" cy="0"/>
        </a:xfrm>
      </p:grpSpPr>
      <p:sp>
        <p:nvSpPr>
          <p:cNvPr id="195" name="Google Shape;195;p36"/>
          <p:cNvSpPr txBox="1"/>
          <p:nvPr>
            <p:ph type="title"/>
          </p:nvPr>
        </p:nvSpPr>
        <p:spPr>
          <a:xfrm>
            <a:off x="342875" y="948300"/>
            <a:ext cx="9372600" cy="6535800"/>
          </a:xfrm>
          <a:prstGeom prst="rect">
            <a:avLst/>
          </a:prstGeom>
        </p:spPr>
        <p:txBody>
          <a:bodyPr anchorCtr="0" anchor="ctr" bIns="113100" lIns="113100" spcFirstLastPara="1" rIns="113100" wrap="square" tIns="113100">
            <a:noAutofit/>
          </a:bodyPr>
          <a:lstStyle/>
          <a:p>
            <a:pPr indent="-419100" lvl="0" marL="457200" rtl="0" algn="l">
              <a:spcBef>
                <a:spcPts val="0"/>
              </a:spcBef>
              <a:spcAft>
                <a:spcPts val="0"/>
              </a:spcAft>
              <a:buClr>
                <a:schemeClr val="lt1"/>
              </a:buClr>
              <a:buSzPts val="3000"/>
              <a:buChar char="●"/>
            </a:pPr>
            <a:r>
              <a:rPr lang="en" sz="3000">
                <a:solidFill>
                  <a:schemeClr val="lt1"/>
                </a:solidFill>
              </a:rPr>
              <a:t>All special education students will</a:t>
            </a:r>
            <a:endParaRPr sz="3000">
              <a:solidFill>
                <a:schemeClr val="lt1"/>
              </a:solidFill>
            </a:endParaRPr>
          </a:p>
          <a:p>
            <a:pPr indent="0" lvl="0" marL="457200" rtl="0" algn="l">
              <a:spcBef>
                <a:spcPts val="0"/>
              </a:spcBef>
              <a:spcAft>
                <a:spcPts val="0"/>
              </a:spcAft>
              <a:buClr>
                <a:schemeClr val="dk1"/>
              </a:buClr>
              <a:buSzPts val="1100"/>
              <a:buFont typeface="Arial"/>
              <a:buNone/>
            </a:pPr>
            <a:r>
              <a:rPr lang="en" sz="3000">
                <a:solidFill>
                  <a:schemeClr val="lt1"/>
                </a:solidFill>
              </a:rPr>
              <a:t>receive support as indicated on their IEP or 504 plan whether in person or online.</a:t>
            </a:r>
            <a:endParaRPr sz="3000">
              <a:solidFill>
                <a:schemeClr val="lt1"/>
              </a:solidFill>
            </a:endParaRPr>
          </a:p>
          <a:p>
            <a:pPr indent="0" lvl="0" marL="457200" rtl="0" algn="l">
              <a:spcBef>
                <a:spcPts val="0"/>
              </a:spcBef>
              <a:spcAft>
                <a:spcPts val="0"/>
              </a:spcAft>
              <a:buClr>
                <a:schemeClr val="dk1"/>
              </a:buClr>
              <a:buSzPts val="1100"/>
              <a:buFont typeface="Arial"/>
              <a:buNone/>
            </a:pPr>
            <a:r>
              <a:t/>
            </a:r>
            <a:endParaRPr sz="3000">
              <a:solidFill>
                <a:schemeClr val="lt1"/>
              </a:solidFill>
            </a:endParaRPr>
          </a:p>
          <a:p>
            <a:pPr indent="-419100" lvl="0" marL="457200" rtl="0" algn="l">
              <a:spcBef>
                <a:spcPts val="0"/>
              </a:spcBef>
              <a:spcAft>
                <a:spcPts val="0"/>
              </a:spcAft>
              <a:buClr>
                <a:schemeClr val="lt1"/>
              </a:buClr>
              <a:buSzPts val="3000"/>
              <a:buChar char="●"/>
            </a:pPr>
            <a:r>
              <a:rPr lang="en" sz="3000">
                <a:solidFill>
                  <a:schemeClr val="lt1"/>
                </a:solidFill>
              </a:rPr>
              <a:t>All supports, including paraprofessionals, will remain in place both in-class and remote. </a:t>
            </a:r>
            <a:endParaRPr sz="3000">
              <a:solidFill>
                <a:schemeClr val="lt1"/>
              </a:solidFill>
            </a:endParaRPr>
          </a:p>
          <a:p>
            <a:pPr indent="0" lvl="0" marL="457200" rtl="0" algn="l">
              <a:spcBef>
                <a:spcPts val="0"/>
              </a:spcBef>
              <a:spcAft>
                <a:spcPts val="0"/>
              </a:spcAft>
              <a:buClr>
                <a:schemeClr val="dk1"/>
              </a:buClr>
              <a:buSzPts val="1100"/>
              <a:buFont typeface="Arial"/>
              <a:buNone/>
            </a:pPr>
            <a:r>
              <a:rPr lang="en" sz="3000">
                <a:solidFill>
                  <a:schemeClr val="lt1"/>
                </a:solidFill>
              </a:rPr>
              <a:t> </a:t>
            </a:r>
            <a:endParaRPr sz="3000">
              <a:solidFill>
                <a:schemeClr val="lt1"/>
              </a:solidFill>
            </a:endParaRPr>
          </a:p>
          <a:p>
            <a:pPr indent="-419100" lvl="0" marL="457200" rtl="0" algn="l">
              <a:spcBef>
                <a:spcPts val="0"/>
              </a:spcBef>
              <a:spcAft>
                <a:spcPts val="0"/>
              </a:spcAft>
              <a:buClr>
                <a:schemeClr val="lt1"/>
              </a:buClr>
              <a:buSzPts val="3000"/>
              <a:buChar char="●"/>
            </a:pPr>
            <a:r>
              <a:rPr lang="en" sz="3000">
                <a:solidFill>
                  <a:schemeClr val="lt1"/>
                </a:solidFill>
              </a:rPr>
              <a:t>Special Education transportation will be provided consistent with IEPs. </a:t>
            </a:r>
            <a:endParaRPr sz="3000">
              <a:solidFill>
                <a:schemeClr val="lt1"/>
              </a:solidFill>
            </a:endParaRPr>
          </a:p>
          <a:p>
            <a:pPr indent="0" lvl="0" marL="0" rtl="0" algn="l">
              <a:spcBef>
                <a:spcPts val="0"/>
              </a:spcBef>
              <a:spcAft>
                <a:spcPts val="0"/>
              </a:spcAft>
              <a:buNone/>
            </a:pPr>
            <a:r>
              <a:t/>
            </a:r>
            <a:endParaRPr sz="3000">
              <a:solidFill>
                <a:schemeClr val="lt1"/>
              </a:solidFill>
            </a:endParaRPr>
          </a:p>
          <a:p>
            <a:pPr indent="-419100" lvl="0" marL="457200" rtl="0" algn="l">
              <a:spcBef>
                <a:spcPts val="0"/>
              </a:spcBef>
              <a:spcAft>
                <a:spcPts val="0"/>
              </a:spcAft>
              <a:buClr>
                <a:schemeClr val="lt1"/>
              </a:buClr>
              <a:buSzPts val="3000"/>
              <a:buChar char="●"/>
            </a:pPr>
            <a:r>
              <a:rPr lang="en" sz="3000">
                <a:solidFill>
                  <a:schemeClr val="lt1"/>
                </a:solidFill>
              </a:rPr>
              <a:t>Related services (speech, occupational therapy, physical therapy, social skill instruction) will take place outside the classroom </a:t>
            </a:r>
            <a:endParaRPr sz="3000"/>
          </a:p>
        </p:txBody>
      </p:sp>
      <p:sp>
        <p:nvSpPr>
          <p:cNvPr id="196" name="Google Shape;196;p36"/>
          <p:cNvSpPr txBox="1"/>
          <p:nvPr/>
        </p:nvSpPr>
        <p:spPr>
          <a:xfrm>
            <a:off x="630500" y="470000"/>
            <a:ext cx="8076600" cy="666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3200">
                <a:solidFill>
                  <a:srgbClr val="FFFFFF"/>
                </a:solidFill>
              </a:rPr>
              <a:t>Special Education Services</a:t>
            </a:r>
            <a:endParaRPr sz="3200">
              <a:solidFill>
                <a:srgbClr val="FFFFFF"/>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200" name="Shape 200"/>
        <p:cNvGrpSpPr/>
        <p:nvPr/>
      </p:nvGrpSpPr>
      <p:grpSpPr>
        <a:xfrm>
          <a:off x="0" y="0"/>
          <a:ext cx="0" cy="0"/>
          <a:chOff x="0" y="0"/>
          <a:chExt cx="0" cy="0"/>
        </a:xfrm>
      </p:grpSpPr>
      <p:sp>
        <p:nvSpPr>
          <p:cNvPr id="201" name="Google Shape;201;p37"/>
          <p:cNvSpPr txBox="1"/>
          <p:nvPr>
            <p:ph type="title"/>
          </p:nvPr>
        </p:nvSpPr>
        <p:spPr>
          <a:xfrm>
            <a:off x="342875" y="333097"/>
            <a:ext cx="9372600" cy="7322700"/>
          </a:xfrm>
          <a:prstGeom prst="rect">
            <a:avLst/>
          </a:prstGeom>
        </p:spPr>
        <p:txBody>
          <a:bodyPr anchorCtr="0" anchor="ctr" bIns="113100" lIns="113100" spcFirstLastPara="1" rIns="113100" wrap="square" tIns="113100">
            <a:noAutofit/>
          </a:bodyPr>
          <a:lstStyle/>
          <a:p>
            <a:pPr indent="0" lvl="0" marL="0" rtl="0" algn="l">
              <a:spcBef>
                <a:spcPts val="0"/>
              </a:spcBef>
              <a:spcAft>
                <a:spcPts val="0"/>
              </a:spcAft>
              <a:buNone/>
            </a:pPr>
            <a:r>
              <a:rPr lang="en">
                <a:solidFill>
                  <a:srgbClr val="FFFFFF"/>
                </a:solidFill>
              </a:rPr>
              <a:t> </a:t>
            </a:r>
            <a:endParaRPr>
              <a:solidFill>
                <a:srgbClr val="FFFFFF"/>
              </a:solidFill>
            </a:endParaRPr>
          </a:p>
          <a:p>
            <a:pPr indent="0" lvl="0" marL="0" rtl="0" algn="ctr">
              <a:spcBef>
                <a:spcPts val="0"/>
              </a:spcBef>
              <a:spcAft>
                <a:spcPts val="0"/>
              </a:spcAft>
              <a:buNone/>
            </a:pPr>
            <a:r>
              <a:rPr lang="en" sz="2900">
                <a:solidFill>
                  <a:srgbClr val="FFFFFF"/>
                </a:solidFill>
              </a:rPr>
              <a:t>BCCS participates in the National School Lunch Program and School Breakfast Program under the Community Eligibility Provision (CEP), which means that all students will be served school meals at no cost.</a:t>
            </a:r>
            <a:endParaRPr sz="5000">
              <a:solidFill>
                <a:srgbClr val="FFFFFF"/>
              </a:solidFill>
            </a:endParaRPr>
          </a:p>
          <a:p>
            <a:pPr indent="0" lvl="0" marL="0" rtl="0" algn="ctr">
              <a:spcBef>
                <a:spcPts val="0"/>
              </a:spcBef>
              <a:spcAft>
                <a:spcPts val="0"/>
              </a:spcAft>
              <a:buNone/>
            </a:pPr>
            <a:r>
              <a:t/>
            </a:r>
            <a:endParaRPr sz="2600">
              <a:solidFill>
                <a:srgbClr val="FFFFFF"/>
              </a:solidFill>
            </a:endParaRPr>
          </a:p>
          <a:p>
            <a:pPr indent="0" lvl="0" marL="0" rtl="0" algn="ctr">
              <a:spcBef>
                <a:spcPts val="0"/>
              </a:spcBef>
              <a:spcAft>
                <a:spcPts val="0"/>
              </a:spcAft>
              <a:buNone/>
            </a:pPr>
            <a:r>
              <a:rPr lang="en" sz="2600">
                <a:solidFill>
                  <a:srgbClr val="FFFFFF"/>
                </a:solidFill>
              </a:rPr>
              <a:t> </a:t>
            </a:r>
            <a:r>
              <a:rPr lang="en" sz="2900">
                <a:solidFill>
                  <a:srgbClr val="FFFFFF"/>
                </a:solidFill>
              </a:rPr>
              <a:t>Both breakfast and lunch will be prepared in the cafeteria kitchen and delivered to classrooms.  Cafeteria staff will have appropriate PPE (masks, gloves) and will adhere to their standard operating procedures for sanitation and safety.  </a:t>
            </a:r>
            <a:endParaRPr sz="5300">
              <a:solidFill>
                <a:srgbClr val="FFFFFF"/>
              </a:solidFill>
            </a:endParaRPr>
          </a:p>
        </p:txBody>
      </p:sp>
      <p:sp>
        <p:nvSpPr>
          <p:cNvPr id="202" name="Google Shape;202;p37"/>
          <p:cNvSpPr txBox="1"/>
          <p:nvPr/>
        </p:nvSpPr>
        <p:spPr>
          <a:xfrm>
            <a:off x="556050" y="998775"/>
            <a:ext cx="8074800" cy="9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4500">
                <a:solidFill>
                  <a:schemeClr val="lt1"/>
                </a:solidFill>
              </a:rPr>
              <a:t>            Nutrition- In school </a:t>
            </a:r>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206" name="Shape 206"/>
        <p:cNvGrpSpPr/>
        <p:nvPr/>
      </p:nvGrpSpPr>
      <p:grpSpPr>
        <a:xfrm>
          <a:off x="0" y="0"/>
          <a:ext cx="0" cy="0"/>
          <a:chOff x="0" y="0"/>
          <a:chExt cx="0" cy="0"/>
        </a:xfrm>
      </p:grpSpPr>
      <p:sp>
        <p:nvSpPr>
          <p:cNvPr id="207" name="Google Shape;207;p38"/>
          <p:cNvSpPr txBox="1"/>
          <p:nvPr>
            <p:ph type="title"/>
          </p:nvPr>
        </p:nvSpPr>
        <p:spPr>
          <a:xfrm>
            <a:off x="342875" y="477022"/>
            <a:ext cx="9372600" cy="6926700"/>
          </a:xfrm>
          <a:prstGeom prst="rect">
            <a:avLst/>
          </a:prstGeom>
        </p:spPr>
        <p:txBody>
          <a:bodyPr anchorCtr="0" anchor="ctr" bIns="113100" lIns="113100" spcFirstLastPara="1" rIns="113100" wrap="square" tIns="113100">
            <a:noAutofit/>
          </a:bodyPr>
          <a:lstStyle/>
          <a:p>
            <a:pPr indent="0" lvl="0" marL="0" rtl="0" algn="l">
              <a:spcBef>
                <a:spcPts val="0"/>
              </a:spcBef>
              <a:spcAft>
                <a:spcPts val="0"/>
              </a:spcAft>
              <a:buClr>
                <a:schemeClr val="dk1"/>
              </a:buClr>
              <a:buSzPts val="1100"/>
              <a:buFont typeface="Arial"/>
              <a:buNone/>
            </a:pPr>
            <a:r>
              <a:t/>
            </a:r>
            <a:endParaRPr sz="5200">
              <a:solidFill>
                <a:schemeClr val="lt1"/>
              </a:solidFill>
            </a:endParaRPr>
          </a:p>
          <a:p>
            <a:pPr indent="0" lvl="0" marL="0" rtl="0" algn="l">
              <a:spcBef>
                <a:spcPts val="0"/>
              </a:spcBef>
              <a:spcAft>
                <a:spcPts val="0"/>
              </a:spcAft>
              <a:buClr>
                <a:schemeClr val="dk1"/>
              </a:buClr>
              <a:buSzPts val="1100"/>
              <a:buFont typeface="Arial"/>
              <a:buNone/>
            </a:pPr>
            <a:r>
              <a:t/>
            </a:r>
            <a:endParaRPr sz="5200">
              <a:solidFill>
                <a:schemeClr val="lt1"/>
              </a:solidFill>
            </a:endParaRPr>
          </a:p>
          <a:p>
            <a:pPr indent="0" lvl="0" marL="0" rtl="0" algn="l">
              <a:spcBef>
                <a:spcPts val="0"/>
              </a:spcBef>
              <a:spcAft>
                <a:spcPts val="0"/>
              </a:spcAft>
              <a:buClr>
                <a:schemeClr val="dk1"/>
              </a:buClr>
              <a:buSzPts val="1100"/>
              <a:buFont typeface="Arial"/>
              <a:buNone/>
            </a:pPr>
            <a:r>
              <a:t/>
            </a:r>
            <a:endParaRPr sz="5200">
              <a:solidFill>
                <a:schemeClr val="lt1"/>
              </a:solidFill>
            </a:endParaRPr>
          </a:p>
          <a:p>
            <a:pPr indent="0" lvl="0" marL="0" rtl="0" algn="ctr">
              <a:spcBef>
                <a:spcPts val="0"/>
              </a:spcBef>
              <a:spcAft>
                <a:spcPts val="0"/>
              </a:spcAft>
              <a:buClr>
                <a:schemeClr val="dk1"/>
              </a:buClr>
              <a:buSzPts val="1100"/>
              <a:buFont typeface="Arial"/>
              <a:buNone/>
            </a:pPr>
            <a:r>
              <a:rPr lang="en" sz="4800">
                <a:solidFill>
                  <a:schemeClr val="lt1"/>
                </a:solidFill>
              </a:rPr>
              <a:t>B</a:t>
            </a:r>
            <a:r>
              <a:rPr lang="en" sz="4800">
                <a:solidFill>
                  <a:schemeClr val="lt1"/>
                </a:solidFill>
              </a:rPr>
              <a:t>reakfast and lunch will be    available for pickup every week. </a:t>
            </a:r>
            <a:endParaRPr sz="4800">
              <a:solidFill>
                <a:schemeClr val="lt1"/>
              </a:solidFill>
            </a:endParaRPr>
          </a:p>
          <a:p>
            <a:pPr indent="0" lvl="0" marL="0" rtl="0" algn="ctr">
              <a:spcBef>
                <a:spcPts val="0"/>
              </a:spcBef>
              <a:spcAft>
                <a:spcPts val="0"/>
              </a:spcAft>
              <a:buNone/>
            </a:pPr>
            <a:r>
              <a:t/>
            </a:r>
            <a:endParaRPr sz="4100">
              <a:solidFill>
                <a:srgbClr val="FFFFFF"/>
              </a:solidFill>
            </a:endParaRPr>
          </a:p>
        </p:txBody>
      </p:sp>
      <p:sp>
        <p:nvSpPr>
          <p:cNvPr id="208" name="Google Shape;208;p38"/>
          <p:cNvSpPr txBox="1"/>
          <p:nvPr/>
        </p:nvSpPr>
        <p:spPr>
          <a:xfrm>
            <a:off x="574050" y="1394600"/>
            <a:ext cx="8074800" cy="9420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None/>
            </a:pPr>
            <a:r>
              <a:rPr lang="en" sz="5000">
                <a:solidFill>
                  <a:srgbClr val="FFFFFF"/>
                </a:solidFill>
              </a:rPr>
              <a:t> Nutrition  </a:t>
            </a:r>
            <a:endParaRPr sz="5000">
              <a:solidFill>
                <a:srgbClr val="FFFFFF"/>
              </a:solidFill>
            </a:endParaRPr>
          </a:p>
          <a:p>
            <a:pPr indent="0" lvl="0" marL="0" rtl="0" algn="ctr">
              <a:spcBef>
                <a:spcPts val="0"/>
              </a:spcBef>
              <a:spcAft>
                <a:spcPts val="0"/>
              </a:spcAft>
              <a:buNone/>
            </a:pPr>
            <a:r>
              <a:rPr lang="en" sz="5000">
                <a:solidFill>
                  <a:srgbClr val="FFFFFF"/>
                </a:solidFill>
              </a:rPr>
              <a:t>Remote Students</a:t>
            </a:r>
            <a:endParaRPr sz="5000">
              <a:solidFill>
                <a:srgbClr val="FFFFFF"/>
              </a:solidFill>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212" name="Shape 212"/>
        <p:cNvGrpSpPr/>
        <p:nvPr/>
      </p:nvGrpSpPr>
      <p:grpSpPr>
        <a:xfrm>
          <a:off x="0" y="0"/>
          <a:ext cx="0" cy="0"/>
          <a:chOff x="0" y="0"/>
          <a:chExt cx="0" cy="0"/>
        </a:xfrm>
      </p:grpSpPr>
      <p:sp>
        <p:nvSpPr>
          <p:cNvPr id="213" name="Google Shape;213;p39"/>
          <p:cNvSpPr txBox="1"/>
          <p:nvPr>
            <p:ph type="title"/>
          </p:nvPr>
        </p:nvSpPr>
        <p:spPr>
          <a:xfrm>
            <a:off x="342895" y="569423"/>
            <a:ext cx="9372600" cy="1272000"/>
          </a:xfrm>
          <a:prstGeom prst="rect">
            <a:avLst/>
          </a:prstGeom>
        </p:spPr>
        <p:txBody>
          <a:bodyPr anchorCtr="0" anchor="ctr" bIns="113100" lIns="113100" spcFirstLastPara="1" rIns="113100" wrap="square" tIns="113100">
            <a:noAutofit/>
          </a:bodyPr>
          <a:lstStyle/>
          <a:p>
            <a:pPr indent="0" lvl="0" marL="0" rtl="0" algn="ctr">
              <a:spcBef>
                <a:spcPts val="0"/>
              </a:spcBef>
              <a:spcAft>
                <a:spcPts val="0"/>
              </a:spcAft>
              <a:buNone/>
            </a:pPr>
            <a:r>
              <a:rPr lang="en">
                <a:solidFill>
                  <a:srgbClr val="FFFFFF"/>
                </a:solidFill>
              </a:rPr>
              <a:t>Transportation</a:t>
            </a:r>
            <a:endParaRPr>
              <a:solidFill>
                <a:srgbClr val="FFFFFF"/>
              </a:solidFill>
            </a:endParaRPr>
          </a:p>
        </p:txBody>
      </p:sp>
      <p:sp>
        <p:nvSpPr>
          <p:cNvPr id="214" name="Google Shape;214;p39"/>
          <p:cNvSpPr txBox="1"/>
          <p:nvPr/>
        </p:nvSpPr>
        <p:spPr>
          <a:xfrm>
            <a:off x="790750" y="1712725"/>
            <a:ext cx="8074800" cy="49116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2900">
                <a:solidFill>
                  <a:srgbClr val="FFFFFF"/>
                </a:solidFill>
              </a:rPr>
              <a:t>BCCS school buses are provided by the City of Waterbury Public Schools. </a:t>
            </a:r>
            <a:endParaRPr sz="2900">
              <a:solidFill>
                <a:srgbClr val="FFFFFF"/>
              </a:solidFill>
            </a:endParaRPr>
          </a:p>
          <a:p>
            <a:pPr indent="0" lvl="0" marL="0" rtl="0" algn="l">
              <a:spcBef>
                <a:spcPts val="0"/>
              </a:spcBef>
              <a:spcAft>
                <a:spcPts val="0"/>
              </a:spcAft>
              <a:buNone/>
            </a:pPr>
            <a:r>
              <a:t/>
            </a:r>
            <a:endParaRPr sz="2900">
              <a:solidFill>
                <a:srgbClr val="FFFFFF"/>
              </a:solidFill>
            </a:endParaRPr>
          </a:p>
          <a:p>
            <a:pPr indent="0" lvl="0" marL="0" rtl="0" algn="l">
              <a:spcBef>
                <a:spcPts val="0"/>
              </a:spcBef>
              <a:spcAft>
                <a:spcPts val="0"/>
              </a:spcAft>
              <a:buNone/>
            </a:pPr>
            <a:r>
              <a:rPr lang="en" sz="2900">
                <a:solidFill>
                  <a:srgbClr val="FFFFFF"/>
                </a:solidFill>
              </a:rPr>
              <a:t>BCCS does not control bus routes, schedules, or transportation policies; therefore, we will be bound by the protocols put into place by the Waterbury Public School District. </a:t>
            </a:r>
            <a:endParaRPr sz="2900">
              <a:solidFill>
                <a:srgbClr val="FFFFFF"/>
              </a:solidFill>
            </a:endParaRPr>
          </a:p>
          <a:p>
            <a:pPr indent="0" lvl="0" marL="0" rtl="0" algn="l">
              <a:spcBef>
                <a:spcPts val="0"/>
              </a:spcBef>
              <a:spcAft>
                <a:spcPts val="0"/>
              </a:spcAft>
              <a:buNone/>
            </a:pPr>
            <a:r>
              <a:t/>
            </a:r>
            <a:endParaRPr sz="2900">
              <a:solidFill>
                <a:srgbClr val="FFFFFF"/>
              </a:solidFill>
            </a:endParaRPr>
          </a:p>
          <a:p>
            <a:pPr indent="0" lvl="0" marL="0" rtl="0" algn="l">
              <a:spcBef>
                <a:spcPts val="0"/>
              </a:spcBef>
              <a:spcAft>
                <a:spcPts val="0"/>
              </a:spcAft>
              <a:buNone/>
            </a:pPr>
            <a:r>
              <a:rPr lang="en" sz="2900">
                <a:solidFill>
                  <a:srgbClr val="FFFFFF"/>
                </a:solidFill>
              </a:rPr>
              <a:t>Buses will be cleaned and sanitized every day and in between groups.</a:t>
            </a:r>
            <a:endParaRPr sz="2900">
              <a:solidFill>
                <a:srgbClr val="FFFFFF"/>
              </a:solidFill>
            </a:endParaRPr>
          </a:p>
          <a:p>
            <a:pPr indent="0" lvl="0" marL="0" rtl="0" algn="l">
              <a:spcBef>
                <a:spcPts val="0"/>
              </a:spcBef>
              <a:spcAft>
                <a:spcPts val="0"/>
              </a:spcAft>
              <a:buNone/>
            </a:pPr>
            <a:r>
              <a:t/>
            </a:r>
            <a:endParaRPr sz="2900">
              <a:solidFill>
                <a:srgbClr val="FFFFFF"/>
              </a:solidFill>
            </a:endParaRPr>
          </a:p>
          <a:p>
            <a:pPr indent="0" lvl="0" marL="0" rtl="0" algn="l">
              <a:spcBef>
                <a:spcPts val="0"/>
              </a:spcBef>
              <a:spcAft>
                <a:spcPts val="0"/>
              </a:spcAft>
              <a:buNone/>
            </a:pPr>
            <a:r>
              <a:rPr lang="en" sz="2900">
                <a:solidFill>
                  <a:srgbClr val="FFFFFF"/>
                </a:solidFill>
              </a:rPr>
              <a:t>The protocol updates can be found on the Waterbury Public Schools website.</a:t>
            </a:r>
            <a:endParaRPr sz="2900">
              <a:solidFill>
                <a:srgbClr val="FFFFFF"/>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218" name="Shape 218"/>
        <p:cNvGrpSpPr/>
        <p:nvPr/>
      </p:nvGrpSpPr>
      <p:grpSpPr>
        <a:xfrm>
          <a:off x="0" y="0"/>
          <a:ext cx="0" cy="0"/>
          <a:chOff x="0" y="0"/>
          <a:chExt cx="0" cy="0"/>
        </a:xfrm>
      </p:grpSpPr>
      <p:sp>
        <p:nvSpPr>
          <p:cNvPr id="219" name="Google Shape;219;p40"/>
          <p:cNvSpPr txBox="1"/>
          <p:nvPr>
            <p:ph type="title"/>
          </p:nvPr>
        </p:nvSpPr>
        <p:spPr>
          <a:xfrm>
            <a:off x="342875" y="319772"/>
            <a:ext cx="9372600" cy="7226100"/>
          </a:xfrm>
          <a:prstGeom prst="rect">
            <a:avLst/>
          </a:prstGeom>
        </p:spPr>
        <p:txBody>
          <a:bodyPr anchorCtr="0" anchor="ctr" bIns="113100" lIns="113100" spcFirstLastPara="1" rIns="113100" wrap="square" tIns="113100">
            <a:noAutofit/>
          </a:bodyPr>
          <a:lstStyle/>
          <a:p>
            <a:pPr indent="0" lvl="0" marL="457200" rtl="0" algn="l">
              <a:spcBef>
                <a:spcPts val="0"/>
              </a:spcBef>
              <a:spcAft>
                <a:spcPts val="0"/>
              </a:spcAft>
              <a:buNone/>
            </a:pPr>
            <a:r>
              <a:t/>
            </a:r>
            <a:endParaRPr sz="3900">
              <a:solidFill>
                <a:srgbClr val="FFFFFF"/>
              </a:solidFill>
            </a:endParaRPr>
          </a:p>
          <a:p>
            <a:pPr indent="0" lvl="0" marL="457200" rtl="0" algn="l">
              <a:spcBef>
                <a:spcPts val="0"/>
              </a:spcBef>
              <a:spcAft>
                <a:spcPts val="0"/>
              </a:spcAft>
              <a:buNone/>
            </a:pPr>
            <a:r>
              <a:t/>
            </a:r>
            <a:endParaRPr sz="3900">
              <a:solidFill>
                <a:srgbClr val="FFFFFF"/>
              </a:solidFill>
            </a:endParaRPr>
          </a:p>
          <a:p>
            <a:pPr indent="-476250" lvl="0" marL="457200" rtl="0" algn="l">
              <a:spcBef>
                <a:spcPts val="0"/>
              </a:spcBef>
              <a:spcAft>
                <a:spcPts val="0"/>
              </a:spcAft>
              <a:buClr>
                <a:srgbClr val="FFFFFF"/>
              </a:buClr>
              <a:buSzPts val="3900"/>
              <a:buChar char="●"/>
            </a:pPr>
            <a:r>
              <a:rPr lang="en" sz="3900">
                <a:solidFill>
                  <a:srgbClr val="FFFFFF"/>
                </a:solidFill>
              </a:rPr>
              <a:t>Parents or Guardians must pre-screen students before bringing them to the bus stop. </a:t>
            </a:r>
            <a:endParaRPr sz="3900">
              <a:solidFill>
                <a:srgbClr val="FFFFFF"/>
              </a:solidFill>
            </a:endParaRPr>
          </a:p>
          <a:p>
            <a:pPr indent="0" lvl="0" marL="0" rtl="0" algn="l">
              <a:spcBef>
                <a:spcPts val="0"/>
              </a:spcBef>
              <a:spcAft>
                <a:spcPts val="0"/>
              </a:spcAft>
              <a:buNone/>
            </a:pPr>
            <a:r>
              <a:t/>
            </a:r>
            <a:endParaRPr sz="3900">
              <a:solidFill>
                <a:srgbClr val="FFFFFF"/>
              </a:solidFill>
            </a:endParaRPr>
          </a:p>
          <a:p>
            <a:pPr indent="-476250" lvl="0" marL="457200" rtl="0" algn="l">
              <a:spcBef>
                <a:spcPts val="0"/>
              </a:spcBef>
              <a:spcAft>
                <a:spcPts val="0"/>
              </a:spcAft>
              <a:buClr>
                <a:srgbClr val="FFFFFF"/>
              </a:buClr>
              <a:buSzPts val="3900"/>
              <a:buChar char="●"/>
            </a:pPr>
            <a:r>
              <a:rPr lang="en" sz="3900">
                <a:solidFill>
                  <a:srgbClr val="FFFFFF"/>
                </a:solidFill>
              </a:rPr>
              <a:t>Families will provide the face mask for their child to use all day.</a:t>
            </a:r>
            <a:endParaRPr sz="3900">
              <a:solidFill>
                <a:srgbClr val="FFFFFF"/>
              </a:solidFill>
            </a:endParaRPr>
          </a:p>
          <a:p>
            <a:pPr indent="0" lvl="0" marL="0" rtl="0" algn="ctr">
              <a:spcBef>
                <a:spcPts val="0"/>
              </a:spcBef>
              <a:spcAft>
                <a:spcPts val="0"/>
              </a:spcAft>
              <a:buNone/>
            </a:pPr>
            <a:r>
              <a:rPr lang="en" sz="3900">
                <a:solidFill>
                  <a:srgbClr val="FFFFFF"/>
                </a:solidFill>
              </a:rPr>
              <a:t> </a:t>
            </a:r>
            <a:endParaRPr sz="3900">
              <a:solidFill>
                <a:srgbClr val="FFFFFF"/>
              </a:solidFill>
            </a:endParaRPr>
          </a:p>
          <a:p>
            <a:pPr indent="-514350" lvl="0" marL="457200" rtl="0" algn="l">
              <a:spcBef>
                <a:spcPts val="0"/>
              </a:spcBef>
              <a:spcAft>
                <a:spcPts val="0"/>
              </a:spcAft>
              <a:buClr>
                <a:srgbClr val="FFFFFF"/>
              </a:buClr>
              <a:buSzPts val="4500"/>
              <a:buChar char="●"/>
            </a:pPr>
            <a:r>
              <a:rPr lang="en" sz="3900">
                <a:solidFill>
                  <a:srgbClr val="FFFFFF"/>
                </a:solidFill>
              </a:rPr>
              <a:t>Any student with a fever or other COVID-19 symptoms must remain home.</a:t>
            </a:r>
            <a:r>
              <a:rPr lang="en"/>
              <a:t> </a:t>
            </a:r>
            <a:endParaRPr/>
          </a:p>
        </p:txBody>
      </p:sp>
      <p:sp>
        <p:nvSpPr>
          <p:cNvPr id="220" name="Google Shape;220;p40"/>
          <p:cNvSpPr txBox="1"/>
          <p:nvPr/>
        </p:nvSpPr>
        <p:spPr>
          <a:xfrm>
            <a:off x="388775" y="319775"/>
            <a:ext cx="9504900" cy="1426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4300">
                <a:solidFill>
                  <a:srgbClr val="FFFFFF"/>
                </a:solidFill>
              </a:rPr>
              <a:t>  </a:t>
            </a:r>
            <a:r>
              <a:rPr lang="en" sz="4300">
                <a:solidFill>
                  <a:srgbClr val="FFFFFF"/>
                </a:solidFill>
              </a:rPr>
              <a:t>BEFORE a Student Boards the Bus</a:t>
            </a:r>
            <a:endParaRPr sz="4300">
              <a:solidFill>
                <a:srgbClr val="FFFFFF"/>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224" name="Shape 224"/>
        <p:cNvGrpSpPr/>
        <p:nvPr/>
      </p:nvGrpSpPr>
      <p:grpSpPr>
        <a:xfrm>
          <a:off x="0" y="0"/>
          <a:ext cx="0" cy="0"/>
          <a:chOff x="0" y="0"/>
          <a:chExt cx="0" cy="0"/>
        </a:xfrm>
      </p:grpSpPr>
      <p:sp>
        <p:nvSpPr>
          <p:cNvPr id="225" name="Google Shape;225;p41"/>
          <p:cNvSpPr txBox="1"/>
          <p:nvPr>
            <p:ph type="title"/>
          </p:nvPr>
        </p:nvSpPr>
        <p:spPr>
          <a:xfrm>
            <a:off x="342875" y="147797"/>
            <a:ext cx="9372600" cy="7414200"/>
          </a:xfrm>
          <a:prstGeom prst="rect">
            <a:avLst/>
          </a:prstGeom>
        </p:spPr>
        <p:txBody>
          <a:bodyPr anchorCtr="0" anchor="t" bIns="113100" lIns="113100" spcFirstLastPara="1" rIns="113100" wrap="square" tIns="113100">
            <a:noAutofit/>
          </a:bodyPr>
          <a:lstStyle/>
          <a:p>
            <a:pPr indent="0" lvl="0" marL="0" rtl="0" algn="l">
              <a:spcBef>
                <a:spcPts val="0"/>
              </a:spcBef>
              <a:spcAft>
                <a:spcPts val="0"/>
              </a:spcAft>
              <a:buNone/>
            </a:pPr>
            <a:r>
              <a:t/>
            </a:r>
            <a:endParaRPr sz="3500">
              <a:solidFill>
                <a:srgbClr val="FFFFFF"/>
              </a:solidFill>
            </a:endParaRPr>
          </a:p>
          <a:p>
            <a:pPr indent="0" lvl="0" marL="0" rtl="0" algn="l">
              <a:spcBef>
                <a:spcPts val="0"/>
              </a:spcBef>
              <a:spcAft>
                <a:spcPts val="0"/>
              </a:spcAft>
              <a:buNone/>
            </a:pPr>
            <a:r>
              <a:t/>
            </a:r>
            <a:endParaRPr sz="3500">
              <a:solidFill>
                <a:srgbClr val="FFFFFF"/>
              </a:solidFill>
            </a:endParaRPr>
          </a:p>
          <a:p>
            <a:pPr indent="0" lvl="0" marL="0" rtl="0" algn="l">
              <a:spcBef>
                <a:spcPts val="0"/>
              </a:spcBef>
              <a:spcAft>
                <a:spcPts val="0"/>
              </a:spcAft>
              <a:buNone/>
            </a:pPr>
            <a:r>
              <a:t/>
            </a:r>
            <a:endParaRPr sz="3500">
              <a:solidFill>
                <a:srgbClr val="FFFFFF"/>
              </a:solidFill>
            </a:endParaRPr>
          </a:p>
          <a:p>
            <a:pPr indent="0" lvl="0" marL="0" rtl="0" algn="l">
              <a:spcBef>
                <a:spcPts val="0"/>
              </a:spcBef>
              <a:spcAft>
                <a:spcPts val="0"/>
              </a:spcAft>
              <a:buNone/>
            </a:pPr>
            <a:r>
              <a:rPr lang="en" sz="3500">
                <a:solidFill>
                  <a:srgbClr val="FFFFFF"/>
                </a:solidFill>
              </a:rPr>
              <a:t>Students and staff must stay at home when sick, especially if they have COVID-19 symptoms such as fever and cough.  </a:t>
            </a:r>
            <a:endParaRPr sz="3500">
              <a:solidFill>
                <a:srgbClr val="FFFFFF"/>
              </a:solidFill>
            </a:endParaRPr>
          </a:p>
          <a:p>
            <a:pPr indent="0" lvl="0" marL="0" rtl="0" algn="ctr">
              <a:spcBef>
                <a:spcPts val="0"/>
              </a:spcBef>
              <a:spcAft>
                <a:spcPts val="0"/>
              </a:spcAft>
              <a:buNone/>
            </a:pPr>
            <a:r>
              <a:t/>
            </a:r>
            <a:endParaRPr sz="3500">
              <a:solidFill>
                <a:srgbClr val="FFFFFF"/>
              </a:solidFill>
            </a:endParaRPr>
          </a:p>
          <a:p>
            <a:pPr indent="0" lvl="0" marL="0" rtl="0" algn="l">
              <a:spcBef>
                <a:spcPts val="0"/>
              </a:spcBef>
              <a:spcAft>
                <a:spcPts val="0"/>
              </a:spcAft>
              <a:buNone/>
            </a:pPr>
            <a:r>
              <a:rPr lang="en" sz="3500">
                <a:solidFill>
                  <a:srgbClr val="FFFFFF"/>
                </a:solidFill>
              </a:rPr>
              <a:t>Students and staff must notify the school if:</a:t>
            </a:r>
            <a:endParaRPr sz="3500">
              <a:solidFill>
                <a:srgbClr val="FFFFFF"/>
              </a:solidFill>
            </a:endParaRPr>
          </a:p>
          <a:p>
            <a:pPr indent="-450850" lvl="0" marL="457200" rtl="0" algn="l">
              <a:spcBef>
                <a:spcPts val="0"/>
              </a:spcBef>
              <a:spcAft>
                <a:spcPts val="0"/>
              </a:spcAft>
              <a:buClr>
                <a:srgbClr val="FFFFFF"/>
              </a:buClr>
              <a:buSzPts val="3500"/>
              <a:buChar char="●"/>
            </a:pPr>
            <a:r>
              <a:rPr lang="en" sz="3500">
                <a:solidFill>
                  <a:srgbClr val="FFFFFF"/>
                </a:solidFill>
              </a:rPr>
              <a:t>They are sick with COVID-19 related symptoms.</a:t>
            </a:r>
            <a:endParaRPr sz="3500">
              <a:solidFill>
                <a:srgbClr val="FFFFFF"/>
              </a:solidFill>
            </a:endParaRPr>
          </a:p>
          <a:p>
            <a:pPr indent="-450850" lvl="0" marL="457200" rtl="0" algn="l">
              <a:spcBef>
                <a:spcPts val="0"/>
              </a:spcBef>
              <a:spcAft>
                <a:spcPts val="0"/>
              </a:spcAft>
              <a:buClr>
                <a:srgbClr val="FFFFFF"/>
              </a:buClr>
              <a:buSzPts val="3500"/>
              <a:buChar char="●"/>
            </a:pPr>
            <a:r>
              <a:rPr lang="en" sz="3500">
                <a:solidFill>
                  <a:srgbClr val="FFFFFF"/>
                </a:solidFill>
              </a:rPr>
              <a:t>They should contact the school if they had contact with someone suspected of having or been diagnosed with COVID-19. </a:t>
            </a:r>
            <a:endParaRPr sz="3500">
              <a:solidFill>
                <a:srgbClr val="FFFFFF"/>
              </a:solidFill>
            </a:endParaRPr>
          </a:p>
        </p:txBody>
      </p:sp>
      <p:sp>
        <p:nvSpPr>
          <p:cNvPr id="226" name="Google Shape;226;p41"/>
          <p:cNvSpPr txBox="1"/>
          <p:nvPr/>
        </p:nvSpPr>
        <p:spPr>
          <a:xfrm>
            <a:off x="512700" y="630675"/>
            <a:ext cx="8074500" cy="9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600">
                <a:solidFill>
                  <a:srgbClr val="FFFFFF"/>
                </a:solidFill>
              </a:rPr>
              <a:t>                In Case of Sickness</a:t>
            </a:r>
            <a:endParaRPr sz="3600">
              <a:solidFill>
                <a:srgbClr val="FFFFFF"/>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67" name="Shape 67"/>
        <p:cNvGrpSpPr/>
        <p:nvPr/>
      </p:nvGrpSpPr>
      <p:grpSpPr>
        <a:xfrm>
          <a:off x="0" y="0"/>
          <a:ext cx="0" cy="0"/>
          <a:chOff x="0" y="0"/>
          <a:chExt cx="0" cy="0"/>
        </a:xfrm>
      </p:grpSpPr>
      <p:sp>
        <p:nvSpPr>
          <p:cNvPr id="68" name="Google Shape;68;p15"/>
          <p:cNvSpPr txBox="1"/>
          <p:nvPr/>
        </p:nvSpPr>
        <p:spPr>
          <a:xfrm rot="-314032">
            <a:off x="4595807" y="5172971"/>
            <a:ext cx="39465" cy="35762"/>
          </a:xfrm>
          <a:prstGeom prst="rect">
            <a:avLst/>
          </a:prstGeom>
          <a:noFill/>
          <a:ln>
            <a:noFill/>
          </a:ln>
        </p:spPr>
        <p:txBody>
          <a:bodyPr anchorCtr="0" anchor="t" bIns="113100" lIns="113100" spcFirstLastPara="1" rIns="113100" wrap="square" tIns="113100">
            <a:noAutofit/>
          </a:bodyPr>
          <a:lstStyle/>
          <a:p>
            <a:pPr indent="0" lvl="0" marL="0" rtl="0" algn="l">
              <a:spcBef>
                <a:spcPts val="0"/>
              </a:spcBef>
              <a:spcAft>
                <a:spcPts val="0"/>
              </a:spcAft>
              <a:buNone/>
            </a:pPr>
            <a:r>
              <a:t/>
            </a:r>
            <a:endParaRPr sz="1700"/>
          </a:p>
        </p:txBody>
      </p:sp>
      <p:sp>
        <p:nvSpPr>
          <p:cNvPr id="69" name="Google Shape;69;p15"/>
          <p:cNvSpPr txBox="1"/>
          <p:nvPr/>
        </p:nvSpPr>
        <p:spPr>
          <a:xfrm>
            <a:off x="441625" y="2228200"/>
            <a:ext cx="9410400" cy="5160600"/>
          </a:xfrm>
          <a:prstGeom prst="rect">
            <a:avLst/>
          </a:prstGeom>
          <a:noFill/>
          <a:ln>
            <a:noFill/>
          </a:ln>
        </p:spPr>
        <p:txBody>
          <a:bodyPr anchorCtr="0" anchor="t" bIns="91425" lIns="91425" spcFirstLastPara="1" rIns="91425" wrap="square" tIns="91425">
            <a:noAutofit/>
          </a:bodyPr>
          <a:lstStyle/>
          <a:p>
            <a:pPr indent="-419100" lvl="0" marL="457200" rtl="0" algn="l">
              <a:spcBef>
                <a:spcPts val="0"/>
              </a:spcBef>
              <a:spcAft>
                <a:spcPts val="0"/>
              </a:spcAft>
              <a:buClr>
                <a:srgbClr val="FFFFFF"/>
              </a:buClr>
              <a:buSzPts val="3000"/>
              <a:buChar char="●"/>
            </a:pPr>
            <a:r>
              <a:rPr lang="en" sz="3000">
                <a:solidFill>
                  <a:srgbClr val="FFFFFF"/>
                </a:solidFill>
              </a:rPr>
              <a:t>COVID-19 banner and page has been added to our website.</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 </a:t>
            </a:r>
            <a:r>
              <a:rPr lang="en" sz="3000">
                <a:solidFill>
                  <a:srgbClr val="FFFFFF"/>
                </a:solidFill>
                <a:uFill>
                  <a:noFill/>
                </a:uFill>
                <a:hlinkClick r:id="rId3"/>
              </a:rPr>
              <a:t>covid19@brasscitycharter.org</a:t>
            </a:r>
            <a:endParaRPr sz="3000">
              <a:solidFill>
                <a:srgbClr val="FFFFFF"/>
              </a:solidFill>
            </a:endParaRPr>
          </a:p>
          <a:p>
            <a:pPr indent="0" lvl="0" marL="457200" rtl="0" algn="l">
              <a:spcBef>
                <a:spcPts val="0"/>
              </a:spcBef>
              <a:spcAft>
                <a:spcPts val="0"/>
              </a:spcAft>
              <a:buNone/>
            </a:pPr>
            <a:r>
              <a:t/>
            </a:r>
            <a:endParaRPr b="1"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All communications will be sent via ALMA</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Weekly Parent memo will include a box for COVID-19 updates.</a:t>
            </a:r>
            <a:endParaRPr sz="3000">
              <a:solidFill>
                <a:srgbClr val="FFFFFF"/>
              </a:solidFill>
            </a:endParaRPr>
          </a:p>
        </p:txBody>
      </p:sp>
      <p:sp>
        <p:nvSpPr>
          <p:cNvPr id="70" name="Google Shape;70;p15"/>
          <p:cNvSpPr txBox="1"/>
          <p:nvPr/>
        </p:nvSpPr>
        <p:spPr>
          <a:xfrm>
            <a:off x="11365400" y="3555350"/>
            <a:ext cx="8071800" cy="94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71" name="Google Shape;71;p15"/>
          <p:cNvSpPr txBox="1"/>
          <p:nvPr/>
        </p:nvSpPr>
        <p:spPr>
          <a:xfrm>
            <a:off x="251550" y="365475"/>
            <a:ext cx="9555300" cy="693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a:solidFill>
                  <a:srgbClr val="FFFFFF"/>
                </a:solidFill>
              </a:rPr>
              <a:t>                                               </a:t>
            </a:r>
            <a:r>
              <a:rPr lang="en" sz="4400">
                <a:solidFill>
                  <a:srgbClr val="FFFFFF"/>
                </a:solidFill>
              </a:rPr>
              <a:t>  C</a:t>
            </a:r>
            <a:r>
              <a:rPr lang="en" sz="4100">
                <a:solidFill>
                  <a:srgbClr val="FFFFFF"/>
                </a:solidFill>
              </a:rPr>
              <a:t>ommunications</a:t>
            </a:r>
            <a:endParaRPr sz="4100">
              <a:solidFill>
                <a:srgbClr val="FFFFFF"/>
              </a:solidFill>
            </a:endParaRPr>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230" name="Shape 230"/>
        <p:cNvGrpSpPr/>
        <p:nvPr/>
      </p:nvGrpSpPr>
      <p:grpSpPr>
        <a:xfrm>
          <a:off x="0" y="0"/>
          <a:ext cx="0" cy="0"/>
          <a:chOff x="0" y="0"/>
          <a:chExt cx="0" cy="0"/>
        </a:xfrm>
      </p:grpSpPr>
      <p:sp>
        <p:nvSpPr>
          <p:cNvPr id="231" name="Google Shape;231;p42"/>
          <p:cNvSpPr txBox="1"/>
          <p:nvPr>
            <p:ph type="title"/>
          </p:nvPr>
        </p:nvSpPr>
        <p:spPr>
          <a:xfrm>
            <a:off x="342875" y="163372"/>
            <a:ext cx="9372600" cy="7414200"/>
          </a:xfrm>
          <a:prstGeom prst="rect">
            <a:avLst/>
          </a:prstGeom>
        </p:spPr>
        <p:txBody>
          <a:bodyPr anchorCtr="0" anchor="ctr" bIns="113100" lIns="113100" spcFirstLastPara="1" rIns="113100" wrap="square" tIns="113100">
            <a:noAutofit/>
          </a:bodyPr>
          <a:lstStyle/>
          <a:p>
            <a:pPr indent="0" lvl="0" marL="0" rtl="0" algn="ctr">
              <a:spcBef>
                <a:spcPts val="0"/>
              </a:spcBef>
              <a:spcAft>
                <a:spcPts val="0"/>
              </a:spcAft>
              <a:buNone/>
            </a:pPr>
            <a:r>
              <a:rPr lang="en" sz="3000">
                <a:solidFill>
                  <a:srgbClr val="FFFFFF"/>
                </a:solidFill>
              </a:rPr>
              <a:t>BCCS will follow policies and protocols established by</a:t>
            </a:r>
            <a:endParaRPr sz="3000">
              <a:solidFill>
                <a:srgbClr val="FFFFFF"/>
              </a:solidFill>
            </a:endParaRPr>
          </a:p>
          <a:p>
            <a:pPr indent="0" lvl="0" marL="0" rtl="0" algn="l">
              <a:spcBef>
                <a:spcPts val="0"/>
              </a:spcBef>
              <a:spcAft>
                <a:spcPts val="0"/>
              </a:spcAft>
              <a:buNone/>
            </a:pPr>
            <a:r>
              <a:rPr lang="en" sz="3000">
                <a:solidFill>
                  <a:srgbClr val="FFFFFF"/>
                </a:solidFill>
              </a:rPr>
              <a:t>the Waterbury Health Department for containment and immediate response if an individual has signs or symptoms of COVID-19, there is a known exposure, or a member of the school community has a confirmed diagnosis of COVID-19.  </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0" lvl="0" marL="0" rtl="0" algn="l">
              <a:spcBef>
                <a:spcPts val="0"/>
              </a:spcBef>
              <a:spcAft>
                <a:spcPts val="0"/>
              </a:spcAft>
              <a:buNone/>
            </a:pPr>
            <a:r>
              <a:rPr lang="en" sz="3000">
                <a:solidFill>
                  <a:srgbClr val="FFFFFF"/>
                </a:solidFill>
              </a:rPr>
              <a:t>BCCS will immediately notify the Waterbury Public Health Department when learning of a COVID-19 diagnosis or exposure in the school community.</a:t>
            </a:r>
            <a:endParaRPr sz="3000">
              <a:solidFill>
                <a:srgbClr val="FFFFFF"/>
              </a:solidFill>
            </a:endParaRPr>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235" name="Shape 235"/>
        <p:cNvGrpSpPr/>
        <p:nvPr/>
      </p:nvGrpSpPr>
      <p:grpSpPr>
        <a:xfrm>
          <a:off x="0" y="0"/>
          <a:ext cx="0" cy="0"/>
          <a:chOff x="0" y="0"/>
          <a:chExt cx="0" cy="0"/>
        </a:xfrm>
      </p:grpSpPr>
      <p:sp>
        <p:nvSpPr>
          <p:cNvPr id="236" name="Google Shape;236;p43"/>
          <p:cNvSpPr txBox="1"/>
          <p:nvPr>
            <p:ph type="title"/>
          </p:nvPr>
        </p:nvSpPr>
        <p:spPr>
          <a:xfrm>
            <a:off x="342875" y="210122"/>
            <a:ext cx="9372600" cy="7414200"/>
          </a:xfrm>
          <a:prstGeom prst="rect">
            <a:avLst/>
          </a:prstGeom>
        </p:spPr>
        <p:txBody>
          <a:bodyPr anchorCtr="0" anchor="ctr" bIns="113100" lIns="113100" spcFirstLastPara="1" rIns="113100" wrap="square" tIns="113100">
            <a:noAutofit/>
          </a:bodyPr>
          <a:lstStyle/>
          <a:p>
            <a:pPr indent="0" lvl="0" marL="457200" rtl="0" algn="l">
              <a:spcBef>
                <a:spcPts val="0"/>
              </a:spcBef>
              <a:spcAft>
                <a:spcPts val="0"/>
              </a:spcAft>
              <a:buNone/>
            </a:pPr>
            <a:r>
              <a:rPr lang="en" sz="3000">
                <a:solidFill>
                  <a:srgbClr val="FFFFFF"/>
                </a:solidFill>
              </a:rPr>
              <a:t>We have established an isolation room to accommodate students who exhibit symptoms consistent with COVID-19 until a parent or guardian arrives. </a:t>
            </a:r>
            <a:endParaRPr sz="3000">
              <a:solidFill>
                <a:srgbClr val="FFFFFF"/>
              </a:solidFill>
            </a:endParaRPr>
          </a:p>
          <a:p>
            <a:pPr indent="0" lvl="0" marL="0" rtl="0" algn="ctr">
              <a:spcBef>
                <a:spcPts val="0"/>
              </a:spcBef>
              <a:spcAft>
                <a:spcPts val="0"/>
              </a:spcAft>
              <a:buNone/>
            </a:pPr>
            <a:r>
              <a:t/>
            </a:r>
            <a:endParaRPr sz="3000">
              <a:solidFill>
                <a:srgbClr val="FFFFFF"/>
              </a:solidFill>
            </a:endParaRPr>
          </a:p>
          <a:p>
            <a:pPr indent="0" lvl="0" marL="457200" rtl="0" algn="l">
              <a:spcBef>
                <a:spcPts val="0"/>
              </a:spcBef>
              <a:spcAft>
                <a:spcPts val="0"/>
              </a:spcAft>
              <a:buNone/>
            </a:pPr>
            <a:r>
              <a:rPr lang="en" sz="3000">
                <a:solidFill>
                  <a:srgbClr val="FFFFFF"/>
                </a:solidFill>
              </a:rPr>
              <a:t>The isolation room is separate from the school nurse’s office and will be supervised. The isolation room supervisor will be equipped with proper PPE.  </a:t>
            </a:r>
            <a:endParaRPr sz="3000">
              <a:solidFill>
                <a:srgbClr val="FFFFFF"/>
              </a:solidFill>
            </a:endParaRPr>
          </a:p>
          <a:p>
            <a:pPr indent="0" lvl="0" marL="0" rtl="0" algn="ctr">
              <a:spcBef>
                <a:spcPts val="0"/>
              </a:spcBef>
              <a:spcAft>
                <a:spcPts val="0"/>
              </a:spcAft>
              <a:buNone/>
            </a:pPr>
            <a:r>
              <a:t/>
            </a:r>
            <a:endParaRPr sz="3000">
              <a:solidFill>
                <a:srgbClr val="FFFFFF"/>
              </a:solidFill>
            </a:endParaRPr>
          </a:p>
          <a:p>
            <a:pPr indent="0" lvl="0" marL="457200" rtl="0" algn="l">
              <a:spcBef>
                <a:spcPts val="0"/>
              </a:spcBef>
              <a:spcAft>
                <a:spcPts val="0"/>
              </a:spcAft>
              <a:buNone/>
            </a:pPr>
            <a:r>
              <a:rPr lang="en" sz="3000">
                <a:solidFill>
                  <a:srgbClr val="FFFFFF"/>
                </a:solidFill>
              </a:rPr>
              <a:t>All persons who enter the isolation room will log</a:t>
            </a:r>
            <a:endParaRPr sz="3000">
              <a:solidFill>
                <a:srgbClr val="FFFFFF"/>
              </a:solidFill>
            </a:endParaRPr>
          </a:p>
          <a:p>
            <a:pPr indent="0" lvl="0" marL="457200" rtl="0" algn="l">
              <a:spcBef>
                <a:spcPts val="0"/>
              </a:spcBef>
              <a:spcAft>
                <a:spcPts val="0"/>
              </a:spcAft>
              <a:buNone/>
            </a:pPr>
            <a:r>
              <a:rPr lang="en" sz="3000">
                <a:solidFill>
                  <a:srgbClr val="FFFFFF"/>
                </a:solidFill>
              </a:rPr>
              <a:t>in for contact tracing purposes.  </a:t>
            </a:r>
            <a:endParaRPr sz="3000">
              <a:solidFill>
                <a:srgbClr val="FFFFFF"/>
              </a:solidFill>
            </a:endParaRPr>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240" name="Shape 240"/>
        <p:cNvGrpSpPr/>
        <p:nvPr/>
      </p:nvGrpSpPr>
      <p:grpSpPr>
        <a:xfrm>
          <a:off x="0" y="0"/>
          <a:ext cx="0" cy="0"/>
          <a:chOff x="0" y="0"/>
          <a:chExt cx="0" cy="0"/>
        </a:xfrm>
      </p:grpSpPr>
      <p:sp>
        <p:nvSpPr>
          <p:cNvPr id="241" name="Google Shape;241;p44"/>
          <p:cNvSpPr txBox="1"/>
          <p:nvPr>
            <p:ph type="title"/>
          </p:nvPr>
        </p:nvSpPr>
        <p:spPr>
          <a:xfrm>
            <a:off x="342875" y="1767700"/>
            <a:ext cx="9372600" cy="5763000"/>
          </a:xfrm>
          <a:prstGeom prst="rect">
            <a:avLst/>
          </a:prstGeom>
        </p:spPr>
        <p:txBody>
          <a:bodyPr anchorCtr="0" anchor="ctr" bIns="113100" lIns="113100" spcFirstLastPara="1" rIns="113100" wrap="square" tIns="113100">
            <a:noAutofit/>
          </a:bodyPr>
          <a:lstStyle/>
          <a:p>
            <a:pPr indent="0" lvl="0" marL="457200" rtl="0" algn="l">
              <a:spcBef>
                <a:spcPts val="0"/>
              </a:spcBef>
              <a:spcAft>
                <a:spcPts val="0"/>
              </a:spcAft>
              <a:buNone/>
            </a:pPr>
            <a:r>
              <a:rPr lang="en" sz="3100">
                <a:solidFill>
                  <a:srgbClr val="FFFFFF"/>
                </a:solidFill>
              </a:rPr>
              <a:t>BCCS is prepared to adjust plans based on health indicators and guidance from health officials.  </a:t>
            </a:r>
            <a:endParaRPr sz="3100">
              <a:solidFill>
                <a:srgbClr val="FFFFFF"/>
              </a:solidFill>
            </a:endParaRPr>
          </a:p>
          <a:p>
            <a:pPr indent="0" lvl="0" marL="457200" rtl="0" algn="l">
              <a:spcBef>
                <a:spcPts val="0"/>
              </a:spcBef>
              <a:spcAft>
                <a:spcPts val="0"/>
              </a:spcAft>
              <a:buNone/>
            </a:pPr>
            <a:r>
              <a:t/>
            </a:r>
            <a:endParaRPr sz="3100">
              <a:solidFill>
                <a:srgbClr val="FFFFFF"/>
              </a:solidFill>
            </a:endParaRPr>
          </a:p>
          <a:p>
            <a:pPr indent="0" lvl="0" marL="457200" rtl="0" algn="l">
              <a:spcBef>
                <a:spcPts val="0"/>
              </a:spcBef>
              <a:spcAft>
                <a:spcPts val="0"/>
              </a:spcAft>
              <a:buNone/>
            </a:pPr>
            <a:r>
              <a:rPr lang="en" sz="3100">
                <a:solidFill>
                  <a:srgbClr val="FFFFFF"/>
                </a:solidFill>
              </a:rPr>
              <a:t>We will follow the CT Department of Public Health indicators regarding school class cancellations and reopening.  </a:t>
            </a:r>
            <a:endParaRPr sz="3100">
              <a:solidFill>
                <a:srgbClr val="FFFFFF"/>
              </a:solidFill>
            </a:endParaRPr>
          </a:p>
          <a:p>
            <a:pPr indent="0" lvl="0" marL="457200" rtl="0" algn="l">
              <a:spcBef>
                <a:spcPts val="0"/>
              </a:spcBef>
              <a:spcAft>
                <a:spcPts val="0"/>
              </a:spcAft>
              <a:buNone/>
            </a:pPr>
            <a:r>
              <a:t/>
            </a:r>
            <a:endParaRPr sz="3100">
              <a:solidFill>
                <a:srgbClr val="FFFFFF"/>
              </a:solidFill>
            </a:endParaRPr>
          </a:p>
          <a:p>
            <a:pPr indent="0" lvl="0" marL="457200" rtl="0" algn="l">
              <a:spcBef>
                <a:spcPts val="0"/>
              </a:spcBef>
              <a:spcAft>
                <a:spcPts val="0"/>
              </a:spcAft>
              <a:buNone/>
            </a:pPr>
            <a:r>
              <a:rPr lang="en" sz="3100">
                <a:solidFill>
                  <a:srgbClr val="FFFFFF"/>
                </a:solidFill>
              </a:rPr>
              <a:t>In the event that all Waterbury Public Schools are closed, BCCS will also be closed, because Waterbury provides buses for our students.</a:t>
            </a:r>
            <a:endParaRPr sz="3100">
              <a:solidFill>
                <a:srgbClr val="FFFFFF"/>
              </a:solidFill>
            </a:endParaRPr>
          </a:p>
        </p:txBody>
      </p:sp>
      <p:sp>
        <p:nvSpPr>
          <p:cNvPr id="242" name="Google Shape;242;p44"/>
          <p:cNvSpPr txBox="1"/>
          <p:nvPr/>
        </p:nvSpPr>
        <p:spPr>
          <a:xfrm>
            <a:off x="528275" y="755275"/>
            <a:ext cx="8074500" cy="9420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600">
                <a:solidFill>
                  <a:srgbClr val="FFFFFF"/>
                </a:solidFill>
              </a:rPr>
              <a:t>         School Cancellation or Closing</a:t>
            </a:r>
            <a:endParaRPr sz="3600">
              <a:solidFill>
                <a:srgbClr val="FFFFFF"/>
              </a:solidFill>
            </a:endParaRPr>
          </a:p>
        </p:txBody>
      </p:sp>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246" name="Shape 246"/>
        <p:cNvGrpSpPr/>
        <p:nvPr/>
      </p:nvGrpSpPr>
      <p:grpSpPr>
        <a:xfrm>
          <a:off x="0" y="0"/>
          <a:ext cx="0" cy="0"/>
          <a:chOff x="0" y="0"/>
          <a:chExt cx="0" cy="0"/>
        </a:xfrm>
      </p:grpSpPr>
      <p:sp>
        <p:nvSpPr>
          <p:cNvPr id="247" name="Google Shape;247;p45"/>
          <p:cNvSpPr txBox="1"/>
          <p:nvPr>
            <p:ph type="title"/>
          </p:nvPr>
        </p:nvSpPr>
        <p:spPr>
          <a:xfrm>
            <a:off x="342875" y="381448"/>
            <a:ext cx="9372600" cy="6541800"/>
          </a:xfrm>
          <a:prstGeom prst="rect">
            <a:avLst/>
          </a:prstGeom>
        </p:spPr>
        <p:txBody>
          <a:bodyPr anchorCtr="0" anchor="ctr" bIns="113100" lIns="113100" spcFirstLastPara="1" rIns="113100" wrap="square" tIns="113100">
            <a:noAutofit/>
          </a:bodyPr>
          <a:lstStyle/>
          <a:p>
            <a:pPr indent="0" lvl="0" marL="457200" rtl="0" algn="l">
              <a:spcBef>
                <a:spcPts val="0"/>
              </a:spcBef>
              <a:spcAft>
                <a:spcPts val="0"/>
              </a:spcAft>
              <a:buNone/>
            </a:pPr>
            <a:r>
              <a:rPr lang="en" sz="3100">
                <a:solidFill>
                  <a:srgbClr val="FFFFFF"/>
                </a:solidFill>
              </a:rPr>
              <a:t>There may be an instance where BCCS would be closed when Waterbury public schools are not closed. If a student or teacher tests positive for COVID-19, local health officials may call for a short-term (2-5 days) closure to allow them to get a better understanding of the situation and determine appropriate next steps. </a:t>
            </a:r>
            <a:endParaRPr sz="3100">
              <a:solidFill>
                <a:srgbClr val="FFFFFF"/>
              </a:solidFill>
            </a:endParaRPr>
          </a:p>
          <a:p>
            <a:pPr indent="0" lvl="0" marL="0" rtl="0" algn="l">
              <a:spcBef>
                <a:spcPts val="0"/>
              </a:spcBef>
              <a:spcAft>
                <a:spcPts val="0"/>
              </a:spcAft>
              <a:buNone/>
            </a:pPr>
            <a:r>
              <a:t/>
            </a:r>
            <a:endParaRPr sz="3100">
              <a:solidFill>
                <a:srgbClr val="FFFFFF"/>
              </a:solidFill>
            </a:endParaRPr>
          </a:p>
          <a:p>
            <a:pPr indent="0" lvl="0" marL="0" rtl="0" algn="l">
              <a:spcBef>
                <a:spcPts val="0"/>
              </a:spcBef>
              <a:spcAft>
                <a:spcPts val="0"/>
              </a:spcAft>
              <a:buNone/>
            </a:pPr>
            <a:r>
              <a:t/>
            </a:r>
            <a:endParaRPr sz="3100">
              <a:solidFill>
                <a:srgbClr val="FFFFFF"/>
              </a:solidFill>
            </a:endParaRPr>
          </a:p>
          <a:p>
            <a:pPr indent="0" lvl="0" marL="457200" rtl="0" algn="l">
              <a:spcBef>
                <a:spcPts val="0"/>
              </a:spcBef>
              <a:spcAft>
                <a:spcPts val="0"/>
              </a:spcAft>
              <a:buNone/>
            </a:pPr>
            <a:r>
              <a:rPr lang="en" sz="3100">
                <a:solidFill>
                  <a:srgbClr val="FFFFFF"/>
                </a:solidFill>
              </a:rPr>
              <a:t>This will mean remote learning for a particular individual, cohort, or the entire school based on contact tracing.</a:t>
            </a:r>
            <a:endParaRPr sz="3100">
              <a:solidFill>
                <a:srgbClr val="FFFFFF"/>
              </a:solidFill>
            </a:endParaRPr>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251" name="Shape 251"/>
        <p:cNvGrpSpPr/>
        <p:nvPr/>
      </p:nvGrpSpPr>
      <p:grpSpPr>
        <a:xfrm>
          <a:off x="0" y="0"/>
          <a:ext cx="0" cy="0"/>
          <a:chOff x="0" y="0"/>
          <a:chExt cx="0" cy="0"/>
        </a:xfrm>
      </p:grpSpPr>
      <p:sp>
        <p:nvSpPr>
          <p:cNvPr id="252" name="Google Shape;252;p46"/>
          <p:cNvSpPr txBox="1"/>
          <p:nvPr>
            <p:ph type="title"/>
          </p:nvPr>
        </p:nvSpPr>
        <p:spPr>
          <a:xfrm>
            <a:off x="342875" y="132222"/>
            <a:ext cx="9372600" cy="7640100"/>
          </a:xfrm>
          <a:prstGeom prst="rect">
            <a:avLst/>
          </a:prstGeom>
        </p:spPr>
        <p:txBody>
          <a:bodyPr anchorCtr="0" anchor="ctr" bIns="113100" lIns="113100" spcFirstLastPara="1" rIns="113100" wrap="square" tIns="113100">
            <a:noAutofit/>
          </a:bodyPr>
          <a:lstStyle/>
          <a:p>
            <a:pPr indent="0" lvl="0" marL="457200" rtl="0" algn="l">
              <a:spcBef>
                <a:spcPts val="0"/>
              </a:spcBef>
              <a:spcAft>
                <a:spcPts val="0"/>
              </a:spcAft>
              <a:buNone/>
            </a:pPr>
            <a:r>
              <a:rPr lang="en" sz="3100">
                <a:solidFill>
                  <a:srgbClr val="FFFFFF"/>
                </a:solidFill>
              </a:rPr>
              <a:t>We will remain in close contact with families and staff via school emergency messaging (calls/texts), schoolwide emails, and Facebook. Familiarize yourself with the BCCS website and the Covid-19 banner.</a:t>
            </a:r>
            <a:endParaRPr sz="3100">
              <a:solidFill>
                <a:srgbClr val="FFFFFF"/>
              </a:solidFill>
            </a:endParaRPr>
          </a:p>
          <a:p>
            <a:pPr indent="0" lvl="0" marL="0" rtl="0" algn="l">
              <a:spcBef>
                <a:spcPts val="0"/>
              </a:spcBef>
              <a:spcAft>
                <a:spcPts val="0"/>
              </a:spcAft>
              <a:buNone/>
            </a:pPr>
            <a:r>
              <a:t/>
            </a:r>
            <a:endParaRPr sz="3100">
              <a:solidFill>
                <a:srgbClr val="FFFFFF"/>
              </a:solidFill>
            </a:endParaRPr>
          </a:p>
          <a:p>
            <a:pPr indent="0" lvl="0" marL="457200" rtl="0" algn="l">
              <a:spcBef>
                <a:spcPts val="0"/>
              </a:spcBef>
              <a:spcAft>
                <a:spcPts val="0"/>
              </a:spcAft>
              <a:buNone/>
            </a:pPr>
            <a:r>
              <a:rPr lang="en" sz="3100">
                <a:solidFill>
                  <a:srgbClr val="FFFFFF"/>
                </a:solidFill>
              </a:rPr>
              <a:t>We will notify CSDE immediately if contemplating class cancellations.  </a:t>
            </a:r>
            <a:endParaRPr sz="3100">
              <a:solidFill>
                <a:srgbClr val="FFFFFF"/>
              </a:solidFill>
            </a:endParaRPr>
          </a:p>
          <a:p>
            <a:pPr indent="0" lvl="0" marL="457200" rtl="0" algn="l">
              <a:spcBef>
                <a:spcPts val="0"/>
              </a:spcBef>
              <a:spcAft>
                <a:spcPts val="0"/>
              </a:spcAft>
              <a:buNone/>
            </a:pPr>
            <a:r>
              <a:t/>
            </a:r>
            <a:endParaRPr sz="3100">
              <a:solidFill>
                <a:srgbClr val="FFFFFF"/>
              </a:solidFill>
            </a:endParaRPr>
          </a:p>
          <a:p>
            <a:pPr indent="0" lvl="0" marL="457200" rtl="0" algn="l">
              <a:spcBef>
                <a:spcPts val="0"/>
              </a:spcBef>
              <a:spcAft>
                <a:spcPts val="0"/>
              </a:spcAft>
              <a:buNone/>
            </a:pPr>
            <a:r>
              <a:rPr lang="en" sz="3100">
                <a:solidFill>
                  <a:srgbClr val="FFFFFF"/>
                </a:solidFill>
              </a:rPr>
              <a:t>We will communicate to all staff and faculty their individual roles and responsibilities in the event of a shutdown occurring during the school year. </a:t>
            </a:r>
            <a:endParaRPr sz="3100">
              <a:solidFill>
                <a:srgbClr val="FFFFFF"/>
              </a:solidFill>
            </a:endParaRPr>
          </a:p>
          <a:p>
            <a:pPr indent="0" lvl="0" marL="0" rtl="0" algn="ctr">
              <a:spcBef>
                <a:spcPts val="0"/>
              </a:spcBef>
              <a:spcAft>
                <a:spcPts val="0"/>
              </a:spcAft>
              <a:buNone/>
            </a:pPr>
            <a:r>
              <a:t/>
            </a:r>
            <a:endParaRPr sz="2400">
              <a:solidFill>
                <a:srgbClr val="FFFFFF"/>
              </a:solidFill>
            </a:endParaRPr>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256" name="Shape 256"/>
        <p:cNvGrpSpPr/>
        <p:nvPr/>
      </p:nvGrpSpPr>
      <p:grpSpPr>
        <a:xfrm>
          <a:off x="0" y="0"/>
          <a:ext cx="0" cy="0"/>
          <a:chOff x="0" y="0"/>
          <a:chExt cx="0" cy="0"/>
        </a:xfrm>
      </p:grpSpPr>
      <p:sp>
        <p:nvSpPr>
          <p:cNvPr id="257" name="Google Shape;257;p47"/>
          <p:cNvSpPr txBox="1"/>
          <p:nvPr>
            <p:ph type="title"/>
          </p:nvPr>
        </p:nvSpPr>
        <p:spPr>
          <a:xfrm>
            <a:off x="252925" y="1011200"/>
            <a:ext cx="9372600" cy="2878200"/>
          </a:xfrm>
          <a:prstGeom prst="rect">
            <a:avLst/>
          </a:prstGeom>
        </p:spPr>
        <p:txBody>
          <a:bodyPr anchorCtr="0" anchor="ctr" bIns="113100" lIns="113100" spcFirstLastPara="1" rIns="113100" wrap="square" tIns="113100">
            <a:noAutofit/>
          </a:bodyPr>
          <a:lstStyle/>
          <a:p>
            <a:pPr indent="-419100" lvl="0" marL="457200" rtl="0" algn="l">
              <a:spcBef>
                <a:spcPts val="0"/>
              </a:spcBef>
              <a:spcAft>
                <a:spcPts val="0"/>
              </a:spcAft>
              <a:buClr>
                <a:srgbClr val="FFFFFF"/>
              </a:buClr>
              <a:buSzPts val="3000"/>
              <a:buChar char="●"/>
            </a:pPr>
            <a:r>
              <a:rPr lang="en" sz="3000">
                <a:solidFill>
                  <a:srgbClr val="FFFFFF"/>
                </a:solidFill>
              </a:rPr>
              <a:t>Traffic patterns for drop off/pick up remain the same. Enter the parking lot via Willow Street and proceed through the lot and around the building to the drop off area.</a:t>
            </a:r>
            <a:endParaRPr sz="3000">
              <a:solidFill>
                <a:srgbClr val="FFFFFF"/>
              </a:solidFill>
            </a:endParaRPr>
          </a:p>
          <a:p>
            <a:pPr indent="0" lvl="0" marL="0" rtl="0" algn="l">
              <a:spcBef>
                <a:spcPts val="0"/>
              </a:spcBef>
              <a:spcAft>
                <a:spcPts val="0"/>
              </a:spcAft>
              <a:buNone/>
            </a:pPr>
            <a:r>
              <a:t/>
            </a:r>
            <a:endParaRPr sz="3000">
              <a:solidFill>
                <a:srgbClr val="FFFFFF"/>
              </a:solidFill>
            </a:endParaRPr>
          </a:p>
        </p:txBody>
      </p:sp>
      <p:sp>
        <p:nvSpPr>
          <p:cNvPr id="258" name="Google Shape;258;p47"/>
          <p:cNvSpPr txBox="1"/>
          <p:nvPr/>
        </p:nvSpPr>
        <p:spPr>
          <a:xfrm>
            <a:off x="124250" y="207150"/>
            <a:ext cx="8074800" cy="929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4800">
                <a:solidFill>
                  <a:srgbClr val="FFFFFF"/>
                </a:solidFill>
              </a:rPr>
              <a:t>           Drop off and pick up</a:t>
            </a:r>
            <a:endParaRPr sz="4800">
              <a:solidFill>
                <a:srgbClr val="FFFFFF"/>
              </a:solidFill>
            </a:endParaRPr>
          </a:p>
        </p:txBody>
      </p:sp>
      <p:sp>
        <p:nvSpPr>
          <p:cNvPr id="259" name="Google Shape;259;p47"/>
          <p:cNvSpPr txBox="1"/>
          <p:nvPr/>
        </p:nvSpPr>
        <p:spPr>
          <a:xfrm>
            <a:off x="124250" y="3186075"/>
            <a:ext cx="9934200" cy="4307700"/>
          </a:xfrm>
          <a:prstGeom prst="rect">
            <a:avLst/>
          </a:prstGeom>
          <a:noFill/>
          <a:ln>
            <a:noFill/>
          </a:ln>
        </p:spPr>
        <p:txBody>
          <a:bodyPr anchorCtr="0" anchor="t" bIns="91425" lIns="91425" spcFirstLastPara="1" rIns="91425" wrap="square" tIns="91425">
            <a:noAutofit/>
          </a:bodyPr>
          <a:lstStyle/>
          <a:p>
            <a:pPr indent="-419100" lvl="0" marL="457200" rtl="0" algn="l">
              <a:spcBef>
                <a:spcPts val="0"/>
              </a:spcBef>
              <a:spcAft>
                <a:spcPts val="0"/>
              </a:spcAft>
              <a:buClr>
                <a:srgbClr val="FFFFFF"/>
              </a:buClr>
              <a:buSzPts val="3000"/>
              <a:buChar char="●"/>
            </a:pPr>
            <a:r>
              <a:rPr lang="en" sz="3000">
                <a:solidFill>
                  <a:srgbClr val="FFFFFF"/>
                </a:solidFill>
              </a:rPr>
              <a:t>Parents should remain in vehicles during drop off/pick up.  Students should exit from the rear seat behind the driver for maximum safety. Please arrange your car this way before school begins.</a:t>
            </a:r>
            <a:endParaRPr sz="3000">
              <a:solidFill>
                <a:srgbClr val="FFFFFF"/>
              </a:solidFill>
            </a:endParaRPr>
          </a:p>
          <a:p>
            <a:pPr indent="0" lvl="0" marL="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PK parents may be allowed to walk students to the building; further details will be provided in the PK meeting to be held prior to school reopening.</a:t>
            </a:r>
            <a:endParaRPr sz="3000">
              <a:solidFill>
                <a:srgbClr val="FFFFFF"/>
              </a:solidFill>
            </a:endParaRPr>
          </a:p>
        </p:txBody>
      </p:sp>
    </p:spTree>
  </p:cSld>
  <p:clrMapOvr>
    <a:masterClrMapping/>
  </p:clrMapOvr>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263" name="Shape 263"/>
        <p:cNvGrpSpPr/>
        <p:nvPr/>
      </p:nvGrpSpPr>
      <p:grpSpPr>
        <a:xfrm>
          <a:off x="0" y="0"/>
          <a:ext cx="0" cy="0"/>
          <a:chOff x="0" y="0"/>
          <a:chExt cx="0" cy="0"/>
        </a:xfrm>
      </p:grpSpPr>
      <p:sp>
        <p:nvSpPr>
          <p:cNvPr id="264" name="Google Shape;264;p48"/>
          <p:cNvSpPr txBox="1"/>
          <p:nvPr>
            <p:ph type="title"/>
          </p:nvPr>
        </p:nvSpPr>
        <p:spPr>
          <a:xfrm>
            <a:off x="342900" y="109125"/>
            <a:ext cx="9372600" cy="7169700"/>
          </a:xfrm>
          <a:prstGeom prst="rect">
            <a:avLst/>
          </a:prstGeom>
        </p:spPr>
        <p:txBody>
          <a:bodyPr anchorCtr="0" anchor="ctr" bIns="113100" lIns="113100" spcFirstLastPara="1" rIns="113100" wrap="square" tIns="113100">
            <a:noAutofit/>
          </a:bodyPr>
          <a:lstStyle/>
          <a:p>
            <a:pPr indent="0" lvl="0" marL="0" rtl="0" algn="ctr">
              <a:spcBef>
                <a:spcPts val="0"/>
              </a:spcBef>
              <a:spcAft>
                <a:spcPts val="0"/>
              </a:spcAft>
              <a:buNone/>
            </a:pPr>
            <a:r>
              <a:rPr b="1" lang="en" sz="3800">
                <a:solidFill>
                  <a:srgbClr val="FFFFFF"/>
                </a:solidFill>
              </a:rPr>
              <a:t>Dismissal -</a:t>
            </a:r>
            <a:r>
              <a:rPr b="1" lang="en" sz="3800">
                <a:solidFill>
                  <a:srgbClr val="FFFFFF"/>
                </a:solidFill>
              </a:rPr>
              <a:t>NEW PROCEDURES</a:t>
            </a:r>
            <a:endParaRPr b="1" sz="3800">
              <a:solidFill>
                <a:srgbClr val="FFFFFF"/>
              </a:solidFill>
            </a:endParaRPr>
          </a:p>
          <a:p>
            <a:pPr indent="0" lvl="0" marL="0" rtl="0" algn="ctr">
              <a:spcBef>
                <a:spcPts val="0"/>
              </a:spcBef>
              <a:spcAft>
                <a:spcPts val="0"/>
              </a:spcAft>
              <a:buNone/>
            </a:pPr>
            <a:r>
              <a:rPr b="1" lang="en" sz="3500">
                <a:solidFill>
                  <a:srgbClr val="FFFFFF"/>
                </a:solidFill>
              </a:rPr>
              <a:t>For those parents who walk up to the gate,</a:t>
            </a:r>
            <a:endParaRPr b="1" sz="3500">
              <a:solidFill>
                <a:srgbClr val="FFFFFF"/>
              </a:solidFill>
            </a:endParaRPr>
          </a:p>
          <a:p>
            <a:pPr indent="0" lvl="0" marL="0" rtl="0" algn="ctr">
              <a:spcBef>
                <a:spcPts val="0"/>
              </a:spcBef>
              <a:spcAft>
                <a:spcPts val="0"/>
              </a:spcAft>
              <a:buClr>
                <a:schemeClr val="dk1"/>
              </a:buClr>
              <a:buSzPts val="1100"/>
              <a:buFont typeface="Arial"/>
              <a:buNone/>
            </a:pPr>
            <a:r>
              <a:rPr b="1" lang="en" sz="3500">
                <a:solidFill>
                  <a:srgbClr val="FFFFFF"/>
                </a:solidFill>
              </a:rPr>
              <a:t> please take notice!</a:t>
            </a:r>
            <a:endParaRPr b="1" sz="3500">
              <a:solidFill>
                <a:srgbClr val="FFFFFF"/>
              </a:solidFill>
            </a:endParaRPr>
          </a:p>
          <a:p>
            <a:pPr indent="0" lvl="0" marL="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Parents cannot congregate at the entrance gate. </a:t>
            </a:r>
            <a:endParaRPr sz="3000">
              <a:solidFill>
                <a:srgbClr val="FFFFFF"/>
              </a:solidFill>
            </a:endParaRPr>
          </a:p>
          <a:p>
            <a:pPr indent="0" lvl="0" marL="45720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You will need to wear a mask and remain 6 ft from others </a:t>
            </a:r>
            <a:endParaRPr sz="3000">
              <a:solidFill>
                <a:srgbClr val="FFFFFF"/>
              </a:solidFill>
            </a:endParaRPr>
          </a:p>
          <a:p>
            <a:pPr indent="0" lvl="0" marL="457200" rtl="0" algn="l">
              <a:spcBef>
                <a:spcPts val="0"/>
              </a:spcBef>
              <a:spcAft>
                <a:spcPts val="0"/>
              </a:spcAft>
              <a:buNone/>
            </a:pPr>
            <a:r>
              <a:t/>
            </a:r>
            <a:endParaRPr sz="3000">
              <a:solidFill>
                <a:srgbClr val="FFFFFF"/>
              </a:solidFill>
            </a:endParaRPr>
          </a:p>
          <a:p>
            <a:pPr indent="-419100" lvl="0" marL="457200" rtl="0" algn="l">
              <a:spcBef>
                <a:spcPts val="0"/>
              </a:spcBef>
              <a:spcAft>
                <a:spcPts val="0"/>
              </a:spcAft>
              <a:buClr>
                <a:srgbClr val="FFFFFF"/>
              </a:buClr>
              <a:buSzPts val="3000"/>
              <a:buChar char="●"/>
            </a:pPr>
            <a:r>
              <a:rPr lang="en" sz="3000">
                <a:solidFill>
                  <a:srgbClr val="FFFFFF"/>
                </a:solidFill>
              </a:rPr>
              <a:t>Remain in a designated line on the sidewalk below the gate. </a:t>
            </a:r>
            <a:endParaRPr sz="3000">
              <a:solidFill>
                <a:srgbClr val="FFFFFF"/>
              </a:solidFill>
            </a:endParaRPr>
          </a:p>
          <a:p>
            <a:pPr indent="0" lvl="0" marL="457200" rtl="0" algn="l">
              <a:spcBef>
                <a:spcPts val="0"/>
              </a:spcBef>
              <a:spcAft>
                <a:spcPts val="0"/>
              </a:spcAft>
              <a:buNone/>
            </a:pPr>
            <a:r>
              <a:t/>
            </a:r>
            <a:endParaRPr sz="3000">
              <a:solidFill>
                <a:srgbClr val="FFFFFF"/>
              </a:solidFill>
            </a:endParaRPr>
          </a:p>
          <a:p>
            <a:pPr indent="-419100" lvl="0" marL="457200" rtl="0" algn="ctr">
              <a:spcBef>
                <a:spcPts val="0"/>
              </a:spcBef>
              <a:spcAft>
                <a:spcPts val="0"/>
              </a:spcAft>
              <a:buClr>
                <a:srgbClr val="FFFFFF"/>
              </a:buClr>
              <a:buSzPts val="3000"/>
              <a:buChar char="●"/>
            </a:pPr>
            <a:r>
              <a:rPr lang="en" sz="3000">
                <a:solidFill>
                  <a:srgbClr val="FFFFFF"/>
                </a:solidFill>
              </a:rPr>
              <a:t>We will add you to the list as soon as we see you. </a:t>
            </a:r>
            <a:endParaRPr sz="3000">
              <a:solidFill>
                <a:srgbClr val="FFFFFF"/>
              </a:solidFill>
            </a:endParaRPr>
          </a:p>
          <a:p>
            <a:pPr indent="0" lvl="0" marL="457200" rtl="0" algn="ctr">
              <a:spcBef>
                <a:spcPts val="0"/>
              </a:spcBef>
              <a:spcAft>
                <a:spcPts val="0"/>
              </a:spcAft>
              <a:buNone/>
            </a:pPr>
            <a:r>
              <a:t/>
            </a:r>
            <a:endParaRPr sz="3000">
              <a:solidFill>
                <a:srgbClr val="FFFFFF"/>
              </a:solidFill>
            </a:endParaRPr>
          </a:p>
          <a:p>
            <a:pPr indent="0" lvl="0" marL="457200" rtl="0" algn="ctr">
              <a:spcBef>
                <a:spcPts val="0"/>
              </a:spcBef>
              <a:spcAft>
                <a:spcPts val="0"/>
              </a:spcAft>
              <a:buNone/>
            </a:pPr>
            <a:r>
              <a:rPr lang="en" sz="3000">
                <a:solidFill>
                  <a:srgbClr val="FFFFFF"/>
                </a:solidFill>
              </a:rPr>
              <a:t>BE PATIENT!!</a:t>
            </a:r>
            <a:endParaRPr sz="3000">
              <a:solidFill>
                <a:srgbClr val="FFFFFF"/>
              </a:solidFill>
            </a:endParaRPr>
          </a:p>
        </p:txBody>
      </p:sp>
    </p:spTree>
  </p:cSld>
  <p:clrMapOvr>
    <a:masterClrMapping/>
  </p:clrMapOvr>
</p:sld>
</file>

<file path=ppt/slides/slide3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268" name="Shape 268"/>
        <p:cNvGrpSpPr/>
        <p:nvPr/>
      </p:nvGrpSpPr>
      <p:grpSpPr>
        <a:xfrm>
          <a:off x="0" y="0"/>
          <a:ext cx="0" cy="0"/>
          <a:chOff x="0" y="0"/>
          <a:chExt cx="0" cy="0"/>
        </a:xfrm>
      </p:grpSpPr>
      <p:sp>
        <p:nvSpPr>
          <p:cNvPr id="269" name="Google Shape;269;p49"/>
          <p:cNvSpPr txBox="1"/>
          <p:nvPr>
            <p:ph type="title"/>
          </p:nvPr>
        </p:nvSpPr>
        <p:spPr>
          <a:xfrm>
            <a:off x="342900" y="435825"/>
            <a:ext cx="9372600" cy="1144500"/>
          </a:xfrm>
          <a:prstGeom prst="rect">
            <a:avLst/>
          </a:prstGeom>
        </p:spPr>
        <p:txBody>
          <a:bodyPr anchorCtr="0" anchor="ctr" bIns="113100" lIns="113100" spcFirstLastPara="1" rIns="113100" wrap="square" tIns="113100">
            <a:noAutofit/>
          </a:bodyPr>
          <a:lstStyle/>
          <a:p>
            <a:pPr indent="0" lvl="0" marL="0" rtl="0" algn="ctr">
              <a:spcBef>
                <a:spcPts val="0"/>
              </a:spcBef>
              <a:spcAft>
                <a:spcPts val="0"/>
              </a:spcAft>
              <a:buNone/>
            </a:pPr>
            <a:r>
              <a:rPr lang="en" sz="7200">
                <a:solidFill>
                  <a:srgbClr val="FFFFFF"/>
                </a:solidFill>
              </a:rPr>
              <a:t>Early Dismissal </a:t>
            </a:r>
            <a:endParaRPr sz="7200">
              <a:solidFill>
                <a:srgbClr val="FFFFFF"/>
              </a:solidFill>
            </a:endParaRPr>
          </a:p>
        </p:txBody>
      </p:sp>
      <p:sp>
        <p:nvSpPr>
          <p:cNvPr id="270" name="Google Shape;270;p49"/>
          <p:cNvSpPr txBox="1"/>
          <p:nvPr/>
        </p:nvSpPr>
        <p:spPr>
          <a:xfrm>
            <a:off x="133700" y="2526275"/>
            <a:ext cx="9715500" cy="2058300"/>
          </a:xfrm>
          <a:prstGeom prst="rect">
            <a:avLst/>
          </a:prstGeom>
          <a:noFill/>
          <a:ln>
            <a:noFill/>
          </a:ln>
        </p:spPr>
        <p:txBody>
          <a:bodyPr anchorCtr="0" anchor="t" bIns="91425" lIns="91425" spcFirstLastPara="1" rIns="91425" wrap="square" tIns="91425">
            <a:noAutofit/>
          </a:bodyPr>
          <a:lstStyle/>
          <a:p>
            <a:pPr indent="0" lvl="0" marL="457200" rtl="0" algn="l">
              <a:spcBef>
                <a:spcPts val="0"/>
              </a:spcBef>
              <a:spcAft>
                <a:spcPts val="0"/>
              </a:spcAft>
              <a:buNone/>
            </a:pPr>
            <a:r>
              <a:rPr lang="en" sz="3900">
                <a:solidFill>
                  <a:srgbClr val="FFFFFF"/>
                </a:solidFill>
              </a:rPr>
              <a:t>No child will be dismissed early for any reason without prior written notice to dismissal@brasscitycharter.org</a:t>
            </a:r>
            <a:endParaRPr sz="3900">
              <a:solidFill>
                <a:srgbClr val="FFFFFF"/>
              </a:solidFill>
            </a:endParaRPr>
          </a:p>
          <a:p>
            <a:pPr indent="0" lvl="0" marL="457200" rtl="0" algn="l">
              <a:spcBef>
                <a:spcPts val="0"/>
              </a:spcBef>
              <a:spcAft>
                <a:spcPts val="0"/>
              </a:spcAft>
              <a:buNone/>
            </a:pPr>
            <a:r>
              <a:t/>
            </a:r>
            <a:endParaRPr sz="3900">
              <a:solidFill>
                <a:srgbClr val="FFFFFF"/>
              </a:solidFill>
            </a:endParaRPr>
          </a:p>
          <a:p>
            <a:pPr indent="0" lvl="0" marL="0" rtl="0" algn="l">
              <a:spcBef>
                <a:spcPts val="0"/>
              </a:spcBef>
              <a:spcAft>
                <a:spcPts val="0"/>
              </a:spcAft>
              <a:buNone/>
            </a:pPr>
            <a:r>
              <a:t/>
            </a:r>
            <a:endParaRPr sz="4800">
              <a:solidFill>
                <a:srgbClr val="FFFFFF"/>
              </a:solidFill>
            </a:endParaRPr>
          </a:p>
          <a:p>
            <a:pPr indent="0" lvl="0" marL="457200" rtl="0" algn="ctr">
              <a:spcBef>
                <a:spcPts val="0"/>
              </a:spcBef>
              <a:spcAft>
                <a:spcPts val="0"/>
              </a:spcAft>
              <a:buNone/>
            </a:pPr>
            <a:r>
              <a:rPr lang="en" sz="4800">
                <a:solidFill>
                  <a:srgbClr val="FFFFFF"/>
                </a:solidFill>
              </a:rPr>
              <a:t>PLEASE- do not show up unannounced for your child.</a:t>
            </a:r>
            <a:endParaRPr sz="4800">
              <a:solidFill>
                <a:srgbClr val="FFFFFF"/>
              </a:solidFill>
            </a:endParaRPr>
          </a:p>
        </p:txBody>
      </p:sp>
    </p:spTree>
  </p:cSld>
  <p:clrMapOvr>
    <a:masterClrMapping/>
  </p:clrMapOvr>
</p:sld>
</file>

<file path=ppt/slides/slide3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274" name="Shape 274"/>
        <p:cNvGrpSpPr/>
        <p:nvPr/>
      </p:nvGrpSpPr>
      <p:grpSpPr>
        <a:xfrm>
          <a:off x="0" y="0"/>
          <a:ext cx="0" cy="0"/>
          <a:chOff x="0" y="0"/>
          <a:chExt cx="0" cy="0"/>
        </a:xfrm>
      </p:grpSpPr>
      <p:sp>
        <p:nvSpPr>
          <p:cNvPr id="275" name="Google Shape;275;p50"/>
          <p:cNvSpPr txBox="1"/>
          <p:nvPr>
            <p:ph type="title"/>
          </p:nvPr>
        </p:nvSpPr>
        <p:spPr>
          <a:xfrm>
            <a:off x="136525" y="132450"/>
            <a:ext cx="9783900" cy="7507500"/>
          </a:xfrm>
          <a:prstGeom prst="rect">
            <a:avLst/>
          </a:prstGeom>
        </p:spPr>
        <p:txBody>
          <a:bodyPr anchorCtr="0" anchor="ctr" bIns="113100" lIns="113100" spcFirstLastPara="1" rIns="113100" wrap="square" tIns="113100">
            <a:noAutofit/>
          </a:bodyPr>
          <a:lstStyle/>
          <a:p>
            <a:pPr indent="0" lvl="0" marL="0" rtl="0" algn="l">
              <a:spcBef>
                <a:spcPts val="0"/>
              </a:spcBef>
              <a:spcAft>
                <a:spcPts val="0"/>
              </a:spcAft>
              <a:buNone/>
            </a:pPr>
            <a:r>
              <a:rPr lang="en" sz="3600">
                <a:solidFill>
                  <a:srgbClr val="FFFFFF"/>
                </a:solidFill>
              </a:rPr>
              <a:t>BCCS has been utilizing the summer to provide our staff with:</a:t>
            </a:r>
            <a:endParaRPr sz="2400">
              <a:solidFill>
                <a:srgbClr val="FFFFFF"/>
              </a:solidFill>
            </a:endParaRPr>
          </a:p>
          <a:p>
            <a:pPr indent="0" lvl="0" marL="0" rtl="0" algn="ctr">
              <a:spcBef>
                <a:spcPts val="0"/>
              </a:spcBef>
              <a:spcAft>
                <a:spcPts val="0"/>
              </a:spcAft>
              <a:buNone/>
            </a:pPr>
            <a:r>
              <a:t/>
            </a:r>
            <a:endParaRPr sz="2400">
              <a:solidFill>
                <a:srgbClr val="FFFFFF"/>
              </a:solidFill>
            </a:endParaRPr>
          </a:p>
          <a:p>
            <a:pPr indent="-457200" lvl="0" marL="457200" rtl="0" algn="l">
              <a:spcBef>
                <a:spcPts val="0"/>
              </a:spcBef>
              <a:spcAft>
                <a:spcPts val="0"/>
              </a:spcAft>
              <a:buClr>
                <a:srgbClr val="FFFFFF"/>
              </a:buClr>
              <a:buSzPts val="3600"/>
              <a:buChar char="●"/>
            </a:pPr>
            <a:r>
              <a:rPr lang="en" sz="3600">
                <a:solidFill>
                  <a:srgbClr val="FFFFFF"/>
                </a:solidFill>
              </a:rPr>
              <a:t>professional development on anti bias training</a:t>
            </a:r>
            <a:endParaRPr sz="3600">
              <a:solidFill>
                <a:srgbClr val="FFFFFF"/>
              </a:solidFill>
            </a:endParaRPr>
          </a:p>
          <a:p>
            <a:pPr indent="-457200" lvl="0" marL="457200" rtl="0" algn="l">
              <a:spcBef>
                <a:spcPts val="0"/>
              </a:spcBef>
              <a:spcAft>
                <a:spcPts val="0"/>
              </a:spcAft>
              <a:buClr>
                <a:srgbClr val="FFFFFF"/>
              </a:buClr>
              <a:buSzPts val="3600"/>
              <a:buChar char="●"/>
            </a:pPr>
            <a:r>
              <a:rPr lang="en" sz="3600">
                <a:solidFill>
                  <a:srgbClr val="FFFFFF"/>
                </a:solidFill>
              </a:rPr>
              <a:t>reviewing curriculum and online platforms</a:t>
            </a:r>
            <a:endParaRPr sz="3600">
              <a:solidFill>
                <a:srgbClr val="FFFFFF"/>
              </a:solidFill>
            </a:endParaRPr>
          </a:p>
          <a:p>
            <a:pPr indent="-457200" lvl="0" marL="457200" rtl="0" algn="l">
              <a:spcBef>
                <a:spcPts val="0"/>
              </a:spcBef>
              <a:spcAft>
                <a:spcPts val="0"/>
              </a:spcAft>
              <a:buClr>
                <a:srgbClr val="FFFFFF"/>
              </a:buClr>
              <a:buSzPts val="3600"/>
              <a:buChar char="●"/>
            </a:pPr>
            <a:r>
              <a:rPr lang="en" sz="3600">
                <a:solidFill>
                  <a:srgbClr val="FFFFFF"/>
                </a:solidFill>
              </a:rPr>
              <a:t>planning for the social and emotional needs of students</a:t>
            </a:r>
            <a:endParaRPr sz="3600">
              <a:solidFill>
                <a:srgbClr val="FFFFFF"/>
              </a:solidFill>
            </a:endParaRPr>
          </a:p>
          <a:p>
            <a:pPr indent="-457200" lvl="0" marL="457200" rtl="0" algn="l">
              <a:spcBef>
                <a:spcPts val="0"/>
              </a:spcBef>
              <a:spcAft>
                <a:spcPts val="0"/>
              </a:spcAft>
              <a:buClr>
                <a:srgbClr val="FFFFFF"/>
              </a:buClr>
              <a:buSzPts val="3600"/>
              <a:buChar char="●"/>
            </a:pPr>
            <a:r>
              <a:rPr lang="en" sz="3600">
                <a:solidFill>
                  <a:srgbClr val="FFFFFF"/>
                </a:solidFill>
              </a:rPr>
              <a:t>learning the new health and safety protocols. </a:t>
            </a:r>
            <a:endParaRPr sz="3600">
              <a:solidFill>
                <a:srgbClr val="FFFFFF"/>
              </a:solidFill>
            </a:endParaRPr>
          </a:p>
          <a:p>
            <a:pPr indent="0" lvl="0" marL="0" rtl="0" algn="l">
              <a:spcBef>
                <a:spcPts val="0"/>
              </a:spcBef>
              <a:spcAft>
                <a:spcPts val="0"/>
              </a:spcAft>
              <a:buNone/>
            </a:pPr>
            <a:r>
              <a:t/>
            </a:r>
            <a:endParaRPr sz="3600">
              <a:solidFill>
                <a:srgbClr val="FFFFFF"/>
              </a:solidFill>
            </a:endParaRPr>
          </a:p>
          <a:p>
            <a:pPr indent="0" lvl="0" marL="0" rtl="0" algn="l">
              <a:spcBef>
                <a:spcPts val="0"/>
              </a:spcBef>
              <a:spcAft>
                <a:spcPts val="0"/>
              </a:spcAft>
              <a:buNone/>
            </a:pPr>
            <a:r>
              <a:rPr lang="en" sz="3600">
                <a:solidFill>
                  <a:srgbClr val="FFFFFF"/>
                </a:solidFill>
              </a:rPr>
              <a:t>    TOGETHER-we will be ready for anything!</a:t>
            </a:r>
            <a:endParaRPr sz="3600">
              <a:solidFill>
                <a:srgbClr val="FFFFFF"/>
              </a:solidFill>
            </a:endParaRPr>
          </a:p>
        </p:txBody>
      </p:sp>
    </p:spTree>
  </p:cSld>
  <p:clrMapOvr>
    <a:masterClrMapping/>
  </p:clrMapOvr>
</p:sld>
</file>

<file path=ppt/slides/slide3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279" name="Shape 279"/>
        <p:cNvGrpSpPr/>
        <p:nvPr/>
      </p:nvGrpSpPr>
      <p:grpSpPr>
        <a:xfrm>
          <a:off x="0" y="0"/>
          <a:ext cx="0" cy="0"/>
          <a:chOff x="0" y="0"/>
          <a:chExt cx="0" cy="0"/>
        </a:xfrm>
      </p:grpSpPr>
      <p:sp>
        <p:nvSpPr>
          <p:cNvPr id="280" name="Google Shape;280;p51"/>
          <p:cNvSpPr txBox="1"/>
          <p:nvPr>
            <p:ph type="title"/>
          </p:nvPr>
        </p:nvSpPr>
        <p:spPr>
          <a:xfrm>
            <a:off x="342875" y="211174"/>
            <a:ext cx="9372600" cy="1960200"/>
          </a:xfrm>
          <a:prstGeom prst="rect">
            <a:avLst/>
          </a:prstGeom>
        </p:spPr>
        <p:txBody>
          <a:bodyPr anchorCtr="0" anchor="ctr" bIns="113100" lIns="113100" spcFirstLastPara="1" rIns="113100" wrap="square" tIns="113100">
            <a:noAutofit/>
          </a:bodyPr>
          <a:lstStyle/>
          <a:p>
            <a:pPr indent="0" lvl="0" marL="0" rtl="0" algn="l">
              <a:spcBef>
                <a:spcPts val="0"/>
              </a:spcBef>
              <a:spcAft>
                <a:spcPts val="0"/>
              </a:spcAft>
              <a:buNone/>
            </a:pPr>
            <a:r>
              <a:rPr lang="en" sz="8800">
                <a:solidFill>
                  <a:srgbClr val="FFFFFF"/>
                </a:solidFill>
              </a:rPr>
              <a:t>  </a:t>
            </a:r>
            <a:r>
              <a:rPr lang="en" sz="6000">
                <a:solidFill>
                  <a:srgbClr val="FFFFFF"/>
                </a:solidFill>
              </a:rPr>
              <a:t>Important New Dates</a:t>
            </a:r>
            <a:endParaRPr sz="6000">
              <a:solidFill>
                <a:srgbClr val="FFFFFF"/>
              </a:solidFill>
            </a:endParaRPr>
          </a:p>
        </p:txBody>
      </p:sp>
      <p:sp>
        <p:nvSpPr>
          <p:cNvPr id="281" name="Google Shape;281;p51"/>
          <p:cNvSpPr txBox="1"/>
          <p:nvPr/>
        </p:nvSpPr>
        <p:spPr>
          <a:xfrm>
            <a:off x="1164400" y="1831575"/>
            <a:ext cx="8083200" cy="23001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600">
                <a:solidFill>
                  <a:srgbClr val="FFFFFF"/>
                </a:solidFill>
              </a:rPr>
              <a:t>  </a:t>
            </a:r>
            <a:r>
              <a:rPr b="1" lang="en" sz="3600">
                <a:solidFill>
                  <a:srgbClr val="FFFFFF"/>
                </a:solidFill>
              </a:rPr>
              <a:t>Parent Teacher Conferences:</a:t>
            </a:r>
            <a:endParaRPr b="1" sz="3600">
              <a:solidFill>
                <a:srgbClr val="FFFFFF"/>
              </a:solidFill>
            </a:endParaRPr>
          </a:p>
          <a:p>
            <a:pPr indent="0" lvl="0" marL="0" rtl="0" algn="l">
              <a:spcBef>
                <a:spcPts val="0"/>
              </a:spcBef>
              <a:spcAft>
                <a:spcPts val="0"/>
              </a:spcAft>
              <a:buNone/>
            </a:pPr>
            <a:r>
              <a:t/>
            </a:r>
            <a:endParaRPr sz="3600">
              <a:solidFill>
                <a:srgbClr val="FFFFFF"/>
              </a:solidFill>
            </a:endParaRPr>
          </a:p>
          <a:p>
            <a:pPr indent="-457200" lvl="0" marL="457200" rtl="0" algn="l">
              <a:spcBef>
                <a:spcPts val="0"/>
              </a:spcBef>
              <a:spcAft>
                <a:spcPts val="0"/>
              </a:spcAft>
              <a:buClr>
                <a:srgbClr val="FFFFFF"/>
              </a:buClr>
              <a:buSzPts val="3600"/>
              <a:buChar char="●"/>
            </a:pPr>
            <a:r>
              <a:rPr lang="en" sz="3600">
                <a:solidFill>
                  <a:srgbClr val="FFFFFF"/>
                </a:solidFill>
              </a:rPr>
              <a:t>Wed, September 2 / 8:00-1:00</a:t>
            </a:r>
            <a:endParaRPr sz="3600">
              <a:solidFill>
                <a:srgbClr val="FFFFFF"/>
              </a:solidFill>
            </a:endParaRPr>
          </a:p>
          <a:p>
            <a:pPr indent="-457200" lvl="0" marL="457200" rtl="0" algn="l">
              <a:spcBef>
                <a:spcPts val="0"/>
              </a:spcBef>
              <a:spcAft>
                <a:spcPts val="0"/>
              </a:spcAft>
              <a:buClr>
                <a:srgbClr val="FFFFFF"/>
              </a:buClr>
              <a:buSzPts val="3600"/>
              <a:buChar char="●"/>
            </a:pPr>
            <a:r>
              <a:rPr lang="en" sz="3600">
                <a:solidFill>
                  <a:srgbClr val="FFFFFF"/>
                </a:solidFill>
              </a:rPr>
              <a:t>Thurs, September 3 / 1:00-6:00</a:t>
            </a:r>
            <a:endParaRPr sz="3600">
              <a:solidFill>
                <a:srgbClr val="FFFFFF"/>
              </a:solidFill>
            </a:endParaRPr>
          </a:p>
          <a:p>
            <a:pPr indent="0" lvl="0" marL="457200" rtl="0" algn="l">
              <a:spcBef>
                <a:spcPts val="0"/>
              </a:spcBef>
              <a:spcAft>
                <a:spcPts val="0"/>
              </a:spcAft>
              <a:buNone/>
            </a:pPr>
            <a:r>
              <a:t/>
            </a:r>
            <a:endParaRPr sz="3600">
              <a:solidFill>
                <a:srgbClr val="FFFFFF"/>
              </a:solidFill>
            </a:endParaRPr>
          </a:p>
          <a:p>
            <a:pPr indent="0" lvl="0" marL="0" rtl="0" algn="l">
              <a:spcBef>
                <a:spcPts val="0"/>
              </a:spcBef>
              <a:spcAft>
                <a:spcPts val="0"/>
              </a:spcAft>
              <a:buNone/>
            </a:pPr>
            <a:r>
              <a:rPr lang="en" sz="5300">
                <a:solidFill>
                  <a:srgbClr val="FFFFFF"/>
                </a:solidFill>
              </a:rPr>
              <a:t>***NEW- </a:t>
            </a:r>
            <a:r>
              <a:rPr lang="en" sz="3300">
                <a:solidFill>
                  <a:srgbClr val="FFFFFF"/>
                </a:solidFill>
              </a:rPr>
              <a:t>FIRST DAY OF SCHOOL:</a:t>
            </a:r>
            <a:endParaRPr sz="3300">
              <a:solidFill>
                <a:srgbClr val="FFFFFF"/>
              </a:solidFill>
            </a:endParaRPr>
          </a:p>
          <a:p>
            <a:pPr indent="-457200" lvl="0" marL="457200" rtl="0" algn="l">
              <a:spcBef>
                <a:spcPts val="0"/>
              </a:spcBef>
              <a:spcAft>
                <a:spcPts val="0"/>
              </a:spcAft>
              <a:buClr>
                <a:srgbClr val="FFFFFF"/>
              </a:buClr>
              <a:buSzPts val="3600"/>
              <a:buChar char="●"/>
            </a:pPr>
            <a:r>
              <a:rPr lang="en" sz="3600">
                <a:solidFill>
                  <a:srgbClr val="FFFFFF"/>
                </a:solidFill>
              </a:rPr>
              <a:t>Tuesday, September 8- 7:15-1:00</a:t>
            </a:r>
            <a:endParaRPr sz="3600">
              <a:solidFill>
                <a:srgbClr val="FFFFFF"/>
              </a:solidFill>
            </a:endParaRPr>
          </a:p>
          <a:p>
            <a:pPr indent="0" lvl="0" marL="0" rtl="0" algn="l">
              <a:spcBef>
                <a:spcPts val="0"/>
              </a:spcBef>
              <a:spcAft>
                <a:spcPts val="0"/>
              </a:spcAft>
              <a:buNone/>
            </a:pPr>
            <a:r>
              <a:t/>
            </a:r>
            <a:endParaRPr sz="3100">
              <a:solidFill>
                <a:srgbClr val="FFFFFF"/>
              </a:solidFill>
            </a:endParaRPr>
          </a:p>
          <a:p>
            <a:pPr indent="0" lvl="0" marL="0" rtl="0" algn="l">
              <a:spcBef>
                <a:spcPts val="0"/>
              </a:spcBef>
              <a:spcAft>
                <a:spcPts val="0"/>
              </a:spcAft>
              <a:buNone/>
            </a:pPr>
            <a:r>
              <a:rPr lang="en" sz="3100">
                <a:solidFill>
                  <a:srgbClr val="FFFFFF"/>
                </a:solidFill>
              </a:rPr>
              <a:t>Library Cards:  </a:t>
            </a:r>
            <a:r>
              <a:rPr lang="en" sz="2400" u="sng">
                <a:solidFill>
                  <a:srgbClr val="FFFFFF"/>
                </a:solidFill>
                <a:hlinkClick r:id="rId3"/>
              </a:rPr>
              <a:t>http://www.bronsonlibrary.org/cardID</a:t>
            </a:r>
            <a:endParaRPr sz="4900">
              <a:solidFill>
                <a:srgbClr val="FFFFFF"/>
              </a:solidFill>
            </a:endParaRPr>
          </a:p>
          <a:p>
            <a:pPr indent="0" lvl="0" marL="0" rtl="0" algn="l">
              <a:spcBef>
                <a:spcPts val="0"/>
              </a:spcBef>
              <a:spcAft>
                <a:spcPts val="0"/>
              </a:spcAft>
              <a:buNone/>
            </a:pPr>
            <a:r>
              <a:t/>
            </a:r>
            <a:endParaRPr sz="3600">
              <a:solidFill>
                <a:srgbClr val="FFFFFF"/>
              </a:solidFill>
            </a:endParaRPr>
          </a:p>
          <a:p>
            <a:pPr indent="0" lvl="0" marL="0" rtl="0" algn="l">
              <a:spcBef>
                <a:spcPts val="0"/>
              </a:spcBef>
              <a:spcAft>
                <a:spcPts val="0"/>
              </a:spcAft>
              <a:buNone/>
            </a:pPr>
            <a:r>
              <a:t/>
            </a:r>
            <a:endParaRPr sz="3600">
              <a:solidFill>
                <a:srgbClr val="FFFFFF"/>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75" name="Shape 75"/>
        <p:cNvGrpSpPr/>
        <p:nvPr/>
      </p:nvGrpSpPr>
      <p:grpSpPr>
        <a:xfrm>
          <a:off x="0" y="0"/>
          <a:ext cx="0" cy="0"/>
          <a:chOff x="0" y="0"/>
          <a:chExt cx="0" cy="0"/>
        </a:xfrm>
      </p:grpSpPr>
      <p:sp>
        <p:nvSpPr>
          <p:cNvPr id="76" name="Google Shape;76;p16"/>
          <p:cNvSpPr txBox="1"/>
          <p:nvPr>
            <p:ph type="title"/>
          </p:nvPr>
        </p:nvSpPr>
        <p:spPr>
          <a:xfrm>
            <a:off x="342870" y="3250173"/>
            <a:ext cx="9372600" cy="1272000"/>
          </a:xfrm>
          <a:prstGeom prst="rect">
            <a:avLst/>
          </a:prstGeom>
        </p:spPr>
        <p:txBody>
          <a:bodyPr anchorCtr="0" anchor="ctr" bIns="113100" lIns="113100" spcFirstLastPara="1" rIns="113100" wrap="square" tIns="113100">
            <a:noAutofit/>
          </a:bodyPr>
          <a:lstStyle/>
          <a:p>
            <a:pPr indent="0" lvl="0" marL="457200" rtl="0" algn="l">
              <a:spcBef>
                <a:spcPts val="0"/>
              </a:spcBef>
              <a:spcAft>
                <a:spcPts val="0"/>
              </a:spcAft>
              <a:buClr>
                <a:schemeClr val="dk1"/>
              </a:buClr>
              <a:buSzPts val="1100"/>
              <a:buFont typeface="Arial"/>
              <a:buNone/>
            </a:pPr>
            <a:r>
              <a:rPr lang="en" sz="3300">
                <a:solidFill>
                  <a:schemeClr val="lt1"/>
                </a:solidFill>
              </a:rPr>
              <a:t>The official plan for complete reopening of Brass City Charter School that was submitted to the state along with modifications for partial reopening or school closing based upon health data is located on our website. </a:t>
            </a:r>
            <a:endParaRPr sz="3300">
              <a:solidFill>
                <a:schemeClr val="lt1"/>
              </a:solidFill>
            </a:endParaRPr>
          </a:p>
          <a:p>
            <a:pPr indent="0" lvl="0" marL="457200" rtl="0" algn="l">
              <a:spcBef>
                <a:spcPts val="0"/>
              </a:spcBef>
              <a:spcAft>
                <a:spcPts val="0"/>
              </a:spcAft>
              <a:buClr>
                <a:schemeClr val="dk1"/>
              </a:buClr>
              <a:buSzPts val="1100"/>
              <a:buFont typeface="Arial"/>
              <a:buNone/>
            </a:pPr>
            <a:r>
              <a:t/>
            </a:r>
            <a:endParaRPr sz="3300">
              <a:solidFill>
                <a:schemeClr val="lt1"/>
              </a:solidFill>
            </a:endParaRPr>
          </a:p>
          <a:p>
            <a:pPr indent="0" lvl="0" marL="457200" rtl="0" algn="l">
              <a:spcBef>
                <a:spcPts val="0"/>
              </a:spcBef>
              <a:spcAft>
                <a:spcPts val="0"/>
              </a:spcAft>
              <a:buClr>
                <a:schemeClr val="dk1"/>
              </a:buClr>
              <a:buSzPts val="1100"/>
              <a:buFont typeface="Arial"/>
              <a:buNone/>
            </a:pPr>
            <a:r>
              <a:rPr lang="en" sz="3300">
                <a:solidFill>
                  <a:schemeClr val="lt1"/>
                </a:solidFill>
              </a:rPr>
              <a:t>                 www.brasscitycharter.org</a:t>
            </a:r>
            <a:endParaRPr sz="3300">
              <a:solidFill>
                <a:schemeClr val="lt1"/>
              </a:solidFill>
            </a:endParaRPr>
          </a:p>
        </p:txBody>
      </p:sp>
    </p:spTree>
  </p:cSld>
  <p:clrMapOvr>
    <a:masterClrMapping/>
  </p:clrMapOvr>
</p:sld>
</file>

<file path=ppt/slides/slide4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285" name="Shape 285"/>
        <p:cNvGrpSpPr/>
        <p:nvPr/>
      </p:nvGrpSpPr>
      <p:grpSpPr>
        <a:xfrm>
          <a:off x="0" y="0"/>
          <a:ext cx="0" cy="0"/>
          <a:chOff x="0" y="0"/>
          <a:chExt cx="0" cy="0"/>
        </a:xfrm>
      </p:grpSpPr>
      <p:sp>
        <p:nvSpPr>
          <p:cNvPr id="286" name="Google Shape;286;p52"/>
          <p:cNvSpPr txBox="1"/>
          <p:nvPr>
            <p:ph type="title"/>
          </p:nvPr>
        </p:nvSpPr>
        <p:spPr>
          <a:xfrm>
            <a:off x="233850" y="879875"/>
            <a:ext cx="9372600" cy="2258400"/>
          </a:xfrm>
          <a:prstGeom prst="rect">
            <a:avLst/>
          </a:prstGeom>
        </p:spPr>
        <p:txBody>
          <a:bodyPr anchorCtr="0" anchor="ctr" bIns="113100" lIns="113100" spcFirstLastPara="1" rIns="113100" wrap="square" tIns="113100">
            <a:noAutofit/>
          </a:bodyPr>
          <a:lstStyle/>
          <a:p>
            <a:pPr indent="0" lvl="0" marL="0" rtl="0" algn="ctr">
              <a:spcBef>
                <a:spcPts val="0"/>
              </a:spcBef>
              <a:spcAft>
                <a:spcPts val="0"/>
              </a:spcAft>
              <a:buNone/>
            </a:pPr>
            <a:r>
              <a:t/>
            </a:r>
            <a:endParaRPr>
              <a:solidFill>
                <a:srgbClr val="FFFFFF"/>
              </a:solidFill>
            </a:endParaRPr>
          </a:p>
          <a:p>
            <a:pPr indent="0" lvl="0" marL="0" rtl="0" algn="ctr">
              <a:spcBef>
                <a:spcPts val="0"/>
              </a:spcBef>
              <a:spcAft>
                <a:spcPts val="0"/>
              </a:spcAft>
              <a:buNone/>
            </a:pPr>
            <a:r>
              <a:rPr lang="en">
                <a:solidFill>
                  <a:srgbClr val="FFFFFF"/>
                </a:solidFill>
              </a:rPr>
              <a:t>Let’s all stay safe and connected  </a:t>
            </a:r>
            <a:endParaRPr>
              <a:solidFill>
                <a:srgbClr val="FFFFFF"/>
              </a:solidFill>
            </a:endParaRPr>
          </a:p>
          <a:p>
            <a:pPr indent="0" lvl="0" marL="0" rtl="0" algn="ctr">
              <a:spcBef>
                <a:spcPts val="0"/>
              </a:spcBef>
              <a:spcAft>
                <a:spcPts val="0"/>
              </a:spcAft>
              <a:buNone/>
            </a:pPr>
            <a:r>
              <a:rPr lang="en">
                <a:solidFill>
                  <a:srgbClr val="FFFFFF"/>
                </a:solidFill>
              </a:rPr>
              <a:t>by doing our part!</a:t>
            </a:r>
            <a:r>
              <a:rPr lang="en">
                <a:solidFill>
                  <a:srgbClr val="FFFFFF"/>
                </a:solidFill>
              </a:rPr>
              <a:t> </a:t>
            </a:r>
            <a:endParaRPr>
              <a:solidFill>
                <a:srgbClr val="FFFFFF"/>
              </a:solidFill>
            </a:endParaRPr>
          </a:p>
          <a:p>
            <a:pPr indent="0" lvl="0" marL="0" rtl="0" algn="ctr">
              <a:spcBef>
                <a:spcPts val="0"/>
              </a:spcBef>
              <a:spcAft>
                <a:spcPts val="0"/>
              </a:spcAft>
              <a:buNone/>
            </a:pPr>
            <a:r>
              <a:t/>
            </a:r>
            <a:endParaRPr>
              <a:solidFill>
                <a:srgbClr val="FFFFFF"/>
              </a:solidFill>
            </a:endParaRPr>
          </a:p>
        </p:txBody>
      </p:sp>
      <p:pic>
        <p:nvPicPr>
          <p:cNvPr id="287" name="Google Shape;287;p52"/>
          <p:cNvPicPr preferRelativeResize="0"/>
          <p:nvPr/>
        </p:nvPicPr>
        <p:blipFill>
          <a:blip r:embed="rId3">
            <a:alphaModFix/>
          </a:blip>
          <a:stretch>
            <a:fillRect/>
          </a:stretch>
        </p:blipFill>
        <p:spPr>
          <a:xfrm>
            <a:off x="1823350" y="3138275"/>
            <a:ext cx="6307749" cy="3816225"/>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80" name="Shape 80"/>
        <p:cNvGrpSpPr/>
        <p:nvPr/>
      </p:nvGrpSpPr>
      <p:grpSpPr>
        <a:xfrm>
          <a:off x="0" y="0"/>
          <a:ext cx="0" cy="0"/>
          <a:chOff x="0" y="0"/>
          <a:chExt cx="0" cy="0"/>
        </a:xfrm>
      </p:grpSpPr>
      <p:sp>
        <p:nvSpPr>
          <p:cNvPr id="81" name="Google Shape;81;p17"/>
          <p:cNvSpPr txBox="1"/>
          <p:nvPr/>
        </p:nvSpPr>
        <p:spPr>
          <a:xfrm rot="-314032">
            <a:off x="4595807" y="5172971"/>
            <a:ext cx="39465" cy="35762"/>
          </a:xfrm>
          <a:prstGeom prst="rect">
            <a:avLst/>
          </a:prstGeom>
          <a:noFill/>
          <a:ln>
            <a:noFill/>
          </a:ln>
        </p:spPr>
        <p:txBody>
          <a:bodyPr anchorCtr="0" anchor="t" bIns="113100" lIns="113100" spcFirstLastPara="1" rIns="113100" wrap="square" tIns="113100">
            <a:noAutofit/>
          </a:bodyPr>
          <a:lstStyle/>
          <a:p>
            <a:pPr indent="0" lvl="0" marL="0" rtl="0" algn="l">
              <a:spcBef>
                <a:spcPts val="0"/>
              </a:spcBef>
              <a:spcAft>
                <a:spcPts val="0"/>
              </a:spcAft>
              <a:buNone/>
            </a:pPr>
            <a:r>
              <a:t/>
            </a:r>
            <a:endParaRPr sz="1700"/>
          </a:p>
        </p:txBody>
      </p:sp>
      <p:sp>
        <p:nvSpPr>
          <p:cNvPr id="82" name="Google Shape;82;p17"/>
          <p:cNvSpPr txBox="1"/>
          <p:nvPr/>
        </p:nvSpPr>
        <p:spPr>
          <a:xfrm>
            <a:off x="476025" y="2009050"/>
            <a:ext cx="9410400" cy="52353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3200">
                <a:solidFill>
                  <a:srgbClr val="FFFFFF"/>
                </a:solidFill>
              </a:rPr>
              <a:t>Brass City Charter School plans to have all students return to campus for full-time instruction as long as public health data continues to support this model. </a:t>
            </a:r>
            <a:endParaRPr sz="3200">
              <a:solidFill>
                <a:srgbClr val="FFFFFF"/>
              </a:solidFill>
            </a:endParaRPr>
          </a:p>
          <a:p>
            <a:pPr indent="0" lvl="0" marL="0" rtl="0" algn="l">
              <a:spcBef>
                <a:spcPts val="0"/>
              </a:spcBef>
              <a:spcAft>
                <a:spcPts val="0"/>
              </a:spcAft>
              <a:buNone/>
            </a:pPr>
            <a:r>
              <a:t/>
            </a:r>
            <a:endParaRPr sz="3200">
              <a:solidFill>
                <a:srgbClr val="FFFFFF"/>
              </a:solidFill>
            </a:endParaRPr>
          </a:p>
          <a:p>
            <a:pPr indent="0" lvl="0" marL="0" rtl="0" algn="l">
              <a:spcBef>
                <a:spcPts val="0"/>
              </a:spcBef>
              <a:spcAft>
                <a:spcPts val="0"/>
              </a:spcAft>
              <a:buNone/>
            </a:pPr>
            <a:r>
              <a:t/>
            </a:r>
            <a:endParaRPr sz="3200">
              <a:solidFill>
                <a:srgbClr val="FFFFFF"/>
              </a:solidFill>
            </a:endParaRPr>
          </a:p>
          <a:p>
            <a:pPr indent="0" lvl="0" marL="0" rtl="0" algn="l">
              <a:spcBef>
                <a:spcPts val="0"/>
              </a:spcBef>
              <a:spcAft>
                <a:spcPts val="0"/>
              </a:spcAft>
              <a:buNone/>
            </a:pPr>
            <a:r>
              <a:rPr lang="en" sz="3200">
                <a:solidFill>
                  <a:srgbClr val="FFFFFF"/>
                </a:solidFill>
              </a:rPr>
              <a:t>Some families have opted for online remote learning.</a:t>
            </a:r>
            <a:endParaRPr sz="3200">
              <a:solidFill>
                <a:srgbClr val="FFFFFF"/>
              </a:solidFill>
            </a:endParaRPr>
          </a:p>
          <a:p>
            <a:pPr indent="0" lvl="0" marL="0" rtl="0" algn="l">
              <a:spcBef>
                <a:spcPts val="0"/>
              </a:spcBef>
              <a:spcAft>
                <a:spcPts val="0"/>
              </a:spcAft>
              <a:buNone/>
            </a:pPr>
            <a:r>
              <a:t/>
            </a:r>
            <a:endParaRPr sz="3200">
              <a:solidFill>
                <a:srgbClr val="FFFFFF"/>
              </a:solidFill>
            </a:endParaRPr>
          </a:p>
          <a:p>
            <a:pPr indent="0" lvl="0" marL="0" rtl="0" algn="l">
              <a:spcBef>
                <a:spcPts val="0"/>
              </a:spcBef>
              <a:spcAft>
                <a:spcPts val="0"/>
              </a:spcAft>
              <a:buNone/>
            </a:pPr>
            <a:r>
              <a:t/>
            </a:r>
            <a:endParaRPr sz="3200">
              <a:solidFill>
                <a:srgbClr val="FFFFFF"/>
              </a:solidFill>
            </a:endParaRPr>
          </a:p>
          <a:p>
            <a:pPr indent="0" lvl="0" marL="457200" rtl="0" algn="l">
              <a:spcBef>
                <a:spcPts val="0"/>
              </a:spcBef>
              <a:spcAft>
                <a:spcPts val="0"/>
              </a:spcAft>
              <a:buNone/>
            </a:pPr>
            <a:r>
              <a:t/>
            </a:r>
            <a:endParaRPr sz="3300">
              <a:solidFill>
                <a:srgbClr val="FFFFFF"/>
              </a:solidFill>
            </a:endParaRPr>
          </a:p>
          <a:p>
            <a:pPr indent="0" lvl="0" marL="457200" rtl="0" algn="l">
              <a:spcBef>
                <a:spcPts val="0"/>
              </a:spcBef>
              <a:spcAft>
                <a:spcPts val="0"/>
              </a:spcAft>
              <a:buNone/>
            </a:pPr>
            <a:r>
              <a:t/>
            </a:r>
            <a:endParaRPr sz="3300">
              <a:solidFill>
                <a:srgbClr val="FFFFFF"/>
              </a:solidFill>
            </a:endParaRPr>
          </a:p>
          <a:p>
            <a:pPr indent="0" lvl="0" marL="457200" rtl="0" algn="l">
              <a:spcBef>
                <a:spcPts val="0"/>
              </a:spcBef>
              <a:spcAft>
                <a:spcPts val="0"/>
              </a:spcAft>
              <a:buNone/>
            </a:pPr>
            <a:r>
              <a:t/>
            </a:r>
            <a:endParaRPr sz="3300">
              <a:solidFill>
                <a:srgbClr val="FFFFFF"/>
              </a:solidFill>
            </a:endParaRPr>
          </a:p>
          <a:p>
            <a:pPr indent="0" lvl="0" marL="457200" rtl="0" algn="l">
              <a:spcBef>
                <a:spcPts val="0"/>
              </a:spcBef>
              <a:spcAft>
                <a:spcPts val="0"/>
              </a:spcAft>
              <a:buNone/>
            </a:pPr>
            <a:r>
              <a:t/>
            </a:r>
            <a:endParaRPr sz="3300"/>
          </a:p>
        </p:txBody>
      </p:sp>
      <p:sp>
        <p:nvSpPr>
          <p:cNvPr id="83" name="Google Shape;83;p17"/>
          <p:cNvSpPr txBox="1"/>
          <p:nvPr/>
        </p:nvSpPr>
        <p:spPr>
          <a:xfrm>
            <a:off x="11365400" y="3555350"/>
            <a:ext cx="8071800" cy="9417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84" name="Google Shape;84;p17"/>
          <p:cNvSpPr txBox="1"/>
          <p:nvPr/>
        </p:nvSpPr>
        <p:spPr>
          <a:xfrm>
            <a:off x="996900" y="708775"/>
            <a:ext cx="8064600" cy="94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sz="3300">
                <a:solidFill>
                  <a:schemeClr val="lt1"/>
                </a:solidFill>
              </a:rPr>
              <a:t>                 </a:t>
            </a:r>
            <a:r>
              <a:rPr lang="en" sz="3300">
                <a:solidFill>
                  <a:schemeClr val="lt1"/>
                </a:solidFill>
              </a:rPr>
              <a:t>Fall Reopening Model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88" name="Shape 88"/>
        <p:cNvGrpSpPr/>
        <p:nvPr/>
      </p:nvGrpSpPr>
      <p:grpSpPr>
        <a:xfrm>
          <a:off x="0" y="0"/>
          <a:ext cx="0" cy="0"/>
          <a:chOff x="0" y="0"/>
          <a:chExt cx="0" cy="0"/>
        </a:xfrm>
      </p:grpSpPr>
      <p:sp>
        <p:nvSpPr>
          <p:cNvPr id="89" name="Google Shape;89;p18"/>
          <p:cNvSpPr txBox="1"/>
          <p:nvPr>
            <p:ph type="ctrTitle"/>
          </p:nvPr>
        </p:nvSpPr>
        <p:spPr>
          <a:xfrm>
            <a:off x="1219500" y="3616126"/>
            <a:ext cx="9372600" cy="5943300"/>
          </a:xfrm>
          <a:prstGeom prst="rect">
            <a:avLst/>
          </a:prstGeom>
        </p:spPr>
        <p:txBody>
          <a:bodyPr anchorCtr="0" anchor="b" bIns="113100" lIns="113100" spcFirstLastPara="1" rIns="113100" wrap="square" tIns="113100">
            <a:noAutofit/>
          </a:bodyPr>
          <a:lstStyle/>
          <a:p>
            <a:pPr indent="0" lvl="0" marL="0" rtl="0" algn="l">
              <a:spcBef>
                <a:spcPts val="0"/>
              </a:spcBef>
              <a:spcAft>
                <a:spcPts val="0"/>
              </a:spcAft>
              <a:buNone/>
            </a:pPr>
            <a:r>
              <a:t/>
            </a:r>
            <a:endParaRPr sz="3200">
              <a:solidFill>
                <a:schemeClr val="lt1"/>
              </a:solidFill>
            </a:endParaRPr>
          </a:p>
          <a:p>
            <a:pPr indent="0" lvl="0" marL="0" rtl="0" algn="l">
              <a:spcBef>
                <a:spcPts val="0"/>
              </a:spcBef>
              <a:spcAft>
                <a:spcPts val="0"/>
              </a:spcAft>
              <a:buNone/>
            </a:pPr>
            <a:r>
              <a:t/>
            </a:r>
            <a:endParaRPr sz="3200">
              <a:solidFill>
                <a:schemeClr val="lt1"/>
              </a:solidFill>
            </a:endParaRPr>
          </a:p>
          <a:p>
            <a:pPr indent="0" lvl="0" marL="0" rtl="0" algn="ctr">
              <a:spcBef>
                <a:spcPts val="0"/>
              </a:spcBef>
              <a:spcAft>
                <a:spcPts val="0"/>
              </a:spcAft>
              <a:buNone/>
            </a:pPr>
            <a:r>
              <a:t/>
            </a:r>
            <a:endParaRPr/>
          </a:p>
        </p:txBody>
      </p:sp>
      <p:sp>
        <p:nvSpPr>
          <p:cNvPr id="90" name="Google Shape;90;p18"/>
          <p:cNvSpPr txBox="1"/>
          <p:nvPr/>
        </p:nvSpPr>
        <p:spPr>
          <a:xfrm>
            <a:off x="100850" y="3806050"/>
            <a:ext cx="8064600" cy="94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
        <p:nvSpPr>
          <p:cNvPr id="91" name="Google Shape;91;p18"/>
          <p:cNvSpPr txBox="1"/>
          <p:nvPr/>
        </p:nvSpPr>
        <p:spPr>
          <a:xfrm>
            <a:off x="130075" y="533450"/>
            <a:ext cx="8064600" cy="9408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rPr lang="en" sz="5000">
                <a:solidFill>
                  <a:srgbClr val="FFFFFF"/>
                </a:solidFill>
              </a:rPr>
              <a:t>            </a:t>
            </a:r>
            <a:r>
              <a:rPr lang="en" sz="5000">
                <a:solidFill>
                  <a:srgbClr val="FFFFFF"/>
                </a:solidFill>
              </a:rPr>
              <a:t>New School Hours</a:t>
            </a:r>
            <a:endParaRPr sz="5000">
              <a:solidFill>
                <a:srgbClr val="FFFFFF"/>
              </a:solidFill>
            </a:endParaRPr>
          </a:p>
        </p:txBody>
      </p:sp>
      <p:sp>
        <p:nvSpPr>
          <p:cNvPr id="92" name="Google Shape;92;p18"/>
          <p:cNvSpPr txBox="1"/>
          <p:nvPr/>
        </p:nvSpPr>
        <p:spPr>
          <a:xfrm>
            <a:off x="138150" y="2198950"/>
            <a:ext cx="9782100" cy="3024300"/>
          </a:xfrm>
          <a:prstGeom prst="rect">
            <a:avLst/>
          </a:prstGeom>
          <a:noFill/>
          <a:ln>
            <a:noFill/>
          </a:ln>
        </p:spPr>
        <p:txBody>
          <a:bodyPr anchorCtr="0" anchor="t"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b="1" lang="en" sz="3900">
                <a:solidFill>
                  <a:schemeClr val="lt1"/>
                </a:solidFill>
              </a:rPr>
              <a:t>7:15-1:00</a:t>
            </a:r>
            <a:r>
              <a:rPr lang="en" sz="3200">
                <a:solidFill>
                  <a:schemeClr val="lt1"/>
                </a:solidFill>
              </a:rPr>
              <a:t> every day-</a:t>
            </a:r>
            <a:r>
              <a:rPr b="1" lang="en" sz="3500">
                <a:solidFill>
                  <a:schemeClr val="lt1"/>
                </a:solidFill>
              </a:rPr>
              <a:t>including Friday</a:t>
            </a:r>
            <a:endParaRPr b="1" sz="3500">
              <a:solidFill>
                <a:schemeClr val="lt1"/>
              </a:solidFill>
            </a:endParaRPr>
          </a:p>
          <a:p>
            <a:pPr indent="0" lvl="0" marL="0" rtl="0" algn="l">
              <a:spcBef>
                <a:spcPts val="0"/>
              </a:spcBef>
              <a:spcAft>
                <a:spcPts val="0"/>
              </a:spcAft>
              <a:buNone/>
            </a:pPr>
            <a:r>
              <a:rPr lang="en" sz="3200">
                <a:solidFill>
                  <a:schemeClr val="lt1"/>
                </a:solidFill>
              </a:rPr>
              <a:t>               **Friday is still a dress down day!</a:t>
            </a:r>
            <a:endParaRPr sz="3200">
              <a:solidFill>
                <a:schemeClr val="lt1"/>
              </a:solidFill>
            </a:endParaRPr>
          </a:p>
          <a:p>
            <a:pPr indent="0" lvl="0" marL="0" rtl="0" algn="l">
              <a:spcBef>
                <a:spcPts val="0"/>
              </a:spcBef>
              <a:spcAft>
                <a:spcPts val="0"/>
              </a:spcAft>
              <a:buClr>
                <a:schemeClr val="dk1"/>
              </a:buClr>
              <a:buSzPts val="1100"/>
              <a:buFont typeface="Arial"/>
              <a:buNone/>
            </a:pPr>
            <a:r>
              <a:t/>
            </a:r>
            <a:endParaRPr sz="3200">
              <a:solidFill>
                <a:schemeClr val="lt1"/>
              </a:solidFill>
            </a:endParaRPr>
          </a:p>
          <a:p>
            <a:pPr indent="0" lvl="0" marL="0" rtl="0" algn="l">
              <a:spcBef>
                <a:spcPts val="0"/>
              </a:spcBef>
              <a:spcAft>
                <a:spcPts val="0"/>
              </a:spcAft>
              <a:buNone/>
            </a:pPr>
            <a:r>
              <a:t/>
            </a:r>
            <a:endParaRPr sz="3200">
              <a:solidFill>
                <a:schemeClr val="lt1"/>
              </a:solidFill>
            </a:endParaRPr>
          </a:p>
          <a:p>
            <a:pPr indent="0" lvl="0" marL="0" rtl="0" algn="l">
              <a:spcBef>
                <a:spcPts val="0"/>
              </a:spcBef>
              <a:spcAft>
                <a:spcPts val="0"/>
              </a:spcAft>
              <a:buClr>
                <a:schemeClr val="dk1"/>
              </a:buClr>
              <a:buSzPts val="1100"/>
              <a:buFont typeface="Arial"/>
              <a:buNone/>
            </a:pPr>
            <a:r>
              <a:rPr lang="en" sz="3600">
                <a:solidFill>
                  <a:schemeClr val="lt1"/>
                </a:solidFill>
              </a:rPr>
              <a:t>Specials- Physical Education, Music and the Arts will be remote for all students. These classes will be provided via video recordings and can be completed at a convenient time for families.</a:t>
            </a:r>
            <a:endParaRPr sz="1800"/>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96" name="Shape 96"/>
        <p:cNvGrpSpPr/>
        <p:nvPr/>
      </p:nvGrpSpPr>
      <p:grpSpPr>
        <a:xfrm>
          <a:off x="0" y="0"/>
          <a:ext cx="0" cy="0"/>
          <a:chOff x="0" y="0"/>
          <a:chExt cx="0" cy="0"/>
        </a:xfrm>
      </p:grpSpPr>
      <p:sp>
        <p:nvSpPr>
          <p:cNvPr id="97" name="Google Shape;97;p19"/>
          <p:cNvSpPr txBox="1"/>
          <p:nvPr/>
        </p:nvSpPr>
        <p:spPr>
          <a:xfrm>
            <a:off x="534500" y="165750"/>
            <a:ext cx="8781300" cy="1639500"/>
          </a:xfrm>
          <a:prstGeom prst="rect">
            <a:avLst/>
          </a:prstGeom>
          <a:noFill/>
          <a:ln>
            <a:noFill/>
          </a:ln>
        </p:spPr>
        <p:txBody>
          <a:bodyPr anchorCtr="0" anchor="t" bIns="91425" lIns="91425" spcFirstLastPara="1" rIns="91425" wrap="square" tIns="91425">
            <a:noAutofit/>
          </a:bodyPr>
          <a:lstStyle/>
          <a:p>
            <a:pPr indent="0" lvl="0" marL="0" rtl="0" algn="l">
              <a:spcBef>
                <a:spcPts val="0"/>
              </a:spcBef>
              <a:spcAft>
                <a:spcPts val="0"/>
              </a:spcAft>
              <a:buNone/>
            </a:pPr>
            <a:r>
              <a:t/>
            </a:r>
            <a:endParaRPr sz="3400">
              <a:solidFill>
                <a:srgbClr val="FFFFFF"/>
              </a:solidFill>
            </a:endParaRPr>
          </a:p>
          <a:p>
            <a:pPr indent="0" lvl="0" marL="0" rtl="0" algn="l">
              <a:spcBef>
                <a:spcPts val="0"/>
              </a:spcBef>
              <a:spcAft>
                <a:spcPts val="0"/>
              </a:spcAft>
              <a:buNone/>
            </a:pPr>
            <a:r>
              <a:rPr lang="en" sz="3400">
                <a:solidFill>
                  <a:srgbClr val="FFFFFF"/>
                </a:solidFill>
              </a:rPr>
              <a:t>             </a:t>
            </a:r>
            <a:r>
              <a:rPr lang="en" sz="4800">
                <a:solidFill>
                  <a:srgbClr val="FFFFFF"/>
                </a:solidFill>
              </a:rPr>
              <a:t>Family Survey Results</a:t>
            </a:r>
            <a:endParaRPr sz="4800">
              <a:solidFill>
                <a:srgbClr val="FFFFFF"/>
              </a:solidFill>
            </a:endParaRPr>
          </a:p>
          <a:p>
            <a:pPr indent="0" lvl="0" marL="0" rtl="0" algn="ctr">
              <a:spcBef>
                <a:spcPts val="0"/>
              </a:spcBef>
              <a:spcAft>
                <a:spcPts val="0"/>
              </a:spcAft>
              <a:buNone/>
            </a:pPr>
            <a:r>
              <a:t/>
            </a:r>
            <a:endParaRPr sz="4500">
              <a:solidFill>
                <a:srgbClr val="FFFFFF"/>
              </a:solidFill>
            </a:endParaRPr>
          </a:p>
          <a:p>
            <a:pPr indent="-444500" lvl="0" marL="457200" rtl="0" algn="l">
              <a:spcBef>
                <a:spcPts val="0"/>
              </a:spcBef>
              <a:spcAft>
                <a:spcPts val="0"/>
              </a:spcAft>
              <a:buClr>
                <a:srgbClr val="FFFFFF"/>
              </a:buClr>
              <a:buSzPts val="3400"/>
              <a:buChar char="●"/>
            </a:pPr>
            <a:r>
              <a:rPr lang="en" sz="3400">
                <a:solidFill>
                  <a:srgbClr val="FFFFFF"/>
                </a:solidFill>
              </a:rPr>
              <a:t>Approximately two thirds of our families have chosen to return to the school building for in person instruction.</a:t>
            </a:r>
            <a:endParaRPr sz="3400">
              <a:solidFill>
                <a:srgbClr val="FFFFFF"/>
              </a:solidFill>
            </a:endParaRPr>
          </a:p>
          <a:p>
            <a:pPr indent="0" lvl="0" marL="457200" rtl="0" algn="ctr">
              <a:spcBef>
                <a:spcPts val="0"/>
              </a:spcBef>
              <a:spcAft>
                <a:spcPts val="0"/>
              </a:spcAft>
              <a:buNone/>
            </a:pPr>
            <a:r>
              <a:t/>
            </a:r>
            <a:endParaRPr sz="3400">
              <a:solidFill>
                <a:srgbClr val="FFFFFF"/>
              </a:solidFill>
            </a:endParaRPr>
          </a:p>
          <a:p>
            <a:pPr indent="-444500" lvl="0" marL="457200" rtl="0" algn="l">
              <a:spcBef>
                <a:spcPts val="0"/>
              </a:spcBef>
              <a:spcAft>
                <a:spcPts val="0"/>
              </a:spcAft>
              <a:buClr>
                <a:srgbClr val="FFFFFF"/>
              </a:buClr>
              <a:buSzPts val="3400"/>
              <a:buChar char="●"/>
            </a:pPr>
            <a:r>
              <a:rPr lang="en" sz="3400">
                <a:solidFill>
                  <a:srgbClr val="FFFFFF"/>
                </a:solidFill>
              </a:rPr>
              <a:t>Approximately one-third of our families have chosen to continue learning remotely. </a:t>
            </a:r>
            <a:endParaRPr sz="3400">
              <a:solidFill>
                <a:srgbClr val="FFFFFF"/>
              </a:solidFill>
            </a:endParaRPr>
          </a:p>
          <a:p>
            <a:pPr indent="0" lvl="0" marL="457200" rtl="0" algn="ctr">
              <a:spcBef>
                <a:spcPts val="0"/>
              </a:spcBef>
              <a:spcAft>
                <a:spcPts val="0"/>
              </a:spcAft>
              <a:buNone/>
            </a:pPr>
            <a:r>
              <a:t/>
            </a:r>
            <a:endParaRPr sz="3400">
              <a:solidFill>
                <a:srgbClr val="FFFFFF"/>
              </a:solidFill>
            </a:endParaRPr>
          </a:p>
          <a:p>
            <a:pPr indent="-444500" lvl="0" marL="457200" rtl="0" algn="l">
              <a:spcBef>
                <a:spcPts val="0"/>
              </a:spcBef>
              <a:spcAft>
                <a:spcPts val="0"/>
              </a:spcAft>
              <a:buClr>
                <a:srgbClr val="FFFFFF"/>
              </a:buClr>
              <a:buSzPts val="3400"/>
              <a:buChar char="●"/>
            </a:pPr>
            <a:r>
              <a:rPr lang="en" sz="3400">
                <a:solidFill>
                  <a:srgbClr val="FFFFFF"/>
                </a:solidFill>
              </a:rPr>
              <a:t>Some of our staff members will remain remote</a:t>
            </a:r>
            <a:endParaRPr sz="3400">
              <a:solidFill>
                <a:srgbClr val="FFFFFF"/>
              </a:solidFill>
            </a:endParaRPr>
          </a:p>
          <a:p>
            <a:pPr indent="0" lvl="0" marL="457200" rtl="0" algn="ctr">
              <a:spcBef>
                <a:spcPts val="0"/>
              </a:spcBef>
              <a:spcAft>
                <a:spcPts val="0"/>
              </a:spcAft>
              <a:buNone/>
            </a:pPr>
            <a:r>
              <a:t/>
            </a:r>
            <a:endParaRPr sz="3400">
              <a:solidFill>
                <a:srgbClr val="FFFFFF"/>
              </a:solidFill>
            </a:endParaRPr>
          </a:p>
          <a:p>
            <a:pPr indent="0" lvl="0" marL="457200" rtl="0" algn="l">
              <a:spcBef>
                <a:spcPts val="0"/>
              </a:spcBef>
              <a:spcAft>
                <a:spcPts val="0"/>
              </a:spcAft>
              <a:buNone/>
            </a:pPr>
            <a:r>
              <a:t/>
            </a:r>
            <a:endParaRPr sz="3200">
              <a:solidFill>
                <a:srgbClr val="FFFFFF"/>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01" name="Shape 101"/>
        <p:cNvGrpSpPr/>
        <p:nvPr/>
      </p:nvGrpSpPr>
      <p:grpSpPr>
        <a:xfrm>
          <a:off x="0" y="0"/>
          <a:ext cx="0" cy="0"/>
          <a:chOff x="0" y="0"/>
          <a:chExt cx="0" cy="0"/>
        </a:xfrm>
      </p:grpSpPr>
      <p:sp>
        <p:nvSpPr>
          <p:cNvPr id="102" name="Google Shape;102;p20"/>
          <p:cNvSpPr txBox="1"/>
          <p:nvPr>
            <p:ph type="title"/>
          </p:nvPr>
        </p:nvSpPr>
        <p:spPr>
          <a:xfrm>
            <a:off x="342875" y="412602"/>
            <a:ext cx="9372600" cy="1557600"/>
          </a:xfrm>
          <a:prstGeom prst="rect">
            <a:avLst/>
          </a:prstGeom>
        </p:spPr>
        <p:txBody>
          <a:bodyPr anchorCtr="0" anchor="ctr" bIns="113100" lIns="113100" spcFirstLastPara="1" rIns="113100" wrap="square" tIns="113100">
            <a:noAutofit/>
          </a:bodyPr>
          <a:lstStyle/>
          <a:p>
            <a:pPr indent="0" lvl="0" marL="0" rtl="0" algn="ctr">
              <a:spcBef>
                <a:spcPts val="0"/>
              </a:spcBef>
              <a:spcAft>
                <a:spcPts val="0"/>
              </a:spcAft>
              <a:buNone/>
            </a:pPr>
            <a:r>
              <a:rPr lang="en">
                <a:solidFill>
                  <a:srgbClr val="FFFFFF"/>
                </a:solidFill>
              </a:rPr>
              <a:t>Health and Safety</a:t>
            </a:r>
            <a:endParaRPr>
              <a:solidFill>
                <a:srgbClr val="FFFFFF"/>
              </a:solidFill>
            </a:endParaRPr>
          </a:p>
        </p:txBody>
      </p:sp>
      <p:sp>
        <p:nvSpPr>
          <p:cNvPr id="103" name="Google Shape;103;p20"/>
          <p:cNvSpPr txBox="1"/>
          <p:nvPr/>
        </p:nvSpPr>
        <p:spPr>
          <a:xfrm>
            <a:off x="342875" y="2871025"/>
            <a:ext cx="9506100" cy="5485200"/>
          </a:xfrm>
          <a:prstGeom prst="rect">
            <a:avLst/>
          </a:prstGeom>
          <a:noFill/>
          <a:ln>
            <a:noFill/>
          </a:ln>
        </p:spPr>
        <p:txBody>
          <a:bodyPr anchorCtr="0" anchor="t" bIns="91425" lIns="91425" spcFirstLastPara="1" rIns="91425" wrap="square" tIns="91425">
            <a:noAutofit/>
          </a:bodyPr>
          <a:lstStyle/>
          <a:p>
            <a:pPr indent="-450850" lvl="0" marL="457200" rtl="0" algn="l">
              <a:spcBef>
                <a:spcPts val="0"/>
              </a:spcBef>
              <a:spcAft>
                <a:spcPts val="0"/>
              </a:spcAft>
              <a:buClr>
                <a:srgbClr val="FFFFFF"/>
              </a:buClr>
              <a:buSzPts val="3500"/>
              <a:buChar char="●"/>
            </a:pPr>
            <a:r>
              <a:rPr lang="en" sz="3500">
                <a:solidFill>
                  <a:srgbClr val="FFFFFF"/>
                </a:solidFill>
              </a:rPr>
              <a:t>Buildings have been cleaned and sanitized. </a:t>
            </a:r>
            <a:endParaRPr sz="3500">
              <a:solidFill>
                <a:srgbClr val="FFFFFF"/>
              </a:solidFill>
            </a:endParaRPr>
          </a:p>
          <a:p>
            <a:pPr indent="0" lvl="0" marL="0" rtl="0" algn="l">
              <a:spcBef>
                <a:spcPts val="0"/>
              </a:spcBef>
              <a:spcAft>
                <a:spcPts val="0"/>
              </a:spcAft>
              <a:buNone/>
            </a:pPr>
            <a:r>
              <a:t/>
            </a:r>
            <a:endParaRPr sz="3500">
              <a:solidFill>
                <a:srgbClr val="FFFFFF"/>
              </a:solidFill>
            </a:endParaRPr>
          </a:p>
          <a:p>
            <a:pPr indent="-450850" lvl="0" marL="457200" rtl="0" algn="l">
              <a:spcBef>
                <a:spcPts val="0"/>
              </a:spcBef>
              <a:spcAft>
                <a:spcPts val="0"/>
              </a:spcAft>
              <a:buClr>
                <a:srgbClr val="FFFFFF"/>
              </a:buClr>
              <a:buSzPts val="3500"/>
              <a:buChar char="●"/>
            </a:pPr>
            <a:r>
              <a:rPr lang="en" sz="3500">
                <a:solidFill>
                  <a:srgbClr val="FFFFFF"/>
                </a:solidFill>
              </a:rPr>
              <a:t>We will limit access to the school facility primarily to students and staff. </a:t>
            </a:r>
            <a:endParaRPr sz="3500">
              <a:solidFill>
                <a:srgbClr val="FFFFFF"/>
              </a:solidFill>
            </a:endParaRPr>
          </a:p>
          <a:p>
            <a:pPr indent="0" lvl="0" marL="457200" rtl="0" algn="l">
              <a:spcBef>
                <a:spcPts val="0"/>
              </a:spcBef>
              <a:spcAft>
                <a:spcPts val="0"/>
              </a:spcAft>
              <a:buNone/>
            </a:pPr>
            <a:r>
              <a:t/>
            </a:r>
            <a:endParaRPr sz="3500">
              <a:solidFill>
                <a:srgbClr val="FFFFFF"/>
              </a:solidFill>
            </a:endParaRPr>
          </a:p>
          <a:p>
            <a:pPr indent="-450850" lvl="0" marL="457200" rtl="0" algn="l">
              <a:spcBef>
                <a:spcPts val="0"/>
              </a:spcBef>
              <a:spcAft>
                <a:spcPts val="0"/>
              </a:spcAft>
              <a:buClr>
                <a:srgbClr val="FFFFFF"/>
              </a:buClr>
              <a:buSzPts val="3500"/>
              <a:buChar char="●"/>
            </a:pPr>
            <a:r>
              <a:rPr lang="en" sz="3500">
                <a:solidFill>
                  <a:srgbClr val="FFFFFF"/>
                </a:solidFill>
              </a:rPr>
              <a:t>Parents will not be allowed in any building.</a:t>
            </a:r>
            <a:endParaRPr sz="3500">
              <a:solidFill>
                <a:srgbClr val="FFFFFF"/>
              </a:solidFill>
            </a:endParaRPr>
          </a:p>
          <a:p>
            <a:pPr indent="0" lvl="0" marL="457200" rtl="0" algn="l">
              <a:spcBef>
                <a:spcPts val="0"/>
              </a:spcBef>
              <a:spcAft>
                <a:spcPts val="0"/>
              </a:spcAft>
              <a:buNone/>
            </a:pPr>
            <a:r>
              <a:t/>
            </a:r>
            <a:endParaRPr sz="3500">
              <a:solidFill>
                <a:srgbClr val="FFFFFF"/>
              </a:solidFill>
            </a:endParaRPr>
          </a:p>
          <a:p>
            <a:pPr indent="0" lvl="0" marL="457200" rtl="0" algn="l">
              <a:spcBef>
                <a:spcPts val="0"/>
              </a:spcBef>
              <a:spcAft>
                <a:spcPts val="0"/>
              </a:spcAft>
              <a:buNone/>
            </a:pPr>
            <a:r>
              <a:t/>
            </a:r>
            <a:endParaRPr sz="3500">
              <a:solidFill>
                <a:srgbClr val="FFFFFF"/>
              </a:solidFill>
            </a:endParaRPr>
          </a:p>
          <a:p>
            <a:pPr indent="0" lvl="0" marL="457200" rtl="0" algn="l">
              <a:spcBef>
                <a:spcPts val="0"/>
              </a:spcBef>
              <a:spcAft>
                <a:spcPts val="0"/>
              </a:spcAft>
              <a:buNone/>
            </a:pPr>
            <a:r>
              <a:t/>
            </a:r>
            <a:endParaRPr sz="3500">
              <a:solidFill>
                <a:srgbClr val="FFFFFF"/>
              </a:solidFill>
            </a:endParaRPr>
          </a:p>
          <a:p>
            <a:pPr indent="0" lvl="0" marL="457200" rtl="0" algn="l">
              <a:spcBef>
                <a:spcPts val="0"/>
              </a:spcBef>
              <a:spcAft>
                <a:spcPts val="0"/>
              </a:spcAft>
              <a:buNone/>
            </a:pPr>
            <a:r>
              <a:t/>
            </a:r>
            <a:endParaRPr sz="3500">
              <a:solidFill>
                <a:srgbClr val="FFFFFF"/>
              </a:solidFill>
            </a:endParaRPr>
          </a:p>
          <a:p>
            <a:pPr indent="0" lvl="0" marL="457200" rtl="0" algn="l">
              <a:spcBef>
                <a:spcPts val="0"/>
              </a:spcBef>
              <a:spcAft>
                <a:spcPts val="0"/>
              </a:spcAft>
              <a:buNone/>
            </a:pPr>
            <a:r>
              <a:t/>
            </a:r>
            <a:endParaRPr sz="3500">
              <a:solidFill>
                <a:srgbClr val="FFFFFF"/>
              </a:solidFill>
            </a:endParaRPr>
          </a:p>
          <a:p>
            <a:pPr indent="0" lvl="0" marL="457200" rtl="0" algn="l">
              <a:spcBef>
                <a:spcPts val="0"/>
              </a:spcBef>
              <a:spcAft>
                <a:spcPts val="0"/>
              </a:spcAft>
              <a:buNone/>
            </a:pPr>
            <a:r>
              <a:t/>
            </a:r>
            <a:endParaRPr sz="3500">
              <a:solidFill>
                <a:srgbClr val="FFFFFF"/>
              </a:solidFill>
            </a:endParaRPr>
          </a:p>
          <a:p>
            <a:pPr indent="0" lvl="0" marL="0" rtl="0" algn="l">
              <a:spcBef>
                <a:spcPts val="0"/>
              </a:spcBef>
              <a:spcAft>
                <a:spcPts val="0"/>
              </a:spcAft>
              <a:buNone/>
            </a:pPr>
            <a:r>
              <a:t/>
            </a:r>
            <a:endParaRPr sz="3500">
              <a:solidFill>
                <a:srgbClr val="FFFFFF"/>
              </a:solidFill>
            </a:endParaRPr>
          </a:p>
          <a:p>
            <a:pPr indent="0" lvl="0" marL="0" rtl="0" algn="l">
              <a:spcBef>
                <a:spcPts val="0"/>
              </a:spcBef>
              <a:spcAft>
                <a:spcPts val="0"/>
              </a:spcAft>
              <a:buNone/>
            </a:pPr>
            <a:r>
              <a:t/>
            </a:r>
            <a:endParaRPr sz="3500">
              <a:solidFill>
                <a:srgbClr val="FFFFFF"/>
              </a:solidFill>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674EA7"/>
        </a:solidFill>
      </p:bgPr>
    </p:bg>
    <p:spTree>
      <p:nvGrpSpPr>
        <p:cNvPr id="107" name="Shape 107"/>
        <p:cNvGrpSpPr/>
        <p:nvPr/>
      </p:nvGrpSpPr>
      <p:grpSpPr>
        <a:xfrm>
          <a:off x="0" y="0"/>
          <a:ext cx="0" cy="0"/>
          <a:chOff x="0" y="0"/>
          <a:chExt cx="0" cy="0"/>
        </a:xfrm>
      </p:grpSpPr>
      <p:sp>
        <p:nvSpPr>
          <p:cNvPr id="108" name="Google Shape;108;p21"/>
          <p:cNvSpPr txBox="1"/>
          <p:nvPr>
            <p:ph type="title"/>
          </p:nvPr>
        </p:nvSpPr>
        <p:spPr>
          <a:xfrm>
            <a:off x="342870" y="3250173"/>
            <a:ext cx="9372600" cy="1272000"/>
          </a:xfrm>
          <a:prstGeom prst="rect">
            <a:avLst/>
          </a:prstGeom>
        </p:spPr>
        <p:txBody>
          <a:bodyPr anchorCtr="0" anchor="ctr" bIns="113100" lIns="113100" spcFirstLastPara="1" rIns="113100" wrap="square" tIns="113100">
            <a:noAutofit/>
          </a:bodyPr>
          <a:lstStyle/>
          <a:p>
            <a:pPr indent="0" lvl="0" marL="0" rtl="0" algn="ctr">
              <a:spcBef>
                <a:spcPts val="0"/>
              </a:spcBef>
              <a:spcAft>
                <a:spcPts val="0"/>
              </a:spcAft>
              <a:buNone/>
            </a:pPr>
            <a:r>
              <a:rPr lang="en" sz="4200">
                <a:solidFill>
                  <a:srgbClr val="FFFFFF"/>
                </a:solidFill>
              </a:rPr>
              <a:t>Sanitizing stations will be set up in high-traffic areas including entrances and classrooms.  </a:t>
            </a:r>
            <a:endParaRPr sz="4200">
              <a:solidFill>
                <a:srgbClr val="FFFFFF"/>
              </a:solidFill>
            </a:endParaRPr>
          </a:p>
          <a:p>
            <a:pPr indent="0" lvl="0" marL="0" rtl="0" algn="ctr">
              <a:spcBef>
                <a:spcPts val="0"/>
              </a:spcBef>
              <a:spcAft>
                <a:spcPts val="0"/>
              </a:spcAft>
              <a:buNone/>
            </a:pPr>
            <a:r>
              <a:t/>
            </a:r>
            <a:endParaRPr sz="4200">
              <a:solidFill>
                <a:srgbClr val="FFFFFF"/>
              </a:solidFill>
            </a:endParaRPr>
          </a:p>
          <a:p>
            <a:pPr indent="0" lvl="0" marL="0" rtl="0" algn="ctr">
              <a:spcBef>
                <a:spcPts val="0"/>
              </a:spcBef>
              <a:spcAft>
                <a:spcPts val="0"/>
              </a:spcAft>
              <a:buNone/>
            </a:pPr>
            <a:r>
              <a:rPr lang="en" sz="4200">
                <a:solidFill>
                  <a:srgbClr val="FFFFFF"/>
                </a:solidFill>
              </a:rPr>
              <a:t>Custodial staff will monitor levels of paper towels, sanitizer, and soap throughout the day to ensure that supplies do not run out.  </a:t>
            </a:r>
            <a:endParaRPr sz="4200">
              <a:solidFill>
                <a:srgbClr val="FFFFFF"/>
              </a:solidFill>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