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68" r:id="rId3"/>
    <p:sldId id="278" r:id="rId4"/>
    <p:sldId id="264" r:id="rId5"/>
    <p:sldId id="274" r:id="rId6"/>
    <p:sldId id="281" r:id="rId7"/>
    <p:sldId id="283" r:id="rId8"/>
    <p:sldId id="285" r:id="rId9"/>
    <p:sldId id="269" r:id="rId10"/>
    <p:sldId id="263" r:id="rId11"/>
    <p:sldId id="286" r:id="rId12"/>
    <p:sldId id="260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76298"/>
  </p:normalViewPr>
  <p:slideViewPr>
    <p:cSldViewPr>
      <p:cViewPr>
        <p:scale>
          <a:sx n="90" d="100"/>
          <a:sy n="90" d="100"/>
        </p:scale>
        <p:origin x="848" y="4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48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fld id="{A40EC091-9762-4018-8326-88B4096AB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1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/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1143000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5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 smtClean="0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6DE2066-3087-453A-A4F1-2446AC322C61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1277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t-EE" altLang="et-EE" sz="1200" i="1" dirty="0" smtClean="0">
                <a:solidFill>
                  <a:srgbClr val="000000"/>
                </a:solidFill>
                <a:latin typeface="Minion Pro" pitchFamily="18" charset="0"/>
              </a:rPr>
              <a:t>IKT võimaldab säilitada suuri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 andmehulki ja neid kiirelt töödelda ja </a:t>
            </a:r>
            <a:r>
              <a:rPr lang="et-EE" altLang="et-EE" sz="1200" i="1" baseline="0" dirty="0" err="1" smtClean="0">
                <a:solidFill>
                  <a:srgbClr val="000000"/>
                </a:solidFill>
                <a:latin typeface="Minion Pro" pitchFamily="18" charset="0"/>
              </a:rPr>
              <a:t>taasesitada</a:t>
            </a:r>
            <a:endParaRPr lang="et-EE" altLang="et-EE" sz="1200" i="1" baseline="0" dirty="0" smtClean="0">
              <a:solidFill>
                <a:srgbClr val="000000"/>
              </a:solidFill>
              <a:latin typeface="Minion Pro" pitchFamily="18" charset="0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S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aame vaadata pilte, </a:t>
            </a:r>
            <a:r>
              <a:rPr lang="et-EE" altLang="et-EE" sz="1200" i="1" baseline="0" dirty="0" err="1" smtClean="0">
                <a:solidFill>
                  <a:srgbClr val="000000"/>
                </a:solidFill>
                <a:latin typeface="Minion Pro" pitchFamily="18" charset="0"/>
              </a:rPr>
              <a:t>videosid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, graafikaid </a:t>
            </a:r>
            <a:r>
              <a:rPr lang="mr-IN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–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 sisuvorm ei ole vaid tekst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Info võib olla ka </a:t>
            </a:r>
            <a:r>
              <a:rPr lang="et-EE" altLang="et-EE" sz="1200" i="1" baseline="0" dirty="0" err="1" smtClean="0">
                <a:solidFill>
                  <a:srgbClr val="000000"/>
                </a:solidFill>
                <a:latin typeface="Minion Pro" pitchFamily="18" charset="0"/>
              </a:rPr>
              <a:t>struktuureeritud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 info otsimiseks ja lehitsemiseks</a:t>
            </a:r>
            <a:endParaRPr lang="et-EE" altLang="et-EE" sz="1200" i="1" dirty="0" smtClean="0">
              <a:solidFill>
                <a:srgbClr val="000000"/>
              </a:solidFill>
              <a:latin typeface="Minion Pro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DE2066-3087-453A-A4F1-2446AC322C61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99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Füsioloogiline</a:t>
            </a:r>
            <a:r>
              <a:rPr lang="en-US" dirty="0" smtClean="0"/>
              <a:t>, </a:t>
            </a:r>
            <a:r>
              <a:rPr lang="en-US" dirty="0" err="1" smtClean="0"/>
              <a:t>emotsinaalne</a:t>
            </a:r>
            <a:r>
              <a:rPr lang="en-US" dirty="0" smtClean="0"/>
              <a:t>, </a:t>
            </a:r>
            <a:r>
              <a:rPr lang="en-US" dirty="0" err="1" smtClean="0"/>
              <a:t>kortisool</a:t>
            </a:r>
            <a:r>
              <a:rPr lang="en-US" dirty="0" smtClean="0"/>
              <a:t>,</a:t>
            </a:r>
          </a:p>
          <a:p>
            <a:r>
              <a:rPr lang="en-US" dirty="0" smtClean="0"/>
              <a:t>Fun ja </a:t>
            </a:r>
            <a:r>
              <a:rPr lang="en-US" dirty="0" err="1" smtClean="0"/>
              <a:t>põnevus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eesmärk</a:t>
            </a:r>
            <a:r>
              <a:rPr lang="en-US" dirty="0" smtClean="0"/>
              <a:t> </a:t>
            </a:r>
            <a:r>
              <a:rPr lang="en-US" dirty="0" err="1" smtClean="0"/>
              <a:t>omaette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miks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digivahendi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valinud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 roll </a:t>
            </a:r>
            <a:r>
              <a:rPr lang="en-US" baseline="0" dirty="0" err="1" smtClean="0"/>
              <a:t>toetajana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DE2066-3087-453A-A4F1-2446AC322C61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4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DE2066-3087-453A-A4F1-2446AC322C61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12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DE2066-3087-453A-A4F1-2446AC322C61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761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Kogu õppimine seotud oskustega </a:t>
            </a:r>
            <a:r>
              <a:rPr lang="mr-IN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–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 igas vanuses, teadmised laienevad ja oskused arenevad </a:t>
            </a:r>
            <a:r>
              <a:rPr lang="mr-IN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–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 see kehtib ka muuseumile. Muuseum kui hariv institutsioon </a:t>
            </a:r>
            <a:r>
              <a:rPr lang="mr-IN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–</a:t>
            </a:r>
            <a:r>
              <a:rPr lang="et-EE" altLang="et-EE" sz="1200" i="1" baseline="0" dirty="0" smtClean="0">
                <a:solidFill>
                  <a:srgbClr val="000000"/>
                </a:solidFill>
                <a:latin typeface="Minion Pro" pitchFamily="18" charset="0"/>
              </a:rPr>
              <a:t>samad põhimõtted nende tegevustes.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t-EE" altLang="et-EE" sz="1200" i="1" dirty="0" smtClean="0">
              <a:solidFill>
                <a:srgbClr val="000000"/>
              </a:solidFill>
              <a:latin typeface="Minion Pro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DE2066-3087-453A-A4F1-2446AC322C61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0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DE2066-3087-453A-A4F1-2446AC322C61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87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DE2066-3087-453A-A4F1-2446AC322C61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495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04856" cy="2664296"/>
          </a:xfrm>
        </p:spPr>
        <p:txBody>
          <a:bodyPr anchor="b"/>
          <a:lstStyle>
            <a:lvl1pPr algn="l">
              <a:lnSpc>
                <a:spcPct val="7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704856" cy="1296144"/>
          </a:xfrm>
        </p:spPr>
        <p:txBody>
          <a:bodyPr/>
          <a:lstStyle>
            <a:lvl1pPr marL="0" indent="0" algn="l">
              <a:buNone/>
              <a:defRPr sz="3600" b="0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650" y="836613"/>
            <a:ext cx="1655763" cy="863600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/>
        </p:spPr>
        <p:txBody>
          <a:bodyPr lIns="180000" tIns="374400" rIns="180000" bIns="140400"/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en-US" sz="6600" dirty="0" smtClean="0"/>
              <a:t>1.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455988" y="836613"/>
            <a:ext cx="1655762" cy="863600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/>
        </p:spPr>
        <p:txBody>
          <a:bodyPr lIns="180000" tIns="374400" rIns="180000" bIns="140400"/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en-US" sz="6600" dirty="0" smtClean="0"/>
              <a:t>2.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13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119813" y="836613"/>
            <a:ext cx="1657350" cy="863600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/>
        </p:spPr>
        <p:txBody>
          <a:bodyPr lIns="180000" tIns="374400" rIns="180000" bIns="140400"/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en-US" sz="6600" dirty="0" smtClean="0"/>
              <a:t>3.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432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56136" y="692696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048"/>
            <a:ext cx="8223250" cy="1138239"/>
          </a:xfrm>
        </p:spPr>
        <p:txBody>
          <a:bodyPr anchor="t"/>
          <a:lstStyle>
            <a:lvl1pPr algn="r">
              <a:defRPr sz="4800">
                <a:solidFill>
                  <a:srgbClr val="B205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8315" y="1773337"/>
            <a:ext cx="8207375" cy="3671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46800" y="188640"/>
            <a:ext cx="2997200" cy="299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4978896" cy="576064"/>
          </a:xfrm>
        </p:spPr>
        <p:txBody>
          <a:bodyPr anchor="t"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2590" y="1484784"/>
            <a:ext cx="4967287" cy="3888432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611188" y="4365625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188" y="548059"/>
            <a:ext cx="3529012" cy="3529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00563" y="548059"/>
            <a:ext cx="3959225" cy="3529013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611188" y="4365625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88023" y="692075"/>
            <a:ext cx="3744416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560" y="692075"/>
            <a:ext cx="3745048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32400" y="3033762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63277" y="548680"/>
            <a:ext cx="4824413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832400" y="549226"/>
            <a:ext cx="2340000" cy="2340000"/>
          </a:xfrm>
        </p:spPr>
        <p:txBody>
          <a:bodyPr/>
          <a:lstStyle/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utmoodi akadeemiline vektor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549275"/>
            <a:ext cx="45688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3532386" cy="4608512"/>
          </a:xfrm>
        </p:spPr>
        <p:txBody>
          <a:bodyPr/>
          <a:lstStyle>
            <a:lvl1pPr indent="0">
              <a:lnSpc>
                <a:spcPct val="150000"/>
              </a:lnSpc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188" y="5157788"/>
            <a:ext cx="7896225" cy="1587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7886700" cy="2880320"/>
          </a:xfrm>
        </p:spPr>
        <p:txBody>
          <a:bodyPr/>
          <a:lstStyle>
            <a:lvl1pPr marL="0" marR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ct val="100000"/>
              <a:buFont typeface="Lucida Grande"/>
              <a:buNone/>
              <a:tabLst/>
              <a:defRPr sz="3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8963" y="4149725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7" y="4581129"/>
            <a:ext cx="7886700" cy="864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4963"/>
            <a:ext cx="4035425" cy="39122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7" y="1604963"/>
            <a:ext cx="4035425" cy="39122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0121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0121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3600"/>
            <a:ext cx="8223250" cy="215900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Lucida Grande"/>
              <a:buNone/>
              <a:defRPr/>
            </a:pPr>
            <a:endParaRPr lang="et-EE" sz="3400" i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457200"/>
            <a:ext cx="4629150" cy="520404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603847"/>
          </a:xfr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168352" cy="158417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4629150" cy="4896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096" y="2276872"/>
            <a:ext cx="3168352" cy="3096344"/>
          </a:xfrm>
        </p:spPr>
        <p:txBody>
          <a:bodyPr/>
          <a:lstStyle>
            <a:lvl1pPr marL="0" indent="0">
              <a:buNone/>
              <a:defRPr sz="2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443663" y="0"/>
            <a:ext cx="2700337" cy="2781300"/>
          </a:xfrm>
          <a:prstGeom prst="rect">
            <a:avLst/>
          </a:prstGeom>
          <a:solidFill>
            <a:srgbClr val="B205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t-E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188" y="620688"/>
            <a:ext cx="5329237" cy="4896544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43663" y="2780928"/>
            <a:ext cx="2700337" cy="2700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32240" y="260648"/>
            <a:ext cx="2088232" cy="2232248"/>
          </a:xfr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3486150" y="0"/>
            <a:ext cx="5670550" cy="188913"/>
          </a:xfrm>
          <a:prstGeom prst="rect">
            <a:avLst/>
          </a:prstGeom>
          <a:solidFill>
            <a:srgbClr val="B205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Pealkiri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Sõnum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  <a:p>
            <a:pPr lvl="4"/>
            <a:r>
              <a:rPr lang="en-GB" altLang="et-EE" smtClean="0"/>
              <a:t>Eighth Outline Level</a:t>
            </a:r>
          </a:p>
          <a:p>
            <a:pPr lvl="4"/>
            <a:r>
              <a:rPr lang="en-GB" altLang="et-EE" smtClean="0"/>
              <a:t>Ninth Outline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55" y="6021288"/>
            <a:ext cx="1686295" cy="6331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2" r:id="rId2"/>
    <p:sldLayoutId id="2147483714" r:id="rId3"/>
    <p:sldLayoutId id="2147483715" r:id="rId4"/>
    <p:sldLayoutId id="2147483716" r:id="rId5"/>
    <p:sldLayoutId id="2147483723" r:id="rId6"/>
    <p:sldLayoutId id="2147483717" r:id="rId7"/>
    <p:sldLayoutId id="2147483718" r:id="rId8"/>
    <p:sldLayoutId id="2147483724" r:id="rId9"/>
    <p:sldLayoutId id="2147483725" r:id="rId10"/>
    <p:sldLayoutId id="2147483726" r:id="rId11"/>
    <p:sldLayoutId id="2147483727" r:id="rId12"/>
    <p:sldLayoutId id="2147483719" r:id="rId13"/>
    <p:sldLayoutId id="2147483720" r:id="rId14"/>
    <p:sldLayoutId id="2147483728" r:id="rId15"/>
    <p:sldLayoutId id="2147483729" r:id="rId16"/>
    <p:sldLayoutId id="2147483721" r:id="rId17"/>
    <p:sldLayoutId id="2147483730" r:id="rId18"/>
    <p:sldLayoutId id="2147483731" r:id="rId1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49263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lang="en-GB" sz="4800" i="1" kern="1200" dirty="0">
          <a:solidFill>
            <a:srgbClr val="000000"/>
          </a:solidFill>
          <a:latin typeface="Minion Pro"/>
          <a:ea typeface="ＭＳ Ｐゴシック" panose="020B0600070205080204" pitchFamily="34" charset="-128"/>
          <a:cs typeface="Minion Pro"/>
        </a:defRPr>
      </a:lvl1pPr>
      <a:lvl2pPr algn="l" defTabSz="449263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i="1">
          <a:solidFill>
            <a:srgbClr val="000000"/>
          </a:solidFill>
          <a:latin typeface="Minion Pro" panose="02040503050201020203" pitchFamily="18" charset="0"/>
          <a:ea typeface="ＭＳ Ｐゴシック" panose="020B0600070205080204" pitchFamily="34" charset="-128"/>
          <a:cs typeface="Minion Pro" panose="02040503050201020203" pitchFamily="18" charset="0"/>
        </a:defRPr>
      </a:lvl2pPr>
      <a:lvl3pPr algn="l" defTabSz="449263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i="1">
          <a:solidFill>
            <a:srgbClr val="000000"/>
          </a:solidFill>
          <a:latin typeface="Minion Pro" panose="02040503050201020203" pitchFamily="18" charset="0"/>
          <a:ea typeface="ＭＳ Ｐゴシック" panose="020B0600070205080204" pitchFamily="34" charset="-128"/>
          <a:cs typeface="Minion Pro" panose="02040503050201020203" pitchFamily="18" charset="0"/>
        </a:defRPr>
      </a:lvl3pPr>
      <a:lvl4pPr algn="l" defTabSz="449263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i="1">
          <a:solidFill>
            <a:srgbClr val="000000"/>
          </a:solidFill>
          <a:latin typeface="Minion Pro" panose="02040503050201020203" pitchFamily="18" charset="0"/>
          <a:ea typeface="ＭＳ Ｐゴシック" panose="020B0600070205080204" pitchFamily="34" charset="-128"/>
          <a:cs typeface="Minion Pro" panose="02040503050201020203" pitchFamily="18" charset="0"/>
        </a:defRPr>
      </a:lvl4pPr>
      <a:lvl5pPr algn="l" defTabSz="449263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i="1">
          <a:solidFill>
            <a:srgbClr val="000000"/>
          </a:solidFill>
          <a:latin typeface="Minion Pro" panose="02040503050201020203" pitchFamily="18" charset="0"/>
          <a:ea typeface="ＭＳ Ｐゴシック" panose="020B0600070205080204" pitchFamily="34" charset="-128"/>
          <a:cs typeface="Minion Pro" panose="02040503050201020203" pitchFamily="18" charset="0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165100" indent="-341313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lang="en-GB" sz="2600" kern="1200" dirty="0">
          <a:solidFill>
            <a:srgbClr val="000000"/>
          </a:solidFill>
          <a:latin typeface="Minion Pro" panose="02040503050201020203" pitchFamily="18" charset="0"/>
          <a:ea typeface="+mn-ea"/>
          <a:cs typeface="+mn-cs"/>
        </a:defRPr>
      </a:lvl1pPr>
      <a:lvl2pPr marL="800100" indent="-3429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2200" kern="1200">
          <a:solidFill>
            <a:srgbClr val="000000"/>
          </a:solidFill>
          <a:latin typeface="Minion Pro"/>
          <a:ea typeface="+mn-ea"/>
          <a:cs typeface="Minion Pro"/>
        </a:defRPr>
      </a:lvl2pPr>
      <a:lvl3pPr marL="12001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kern="1200">
          <a:solidFill>
            <a:srgbClr val="000000"/>
          </a:solidFill>
          <a:latin typeface="Minion Pro"/>
          <a:ea typeface="+mn-ea"/>
          <a:cs typeface="Minion Pro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master.be/flow/dw/ciel/2011/aout11/infooverloadbrief.pdf" TargetMode="External"/><Relationship Id="rId4" Type="http://schemas.openxmlformats.org/officeDocument/2006/relationships/hyperlink" Target="https://www.hm.ee/sites/default/files/digipadevuse_mudel_2016veebiuus.pdf" TargetMode="External"/><Relationship Id="rId5" Type="http://schemas.openxmlformats.org/officeDocument/2006/relationships/hyperlink" Target="http://www.ifets.info/journals/15_4/14.pdf" TargetMode="External"/><Relationship Id="rId6" Type="http://schemas.openxmlformats.org/officeDocument/2006/relationships/hyperlink" Target="https://www.riigiteataja.ee/akt/114012011001" TargetMode="External"/><Relationship Id="rId7" Type="http://schemas.openxmlformats.org/officeDocument/2006/relationships/hyperlink" Target="https://www.riigiteataja.ee/akt/129082014021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tlu.ee/i-foorum/ifoorum7/Artiklid/sirj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827088" y="4149724"/>
            <a:ext cx="7705725" cy="18715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t-EE" altLang="et-EE" sz="2800" dirty="0" smtClean="0"/>
              <a:t>Mare Oja, PhD ajalugu</a:t>
            </a:r>
          </a:p>
          <a:p>
            <a:pPr eaLnBrk="1" hangingPunct="1">
              <a:lnSpc>
                <a:spcPct val="100000"/>
              </a:lnSpc>
            </a:pPr>
            <a:r>
              <a:rPr lang="et-EE" altLang="et-EE" sz="2800" dirty="0" err="1" smtClean="0"/>
              <a:t>Elyna</a:t>
            </a:r>
            <a:r>
              <a:rPr lang="et-EE" altLang="et-EE" sz="2800" dirty="0" smtClean="0"/>
              <a:t> Nevski, </a:t>
            </a:r>
            <a:r>
              <a:rPr lang="et-EE" altLang="et-EE" sz="2800" dirty="0" err="1" smtClean="0"/>
              <a:t>MSc</a:t>
            </a:r>
            <a:r>
              <a:rPr lang="et-EE" altLang="et-EE" sz="2800" dirty="0" smtClean="0"/>
              <a:t> multimeedia ja õpisüsteemid</a:t>
            </a:r>
            <a:endParaRPr lang="et-EE" altLang="et-EE" sz="2800" dirty="0" smtClean="0"/>
          </a:p>
          <a:p>
            <a:pPr eaLnBrk="1" hangingPunct="1">
              <a:lnSpc>
                <a:spcPct val="100000"/>
              </a:lnSpc>
            </a:pPr>
            <a:r>
              <a:rPr lang="et-EE" altLang="et-EE" dirty="0" smtClean="0"/>
              <a:t>15. </a:t>
            </a:r>
            <a:r>
              <a:rPr lang="en-US" altLang="et-EE" dirty="0" smtClean="0"/>
              <a:t>m</a:t>
            </a:r>
            <a:r>
              <a:rPr lang="et-EE" altLang="et-EE" dirty="0" smtClean="0"/>
              <a:t>ai 2017</a:t>
            </a:r>
            <a:endParaRPr lang="et-EE" altLang="et-EE" dirty="0" smtClean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36588" y="2062633"/>
            <a:ext cx="7896225" cy="208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buClr>
                <a:srgbClr val="B91319"/>
              </a:buClr>
              <a:buFont typeface="Times New Roman" panose="02020603050405020304" pitchFamily="18" charset="0"/>
              <a:buNone/>
              <a:defRPr sz="6000" b="0" i="1" kern="1200" spc="-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91319"/>
              </a:buClr>
              <a:buFont typeface="Times New Roman" panose="02020603050405020304" pitchFamily="18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91319"/>
              </a:buClr>
              <a:buFont typeface="Times New Roman" panose="02020603050405020304" pitchFamily="18" charset="0"/>
              <a:buChar char="̶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91319"/>
              </a:buClr>
              <a:buFont typeface="Times New Roman" panose="02020603050405020304" pitchFamily="18" charset="0"/>
              <a:buChar char="̶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91319"/>
              </a:buClr>
              <a:buFont typeface="Times New Roman" panose="02020603050405020304" pitchFamily="18" charset="0"/>
              <a:buChar char="̶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INFOMÜRA ÕPPEPROTSESSIS: MIS SEE ON JA KUIDAS SEDA </a:t>
            </a:r>
          </a:p>
          <a:p>
            <a:r>
              <a:rPr lang="et-EE" dirty="0" smtClean="0"/>
              <a:t>VÄHENDADA?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48" y="192211"/>
            <a:ext cx="2483768" cy="211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55650" y="692151"/>
            <a:ext cx="7128718" cy="1224681"/>
          </a:xfrm>
        </p:spPr>
        <p:txBody>
          <a:bodyPr/>
          <a:lstStyle/>
          <a:p>
            <a:pPr eaLnBrk="1" hangingPunct="1"/>
            <a:r>
              <a:rPr lang="en-US" altLang="et-EE" sz="4800" dirty="0" err="1" smtClean="0">
                <a:latin typeface="Minion Pro" pitchFamily="18" charset="0"/>
                <a:cs typeface="Minion Pro" pitchFamily="18" charset="0"/>
              </a:rPr>
              <a:t>Mõtlemiseks</a:t>
            </a:r>
            <a:r>
              <a:rPr lang="en-US" altLang="et-EE" sz="4800" dirty="0" smtClean="0">
                <a:latin typeface="Minion Pro" pitchFamily="18" charset="0"/>
                <a:cs typeface="Minion Pro" pitchFamily="18" charset="0"/>
              </a:rPr>
              <a:t>, </a:t>
            </a:r>
            <a:r>
              <a:rPr lang="en-US" altLang="et-EE" sz="4800" dirty="0" err="1" smtClean="0">
                <a:latin typeface="Minion Pro" pitchFamily="18" charset="0"/>
                <a:cs typeface="Minion Pro" pitchFamily="18" charset="0"/>
              </a:rPr>
              <a:t>arutlemiseks</a:t>
            </a:r>
            <a:r>
              <a:rPr lang="et-EE" altLang="et-EE" sz="4800" dirty="0" smtClean="0">
                <a:latin typeface="Minion Pro" pitchFamily="18" charset="0"/>
                <a:cs typeface="Minion Pro" pitchFamily="18" charset="0"/>
              </a:rPr>
              <a:t/>
            </a:r>
            <a:br>
              <a:rPr lang="et-EE" altLang="et-EE" sz="4800" dirty="0" smtClean="0">
                <a:latin typeface="Minion Pro" pitchFamily="18" charset="0"/>
                <a:cs typeface="Minion Pro" pitchFamily="18" charset="0"/>
              </a:rPr>
            </a:br>
            <a:r>
              <a:rPr lang="et-EE" altLang="et-EE" sz="4800" dirty="0" err="1" smtClean="0">
                <a:latin typeface="Minion Pro" pitchFamily="18" charset="0"/>
                <a:cs typeface="Minion Pro" pitchFamily="18" charset="0"/>
              </a:rPr>
              <a:t>õtlemiseks</a:t>
            </a:r>
            <a:endParaRPr lang="en-US" altLang="et-EE" sz="4800" dirty="0" smtClean="0">
              <a:latin typeface="Minion Pro" pitchFamily="18" charset="0"/>
              <a:cs typeface="Minion Pro" pitchFamily="18" charset="0"/>
            </a:endParaRPr>
          </a:p>
        </p:txBody>
      </p:sp>
      <p:sp>
        <p:nvSpPr>
          <p:cNvPr id="1843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83654" y="2132856"/>
            <a:ext cx="7704138" cy="396044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t-EE" sz="2400" i="0" dirty="0"/>
              <a:t>Diferentseerimine sihtrühma ja eesmärgi alusel: suunavad juhised, mis küsimusele vastust otsida– eelteadmised ja info kasutamise eesmärk on erinevad;</a:t>
            </a:r>
          </a:p>
          <a:p>
            <a:pPr marL="342900" indent="-342900">
              <a:buFont typeface="Arial" charset="0"/>
              <a:buChar char="•"/>
            </a:pPr>
            <a:r>
              <a:rPr lang="et-EE" sz="2400" i="0" dirty="0"/>
              <a:t>Mitmekihiline info: ülevaatlik, põhjalik, </a:t>
            </a:r>
            <a:r>
              <a:rPr lang="et-EE" sz="2400" i="0" dirty="0" smtClean="0"/>
              <a:t>sügavuti </a:t>
            </a:r>
            <a:r>
              <a:rPr lang="et-EE" sz="2400" i="0" dirty="0"/>
              <a:t>minev;</a:t>
            </a:r>
          </a:p>
          <a:p>
            <a:pPr marL="342900" indent="-342900">
              <a:buFont typeface="Arial" charset="0"/>
              <a:buChar char="•"/>
            </a:pPr>
            <a:r>
              <a:rPr lang="et-EE" sz="2400" i="0" dirty="0"/>
              <a:t>Väiksemad temaatilised üksused: struktuur, seosed, tähendus; </a:t>
            </a:r>
          </a:p>
          <a:p>
            <a:pPr marL="342900" indent="-342900">
              <a:buFont typeface="Arial" charset="0"/>
              <a:buChar char="•"/>
            </a:pPr>
            <a:r>
              <a:rPr lang="et-EE" sz="2400" i="0" dirty="0"/>
              <a:t>Virtuaalsed õppetunnid;</a:t>
            </a:r>
          </a:p>
          <a:p>
            <a:pPr marL="342900" indent="-342900">
              <a:buFont typeface="Arial" charset="0"/>
              <a:buChar char="•"/>
            </a:pPr>
            <a:r>
              <a:rPr lang="et-EE" sz="2400" i="0" dirty="0"/>
              <a:t> Muuseum „taskus</a:t>
            </a:r>
            <a:r>
              <a:rPr lang="et-EE" sz="2400" i="0" dirty="0" smtClean="0"/>
              <a:t>“;</a:t>
            </a:r>
          </a:p>
          <a:p>
            <a:pPr marL="342900" indent="-342900">
              <a:buFont typeface="Arial" charset="0"/>
              <a:buChar char="•"/>
            </a:pPr>
            <a:r>
              <a:rPr lang="et-EE" sz="2400" i="0" dirty="0" smtClean="0"/>
              <a:t>21. sajandi oskuste arendamine/toetamine.</a:t>
            </a:r>
            <a:endParaRPr lang="et-EE" sz="2400" i="0" dirty="0"/>
          </a:p>
          <a:p>
            <a:pPr marL="342900" indent="-342900">
              <a:buFont typeface="Arial" charset="0"/>
              <a:buChar char="•"/>
            </a:pPr>
            <a:endParaRPr lang="et-EE" sz="240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49" y="4653136"/>
            <a:ext cx="1916038" cy="212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4"/>
          <p:cNvSpPr>
            <a:spLocks noGrp="1"/>
          </p:cNvSpPr>
          <p:nvPr>
            <p:ph type="body" idx="1"/>
          </p:nvPr>
        </p:nvSpPr>
        <p:spPr>
          <a:xfrm>
            <a:off x="16594" y="4365104"/>
            <a:ext cx="5868454" cy="2879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t-EE" altLang="et-EE" dirty="0" smtClean="0"/>
              <a:t>Täname tähelepanu eest!</a:t>
            </a:r>
            <a:endParaRPr lang="en-US" altLang="et-E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04" y="548680"/>
            <a:ext cx="3612430" cy="45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3250" cy="1138238"/>
          </a:xfrm>
        </p:spPr>
        <p:txBody>
          <a:bodyPr/>
          <a:lstStyle/>
          <a:p>
            <a:pPr eaLnBrk="1" hangingPunct="1"/>
            <a:r>
              <a:rPr lang="en-US" altLang="et-EE" dirty="0" err="1" smtClean="0">
                <a:latin typeface="Minion Pro" pitchFamily="18" charset="0"/>
                <a:cs typeface="Minion Pro" pitchFamily="18" charset="0"/>
              </a:rPr>
              <a:t>Allikad</a:t>
            </a:r>
            <a:endParaRPr lang="en-US" altLang="et-EE" dirty="0" smtClean="0">
              <a:latin typeface="Minion Pro" pitchFamily="18" charset="0"/>
              <a:cs typeface="Minion Pro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11188" y="1124745"/>
            <a:ext cx="7886700" cy="5616624"/>
          </a:xfrm>
          <a:prstGeom prst="rect">
            <a:avLst/>
          </a:prstGeom>
        </p:spPr>
        <p:txBody>
          <a:bodyPr/>
          <a:lstStyle>
            <a:lvl1pPr marL="165100" indent="-341313" algn="l" defTabSz="449263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t-EE" altLang="et-EE" sz="2000" dirty="0" smtClean="0"/>
              <a:t>Virkus, S. (2003). </a:t>
            </a:r>
            <a:r>
              <a:rPr lang="en-US" altLang="et-EE" sz="2000" dirty="0" err="1" smtClean="0"/>
              <a:t>Infokirjaoskus</a:t>
            </a:r>
            <a:r>
              <a:rPr lang="en-US" altLang="et-EE" sz="2000" dirty="0" smtClean="0"/>
              <a:t> ja </a:t>
            </a:r>
            <a:r>
              <a:rPr lang="en-US" altLang="et-EE" sz="2000" dirty="0" err="1" smtClean="0"/>
              <a:t>infokäitumine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infouuringute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kontekstis</a:t>
            </a:r>
            <a:r>
              <a:rPr lang="en-US" altLang="et-EE" sz="2000" dirty="0" smtClean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t-EE" sz="2000" dirty="0" smtClean="0">
                <a:hlinkClick r:id="rId2"/>
              </a:rPr>
              <a:t>http</a:t>
            </a:r>
            <a:r>
              <a:rPr lang="en-US" altLang="et-EE" sz="2000" dirty="0">
                <a:hlinkClick r:id="rId2"/>
              </a:rPr>
              <a:t>://</a:t>
            </a:r>
            <a:r>
              <a:rPr lang="en-US" altLang="et-EE" sz="2000" dirty="0" smtClean="0">
                <a:hlinkClick r:id="rId2"/>
              </a:rPr>
              <a:t>www.tlu.ee/i-foorum/ifoorum7/Artiklid/sirje.htm</a:t>
            </a:r>
            <a:endParaRPr lang="en-US" altLang="et-EE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t-EE" sz="2000" dirty="0" smtClean="0"/>
              <a:t>Ruff, J. </a:t>
            </a:r>
            <a:r>
              <a:rPr lang="en-US" altLang="et-EE" sz="2000" dirty="0"/>
              <a:t>(2002). Information </a:t>
            </a:r>
            <a:r>
              <a:rPr lang="en-US" altLang="et-EE" sz="2000" dirty="0" err="1"/>
              <a:t>Overload:Causes</a:t>
            </a:r>
            <a:r>
              <a:rPr lang="en-US" altLang="et-EE" sz="2000" dirty="0"/>
              <a:t>, Symptoms and Solutions </a:t>
            </a:r>
            <a:endParaRPr lang="en-US" altLang="et-EE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t-EE" sz="2000" dirty="0">
                <a:hlinkClick r:id="rId3"/>
              </a:rPr>
              <a:t>http://</a:t>
            </a:r>
            <a:r>
              <a:rPr lang="en-US" altLang="et-EE" sz="2000" dirty="0" smtClean="0">
                <a:hlinkClick r:id="rId3"/>
              </a:rPr>
              <a:t>www.newsmaster.be/flow/dw/ciel/2011/aout11/infooverloadbrief.pdf</a:t>
            </a:r>
            <a:endParaRPr lang="en-US" altLang="et-EE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t-EE" sz="2000" dirty="0" err="1" smtClean="0"/>
              <a:t>Õppijate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digipädevuse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mudel</a:t>
            </a:r>
            <a:r>
              <a:rPr lang="en-US" altLang="et-EE" sz="2000" dirty="0" smtClean="0"/>
              <a:t> (2016</a:t>
            </a:r>
            <a:r>
              <a:rPr lang="en-US" altLang="et-EE" sz="2000" dirty="0"/>
              <a:t>). </a:t>
            </a:r>
            <a:r>
              <a:rPr lang="en-US" altLang="et-EE" sz="2000" dirty="0">
                <a:hlinkClick r:id="rId4"/>
              </a:rPr>
              <a:t>https://</a:t>
            </a:r>
            <a:r>
              <a:rPr lang="en-US" altLang="et-EE" sz="2000" dirty="0" smtClean="0">
                <a:hlinkClick r:id="rId4"/>
              </a:rPr>
              <a:t>www.hm.ee/sites/default/files/digipadevuse_mudel_2016veebiuus.pdf</a:t>
            </a:r>
            <a:endParaRPr lang="en-US" altLang="et-EE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Designing a Personalized Guide Recommendation System to Mitigate Information Overload in Museum Learning (2011).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www.ifets.info/journals/15_4/14.pdf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err="1" smtClean="0"/>
              <a:t>Põhikooli</a:t>
            </a:r>
            <a:r>
              <a:rPr lang="en-US" sz="2000" dirty="0" smtClean="0"/>
              <a:t> </a:t>
            </a:r>
            <a:r>
              <a:rPr lang="en-US" sz="2000" dirty="0" err="1" smtClean="0"/>
              <a:t>riiklik</a:t>
            </a:r>
            <a:r>
              <a:rPr lang="en-US" sz="2000" dirty="0" smtClean="0"/>
              <a:t> </a:t>
            </a:r>
            <a:r>
              <a:rPr lang="en-US" sz="2000" dirty="0" err="1" smtClean="0"/>
              <a:t>õppekava</a:t>
            </a:r>
            <a:r>
              <a:rPr lang="en-US" sz="2000" dirty="0" smtClean="0"/>
              <a:t> (2011)</a:t>
            </a: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www.riigiteataja.ee/akt/114012011001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err="1" smtClean="0"/>
              <a:t>Gümnaasiumi</a:t>
            </a:r>
            <a:r>
              <a:rPr lang="en-US" sz="2000" dirty="0" smtClean="0"/>
              <a:t> </a:t>
            </a:r>
            <a:r>
              <a:rPr lang="en-US" sz="2000" dirty="0" err="1" smtClean="0"/>
              <a:t>riiklik</a:t>
            </a:r>
            <a:r>
              <a:rPr lang="en-US" sz="2000" dirty="0" smtClean="0"/>
              <a:t> </a:t>
            </a:r>
            <a:r>
              <a:rPr lang="en-US" sz="2000" dirty="0" err="1" smtClean="0"/>
              <a:t>õppekava</a:t>
            </a:r>
            <a:r>
              <a:rPr lang="en-US" sz="2000" dirty="0" smtClean="0"/>
              <a:t> (2011)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www.riigiteataja.ee/akt/129082014021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t-EE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t-EE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2370" y="666414"/>
            <a:ext cx="8532440" cy="62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Tänane olukord </a:t>
            </a:r>
            <a:r>
              <a:rPr lang="mr-IN" altLang="et-EE" sz="3400" dirty="0" smtClean="0">
                <a:solidFill>
                  <a:srgbClr val="000000"/>
                </a:solidFill>
                <a:latin typeface="Minion Pro" pitchFamily="18" charset="0"/>
              </a:rPr>
              <a:t>–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(IKT) kiire areng</a:t>
            </a: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i="1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8587" y="1772858"/>
            <a:ext cx="8223250" cy="10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Informatsioon võib olla </a:t>
            </a:r>
            <a:r>
              <a:rPr lang="et-EE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tekstiline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, </a:t>
            </a:r>
            <a:r>
              <a:rPr lang="et-EE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pildiline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või </a:t>
            </a:r>
            <a:r>
              <a:rPr lang="et-EE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heliline</a:t>
            </a:r>
            <a:endParaRPr lang="et-EE" altLang="et-EE" sz="3400" dirty="0" smtClean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4302199" y="1253320"/>
            <a:ext cx="338013" cy="391504"/>
          </a:xfrm>
          <a:prstGeom prst="downArrow">
            <a:avLst/>
          </a:prstGeom>
          <a:solidFill>
            <a:srgbClr val="B205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6155" y="3364827"/>
            <a:ext cx="8223250" cy="14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Internet ja </a:t>
            </a:r>
            <a:r>
              <a:rPr lang="et-EE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digivahendid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on muutnud info loomist, </a:t>
            </a:r>
            <a:r>
              <a:rPr lang="et-EE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säilitatamist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ja otsimist</a:t>
            </a: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89025" y="4952630"/>
            <a:ext cx="8223250" cy="64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Infomüra ehk informatsiooni üleküllus</a:t>
            </a: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346151" y="2939358"/>
            <a:ext cx="338013" cy="391504"/>
          </a:xfrm>
          <a:prstGeom prst="downArrow">
            <a:avLst/>
          </a:prstGeom>
          <a:solidFill>
            <a:srgbClr val="B205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346151" y="4465958"/>
            <a:ext cx="338013" cy="391504"/>
          </a:xfrm>
          <a:prstGeom prst="downArrow">
            <a:avLst/>
          </a:prstGeom>
          <a:solidFill>
            <a:srgbClr val="B205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64019" y="5442917"/>
            <a:ext cx="8223250" cy="6373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2400" dirty="0" smtClean="0">
                <a:solidFill>
                  <a:srgbClr val="000000"/>
                </a:solidFill>
                <a:latin typeface="Minion Pro" pitchFamily="18" charset="0"/>
              </a:rPr>
              <a:t>Tehnoloogia areng on olnud kiirem </a:t>
            </a:r>
            <a:r>
              <a:rPr lang="et-EE" altLang="et-EE" sz="2400" smtClean="0">
                <a:solidFill>
                  <a:srgbClr val="000000"/>
                </a:solidFill>
                <a:latin typeface="Minion Pro" pitchFamily="18" charset="0"/>
              </a:rPr>
              <a:t>inimese võimest </a:t>
            </a:r>
            <a:r>
              <a:rPr lang="et-EE" altLang="et-EE" sz="2400" dirty="0" smtClean="0">
                <a:solidFill>
                  <a:srgbClr val="000000"/>
                </a:solidFill>
                <a:latin typeface="Minion Pro" pitchFamily="18" charset="0"/>
              </a:rPr>
              <a:t>informatsiooni </a:t>
            </a:r>
            <a:r>
              <a:rPr lang="et-EE" altLang="et-EE" sz="2400" smtClean="0">
                <a:solidFill>
                  <a:srgbClr val="000000"/>
                </a:solidFill>
                <a:latin typeface="Minion Pro" pitchFamily="18" charset="0"/>
              </a:rPr>
              <a:t>töödelda </a:t>
            </a:r>
            <a:endParaRPr lang="et-EE" altLang="et-EE" sz="2400" dirty="0">
              <a:solidFill>
                <a:srgbClr val="00000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19" y="188640"/>
            <a:ext cx="3415381" cy="2160240"/>
          </a:xfrm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4978400" cy="576263"/>
          </a:xfrm>
        </p:spPr>
        <p:txBody>
          <a:bodyPr/>
          <a:lstStyle/>
          <a:p>
            <a:pPr eaLnBrk="1" hangingPunct="1"/>
            <a:r>
              <a:rPr lang="et-EE" altLang="et-EE" dirty="0" smtClean="0">
                <a:latin typeface="Minion Pro" pitchFamily="18" charset="0"/>
                <a:cs typeface="Minion Pro" pitchFamily="18" charset="0"/>
              </a:rPr>
              <a:t>Mis võib olla müra?</a:t>
            </a:r>
            <a:endParaRPr lang="et-EE" altLang="et-EE" dirty="0" smtClean="0">
              <a:latin typeface="Minion Pro" pitchFamily="18" charset="0"/>
              <a:cs typeface="Minion Pro" pitchFamily="18" charset="0"/>
            </a:endParaRP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2624" y="1484313"/>
            <a:ext cx="5329536" cy="3889375"/>
          </a:xfrm>
        </p:spPr>
        <p:txBody>
          <a:bodyPr/>
          <a:lstStyle/>
          <a:p>
            <a:pPr eaLnBrk="1" hangingPunct="1"/>
            <a:r>
              <a:rPr lang="et-EE" altLang="et-EE" sz="3000" dirty="0" smtClean="0"/>
              <a:t>Liiga tugev heli, helide kattumine või segunemine;</a:t>
            </a:r>
          </a:p>
          <a:p>
            <a:pPr eaLnBrk="1" hangingPunct="1"/>
            <a:r>
              <a:rPr lang="et-EE" altLang="et-EE" sz="3000" dirty="0" smtClean="0"/>
              <a:t>(Uue) informatsiooni üleküllus;</a:t>
            </a:r>
          </a:p>
          <a:p>
            <a:pPr eaLnBrk="1" hangingPunct="1"/>
            <a:r>
              <a:rPr lang="et-EE" altLang="et-EE" sz="3000" dirty="0" smtClean="0"/>
              <a:t>Struktureerimata ja seostamata teadmised;</a:t>
            </a:r>
          </a:p>
          <a:p>
            <a:pPr eaLnBrk="1" hangingPunct="1"/>
            <a:r>
              <a:rPr lang="et-EE" altLang="et-EE" sz="3000" dirty="0" smtClean="0"/>
              <a:t>Eesmärgipäratu ja </a:t>
            </a:r>
            <a:r>
              <a:rPr lang="et-EE" altLang="et-EE" sz="3000" dirty="0" err="1" smtClean="0"/>
              <a:t>mõtestamatu</a:t>
            </a:r>
            <a:r>
              <a:rPr lang="et-EE" altLang="et-EE" sz="3000" dirty="0" smtClean="0"/>
              <a:t> tegevus;</a:t>
            </a:r>
          </a:p>
          <a:p>
            <a:pPr eaLnBrk="1" hangingPunct="1"/>
            <a:r>
              <a:rPr lang="et-EE" altLang="et-EE" sz="3000" dirty="0" smtClean="0"/>
              <a:t>Tehnika kui eesmärk omaette või selle eesmärgipäratu kasutamine.</a:t>
            </a:r>
            <a:endParaRPr lang="et-EE" altLang="et-EE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84403" cy="2592388"/>
          </a:xfrm>
        </p:spPr>
        <p:txBody>
          <a:bodyPr/>
          <a:lstStyle/>
          <a:p>
            <a:pPr eaLnBrk="1" hangingPunct="1"/>
            <a:r>
              <a:rPr lang="et-EE" altLang="et-EE" sz="7200" dirty="0" smtClean="0">
                <a:latin typeface="Minion Pro" pitchFamily="18" charset="0"/>
                <a:cs typeface="Minion Pro" pitchFamily="18" charset="0"/>
              </a:rPr>
              <a:t>Mida müra teeb?</a:t>
            </a:r>
            <a:endParaRPr lang="en-US" altLang="et-EE" dirty="0" smtClean="0">
              <a:latin typeface="Minion Pro" pitchFamily="18" charset="0"/>
              <a:cs typeface="Minion Pro" pitchFamily="18" charset="0"/>
            </a:endParaRPr>
          </a:p>
        </p:txBody>
      </p:sp>
      <p:sp>
        <p:nvSpPr>
          <p:cNvPr id="1945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9552" y="2853036"/>
            <a:ext cx="8604448" cy="400496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t-EE" altLang="et-EE" sz="2400" i="0" dirty="0" smtClean="0"/>
              <a:t>Infoväsimuse sündroom </a:t>
            </a:r>
            <a:r>
              <a:rPr lang="et-EE" altLang="et-EE" sz="2400" dirty="0" smtClean="0"/>
              <a:t>– </a:t>
            </a:r>
            <a:r>
              <a:rPr lang="et-EE" altLang="et-EE" sz="2400" dirty="0" err="1" smtClean="0"/>
              <a:t>information</a:t>
            </a:r>
            <a:r>
              <a:rPr lang="et-EE" altLang="et-EE" sz="2400" dirty="0" smtClean="0"/>
              <a:t> </a:t>
            </a:r>
            <a:r>
              <a:rPr lang="et-EE" altLang="et-EE" sz="2400" dirty="0" err="1" smtClean="0"/>
              <a:t>fatigue</a:t>
            </a:r>
            <a:r>
              <a:rPr lang="et-EE" altLang="et-EE" sz="2400" dirty="0" smtClean="0"/>
              <a:t> </a:t>
            </a:r>
            <a:r>
              <a:rPr lang="et-EE" altLang="et-EE" sz="2400" dirty="0" err="1" smtClean="0"/>
              <a:t>syndrome</a:t>
            </a:r>
            <a:r>
              <a:rPr lang="et-EE" altLang="et-EE" sz="2400" dirty="0" smtClean="0"/>
              <a:t> – IFS</a:t>
            </a:r>
          </a:p>
          <a:p>
            <a:pPr eaLnBrk="1" hangingPunct="1"/>
            <a:r>
              <a:rPr lang="et-EE" altLang="et-EE" sz="2400" i="0" dirty="0" smtClean="0"/>
              <a:t>ka </a:t>
            </a:r>
            <a:r>
              <a:rPr lang="et-EE" altLang="et-EE" sz="2400" dirty="0" err="1" smtClean="0"/>
              <a:t>information</a:t>
            </a:r>
            <a:r>
              <a:rPr lang="et-EE" altLang="et-EE" sz="2400" dirty="0" smtClean="0"/>
              <a:t> </a:t>
            </a:r>
            <a:r>
              <a:rPr lang="et-EE" altLang="et-EE" sz="2400" dirty="0" err="1" smtClean="0"/>
              <a:t>overload</a:t>
            </a:r>
            <a:r>
              <a:rPr lang="et-EE" altLang="et-EE" sz="2400" dirty="0" smtClean="0"/>
              <a:t> </a:t>
            </a:r>
            <a:r>
              <a:rPr lang="et-EE" altLang="et-EE" sz="2400" dirty="0" err="1" smtClean="0"/>
              <a:t>syndrome</a:t>
            </a:r>
            <a:r>
              <a:rPr lang="et-EE" altLang="et-EE" sz="2400" dirty="0" smtClean="0"/>
              <a:t> (IOS)</a:t>
            </a:r>
            <a:endParaRPr lang="et-EE" altLang="et-EE" sz="2400" dirty="0" smtClean="0"/>
          </a:p>
          <a:p>
            <a:pPr marL="342900" indent="-342900" eaLnBrk="1" hangingPunct="1">
              <a:buFont typeface="Arial" charset="0"/>
              <a:buChar char="•"/>
            </a:pPr>
            <a:r>
              <a:rPr lang="et-EE" altLang="et-EE" sz="2400" i="0" dirty="0" smtClean="0"/>
              <a:t>Viivitused otsuse vastu võtmisel, valede otsuste vastu võtmine;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t-EE" altLang="et-EE" sz="2400" i="0" dirty="0" err="1" smtClean="0"/>
              <a:t>Multitasking</a:t>
            </a:r>
            <a:r>
              <a:rPr lang="et-EE" altLang="et-EE" sz="2400" i="0" dirty="0" smtClean="0"/>
              <a:t> (ehk rööprähklemine) – vähendab produktiivsust;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t-EE" altLang="et-EE" sz="2400" i="0" dirty="0" smtClean="0"/>
              <a:t>Kiirustamine; 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t-EE" altLang="et-EE" sz="2400" i="0" dirty="0" smtClean="0"/>
              <a:t>Tervisehäired (nt vihahood, stress, peavalu, keskendumisraskused, immuunsussüsteemi nõrgenemine);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t-EE" altLang="et-EE" sz="2400" i="0" dirty="0" smtClean="0"/>
              <a:t>Halvenenud sotsiaalsed suhted;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t-EE" altLang="et-EE" sz="2400" i="0" dirty="0" smtClean="0"/>
              <a:t>Pidev vajadus olla sotsiaalmeedia tegevustega kursis.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t-EE" altLang="et-EE" sz="2400" dirty="0" smtClean="0"/>
          </a:p>
        </p:txBody>
      </p:sp>
      <p:pic>
        <p:nvPicPr>
          <p:cNvPr id="19461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8194"/>
            <a:ext cx="2438319" cy="2621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/>
              <a:t>Kes on muuseumi sihtrühm, mis on muuseumi ülesanne?</a:t>
            </a:r>
            <a:endParaRPr lang="en-US" altLang="et-EE" dirty="0" smtClean="0">
              <a:latin typeface="Minion Pro" pitchFamily="18" charset="0"/>
              <a:cs typeface="Minion Pro" pitchFamily="18" charset="0"/>
            </a:endParaRPr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2976165"/>
          </a:xfrm>
        </p:spPr>
        <p:txBody>
          <a:bodyPr/>
          <a:lstStyle/>
          <a:p>
            <a:r>
              <a:rPr lang="et-EE" sz="2400" i="0" dirty="0"/>
              <a:t>Erinevas vanuses kultuurihuviline kohalik elanik – õppida sügavuti tundma oma maa kultuuri ja ajalugu, teatud teemat;</a:t>
            </a:r>
          </a:p>
          <a:p>
            <a:r>
              <a:rPr lang="et-EE" sz="2400" i="0" dirty="0"/>
              <a:t>Välismaalane – õppida tundma Eestile omast;</a:t>
            </a:r>
          </a:p>
          <a:p>
            <a:r>
              <a:rPr lang="et-EE" sz="2400" i="0" dirty="0"/>
              <a:t>Õpilased – muuseumipedagoogika, muuseumi pakutud programmid;</a:t>
            </a:r>
          </a:p>
          <a:p>
            <a:r>
              <a:rPr lang="et-EE" sz="2400" i="0" dirty="0"/>
              <a:t>Muuseum kui õppekeskkond – riikliku õppekava õpitulemuste </a:t>
            </a:r>
            <a:r>
              <a:rPr lang="et-EE" sz="2400" i="0" dirty="0" smtClean="0"/>
              <a:t>taotlemine.</a:t>
            </a:r>
            <a:endParaRPr lang="et-EE" sz="240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365104"/>
            <a:ext cx="88265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/>
              <a:t>Kuidas müra ületada – pedagoogiline aspekt</a:t>
            </a:r>
            <a:endParaRPr lang="en-US" altLang="et-EE" dirty="0" smtClean="0">
              <a:latin typeface="Minion Pro" pitchFamily="18" charset="0"/>
              <a:cs typeface="Minion Pro" pitchFamily="18" charset="0"/>
            </a:endParaRPr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57200" y="1604963"/>
            <a:ext cx="8686800" cy="5253037"/>
          </a:xfrm>
          <a:solidFill>
            <a:schemeClr val="bg1"/>
          </a:solidFill>
        </p:spPr>
        <p:txBody>
          <a:bodyPr/>
          <a:lstStyle/>
          <a:p>
            <a:r>
              <a:rPr lang="et-EE" sz="2400" i="0" dirty="0"/>
              <a:t>Õppijakesksus – õpilane õpib: uurib, teeb, analüüsib;</a:t>
            </a:r>
          </a:p>
          <a:p>
            <a:r>
              <a:rPr lang="et-EE" sz="2400" i="0" dirty="0"/>
              <a:t>Õpitava isiklikult tähenduslikuks tegemine;</a:t>
            </a:r>
          </a:p>
          <a:p>
            <a:r>
              <a:rPr lang="et-EE" sz="2400" i="0" dirty="0"/>
              <a:t>Eelhäälestus, õppimisele/teemale motiveerimine, tähelepanu haaramine;</a:t>
            </a:r>
          </a:p>
          <a:p>
            <a:r>
              <a:rPr lang="et-EE" sz="2400" i="0" dirty="0"/>
              <a:t>Uute teadmiste sidumine varasemate teadmistega, meid ümbritseva eluga;</a:t>
            </a:r>
          </a:p>
          <a:p>
            <a:r>
              <a:rPr lang="et-EE" sz="2400" i="0" dirty="0"/>
              <a:t>Uue info kasutamine erinevas olukorras (kordused</a:t>
            </a:r>
            <a:r>
              <a:rPr lang="et-EE" sz="2400" i="0" dirty="0" smtClean="0"/>
              <a:t>);</a:t>
            </a:r>
          </a:p>
          <a:p>
            <a:r>
              <a:rPr lang="et-EE" sz="2400" i="0" dirty="0"/>
              <a:t>Teadmiste sidumine oskuste arendamisega;</a:t>
            </a:r>
          </a:p>
          <a:p>
            <a:r>
              <a:rPr lang="et-EE" sz="2400" i="0" dirty="0"/>
              <a:t>Erinevate meelte kasutamine: vaatamine, kuulamine, lugemine, isetegemine;</a:t>
            </a:r>
          </a:p>
          <a:p>
            <a:r>
              <a:rPr lang="et-EE" sz="2400" i="0" dirty="0"/>
              <a:t>Ülesannete, tegevuste ajaline kestvus u 10 min;</a:t>
            </a:r>
          </a:p>
          <a:p>
            <a:r>
              <a:rPr lang="et-EE" sz="2400" i="0" dirty="0"/>
              <a:t>Struktureerimine ja organiseerimine: info, ülesannete, tegevuste – tähenduse loomine (MIKS</a:t>
            </a:r>
            <a:r>
              <a:rPr lang="et-EE" sz="2400" i="0" dirty="0" smtClean="0"/>
              <a:t>).</a:t>
            </a:r>
            <a:endParaRPr lang="et-EE" sz="2400" i="0" dirty="0"/>
          </a:p>
        </p:txBody>
      </p:sp>
    </p:spTree>
    <p:extLst>
      <p:ext uri="{BB962C8B-B14F-4D97-AF65-F5344CB8AC3E}">
        <p14:creationId xmlns:p14="http://schemas.microsoft.com/office/powerpoint/2010/main" val="16013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27012" y="104723"/>
            <a:ext cx="822325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Inimese (õppija) 21. sajandi oskused?</a:t>
            </a: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i="1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4418185" y="680094"/>
            <a:ext cx="513855" cy="455026"/>
          </a:xfrm>
          <a:prstGeom prst="downArrow">
            <a:avLst/>
          </a:prstGeom>
          <a:solidFill>
            <a:srgbClr val="B205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39" y="5013176"/>
            <a:ext cx="7357202" cy="18448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3487" y="1040895"/>
            <a:ext cx="8223250" cy="346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+mj-lt"/>
              <a:buAutoNum type="arabicPeriod"/>
            </a:pP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S</a:t>
            </a:r>
            <a:r>
              <a:rPr lang="et-EE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uhtlemis</a:t>
            </a:r>
            <a:r>
              <a:rPr lang="et-EE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- ja koostööoskused; </a:t>
            </a:r>
          </a:p>
          <a:p>
            <a:pPr marL="514350" indent="-514350"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+mj-lt"/>
              <a:buAutoNum type="arabicPeriod"/>
            </a:pP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Loodusteaduslik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 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pädevus</a:t>
            </a:r>
            <a:endParaRPr lang="en-US" altLang="et-EE" sz="3400" dirty="0" smtClean="0">
              <a:solidFill>
                <a:schemeClr val="accent1"/>
              </a:solidFill>
              <a:latin typeface="Minion Pro" pitchFamily="18" charset="0"/>
            </a:endParaRPr>
          </a:p>
          <a:p>
            <a:pPr marL="514350" indent="-514350"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+mj-lt"/>
              <a:buAutoNum type="arabicPeriod"/>
            </a:pPr>
            <a:r>
              <a:rPr lang="en-US" altLang="et-EE" sz="3400" dirty="0" err="1">
                <a:solidFill>
                  <a:schemeClr val="accent1"/>
                </a:solidFill>
                <a:latin typeface="Minion Pro" pitchFamily="18" charset="0"/>
              </a:rPr>
              <a:t>D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igipädevused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; </a:t>
            </a:r>
          </a:p>
          <a:p>
            <a:pPr marL="514350" indent="-514350"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+mj-lt"/>
              <a:buAutoNum type="arabicPeriod"/>
            </a:pPr>
            <a:r>
              <a:rPr lang="en-US" altLang="et-EE" sz="3400" dirty="0" err="1">
                <a:solidFill>
                  <a:schemeClr val="accent1"/>
                </a:solidFill>
                <a:latin typeface="Minion Pro" pitchFamily="18" charset="0"/>
              </a:rPr>
              <a:t>Õ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ppima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 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õppimine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; </a:t>
            </a:r>
          </a:p>
          <a:p>
            <a:pPr marL="514350" indent="-514350"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+mj-lt"/>
              <a:buAutoNum type="arabicPeriod"/>
            </a:pPr>
            <a:r>
              <a:rPr lang="en-US" altLang="et-EE" sz="3400" dirty="0" err="1">
                <a:solidFill>
                  <a:schemeClr val="accent1"/>
                </a:solidFill>
                <a:latin typeface="Minion Pro" pitchFamily="18" charset="0"/>
              </a:rPr>
              <a:t>S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otsiaalsed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- ja 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kodanikupädevused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;</a:t>
            </a:r>
          </a:p>
          <a:p>
            <a:pPr marL="514350" indent="-514350"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+mj-lt"/>
              <a:buAutoNum type="arabicPeriod"/>
            </a:pPr>
            <a:r>
              <a:rPr lang="en-US" altLang="et-EE" sz="3400" dirty="0" err="1">
                <a:solidFill>
                  <a:schemeClr val="accent1"/>
                </a:solidFill>
                <a:latin typeface="Minion Pro" pitchFamily="18" charset="0"/>
              </a:rPr>
              <a:t>A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lgatusvõime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 ja 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ettevõtlikkus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;</a:t>
            </a:r>
          </a:p>
          <a:p>
            <a:pPr marL="514350" indent="-514350"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+mj-lt"/>
              <a:buAutoNum type="arabicPeriod"/>
            </a:pPr>
            <a:r>
              <a:rPr lang="en-US" altLang="et-EE" sz="3400" dirty="0" err="1">
                <a:solidFill>
                  <a:schemeClr val="accent1"/>
                </a:solidFill>
                <a:latin typeface="Minion Pro" pitchFamily="18" charset="0"/>
              </a:rPr>
              <a:t>K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ultuuriteadlikkus</a:t>
            </a:r>
            <a:r>
              <a:rPr lang="en-US" altLang="et-EE" sz="3400" dirty="0" smtClean="0">
                <a:solidFill>
                  <a:schemeClr val="accent1"/>
                </a:solidFill>
                <a:latin typeface="Minion Pro" pitchFamily="18" charset="0"/>
              </a:rPr>
              <a:t> ja </a:t>
            </a:r>
            <a:r>
              <a:rPr lang="en-US" altLang="et-EE" sz="3400" dirty="0" err="1" smtClean="0">
                <a:solidFill>
                  <a:schemeClr val="accent1"/>
                </a:solidFill>
                <a:latin typeface="Minion Pro" pitchFamily="18" charset="0"/>
              </a:rPr>
              <a:t>eneseväljendus</a:t>
            </a:r>
            <a:r>
              <a:rPr lang="et-EE" altLang="et-EE" sz="3400" i="1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546447" y="3037285"/>
            <a:ext cx="82232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n-US" altLang="et-EE" sz="3400" dirty="0" smtClean="0">
                <a:solidFill>
                  <a:srgbClr val="000000"/>
                </a:solidFill>
                <a:latin typeface="Minion Pro" pitchFamily="18" charset="0"/>
              </a:rPr>
              <a:t>1.1 Info </a:t>
            </a:r>
            <a:r>
              <a:rPr lang="en-US" altLang="et-EE" sz="3400" dirty="0" err="1">
                <a:solidFill>
                  <a:srgbClr val="000000"/>
                </a:solidFill>
                <a:latin typeface="Minion Pro" pitchFamily="18" charset="0"/>
              </a:rPr>
              <a:t>otsimine</a:t>
            </a:r>
            <a:r>
              <a:rPr lang="en-US" altLang="et-EE" sz="3400" dirty="0">
                <a:solidFill>
                  <a:srgbClr val="000000"/>
                </a:solidFill>
                <a:latin typeface="Minion Pro" pitchFamily="18" charset="0"/>
              </a:rPr>
              <a:t> ja </a:t>
            </a:r>
            <a:r>
              <a:rPr lang="en-US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sirvimine</a:t>
            </a: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i="1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3007" y="4005064"/>
            <a:ext cx="82232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n-US" altLang="et-EE" sz="3400" dirty="0">
                <a:solidFill>
                  <a:srgbClr val="000000"/>
                </a:solidFill>
                <a:latin typeface="Minion Pro" pitchFamily="18" charset="0"/>
              </a:rPr>
              <a:t>1.2. </a:t>
            </a:r>
            <a:r>
              <a:rPr lang="en-US" altLang="et-EE" sz="3400" dirty="0" smtClean="0">
                <a:solidFill>
                  <a:srgbClr val="000000"/>
                </a:solidFill>
                <a:latin typeface="Minion Pro" pitchFamily="18" charset="0"/>
              </a:rPr>
              <a:t>Info </a:t>
            </a:r>
            <a:r>
              <a:rPr lang="en-US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kriitiline</a:t>
            </a:r>
            <a:r>
              <a:rPr lang="en-US" altLang="et-EE" sz="3400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r>
              <a:rPr lang="en-US" altLang="et-EE" sz="3400" dirty="0" err="1">
                <a:solidFill>
                  <a:srgbClr val="000000"/>
                </a:solidFill>
                <a:latin typeface="Minion Pro" pitchFamily="18" charset="0"/>
              </a:rPr>
              <a:t>hindamine</a:t>
            </a:r>
            <a:r>
              <a:rPr lang="en-US" altLang="et-EE" sz="3400" dirty="0">
                <a:solidFill>
                  <a:srgbClr val="000000"/>
                </a:solidFill>
                <a:latin typeface="Minion Pro" pitchFamily="18" charset="0"/>
              </a:rPr>
              <a:t> 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6983" y="4869160"/>
            <a:ext cx="8655298" cy="864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n-US" altLang="et-EE" sz="3400" dirty="0">
                <a:solidFill>
                  <a:srgbClr val="000000"/>
                </a:solidFill>
                <a:latin typeface="Minion Pro" pitchFamily="18" charset="0"/>
              </a:rPr>
              <a:t>1.3. Info </a:t>
            </a:r>
            <a:r>
              <a:rPr lang="en-US" altLang="et-EE" sz="3400" dirty="0" err="1">
                <a:solidFill>
                  <a:srgbClr val="000000"/>
                </a:solidFill>
                <a:latin typeface="Minion Pro" pitchFamily="18" charset="0"/>
              </a:rPr>
              <a:t>salvestamine</a:t>
            </a:r>
            <a:r>
              <a:rPr lang="en-US" altLang="et-EE" sz="3400" dirty="0">
                <a:solidFill>
                  <a:srgbClr val="000000"/>
                </a:solidFill>
                <a:latin typeface="Minion Pro" pitchFamily="18" charset="0"/>
              </a:rPr>
              <a:t> ja </a:t>
            </a:r>
            <a:r>
              <a:rPr lang="en-US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taasesitamine</a:t>
            </a: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6447" y="408244"/>
            <a:ext cx="8223250" cy="6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i="1" dirty="0" smtClean="0">
                <a:solidFill>
                  <a:srgbClr val="000000"/>
                </a:solidFill>
                <a:latin typeface="Minion Pro" pitchFamily="18" charset="0"/>
              </a:rPr>
              <a:t>1. INFO HALDAMINE </a:t>
            </a: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endParaRPr lang="et-EE" altLang="et-EE" sz="3400" i="1" dirty="0" smtClean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i="1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i="1" dirty="0">
              <a:solidFill>
                <a:srgbClr val="000000"/>
              </a:solidFill>
              <a:latin typeface="Minion Pro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9031" y="1064651"/>
            <a:ext cx="8223250" cy="1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5 osaoskust </a:t>
            </a:r>
            <a:r>
              <a:rPr lang="mr-IN" altLang="et-EE" sz="3400" dirty="0" smtClean="0">
                <a:solidFill>
                  <a:srgbClr val="000000"/>
                </a:solidFill>
                <a:latin typeface="Minion Pro" pitchFamily="18" charset="0"/>
              </a:rPr>
              <a:t>–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r>
              <a:rPr lang="et-EE" altLang="et-EE" sz="3400" u="sng" dirty="0" smtClean="0">
                <a:solidFill>
                  <a:srgbClr val="000000"/>
                </a:solidFill>
                <a:latin typeface="Minion Pro" pitchFamily="18" charset="0"/>
              </a:rPr>
              <a:t>info haldamine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; suhtlemine </a:t>
            </a:r>
            <a:r>
              <a:rPr lang="et-EE" altLang="et-EE" sz="3400" dirty="0" err="1" smtClean="0">
                <a:solidFill>
                  <a:srgbClr val="000000"/>
                </a:solidFill>
                <a:latin typeface="Minion Pro" pitchFamily="18" charset="0"/>
              </a:rPr>
              <a:t>digikeskkondades</a:t>
            </a: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; sisuloome, turvalisus ja probleemide lahendamine</a:t>
            </a: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B20533"/>
              </a:buClr>
              <a:buSzPct val="100000"/>
              <a:buFont typeface="Lucida Grande"/>
              <a:buNone/>
            </a:pPr>
            <a:r>
              <a:rPr lang="et-EE" altLang="et-EE" sz="3400" dirty="0" smtClean="0">
                <a:solidFill>
                  <a:srgbClr val="000000"/>
                </a:solidFill>
                <a:latin typeface="Minion Pro" pitchFamily="18" charset="0"/>
              </a:rPr>
              <a:t> </a:t>
            </a:r>
            <a:endParaRPr lang="et-EE" altLang="et-EE" sz="3400" dirty="0">
              <a:solidFill>
                <a:srgbClr val="000000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3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4"/>
          <p:cNvSpPr>
            <a:spLocks noGrp="1"/>
          </p:cNvSpPr>
          <p:nvPr>
            <p:ph type="body" idx="1"/>
          </p:nvPr>
        </p:nvSpPr>
        <p:spPr>
          <a:xfrm>
            <a:off x="1763688" y="1700808"/>
            <a:ext cx="5868454" cy="2879725"/>
          </a:xfrm>
        </p:spPr>
        <p:txBody>
          <a:bodyPr/>
          <a:lstStyle/>
          <a:p>
            <a:r>
              <a:rPr lang="et-EE" dirty="0" smtClean="0"/>
              <a:t>Kuidas kasutada pedagoogika põhimõtteid muuseumi ekspositsiooni paremaks mõtestamiseks?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9146</TotalTime>
  <Words>633</Words>
  <Application>Microsoft Macintosh PowerPoint</Application>
  <PresentationFormat>On-screen Show (4:3)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Lucida Grande</vt:lpstr>
      <vt:lpstr>Mangal</vt:lpstr>
      <vt:lpstr>Minion Pro</vt:lpstr>
      <vt:lpstr>ＭＳ Ｐゴシック</vt:lpstr>
      <vt:lpstr>Times New Roman</vt:lpstr>
      <vt:lpstr>Arial</vt:lpstr>
      <vt:lpstr>Office Theme</vt:lpstr>
      <vt:lpstr>PowerPoint Presentation</vt:lpstr>
      <vt:lpstr>PowerPoint Presentation</vt:lpstr>
      <vt:lpstr>Mis võib olla müra?</vt:lpstr>
      <vt:lpstr>Mida müra teeb?</vt:lpstr>
      <vt:lpstr>Kes on muuseumi sihtrühm, mis on muuseumi ülesanne?</vt:lpstr>
      <vt:lpstr>Kuidas müra ületada – pedagoogiline aspekt</vt:lpstr>
      <vt:lpstr>PowerPoint Presentation</vt:lpstr>
      <vt:lpstr>PowerPoint Presentation</vt:lpstr>
      <vt:lpstr>PowerPoint Presentation</vt:lpstr>
      <vt:lpstr>Mõtlemiseks, arutlemiseks õtlemiseks</vt:lpstr>
      <vt:lpstr>PowerPoint Presentation</vt:lpstr>
      <vt:lpstr>Allikad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Elyna Nevski</cp:lastModifiedBy>
  <cp:revision>189</cp:revision>
  <cp:lastPrinted>2014-11-06T11:21:17Z</cp:lastPrinted>
  <dcterms:created xsi:type="dcterms:W3CDTF">2013-01-09T16:04:06Z</dcterms:created>
  <dcterms:modified xsi:type="dcterms:W3CDTF">2017-05-14T08:37:33Z</dcterms:modified>
</cp:coreProperties>
</file>