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2" r:id="rId2"/>
    <p:sldId id="261" r:id="rId3"/>
    <p:sldId id="326" r:id="rId4"/>
    <p:sldId id="327" r:id="rId5"/>
    <p:sldId id="328" r:id="rId6"/>
    <p:sldId id="329" r:id="rId7"/>
    <p:sldId id="310" r:id="rId8"/>
    <p:sldId id="331" r:id="rId9"/>
    <p:sldId id="332" r:id="rId10"/>
    <p:sldId id="309" r:id="rId11"/>
    <p:sldId id="336" r:id="rId12"/>
    <p:sldId id="260" r:id="rId13"/>
    <p:sldId id="259" r:id="rId14"/>
    <p:sldId id="320" r:id="rId15"/>
    <p:sldId id="263" r:id="rId16"/>
    <p:sldId id="322" r:id="rId17"/>
    <p:sldId id="334" r:id="rId18"/>
    <p:sldId id="335" r:id="rId19"/>
    <p:sldId id="323" r:id="rId20"/>
    <p:sldId id="333" r:id="rId21"/>
    <p:sldId id="300" r:id="rId22"/>
    <p:sldId id="302" r:id="rId23"/>
    <p:sldId id="295" r:id="rId24"/>
    <p:sldId id="30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45419" autoAdjust="0"/>
  </p:normalViewPr>
  <p:slideViewPr>
    <p:cSldViewPr snapToGrid="0">
      <p:cViewPr varScale="1">
        <p:scale>
          <a:sx n="28" d="100"/>
          <a:sy n="28" d="100"/>
        </p:scale>
        <p:origin x="207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9793A-9134-42AD-89CC-2E848D07BA1F}" type="datetimeFigureOut">
              <a:rPr lang="en-US" smtClean="0"/>
              <a:t>5/13/2018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1420E-E351-4F01-91E2-49FD6A6948AF}" type="slidenum">
              <a:rPr lang="en-US" smtClean="0"/>
              <a:t>‹#›</a:t>
            </a:fld>
            <a:endParaRPr lang="en-US"/>
          </a:p>
        </p:txBody>
      </p:sp>
    </p:spTree>
    <p:extLst>
      <p:ext uri="{BB962C8B-B14F-4D97-AF65-F5344CB8AC3E}">
        <p14:creationId xmlns:p14="http://schemas.microsoft.com/office/powerpoint/2010/main" val="195711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Siinsamas – Orlovi lossis. See on olnud mõisnike ajast, aga siin on ka palju mälestusi nõukogude ajast, seega on see üks sobiv koht eestlase juurde talletamiseks. </a:t>
            </a:r>
            <a:endParaRPr lang="en-US" sz="1200" kern="1200" dirty="0" smtClean="0">
              <a:solidFill>
                <a:schemeClr val="tx1"/>
              </a:solidFill>
              <a:effectLst/>
              <a:latin typeface="+mn-lt"/>
              <a:ea typeface="+mn-ea"/>
              <a:cs typeface="+mn-cs"/>
            </a:endParaRPr>
          </a:p>
          <a:p>
            <a:endParaRPr lang="et-EE" dirty="0" smtClean="0"/>
          </a:p>
          <a:p>
            <a:pPr marL="171450" indent="-171450">
              <a:buFontTx/>
              <a:buChar char="-"/>
            </a:pPr>
            <a:r>
              <a:rPr lang="et-EE" dirty="0" smtClean="0"/>
              <a:t>Minevikukogemuse talletamine ja integreerimine, võimaldades ka inimestel pöörduda</a:t>
            </a:r>
            <a:r>
              <a:rPr lang="et-EE" baseline="0" dirty="0" smtClean="0"/>
              <a:t> tagasi oma juurde </a:t>
            </a:r>
            <a:r>
              <a:rPr lang="et-EE" baseline="0" dirty="0" err="1" smtClean="0"/>
              <a:t>juurde</a:t>
            </a:r>
            <a:endParaRPr lang="et-EE" dirty="0" smtClean="0"/>
          </a:p>
          <a:p>
            <a:pPr marL="171450" indent="-171450">
              <a:buFontTx/>
              <a:buChar char="-"/>
            </a:pPr>
            <a:r>
              <a:rPr lang="et-EE" dirty="0" smtClean="0"/>
              <a:t>Ajatu väärtuse hoidmine ja eristamine lühiajalisest</a:t>
            </a:r>
          </a:p>
          <a:p>
            <a:pPr marL="171450" indent="-171450">
              <a:buFontTx/>
              <a:buChar char="-"/>
            </a:pPr>
            <a:r>
              <a:rPr lang="et-EE" dirty="0" smtClean="0"/>
              <a:t>Infokandja on inimene, mitte </a:t>
            </a:r>
            <a:r>
              <a:rPr lang="et-EE" dirty="0" err="1" smtClean="0"/>
              <a:t>museaal</a:t>
            </a:r>
            <a:endParaRPr lang="et-EE" dirty="0" smtClean="0"/>
          </a:p>
          <a:p>
            <a:pPr marL="171450" indent="-171450">
              <a:buFontTx/>
              <a:buChar char="-"/>
            </a:pPr>
            <a:endParaRPr lang="et-EE" dirty="0" smtClean="0"/>
          </a:p>
          <a:p>
            <a:pPr marL="0" indent="0">
              <a:buFontTx/>
              <a:buNone/>
            </a:pPr>
            <a:r>
              <a:rPr lang="et-EE" dirty="0" smtClean="0"/>
              <a:t>M</a:t>
            </a:r>
            <a:r>
              <a:rPr lang="et-EE" baseline="0" dirty="0" smtClean="0"/>
              <a:t>a töötan psühholoogina</a:t>
            </a:r>
            <a:r>
              <a:rPr lang="et-EE" dirty="0" smtClean="0"/>
              <a:t>, seega</a:t>
            </a:r>
            <a:r>
              <a:rPr lang="et-EE" baseline="0" dirty="0" smtClean="0"/>
              <a:t> on ilmselt selge, et mulle meeldivad inimesed ja nende lood. Mind huvitab muuseumis säilitatav seetõttu, et see võimaldab heita pilku kunagi elanud inimeste maailmale. Need kunagi elanud inimesed on aga meie esivanemad, seega see võimaldab paremini aru saada, miks praegu on asjad nii või mõeldakse mingit moodi. </a:t>
            </a:r>
            <a:r>
              <a:rPr lang="et-EE" baseline="0" dirty="0" err="1" smtClean="0"/>
              <a:t>Museaalide</a:t>
            </a:r>
            <a:r>
              <a:rPr lang="et-EE" baseline="0" dirty="0" smtClean="0"/>
              <a:t> poolt talletatavad lood aitavad elustada ja ühendust saada nende inimeste maailmaga, kes mõjutasid meie vanaemasid ja isasid ja seega meie emasid ja isasid ja seega ka meid. </a:t>
            </a:r>
          </a:p>
          <a:p>
            <a:pPr marL="0" indent="0">
              <a:buFontTx/>
              <a:buNone/>
            </a:pPr>
            <a:endParaRPr lang="et-EE" baseline="0" dirty="0" smtClean="0"/>
          </a:p>
          <a:p>
            <a:pPr marL="0" indent="0">
              <a:buFontTx/>
              <a:buNone/>
            </a:pPr>
            <a:r>
              <a:rPr lang="et-EE" baseline="0" dirty="0" smtClean="0"/>
              <a:t>Vanad fotod muutuvad väärtusetuks, kui me ei tea, kes nende peal on. </a:t>
            </a:r>
          </a:p>
          <a:p>
            <a:pPr marL="0" indent="0">
              <a:buFontTx/>
              <a:buNone/>
            </a:pPr>
            <a:endParaRPr lang="et-EE" baseline="0" dirty="0" smtClean="0"/>
          </a:p>
          <a:p>
            <a:pPr marL="0" indent="0">
              <a:buFontTx/>
              <a:buNone/>
            </a:pPr>
            <a:r>
              <a:rPr lang="et-EE" baseline="0" dirty="0" smtClean="0"/>
              <a:t>Iga inimese lugu võimaldab selle inimese praegust käitumist mõista. Ma töötan psühhiaatriakliinikus, seega ka inimestega, keda mõned nimetavad hullumeelseteks, ehk siis nad käituvad teistele arusaamatult, nende käitumise sisemist loogikat ja põhjuseid on teistel inimestel raske näha. </a:t>
            </a:r>
          </a:p>
          <a:p>
            <a:pPr marL="0" indent="0">
              <a:buFontTx/>
              <a:buNone/>
            </a:pPr>
            <a:endParaRPr lang="et-EE" dirty="0" smtClean="0"/>
          </a:p>
          <a:p>
            <a:pPr marL="0" indent="0">
              <a:buFontTx/>
              <a:buNone/>
            </a:pPr>
            <a:r>
              <a:rPr lang="et-EE" dirty="0" smtClean="0"/>
              <a:t>Eh</a:t>
            </a:r>
            <a:r>
              <a:rPr lang="et-EE" baseline="0" dirty="0" smtClean="0"/>
              <a:t>k on see kõik iseenesestmõistetav? Suured ja õõnsad sõnad? Hüüdlaused a la, kes minevikku ei mäleta, elab tulevikuta? </a:t>
            </a:r>
          </a:p>
          <a:p>
            <a:pPr marL="0" indent="0">
              <a:buFontTx/>
              <a:buNone/>
            </a:pPr>
            <a:r>
              <a:rPr lang="et-EE" baseline="0" dirty="0" smtClean="0"/>
              <a:t/>
            </a:r>
            <a:br>
              <a:rPr lang="et-EE" baseline="0" dirty="0" smtClean="0"/>
            </a:br>
            <a:r>
              <a:rPr lang="et-EE" baseline="0" dirty="0" smtClean="0"/>
              <a:t>Ma ei tea, kui palju teie muuseumi töötajatena tajute ja olete ühenduses selle rolliga oma töös? Kui oluline ja väärtuslik see töö on? Tänapäeva maailmas, kus meelelahutust ja müra on nii palju. Kus taandub nii palju projektidele, rahataotlustele, sellele, kui edukas ja populaarne on sinu näitus, kui </a:t>
            </a:r>
            <a:r>
              <a:rPr lang="et-EE" baseline="0" dirty="0" err="1" smtClean="0"/>
              <a:t>plaju</a:t>
            </a:r>
            <a:r>
              <a:rPr lang="et-EE" baseline="0" dirty="0" smtClean="0"/>
              <a:t> on sul külastajaid? Kus massidele meeldimine tundub olevat tähtsam, kui talletav ja hoidev funktsioon? </a:t>
            </a:r>
            <a:endParaRPr lang="et-EE" baseline="0" dirty="0" smtClean="0"/>
          </a:p>
        </p:txBody>
      </p:sp>
      <p:sp>
        <p:nvSpPr>
          <p:cNvPr id="4" name="Slide Number Placeholder 3"/>
          <p:cNvSpPr>
            <a:spLocks noGrp="1"/>
          </p:cNvSpPr>
          <p:nvPr>
            <p:ph type="sldNum" sz="quarter" idx="10"/>
          </p:nvPr>
        </p:nvSpPr>
        <p:spPr/>
        <p:txBody>
          <a:bodyPr/>
          <a:lstStyle/>
          <a:p>
            <a:fld id="{B4DCDECF-D643-44B6-8680-38A954F883D3}" type="slidenum">
              <a:rPr lang="en-US" smtClean="0"/>
              <a:t>1</a:t>
            </a:fld>
            <a:endParaRPr lang="en-US"/>
          </a:p>
        </p:txBody>
      </p:sp>
    </p:spTree>
    <p:extLst>
      <p:ext uri="{BB962C8B-B14F-4D97-AF65-F5344CB8AC3E}">
        <p14:creationId xmlns:p14="http://schemas.microsoft.com/office/powerpoint/2010/main" val="310458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Vahel</a:t>
            </a:r>
            <a:r>
              <a:rPr lang="et-EE" baseline="0" dirty="0" smtClean="0"/>
              <a:t> trauma paneb meid soovima </a:t>
            </a:r>
            <a:r>
              <a:rPr lang="et-EE" dirty="0" smtClean="0"/>
              <a:t>lõhkuda seda, mis on meile haiget</a:t>
            </a:r>
            <a:r>
              <a:rPr lang="et-EE" baseline="0" dirty="0" smtClean="0"/>
              <a:t> teinud. Unustada see ja hävitada kõik, mis seda võiks meelde tuletada.</a:t>
            </a:r>
          </a:p>
          <a:p>
            <a:r>
              <a:rPr lang="et-EE" baseline="0" dirty="0" smtClean="0"/>
              <a:t>Vahel inimesed hävitavad kõik fotod ja kirjad, et mitte kogeda mälestuse valu.</a:t>
            </a:r>
          </a:p>
          <a:p>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Võime vaadata neid ja tajuda, kuidas see meid mõjutanud on, annab võimaluse valida, kas lähtume edaspidi hirmust, valust ja vihast VÕI ütleme endale – see oli, see tegi mind tundlikumaks, ent see ei murdnud mind, ma olen siiski elus ja elu läheb edasi. Ma olen siiski mina.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t-EE" baseline="0" dirty="0" smtClean="0"/>
              <a:t>Ometi kui traumeeriv sündmus on juhtunud, on see osa inimese elust. Ja kui ta tahaks selle välja lõigata ja ära unustada, siis kaotab ta sisemise terviklikkuse. Ta peab pidevalt tegema jõupingutusi, et teatud osa endast eitada. </a:t>
            </a:r>
          </a:p>
          <a:p>
            <a:endParaRPr lang="et-EE" baseline="0" dirty="0" smtClean="0"/>
          </a:p>
          <a:p>
            <a:pPr algn="l"/>
            <a:r>
              <a:rPr lang="et-EE" baseline="0" dirty="0" smtClean="0"/>
              <a:t>Olen palju töötanud inimesi, kellel on posttraumaatiline stressihäire. Integreerimata trauma elab inimeses edasi, pressib tema unenägudesse, elustub aegajalt mälupiltidena ja paneb inimest käivituma traumat meenutada võivate sündmuste peale. Nt inimene, kelle peale on palju karjutud ja teda käsutatud, muutus kaitseväkke värvates kogedes ohvitseri kõva </a:t>
            </a:r>
            <a:r>
              <a:rPr lang="et-EE" baseline="0" dirty="0" err="1" smtClean="0"/>
              <a:t>käsikivat</a:t>
            </a:r>
            <a:r>
              <a:rPr lang="et-EE" baseline="0" dirty="0" smtClean="0"/>
              <a:t> hääletooni </a:t>
            </a:r>
            <a:r>
              <a:rPr lang="et-EE" baseline="0" dirty="0" err="1" smtClean="0"/>
              <a:t>flashbacki</a:t>
            </a:r>
            <a:r>
              <a:rPr lang="et-EE" baseline="0" dirty="0" smtClean="0"/>
              <a:t>, muutus ohtlikuks ja ta tuli olukorrast kiiresti minema viia. </a:t>
            </a:r>
          </a:p>
          <a:p>
            <a:pPr algn="l"/>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Sama on kollektiivse mäluga. Näiteks </a:t>
            </a:r>
            <a:r>
              <a:rPr lang="et-EE" baseline="0" dirty="0" err="1" smtClean="0"/>
              <a:t>metoo</a:t>
            </a:r>
            <a:r>
              <a:rPr lang="et-EE" baseline="0" dirty="0" smtClean="0"/>
              <a:t> võib väljendada kollektiivset alateadvust, mälestust sellest, kui palju naisi on alandatud ja orjastatud ning praegused teatud pilgud, sõnad vms võivad selle mälestuse naissoo kollektiivsest alateadvusest välja tuua ning taaselustada.  Kuni trauma on integreerimata, loob ta tasakaalutust tänasesse päeva. Ülitundlikkus, valikuline tõlgendamine, võimetus näha tegelikkust sellena nagu ta praegu on. Rõõmu tunda sellest vabadusest, mis on. </a:t>
            </a:r>
            <a:r>
              <a:rPr lang="et-EE" baseline="0" dirty="0" err="1" smtClean="0"/>
              <a:t>MSee</a:t>
            </a:r>
            <a:r>
              <a:rPr lang="et-EE" baseline="0" dirty="0" smtClean="0"/>
              <a:t> võib hiilida meie alateadvuses, mõjutades meie otsuseid ja ähmastades meie pilku. Tehes meid alandlikuks või kibestunuks. Nii et me ei saa rahupäevi ja vabadust täielikult nautida. Me ei ole siis päriselt kohal. Mälestused tõmbavad meid endasse ja sunnivad meid pelgama ja juurdlema, kuidas sarnaseid rakseid kogemusi edaspidi ära hoida. </a:t>
            </a:r>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Trauma kätkeb alati ohtu lõhkuda inimese psüühikat. Ja rahva psüühikat. Vajutada alateadliku hirmu pitseri mällu, mis paneb pidevalt olema valvel traumeeriva sündmuse </a:t>
            </a:r>
            <a:r>
              <a:rPr lang="et-EE" baseline="0" dirty="0" err="1" smtClean="0"/>
              <a:t>võoimaliku</a:t>
            </a:r>
            <a:r>
              <a:rPr lang="et-EE" baseline="0" dirty="0" smtClean="0"/>
              <a:t> kordumise ees. Vahel võib olla nii, et </a:t>
            </a:r>
            <a:r>
              <a:rPr lang="et-EE" baseline="0" dirty="0" err="1" smtClean="0"/>
              <a:t>keskendutatakse</a:t>
            </a:r>
            <a:r>
              <a:rPr lang="et-EE" baseline="0" dirty="0" smtClean="0"/>
              <a:t> ohule niivõrd, et ei tajuta maailma enam täielikult, vaid </a:t>
            </a:r>
            <a:r>
              <a:rPr lang="et-EE" baseline="0" dirty="0" err="1" smtClean="0"/>
              <a:t>üksnest</a:t>
            </a:r>
            <a:r>
              <a:rPr lang="et-EE" baseline="0" dirty="0" smtClean="0"/>
              <a:t> hirmu silmaklappidest lähtuvalt. See võib olla rahva hirm teise rahva ees, orjastamise ees, okupatsiooni ees ja selle hirmu tõttu võidakse teha midagi, mida muidu ei oleks tehtud. </a:t>
            </a:r>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pPr algn="l"/>
            <a:r>
              <a:rPr lang="et-EE" baseline="0" dirty="0" err="1" smtClean="0"/>
              <a:t>Museaalid</a:t>
            </a:r>
            <a:r>
              <a:rPr lang="et-EE" baseline="0" dirty="0" smtClean="0"/>
              <a:t> võimaldavad näha maailma läbi meie vanaemade pilkude. </a:t>
            </a:r>
          </a:p>
          <a:p>
            <a:endParaRPr lang="et-EE" baseline="0" dirty="0" smtClean="0"/>
          </a:p>
          <a:p>
            <a:r>
              <a:rPr lang="et-EE" baseline="0" dirty="0" smtClean="0"/>
              <a:t>Kui miski on, mis on ebamugav või varjatud, miski, mida ei tunnistata, siis ilmub see välja. </a:t>
            </a:r>
          </a:p>
          <a:p>
            <a:endParaRPr lang="et-EE" baseline="0" dirty="0" smtClean="0"/>
          </a:p>
          <a:p>
            <a:r>
              <a:rPr lang="et-EE" baseline="0" dirty="0" smtClean="0"/>
              <a:t>Tähtis on, et rahvas oleks oma ajaloo tegelikkust tunnistanud. </a:t>
            </a:r>
          </a:p>
          <a:p>
            <a:r>
              <a:rPr lang="et-EE" dirty="0" smtClean="0"/>
              <a:t>Sageli </a:t>
            </a:r>
            <a:r>
              <a:rPr lang="et-EE" dirty="0" err="1" smtClean="0"/>
              <a:t>tme</a:t>
            </a:r>
            <a:r>
              <a:rPr lang="et-EE" dirty="0" smtClean="0"/>
              <a:t> tahaks unustada ära „halvad“ asjad ja mäletada positiivset. Ometi on kõik juhtunud osa tegelikkusest. Ja paradoksaalsel kombel,</a:t>
            </a:r>
            <a:r>
              <a:rPr lang="et-EE" baseline="0" dirty="0" smtClean="0"/>
              <a:t> mida vähem me tahame seda mäletada, seda rohkem see meid alateadlikult mõjutab. </a:t>
            </a:r>
          </a:p>
          <a:p>
            <a:endParaRPr lang="et-EE" baseline="0" dirty="0" smtClean="0"/>
          </a:p>
          <a:p>
            <a:r>
              <a:rPr lang="et-EE" baseline="0" dirty="0" smtClean="0"/>
              <a:t>Suutmatus vaadata </a:t>
            </a:r>
            <a:r>
              <a:rPr lang="et-EE" baseline="0" dirty="0" err="1" smtClean="0"/>
              <a:t>lenini</a:t>
            </a:r>
            <a:r>
              <a:rPr lang="et-EE" baseline="0" dirty="0" smtClean="0"/>
              <a:t> kuju tähendab, et me pole traumast üle saanud. Vahel kanname endas ka oma vanavanemate lugusid. Minu vanaisa mobiliseeriti 19-aastaselt punaarmeesse. Ta ei rääkinud kunagi sõjast. Aga see sõda sisaldus temas, kogu tema olekus ja elus. Ja mingil moel võtsin 6-aastane mina selle tunde üle. </a:t>
            </a:r>
          </a:p>
          <a:p>
            <a:endParaRPr lang="et-EE" baseline="0" dirty="0" smtClean="0"/>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10</a:t>
            </a:fld>
            <a:endParaRPr lang="en-US"/>
          </a:p>
        </p:txBody>
      </p:sp>
    </p:spTree>
    <p:extLst>
      <p:ext uri="{BB962C8B-B14F-4D97-AF65-F5344CB8AC3E}">
        <p14:creationId xmlns:p14="http://schemas.microsoft.com/office/powerpoint/2010/main" val="301944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nSpc>
                <a:spcPct val="110000"/>
              </a:lnSpc>
              <a:buFontTx/>
              <a:buChar char="•"/>
            </a:pPr>
            <a:r>
              <a:rPr lang="et-EE" altLang="et-EE" smtClean="0"/>
              <a:t>Algselt SAM süsteemi representatsioonid, hiljem integreeritakse narratiiviks VAM süsteemis. Integreerimine ja tähenduse andmine toimub esimeste nädalate jooksul, traumamälu seega paraneb traumale vahetult järgneval perioodil</a:t>
            </a:r>
          </a:p>
          <a:p>
            <a:pPr>
              <a:lnSpc>
                <a:spcPct val="110000"/>
              </a:lnSpc>
              <a:buFontTx/>
              <a:buChar char="•"/>
            </a:pPr>
            <a:r>
              <a:rPr lang="et-EE" altLang="et-EE" smtClean="0"/>
              <a:t>PTSD puhul üleminekut SAM süsteemist VAM süsteemi ei toimu, meenutamine organiseerimatu ja lünklik, jäävad esinema traumaga seonduvad mälusähvatused,  domineerivad elavad kujutluspildid, aga ka helid, lõhnad. Kujutlused tüüpiliselt fragmentaarsed, traumaatiline sündmus toimuks nagu siin ja praegu. Tahtmatud. </a:t>
            </a:r>
          </a:p>
          <a:p>
            <a:endParaRPr lang="et-EE" altLang="et-EE" smtClean="0"/>
          </a:p>
          <a:p>
            <a:r>
              <a:rPr lang="et-EE" altLang="et-EE" smtClean="0"/>
              <a:t>Mälusähvatused (flashbacks) on normaalsed vahetult traumajärgsel perioodil, mil domineerib SAM mälusüsteem. Aja möödudes hakkab VAM infotöötlust üle võtma, loob piltidest loo ning see jäetakse minevikku. PTSD tekib juhul, kui seda infotöötluse ja integreerimise protsessi pidurdada, kui traumaga tegelemist vältida, oma tähelepanu kõrvalejuhtides, rahusteid tarvitades vms. </a:t>
            </a:r>
          </a:p>
          <a:p>
            <a:r>
              <a:rPr lang="et-EE" altLang="et-EE" smtClean="0"/>
              <a:t>Traumaga seonduva vältimine tekib, kui sündmus on häirinud olulisi aspekte ohvri identiteedis. </a:t>
            </a:r>
          </a:p>
          <a:p>
            <a:endParaRPr lang="et-EE" altLang="et-EE" smtClean="0"/>
          </a:p>
          <a:p>
            <a:r>
              <a:rPr lang="et-EE" altLang="et-EE" smtClean="0"/>
              <a:t>Brewin</a:t>
            </a:r>
          </a:p>
          <a:p>
            <a:r>
              <a:rPr lang="en-US" altLang="et-EE" smtClean="0"/>
              <a:t>Among the phenomena that need explanation are the different types of memory observed in</a:t>
            </a:r>
          </a:p>
          <a:p>
            <a:r>
              <a:rPr lang="en-US" altLang="et-EE" smtClean="0"/>
              <a:t>PTSD, specifically the difference between flashbacks and normal autobiographical memory</a:t>
            </a:r>
          </a:p>
          <a:p>
            <a:r>
              <a:rPr lang="en-US" altLang="et-EE" smtClean="0"/>
              <a:t>(that used in everyday life for remembering ordinary past events). These symptoms occur</a:t>
            </a:r>
          </a:p>
          <a:p>
            <a:r>
              <a:rPr lang="en-US" altLang="et-EE" smtClean="0"/>
              <a:t>commonly following traumatic experiences, but in the vast majority of cases they resolve</a:t>
            </a:r>
          </a:p>
          <a:p>
            <a:r>
              <a:rPr lang="en-US" altLang="et-EE" smtClean="0"/>
              <a:t>spontaneously. What goes wrong in PTSD? Some treatment modalities that appear to be most</a:t>
            </a:r>
          </a:p>
          <a:p>
            <a:r>
              <a:rPr lang="en-US" altLang="et-EE" smtClean="0"/>
              <a:t>effective involve creating a narrative of the traumatic experience, putting it into some type of</a:t>
            </a:r>
          </a:p>
          <a:p>
            <a:r>
              <a:rPr lang="en-US" altLang="et-EE" smtClean="0"/>
              <a:t>context. Why is this so?</a:t>
            </a:r>
            <a:endParaRPr lang="et-EE" altLang="et-EE" smtClean="0"/>
          </a:p>
          <a:p>
            <a:endParaRPr lang="et-EE" altLang="et-EE" smtClean="0"/>
          </a:p>
          <a:p>
            <a:r>
              <a:rPr lang="en-US" altLang="et-EE" smtClean="0"/>
              <a:t>In PTSD, this normal response does not occur because the VAM system fails to make a good</a:t>
            </a:r>
          </a:p>
          <a:p>
            <a:r>
              <a:rPr lang="en-US" altLang="et-EE" smtClean="0"/>
              <a:t>copy of the information in the SAM system, for example because the person is deliberately</a:t>
            </a:r>
          </a:p>
          <a:p>
            <a:r>
              <a:rPr lang="en-US" altLang="et-EE" smtClean="0"/>
              <a:t>avoiding flashbacks or trauma reminders. The information remains isolated in the SAM</a:t>
            </a:r>
          </a:p>
          <a:p>
            <a:r>
              <a:rPr lang="en-US" altLang="et-EE" smtClean="0"/>
              <a:t>system and, when it is triggered, there are no corresponding VAM memories to tell the brain</a:t>
            </a:r>
          </a:p>
          <a:p>
            <a:r>
              <a:rPr lang="en-US" altLang="et-EE" smtClean="0"/>
              <a:t>the danger is past and inhibit the fear response.</a:t>
            </a:r>
            <a:endParaRPr lang="et-EE" altLang="et-EE" smtClean="0"/>
          </a:p>
          <a:p>
            <a:endParaRPr lang="et-EE" altLang="et-EE" smtClean="0"/>
          </a:p>
          <a:p>
            <a:r>
              <a:rPr lang="en-US" altLang="et-EE" smtClean="0"/>
              <a:t>One very common reason flashbacks are avoided and the memory system does not selfcorrect</a:t>
            </a:r>
          </a:p>
          <a:p>
            <a:r>
              <a:rPr lang="en-US" altLang="et-EE" smtClean="0"/>
              <a:t>is because the traumatic event has challenged important aspects of the victim’s</a:t>
            </a:r>
          </a:p>
          <a:p>
            <a:r>
              <a:rPr lang="en-US" altLang="et-EE" smtClean="0"/>
              <a:t>identity.4 Identity involves long-held and often unquestioned assumptions about the self and</a:t>
            </a:r>
          </a:p>
          <a:p>
            <a:r>
              <a:rPr lang="en-US" altLang="et-EE" smtClean="0"/>
              <a:t>its relation to others. For example, trauma may overturn a positive identity such that the world</a:t>
            </a:r>
          </a:p>
          <a:p>
            <a:r>
              <a:rPr lang="en-US" altLang="et-EE" smtClean="0"/>
              <a:t>suddenly seems unsafe or unfair, and other people hostile, untrustworthy, or careless of the</a:t>
            </a:r>
          </a:p>
          <a:p>
            <a:r>
              <a:rPr lang="en-US" altLang="et-EE" smtClean="0"/>
              <a:t>victim’s welfare. The victim may perceive themselves as being weak or bad, and so somehow</a:t>
            </a:r>
          </a:p>
          <a:p>
            <a:r>
              <a:rPr lang="en-US" altLang="et-EE" smtClean="0"/>
              <a:t>deserving of the incident or of the bad outcomes that follow. Alternatively, the victim may</a:t>
            </a:r>
          </a:p>
          <a:p>
            <a:r>
              <a:rPr lang="en-US" altLang="et-EE" smtClean="0"/>
              <a:t>blame themselves for not recovering more quickly. In this way trauma may involve both a</a:t>
            </a:r>
          </a:p>
          <a:p>
            <a:r>
              <a:rPr lang="en-US" altLang="et-EE" smtClean="0"/>
              <a:t>challenge to previous positive aspects of identity or an unwelcome confirmation of previous</a:t>
            </a:r>
          </a:p>
          <a:p>
            <a:r>
              <a:rPr lang="en-US" altLang="et-EE" smtClean="0"/>
              <a:t>negative aspects of identity that the person would rather disown. It is these very individual</a:t>
            </a:r>
          </a:p>
          <a:p>
            <a:r>
              <a:rPr lang="en-US" altLang="et-EE" smtClean="0"/>
              <a:t>ways in which identity is threatened, as much as the actual traumatic moments themselves</a:t>
            </a:r>
            <a:endParaRPr lang="et-EE" altLang="et-EE"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333819-4D7F-46B0-8061-00B861707162}" type="slidenum">
              <a:rPr lang="et-EE" altLang="et-EE" smtClean="0"/>
              <a:pPr>
                <a:spcBef>
                  <a:spcPct val="0"/>
                </a:spcBef>
              </a:pPr>
              <a:t>11</a:t>
            </a:fld>
            <a:endParaRPr lang="et-EE" altLang="et-EE" smtClean="0"/>
          </a:p>
        </p:txBody>
      </p:sp>
    </p:spTree>
    <p:extLst>
      <p:ext uri="{BB962C8B-B14F-4D97-AF65-F5344CB8AC3E}">
        <p14:creationId xmlns:p14="http://schemas.microsoft.com/office/powerpoint/2010/main" val="400409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mida on rohkem vaja, kas vaikust või </a:t>
            </a:r>
            <a:r>
              <a:rPr lang="et-EE" dirty="0" smtClean="0"/>
              <a:t>meelelahutust?</a:t>
            </a:r>
            <a:endParaRPr lang="et-EE" dirty="0" smtClean="0"/>
          </a:p>
          <a:p>
            <a:r>
              <a:rPr lang="et-EE" sz="1200" dirty="0" smtClean="0"/>
              <a:t>Kaks </a:t>
            </a:r>
            <a:r>
              <a:rPr lang="et-EE" sz="1200" dirty="0" err="1" smtClean="0"/>
              <a:t>blinkivat</a:t>
            </a:r>
            <a:r>
              <a:rPr lang="et-EE" sz="1200" dirty="0" smtClean="0"/>
              <a:t> </a:t>
            </a:r>
            <a:r>
              <a:rPr lang="et-EE" sz="1200" dirty="0" err="1" smtClean="0"/>
              <a:t>bännerit</a:t>
            </a:r>
            <a:r>
              <a:rPr lang="et-EE" sz="1200" dirty="0" smtClean="0"/>
              <a:t> tühistavad teineteise mõju. </a:t>
            </a:r>
            <a:endParaRPr lang="et-EE" baseline="0" dirty="0" smtClean="0"/>
          </a:p>
          <a:p>
            <a:r>
              <a:rPr lang="et-EE" baseline="0" dirty="0" smtClean="0"/>
              <a:t>Kui mänguasju on vähe, leiavad lapsed alati, millega mängida. Lilled, rohud, kivikesed. Kahest pliiatsist saavad </a:t>
            </a:r>
            <a:r>
              <a:rPr lang="et-EE" baseline="0" dirty="0" err="1" smtClean="0"/>
              <a:t>nukud</a:t>
            </a:r>
            <a:r>
              <a:rPr lang="et-EE" baseline="0" dirty="0" smtClean="0"/>
              <a:t>, kellega laps dialoogi peab. </a:t>
            </a:r>
          </a:p>
          <a:p>
            <a:endParaRPr lang="et-EE" baseline="0" dirty="0" smtClean="0"/>
          </a:p>
          <a:p>
            <a:r>
              <a:rPr lang="et-EE" baseline="0" dirty="0" err="1" smtClean="0"/>
              <a:t>Ülestimulatsioonist</a:t>
            </a:r>
            <a:r>
              <a:rPr lang="et-EE" baseline="0" dirty="0" smtClean="0"/>
              <a:t> tulles on ajul aga võõrutusnähud. Ta on stimulatsioonist sõltuvuses. </a:t>
            </a:r>
          </a:p>
          <a:p>
            <a:endParaRPr lang="et-EE" baseline="0" dirty="0" smtClean="0"/>
          </a:p>
          <a:p>
            <a:r>
              <a:rPr lang="et-EE" baseline="0" dirty="0" smtClean="0"/>
              <a:t>Sügavam kogemus nõuab aega ja vaikust. Rohkem aega mõtisklemiseks. Ja vähem müra. Rohkem infot ühe </a:t>
            </a:r>
            <a:r>
              <a:rPr lang="et-EE" baseline="0" dirty="0" err="1" smtClean="0"/>
              <a:t>museaali</a:t>
            </a:r>
            <a:r>
              <a:rPr lang="et-EE" baseline="0" dirty="0" smtClean="0"/>
              <a:t> kohta. Nii nagu pilt vajab raami. Õhku ja ruumi ja seinapinda enda ümber. </a:t>
            </a:r>
          </a:p>
          <a:p>
            <a:endParaRPr lang="et-EE" baseline="0" dirty="0" smtClean="0"/>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12</a:t>
            </a:fld>
            <a:endParaRPr lang="en-US"/>
          </a:p>
        </p:txBody>
      </p:sp>
    </p:spTree>
    <p:extLst>
      <p:ext uri="{BB962C8B-B14F-4D97-AF65-F5344CB8AC3E}">
        <p14:creationId xmlns:p14="http://schemas.microsoft.com/office/powerpoint/2010/main" val="328223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Vestlusteraapia versus kogemuslike</a:t>
            </a:r>
            <a:r>
              <a:rPr lang="et-EE" baseline="0" dirty="0" smtClean="0"/>
              <a:t> meetodite kasutamine </a:t>
            </a:r>
            <a:r>
              <a:rPr lang="et-EE" baseline="0" dirty="0" err="1" smtClean="0"/>
              <a:t>psühhoteraapias</a:t>
            </a:r>
            <a:endParaRPr lang="et-EE" baseline="0" dirty="0" smtClean="0"/>
          </a:p>
          <a:p>
            <a:endParaRPr lang="et-EE" baseline="0" dirty="0" smtClean="0"/>
          </a:p>
          <a:p>
            <a:r>
              <a:rPr lang="et-EE" baseline="0" dirty="0" smtClean="0"/>
              <a:t>Loeng vs seminar/praktikum</a:t>
            </a:r>
          </a:p>
          <a:p>
            <a:endParaRPr lang="et-EE" baseline="0" dirty="0" smtClean="0"/>
          </a:p>
          <a:p>
            <a:r>
              <a:rPr lang="et-EE" baseline="0" dirty="0" smtClean="0"/>
              <a:t>Mõnikord võib </a:t>
            </a:r>
            <a:r>
              <a:rPr lang="et-EE" baseline="0" dirty="0" err="1" smtClean="0"/>
              <a:t>loenut</a:t>
            </a:r>
            <a:r>
              <a:rPr lang="et-EE" baseline="0" dirty="0" smtClean="0"/>
              <a:t> küll väga huvitav olla kuulata, ent see, mida me suudame pikaks ajaks talletada, on murdosa. Üks pilt suudab rääkida rohkem kui tuhat sõna. Pilt annab </a:t>
            </a:r>
            <a:r>
              <a:rPr lang="et-EE" baseline="0" dirty="0" err="1" smtClean="0"/>
              <a:t>edais</a:t>
            </a:r>
            <a:r>
              <a:rPr lang="et-EE" baseline="0" dirty="0" smtClean="0"/>
              <a:t> tervikut. Skeem jääb meelde, pikkadest lausetest koosnev seletus mitte. Aju ja taju armastavad tervikut. Kui tervikut pole, siis aju loob selle terviku, täites lüngad hästisobiva fantaasiaga. (nt virtuaalne kolmnurk). </a:t>
            </a:r>
            <a:endParaRPr lang="en-US" dirty="0" smtClean="0"/>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13</a:t>
            </a:fld>
            <a:endParaRPr lang="en-US"/>
          </a:p>
        </p:txBody>
      </p:sp>
    </p:spTree>
    <p:extLst>
      <p:ext uri="{BB962C8B-B14F-4D97-AF65-F5344CB8AC3E}">
        <p14:creationId xmlns:p14="http://schemas.microsoft.com/office/powerpoint/2010/main" val="284570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t-EE" dirty="0" err="1" smtClean="0"/>
              <a:t>Teadvelolek</a:t>
            </a:r>
            <a:r>
              <a:rPr lang="et-EE" dirty="0" smtClean="0"/>
              <a:t> on sihilikult</a:t>
            </a:r>
            <a:r>
              <a:rPr lang="et-EE" baseline="0" dirty="0" smtClean="0"/>
              <a:t> tähelepanu pööramine kõigele, mis on – sinu ümber ja sees – kehas, südames ja peas. Teadlikkus ilma kriitikata või hinnanguta. </a:t>
            </a:r>
          </a:p>
          <a:p>
            <a:pPr marL="0" indent="0">
              <a:buNone/>
            </a:pPr>
            <a:endParaRPr lang="et-EE" baseline="0" dirty="0" smtClean="0"/>
          </a:p>
          <a:p>
            <a:r>
              <a:rPr lang="et-EE" dirty="0" smtClean="0"/>
              <a:t>Täielikul</a:t>
            </a:r>
            <a:r>
              <a:rPr lang="et-EE" baseline="0" dirty="0" smtClean="0"/>
              <a:t>t kohas nii keha kui meelega. </a:t>
            </a:r>
            <a:r>
              <a:rPr lang="et-EE" dirty="0" smtClean="0"/>
              <a:t>Kaks paratamatut komponenti-</a:t>
            </a:r>
            <a:r>
              <a:rPr lang="et-EE" baseline="0" dirty="0" smtClean="0"/>
              <a:t> heatahtlik, aktsepteeriv, </a:t>
            </a:r>
            <a:r>
              <a:rPr lang="et-EE" baseline="0" dirty="0" err="1" smtClean="0"/>
              <a:t>vastuvõttev</a:t>
            </a:r>
            <a:r>
              <a:rPr lang="et-EE" baseline="0" dirty="0" smtClean="0"/>
              <a:t>, südamlik, hinnanguvaba</a:t>
            </a:r>
          </a:p>
          <a:p>
            <a:endParaRPr lang="et-EE" baseline="0" dirty="0" smtClean="0"/>
          </a:p>
          <a:p>
            <a:r>
              <a:rPr lang="et-EE" baseline="0" dirty="0" smtClean="0"/>
              <a:t>Teine on aga tarkus. Tähelepanelikkus, märkamine. Täpsus, selgus. </a:t>
            </a:r>
          </a:p>
          <a:p>
            <a:endParaRPr lang="et-EE" baseline="0" dirty="0" smtClean="0"/>
          </a:p>
          <a:p>
            <a:r>
              <a:rPr lang="et-EE" baseline="0" dirty="0" smtClean="0"/>
              <a:t>Nad on nagu ühe linnu kaks tiiba. </a:t>
            </a:r>
            <a:endParaRPr lang="en-US" dirty="0" smtClean="0"/>
          </a:p>
          <a:p>
            <a:pPr marL="0" indent="0">
              <a:buNone/>
            </a:pPr>
            <a:endParaRPr lang="et-EE" baseline="0" dirty="0" smtClean="0"/>
          </a:p>
          <a:p>
            <a:pPr marL="0" indent="0">
              <a:buNone/>
            </a:pPr>
            <a:endParaRPr lang="et-EE" baseline="0" dirty="0" smtClean="0"/>
          </a:p>
          <a:p>
            <a:pPr marL="0" indent="0">
              <a:buNone/>
            </a:pPr>
            <a:r>
              <a:rPr lang="et-EE" dirty="0" smtClean="0"/>
              <a:t>Inimesed vajavad midagi, mis neid kohale tooks. Päikeseloojang. Muidu on nad ikka oma mõtetes tuleviku kohta ja mineviku üle. </a:t>
            </a:r>
            <a:endParaRPr lang="en-US" dirty="0" smtClean="0"/>
          </a:p>
          <a:p>
            <a:pPr eaLnBrk="1" hangingPunct="1">
              <a:spcBef>
                <a:spcPct val="0"/>
              </a:spcBef>
              <a:defRPr/>
            </a:pPr>
            <a:endParaRPr lang="et-EE" altLang="et-EE" i="1" baseline="0" dirty="0" smtClean="0">
              <a:latin typeface="Arial" panose="020B0604020202020204" pitchFamily="34" charset="0"/>
            </a:endParaRPr>
          </a:p>
          <a:p>
            <a:pPr eaLnBrk="1" hangingPunct="1">
              <a:spcBef>
                <a:spcPct val="0"/>
              </a:spcBef>
              <a:defRPr/>
            </a:pPr>
            <a:r>
              <a:rPr lang="et-EE" altLang="et-EE" i="1" baseline="0" dirty="0" smtClean="0">
                <a:latin typeface="Arial" panose="020B0604020202020204" pitchFamily="34" charset="0"/>
              </a:rPr>
              <a:t>Ehk </a:t>
            </a:r>
            <a:r>
              <a:rPr lang="et-EE" altLang="et-EE" i="1" baseline="0" dirty="0" smtClean="0">
                <a:latin typeface="Arial" panose="020B0604020202020204" pitchFamily="34" charset="0"/>
              </a:rPr>
              <a:t>siis vaikimisi - suure osa ajast - on aju režiimis, kus ta otsib endale stimulatsiooni. Suuraju poolkerad on kasvanud inimesel nii suureks, et ta ei mahu koljusse teisiti ära, kui on ennast kortsu tõmmanud. Tal on võime väga palju ette mõelda ja loogiliselt tuletada, mälestusi meenutada, käitumisjuhiseid ja valemeid välja mõelda. Analüüsida, </a:t>
            </a:r>
            <a:r>
              <a:rPr lang="et-EE" altLang="et-EE" i="1" baseline="0" dirty="0" err="1" smtClean="0">
                <a:latin typeface="Arial" panose="020B0604020202020204" pitchFamily="34" charset="0"/>
              </a:rPr>
              <a:t>artuleda</a:t>
            </a:r>
            <a:r>
              <a:rPr lang="et-EE" altLang="et-EE" i="1" baseline="0" dirty="0" smtClean="0">
                <a:latin typeface="Arial" panose="020B0604020202020204" pitchFamily="34" charset="0"/>
              </a:rPr>
              <a:t>, probleeme lahendada. Suurpärane võime. Ent nagu kõigi funktsioonidega – kui liiale läheb, on kehvasti. Aju omadus liiga palju mõelda ja sageli </a:t>
            </a:r>
            <a:r>
              <a:rPr lang="et-EE" altLang="et-EE" i="1" baseline="0" dirty="0" err="1" smtClean="0">
                <a:latin typeface="Arial" panose="020B0604020202020204" pitchFamily="34" charset="0"/>
              </a:rPr>
              <a:t>juhuslikkke</a:t>
            </a:r>
            <a:r>
              <a:rPr lang="et-EE" altLang="et-EE" i="1" baseline="0" dirty="0" smtClean="0">
                <a:latin typeface="Arial" panose="020B0604020202020204" pitchFamily="34" charset="0"/>
              </a:rPr>
              <a:t> mõtteid, ja kui juhuslikult need mõtted satuvad olema negatiivsed…mida see meiega teeb? Väsitab. Masendab. Ajab ärevaks. Ajab pingesse. Stressi. </a:t>
            </a:r>
          </a:p>
          <a:p>
            <a:pPr eaLnBrk="1" hangingPunct="1">
              <a:spcBef>
                <a:spcPct val="0"/>
              </a:spcBef>
              <a:defRPr/>
            </a:pPr>
            <a:endParaRPr lang="et-EE" altLang="et-EE" i="1" baseline="0" dirty="0" smtClean="0">
              <a:latin typeface="Arial" panose="020B0604020202020204" pitchFamily="34" charset="0"/>
            </a:endParaRPr>
          </a:p>
          <a:p>
            <a:pPr lvl="0"/>
            <a:r>
              <a:rPr lang="et-EE" sz="1200" kern="1200" dirty="0" smtClean="0">
                <a:solidFill>
                  <a:schemeClr val="tx1"/>
                </a:solidFill>
                <a:effectLst/>
                <a:latin typeface="+mn-lt"/>
                <a:ea typeface="+mn-ea"/>
                <a:cs typeface="+mn-cs"/>
              </a:rPr>
              <a:t>Tegelikult on ajul ka teine režiim – olemine. See ei ole niisama vedelemine. See on</a:t>
            </a:r>
            <a:r>
              <a:rPr lang="et-EE" sz="1200" kern="1200" baseline="0" dirty="0" smtClean="0">
                <a:solidFill>
                  <a:schemeClr val="tx1"/>
                </a:solidFill>
                <a:effectLst/>
                <a:latin typeface="+mn-lt"/>
                <a:ea typeface="+mn-ea"/>
                <a:cs typeface="+mn-cs"/>
              </a:rPr>
              <a:t> täie tähelepanuga olemasoleva kogemine, märkamine, kogu oma olemusega hetke vastuvõtmine, nii iseendas kui väljaspool toimuvaga vahetumas ühenduses olemine. </a:t>
            </a:r>
          </a:p>
          <a:p>
            <a:pPr lvl="0"/>
            <a:endParaRPr lang="et-EE" sz="1200" kern="1200" dirty="0" smtClean="0">
              <a:solidFill>
                <a:schemeClr val="tx1"/>
              </a:solidFill>
              <a:effectLst/>
              <a:latin typeface="+mn-lt"/>
              <a:ea typeface="+mn-ea"/>
              <a:cs typeface="+mn-cs"/>
            </a:endParaRPr>
          </a:p>
          <a:p>
            <a:pPr lvl="0"/>
            <a:r>
              <a:rPr lang="et-EE" sz="1200" u="sng" kern="1200" dirty="0" smtClean="0">
                <a:solidFill>
                  <a:schemeClr val="tx1"/>
                </a:solidFill>
                <a:effectLst/>
                <a:latin typeface="+mn-lt"/>
                <a:ea typeface="+mn-ea"/>
                <a:cs typeface="+mn-cs"/>
              </a:rPr>
              <a:t>Niiviisi saab närvisüsteem</a:t>
            </a:r>
            <a:r>
              <a:rPr lang="et-EE" sz="1200" u="sng" kern="1200" baseline="0" dirty="0" smtClean="0">
                <a:solidFill>
                  <a:schemeClr val="tx1"/>
                </a:solidFill>
                <a:effectLst/>
                <a:latin typeface="+mn-lt"/>
                <a:ea typeface="+mn-ea"/>
                <a:cs typeface="+mn-cs"/>
              </a:rPr>
              <a:t> puhata. Ühelt poole eeldab see väikest pingutust. Tähelepanu hoidmise pingutust. See aga väheneb harjutamisega. Ning me tajume värskendust, puhkust, lõõgastust. </a:t>
            </a:r>
            <a:endParaRPr lang="et-EE" sz="1200" u="sng" kern="1200" dirty="0" smtClean="0">
              <a:solidFill>
                <a:schemeClr val="tx1"/>
              </a:solidFill>
              <a:effectLst/>
              <a:latin typeface="+mn-lt"/>
              <a:ea typeface="+mn-ea"/>
              <a:cs typeface="+mn-cs"/>
            </a:endParaRPr>
          </a:p>
          <a:p>
            <a:pPr lvl="0"/>
            <a:r>
              <a:rPr lang="et-EE" sz="1200" kern="1200" dirty="0" smtClean="0">
                <a:solidFill>
                  <a:schemeClr val="tx1"/>
                </a:solidFill>
                <a:effectLst/>
                <a:latin typeface="+mn-lt"/>
                <a:ea typeface="+mn-ea"/>
                <a:cs typeface="+mn-cs"/>
              </a:rPr>
              <a:t>Vahetut kogemist tuleb ka iseenesest ette, aga üsna harva. Näiteks  naudime kaunist loodusvaadet, peene</a:t>
            </a:r>
            <a:r>
              <a:rPr lang="et-EE" sz="1200" kern="1200" baseline="0" dirty="0" smtClean="0">
                <a:solidFill>
                  <a:schemeClr val="tx1"/>
                </a:solidFill>
                <a:effectLst/>
                <a:latin typeface="+mn-lt"/>
                <a:ea typeface="+mn-ea"/>
                <a:cs typeface="+mn-cs"/>
              </a:rPr>
              <a:t> restoranitoidu välimust ja </a:t>
            </a:r>
            <a:r>
              <a:rPr lang="et-EE" sz="1200" kern="1200" dirty="0" smtClean="0">
                <a:solidFill>
                  <a:schemeClr val="tx1"/>
                </a:solidFill>
                <a:effectLst/>
                <a:latin typeface="+mn-lt"/>
                <a:ea typeface="+mn-ea"/>
                <a:cs typeface="+mn-cs"/>
              </a:rPr>
              <a:t>maitset, armsa inimese juuresolekut vms. Hetked, mil tundub, et elu on ilus või elamist väärt.</a:t>
            </a:r>
            <a:endParaRPr lang="en-US" sz="1200" kern="1200" dirty="0" smtClean="0">
              <a:solidFill>
                <a:schemeClr val="tx1"/>
              </a:solidFill>
              <a:effectLst/>
              <a:latin typeface="+mn-lt"/>
              <a:ea typeface="+mn-ea"/>
              <a:cs typeface="+mn-cs"/>
            </a:endParaRPr>
          </a:p>
          <a:p>
            <a:pPr lvl="0"/>
            <a:endParaRPr lang="et-EE" sz="1200" kern="1200" dirty="0" smtClean="0">
              <a:solidFill>
                <a:schemeClr val="tx1"/>
              </a:solidFill>
              <a:effectLst/>
              <a:latin typeface="+mn-lt"/>
              <a:ea typeface="+mn-ea"/>
              <a:cs typeface="+mn-cs"/>
            </a:endParaRPr>
          </a:p>
          <a:p>
            <a:pPr lvl="0"/>
            <a:r>
              <a:rPr lang="et-EE" sz="1200" kern="1200" dirty="0" smtClean="0">
                <a:solidFill>
                  <a:schemeClr val="tx1"/>
                </a:solidFill>
                <a:effectLst/>
                <a:latin typeface="+mn-lt"/>
                <a:ea typeface="+mn-ea"/>
                <a:cs typeface="+mn-cs"/>
              </a:rPr>
              <a:t>Ent läbi harjutamise saame neid hetki juurde tekitada. </a:t>
            </a:r>
          </a:p>
          <a:p>
            <a:pPr lvl="0"/>
            <a:r>
              <a:rPr lang="et-EE" sz="1200" kern="1200" dirty="0" smtClean="0">
                <a:solidFill>
                  <a:schemeClr val="tx1"/>
                </a:solidFill>
                <a:effectLst/>
                <a:latin typeface="+mn-lt"/>
                <a:ea typeface="+mn-ea"/>
                <a:cs typeface="+mn-cs"/>
              </a:rPr>
              <a:t>Nüüd aga tekib uus küsimus. Kui me tuleme täie tähelepanuga oma kogemuse juurde ja selles kogemuses ongi negatiivsed tunded ja aistingud? Ja kogeme neid ehk tugevamaltki? Siin tuleb mängu sõna „hukkamõistuta“. Heatahtlikult. Need</a:t>
            </a:r>
            <a:r>
              <a:rPr lang="et-EE" sz="1200" kern="1200" baseline="0" dirty="0" smtClean="0">
                <a:solidFill>
                  <a:schemeClr val="tx1"/>
                </a:solidFill>
                <a:effectLst/>
                <a:latin typeface="+mn-lt"/>
                <a:ea typeface="+mn-ea"/>
                <a:cs typeface="+mn-cs"/>
              </a:rPr>
              <a:t> tunded on niikuinii siin. Kui nad saavad anda ära oma sõnumi, saavad nad lõpuks vabaneda. </a:t>
            </a:r>
          </a:p>
          <a:p>
            <a:pPr lvl="0"/>
            <a:r>
              <a:rPr lang="et-EE" sz="1200" kern="1200" baseline="0" dirty="0" smtClean="0">
                <a:solidFill>
                  <a:schemeClr val="tx1"/>
                </a:solidFill>
                <a:effectLst/>
                <a:latin typeface="+mn-lt"/>
                <a:ea typeface="+mn-ea"/>
                <a:cs typeface="+mn-cs"/>
              </a:rPr>
              <a:t>Vahel on ärevus tuleviku pärast. See on lihtsalt ärevus. Me ei anna oma mõtetega sellele rohkem toitu. Ma </a:t>
            </a:r>
            <a:r>
              <a:rPr lang="et-EE" sz="1200" kern="1200" baseline="0" dirty="0" err="1" smtClean="0">
                <a:solidFill>
                  <a:schemeClr val="tx1"/>
                </a:solidFill>
                <a:effectLst/>
                <a:latin typeface="+mn-lt"/>
                <a:ea typeface="+mn-ea"/>
                <a:cs typeface="+mn-cs"/>
              </a:rPr>
              <a:t>saana</a:t>
            </a:r>
            <a:r>
              <a:rPr lang="et-EE" sz="1200" kern="1200" baseline="0" dirty="0" smtClean="0">
                <a:solidFill>
                  <a:schemeClr val="tx1"/>
                </a:solidFill>
                <a:effectLst/>
                <a:latin typeface="+mn-lt"/>
                <a:ea typeface="+mn-ea"/>
                <a:cs typeface="+mn-cs"/>
              </a:rPr>
              <a:t> </a:t>
            </a:r>
            <a:r>
              <a:rPr lang="et-EE" sz="1200" kern="1200" baseline="0" dirty="0" err="1" smtClean="0">
                <a:solidFill>
                  <a:schemeClr val="tx1"/>
                </a:solidFill>
                <a:effectLst/>
                <a:latin typeface="+mn-lt"/>
                <a:ea typeface="+mn-ea"/>
                <a:cs typeface="+mn-cs"/>
              </a:rPr>
              <a:t>ru</a:t>
            </a:r>
            <a:r>
              <a:rPr lang="et-EE" sz="1200" kern="1200" baseline="0" dirty="0" smtClean="0">
                <a:solidFill>
                  <a:schemeClr val="tx1"/>
                </a:solidFill>
                <a:effectLst/>
                <a:latin typeface="+mn-lt"/>
                <a:ea typeface="+mn-ea"/>
                <a:cs typeface="+mn-cs"/>
              </a:rPr>
              <a:t>, et ärevus tahab aidata mul olla valvas. Ja ongi kõik, ärevus saab lahkuda. </a:t>
            </a:r>
          </a:p>
          <a:p>
            <a:pPr lvl="0"/>
            <a:endParaRPr lang="en-US" sz="1200" kern="1200" dirty="0" smtClean="0">
              <a:solidFill>
                <a:schemeClr val="tx1"/>
              </a:solidFill>
              <a:effectLst/>
              <a:latin typeface="+mn-lt"/>
              <a:ea typeface="+mn-ea"/>
              <a:cs typeface="+mn-cs"/>
            </a:endParaRPr>
          </a:p>
          <a:p>
            <a:pPr lvl="0"/>
            <a:r>
              <a:rPr lang="et-EE" sz="1200" kern="1200" dirty="0" smtClean="0">
                <a:solidFill>
                  <a:schemeClr val="tx1"/>
                </a:solidFill>
                <a:effectLst/>
                <a:latin typeface="+mn-lt"/>
                <a:ea typeface="+mn-ea"/>
                <a:cs typeface="+mn-cs"/>
              </a:rPr>
              <a:t>See on oma tajude ja aistingute kaudu elu tunnetamine. Vaatlemine, kuulamine, tunnetamine (keha, lõhnad, maitsed).</a:t>
            </a:r>
            <a:endParaRPr lang="en-US" sz="1200" kern="1200" dirty="0" smtClean="0">
              <a:solidFill>
                <a:schemeClr val="tx1"/>
              </a:solidFill>
              <a:effectLst/>
              <a:latin typeface="+mn-lt"/>
              <a:ea typeface="+mn-ea"/>
              <a:cs typeface="+mn-cs"/>
            </a:endParaRPr>
          </a:p>
          <a:p>
            <a:pPr lvl="0"/>
            <a:r>
              <a:rPr lang="et-EE" sz="1200" kern="1200" dirty="0" smtClean="0">
                <a:solidFill>
                  <a:schemeClr val="tx1"/>
                </a:solidFill>
                <a:effectLst/>
                <a:latin typeface="+mn-lt"/>
                <a:ea typeface="+mn-ea"/>
                <a:cs typeface="+mn-cs"/>
              </a:rPr>
              <a:t>Harjutus: pane silmad kinni ja kuula  - erinevad hääled, mida märkad? </a:t>
            </a:r>
            <a:endParaRPr lang="en-US" sz="1200" kern="1200" dirty="0" smtClean="0">
              <a:solidFill>
                <a:schemeClr val="tx1"/>
              </a:solidFill>
              <a:effectLst/>
              <a:latin typeface="+mn-lt"/>
              <a:ea typeface="+mn-ea"/>
              <a:cs typeface="+mn-cs"/>
            </a:endParaRPr>
          </a:p>
          <a:p>
            <a:pPr lvl="0"/>
            <a:r>
              <a:rPr lang="et-EE" sz="1200" kern="1200" dirty="0" smtClean="0">
                <a:solidFill>
                  <a:schemeClr val="tx1"/>
                </a:solidFill>
                <a:effectLst/>
                <a:latin typeface="+mn-lt"/>
                <a:ea typeface="+mn-ea"/>
                <a:cs typeface="+mn-cs"/>
              </a:rPr>
              <a:t>Harjutus: otsi ruumis üks objekt ja uuri seda nagu näeksid esimest korda. Mida märkad? Mis tunne on?</a:t>
            </a:r>
            <a:endParaRPr lang="en-US" sz="1200" kern="1200" dirty="0" smtClean="0">
              <a:solidFill>
                <a:schemeClr val="tx1"/>
              </a:solidFill>
              <a:effectLst/>
              <a:latin typeface="+mn-lt"/>
              <a:ea typeface="+mn-ea"/>
              <a:cs typeface="+mn-cs"/>
            </a:endParaRPr>
          </a:p>
          <a:p>
            <a:pPr eaLnBrk="1" hangingPunct="1">
              <a:spcBef>
                <a:spcPct val="0"/>
              </a:spcBef>
              <a:defRPr/>
            </a:pPr>
            <a:endParaRPr lang="et-EE" altLang="et-EE" i="1" baseline="0" dirty="0" smtClean="0">
              <a:latin typeface="Arial" panose="020B0604020202020204" pitchFamily="34" charset="0"/>
            </a:endParaRPr>
          </a:p>
          <a:p>
            <a:pPr eaLnBrk="1" hangingPunct="1">
              <a:spcBef>
                <a:spcPct val="0"/>
              </a:spcBef>
              <a:defRPr/>
            </a:pPr>
            <a:r>
              <a:rPr lang="et-EE" altLang="et-EE" i="1" dirty="0" smtClean="0">
                <a:latin typeface="Arial" panose="020B0604020202020204" pitchFamily="34" charset="0"/>
              </a:rPr>
              <a:t>KOLMEMINUTILINE HINGAMISRUUM</a:t>
            </a:r>
          </a:p>
          <a:p>
            <a:pPr eaLnBrk="1" hangingPunct="1">
              <a:spcBef>
                <a:spcPct val="0"/>
              </a:spcBef>
              <a:defRPr/>
            </a:pPr>
            <a:endParaRPr lang="et-EE" altLang="et-EE" i="1" dirty="0" smtClean="0">
              <a:latin typeface="Arial" panose="020B0604020202020204" pitchFamily="34" charset="0"/>
            </a:endParaRPr>
          </a:p>
          <a:p>
            <a:pPr marL="181204" indent="-181204" eaLnBrk="1" hangingPunct="1">
              <a:spcBef>
                <a:spcPct val="0"/>
              </a:spcBef>
              <a:buFont typeface="Arial" panose="020B0604020202020204" pitchFamily="34" charset="0"/>
              <a:buChar char="•"/>
              <a:defRPr/>
            </a:pPr>
            <a:r>
              <a:rPr lang="et-EE" altLang="et-EE" i="1" dirty="0" smtClean="0">
                <a:latin typeface="Arial" panose="020B0604020202020204" pitchFamily="34" charset="0"/>
              </a:rPr>
              <a:t>Ainult hetk allub kontrollile, tulevik ja minevik mitte</a:t>
            </a:r>
          </a:p>
          <a:p>
            <a:pPr marL="181204" indent="-181204" eaLnBrk="1" hangingPunct="1">
              <a:spcBef>
                <a:spcPct val="0"/>
              </a:spcBef>
              <a:buFont typeface="Arial" panose="020B0604020202020204" pitchFamily="34" charset="0"/>
              <a:buChar char="•"/>
              <a:defRPr/>
            </a:pPr>
            <a:r>
              <a:rPr lang="et-EE" altLang="et-EE" i="1" dirty="0" smtClean="0">
                <a:latin typeface="Arial" panose="020B0604020202020204" pitchFamily="34" charset="0"/>
              </a:rPr>
              <a:t>Mitte tehnika vaid elustiil.  </a:t>
            </a:r>
          </a:p>
          <a:p>
            <a:pPr marL="181204" indent="-181204" eaLnBrk="1" hangingPunct="1">
              <a:spcBef>
                <a:spcPct val="0"/>
              </a:spcBef>
              <a:buFont typeface="Arial" panose="020B0604020202020204" pitchFamily="34" charset="0"/>
              <a:buChar char="•"/>
              <a:defRPr/>
            </a:pPr>
            <a:r>
              <a:rPr lang="et-EE" altLang="et-EE" i="1" dirty="0" smtClean="0">
                <a:latin typeface="Arial" panose="020B0604020202020204" pitchFamily="34" charset="0"/>
              </a:rPr>
              <a:t>Loomulik seisund, mis on ununenud.</a:t>
            </a:r>
          </a:p>
          <a:p>
            <a:pPr eaLnBrk="1" hangingPunct="1">
              <a:spcBef>
                <a:spcPct val="0"/>
              </a:spcBef>
              <a:defRPr/>
            </a:pPr>
            <a:endParaRPr lang="et-EE" altLang="et-EE" dirty="0" smtClean="0">
              <a:latin typeface="Arial" panose="020B0604020202020204" pitchFamily="34" charset="0"/>
            </a:endParaRPr>
          </a:p>
          <a:p>
            <a:pPr eaLnBrk="1" hangingPunct="1">
              <a:spcBef>
                <a:spcPct val="0"/>
              </a:spcBef>
              <a:defRPr/>
            </a:pPr>
            <a:r>
              <a:rPr lang="et-EE" altLang="et-EE" dirty="0" err="1" smtClean="0">
                <a:latin typeface="Arial" panose="020B0604020202020204" pitchFamily="34" charset="0"/>
              </a:rPr>
              <a:t>Mindfulness</a:t>
            </a:r>
            <a:r>
              <a:rPr lang="et-EE" altLang="et-EE" dirty="0" smtClean="0">
                <a:latin typeface="Arial" panose="020B0604020202020204" pitchFamily="34" charset="0"/>
              </a:rPr>
              <a:t> ei ole päriselt meditatsioon. See on teatud eluhoiaku omandamine. Meditatsioon on seejuures abiks, aga võib olla ka takistuseks, kui me seame selle mingiks kriteeriumiks, kui me end sellega survestame, kui me hirmsasti pingutame, et see enda tihedasse ajakavasse ära mahutada ja siis neame ennast, kui see ei õnnestu. </a:t>
            </a:r>
          </a:p>
          <a:p>
            <a:pPr eaLnBrk="1" hangingPunct="1">
              <a:spcBef>
                <a:spcPct val="0"/>
              </a:spcBef>
              <a:defRPr/>
            </a:pPr>
            <a:endParaRPr lang="et-EE" altLang="et-EE" dirty="0" smtClean="0">
              <a:latin typeface="Arial" panose="020B0604020202020204" pitchFamily="34" charset="0"/>
            </a:endParaRPr>
          </a:p>
          <a:p>
            <a:pPr eaLnBrk="1" hangingPunct="1">
              <a:spcBef>
                <a:spcPct val="0"/>
              </a:spcBef>
              <a:defRPr/>
            </a:pPr>
            <a:r>
              <a:rPr lang="et-EE" altLang="et-EE" dirty="0" err="1" smtClean="0">
                <a:latin typeface="Arial" panose="020B0604020202020204" pitchFamily="34" charset="0"/>
              </a:rPr>
              <a:t>Mindfulness</a:t>
            </a:r>
            <a:r>
              <a:rPr lang="et-EE" altLang="et-EE" dirty="0" smtClean="0">
                <a:latin typeface="Arial" panose="020B0604020202020204" pitchFamily="34" charset="0"/>
              </a:rPr>
              <a:t> on mingis mõttes loomulik seisund, mis on ununenud. Väikesel lapsel on see sageli veel olemas ja tasapisi, kui ta omandab selle maailma reegleid, siis ta kaotab selle meeleseisundi. </a:t>
            </a:r>
            <a:r>
              <a:rPr lang="et-EE" altLang="et-EE" dirty="0" err="1" smtClean="0">
                <a:latin typeface="Arial" panose="020B0604020202020204" pitchFamily="34" charset="0"/>
              </a:rPr>
              <a:t>Mindfulnessi</a:t>
            </a:r>
            <a:r>
              <a:rPr lang="et-EE" altLang="et-EE" dirty="0" smtClean="0">
                <a:latin typeface="Arial" panose="020B0604020202020204" pitchFamily="34" charset="0"/>
              </a:rPr>
              <a:t> meditsiinisüsteemi </a:t>
            </a:r>
            <a:r>
              <a:rPr lang="et-EE" altLang="et-EE" dirty="0" err="1" smtClean="0">
                <a:latin typeface="Arial" panose="020B0604020202020204" pitchFamily="34" charset="0"/>
              </a:rPr>
              <a:t>tooja</a:t>
            </a:r>
            <a:r>
              <a:rPr lang="et-EE" altLang="et-EE" dirty="0" smtClean="0">
                <a:latin typeface="Arial" panose="020B0604020202020204" pitchFamily="34" charset="0"/>
              </a:rPr>
              <a:t> </a:t>
            </a:r>
            <a:r>
              <a:rPr lang="et-EE" altLang="et-EE" dirty="0" err="1" smtClean="0">
                <a:latin typeface="Arial" panose="020B0604020202020204" pitchFamily="34" charset="0"/>
              </a:rPr>
              <a:t>Kabat-zinni</a:t>
            </a:r>
            <a:r>
              <a:rPr lang="et-EE" altLang="et-EE" dirty="0" smtClean="0">
                <a:latin typeface="Arial" panose="020B0604020202020204" pitchFamily="34" charset="0"/>
              </a:rPr>
              <a:t> arvates räägivad just sellest need muinasjutud, kus kuningatütar kaotab oma kuldse palli kaevu ja selle tagasisaamiseks peab tegelema ebameeldivate asjadega, nt vastiku konna oma söögilauda ja voodisse lubama. Ehk siis inimene saab selle meeleseisundi tagasi, kui ta saab üle vältimisest ja hinnangutest, et miski on kole ja vastik ja sellega ta kokku puutuda ei taha. Kui ta on valmis kohtuma kõigi elu ilmingutega, siis ei pea ta pidevalt olema kaitses ja tegelema oma kogemuse moonutamisega. lapsevanemana me märkame seda, kuidas aastane laps vaimustub igast poriloigust ja täpikesest seinal, uurib seda ja vaatleb maailma, võttes selleks endale lõputult aega. Kuni me harjutame ta ära </a:t>
            </a:r>
            <a:r>
              <a:rPr lang="et-EE" altLang="et-EE" dirty="0" err="1" smtClean="0">
                <a:latin typeface="Arial" panose="020B0604020202020204" pitchFamily="34" charset="0"/>
              </a:rPr>
              <a:t>tiluliludega</a:t>
            </a:r>
            <a:r>
              <a:rPr lang="et-EE" altLang="et-EE" dirty="0" smtClean="0">
                <a:latin typeface="Arial" panose="020B0604020202020204" pitchFamily="34" charset="0"/>
              </a:rPr>
              <a:t>, maailma müraga, sellega, et ilma laulvate vidinateta on igav olla. </a:t>
            </a:r>
          </a:p>
          <a:p>
            <a:pPr eaLnBrk="1" hangingPunct="1">
              <a:spcBef>
                <a:spcPct val="0"/>
              </a:spcBef>
              <a:defRPr/>
            </a:pPr>
            <a:endParaRPr lang="et-EE" altLang="et-EE" dirty="0" smtClean="0">
              <a:latin typeface="Arial" panose="020B0604020202020204" pitchFamily="34" charset="0"/>
            </a:endParaRPr>
          </a:p>
          <a:p>
            <a:pPr eaLnBrk="1" hangingPunct="1">
              <a:spcBef>
                <a:spcPct val="0"/>
              </a:spcBef>
              <a:defRPr/>
            </a:pPr>
            <a:r>
              <a:rPr lang="et-EE" altLang="en-US" dirty="0" smtClean="0"/>
              <a:t>Helena Lass: Sa oled olemas avatult, heasoovlikult ja AKTIIVSELT oma kogemustele reaalajas. Selline võime on meil kõigil olemas. Kuid suuremas osas oleme selle võime kasutamisest loobunud, andes ohjad üle automaatpiloodile. Meie mõistus töötab nagu omaette üksus, pendeldades pidevalt mineviku ja tuleviku vahel, tuues kaasa juhuslikkuse, keskendumisraskusi ning nõrgendades kontakti reaalsus-tunnetusega. Ärksameelsus kutsub meid siiasamasse, </a:t>
            </a:r>
            <a:r>
              <a:rPr lang="et-EE" altLang="en-US" dirty="0" err="1" smtClean="0"/>
              <a:t>praegussesse</a:t>
            </a:r>
            <a:r>
              <a:rPr lang="et-EE" altLang="en-US" dirty="0" smtClean="0"/>
              <a:t>. Selle praeguse hetke selgusesse, kus probleemidele leidub uudseid, seni märkamata lahendusi. See on kunst olla kontaktis, teadvustada ja tegutseda. Püüd pidevalt võrrelda ja vastata ettenähtud standardile asendatakse viibimisega sündmuste keskel ja aruka tegutsemisega. Tekib oskus õppida uut ja näha suuremat pilti, kus pole enam vaja muuta oma kogemusi teistsuguseks, kui nad parasjagu just on. </a:t>
            </a:r>
            <a:br>
              <a:rPr lang="et-EE" altLang="en-US" dirty="0" smtClean="0"/>
            </a:br>
            <a:endParaRPr lang="en-US" altLang="en-US" dirty="0" smtClean="0"/>
          </a:p>
          <a:p>
            <a:pPr eaLnBrk="1" hangingPunct="1">
              <a:defRPr/>
            </a:pPr>
            <a:r>
              <a:rPr lang="et-EE" altLang="en-US" dirty="0" smtClean="0"/>
              <a:t>Mulle tundus nii, et inimene ise on ikkagi oma elu ekspert. Mitte keegi </a:t>
            </a:r>
            <a:r>
              <a:rPr lang="et-EE" altLang="en-US" dirty="0" err="1" smtClean="0"/>
              <a:t>eis</a:t>
            </a:r>
            <a:r>
              <a:rPr lang="et-EE" altLang="en-US" dirty="0" smtClean="0"/>
              <a:t> aa täpsemalt teada, mida tal vaja on ja miks ta midagi kogeb. Ja kui tal on täiesti turvaline olla ja ta saab kõike väljendada, siis hakkavad temas olevad blokeeringud lahustuma. Ta hakkab nägema vastuseid. Äkki hüppab lihtsalt pähe. Kui ta laseb lahti ideest, kuidas asjad on. Mingil tasandil teab inimene kõike, aga tal puudub sellele </a:t>
            </a:r>
            <a:r>
              <a:rPr lang="et-EE" altLang="en-US" dirty="0" err="1" smtClean="0"/>
              <a:t>lihtslat</a:t>
            </a:r>
            <a:r>
              <a:rPr lang="et-EE" altLang="en-US" dirty="0" smtClean="0"/>
              <a:t> ligipääs. </a:t>
            </a:r>
          </a:p>
          <a:p>
            <a:pPr eaLnBrk="1" hangingPunct="1">
              <a:defRPr/>
            </a:pPr>
            <a:r>
              <a:rPr lang="et-EE" altLang="en-US" dirty="0" smtClean="0"/>
              <a:t>Ja see on koht, kus </a:t>
            </a:r>
            <a:r>
              <a:rPr lang="et-EE" altLang="en-US" dirty="0" err="1" smtClean="0"/>
              <a:t>teadvelolek</a:t>
            </a:r>
            <a:r>
              <a:rPr lang="et-EE" altLang="en-US" dirty="0" smtClean="0"/>
              <a:t> mängu tuleb. Ja kaasajal on sellel teemal nii vaimse tervise valdkonnas kui ka äris kui ka hariduses toimumas juba teatav buum. Inimesed tunnevad vaistlikult selles mingi tõe ära. </a:t>
            </a:r>
            <a:r>
              <a:rPr lang="et-EE" altLang="en-US" dirty="0" err="1" smtClean="0"/>
              <a:t>Teadvelolek</a:t>
            </a:r>
            <a:r>
              <a:rPr lang="et-EE" altLang="en-US" dirty="0" smtClean="0"/>
              <a:t> minu jaoks on EELDUSE loomine iseeneslike arusaamiste tekkimiseks. </a:t>
            </a:r>
          </a:p>
          <a:p>
            <a:pPr eaLnBrk="1" hangingPunct="1">
              <a:defRPr/>
            </a:pPr>
            <a:endParaRPr lang="et-EE" altLang="en-US" dirty="0" smtClean="0"/>
          </a:p>
          <a:p>
            <a:pPr eaLnBrk="1" hangingPunct="1">
              <a:defRPr/>
            </a:pPr>
            <a:r>
              <a:rPr lang="et-EE" altLang="en-US" dirty="0" err="1" smtClean="0"/>
              <a:t>Teadveloleku</a:t>
            </a:r>
            <a:r>
              <a:rPr lang="et-EE" altLang="en-US" dirty="0" smtClean="0"/>
              <a:t> teema tuli minu juurde nii, et mul oli juba psühholoogiat õppides ja oma tööd meditsiinisüsteemis alustades selline tunne, et midagi on valesti. Midagi kogu süsteemis. Mul oli selline tunne, et teraapiad mida ma olen õppinud püüavad inimest mingisse ette valmis tehtud kasti panna. </a:t>
            </a:r>
          </a:p>
          <a:p>
            <a:pPr eaLnBrk="1" hangingPunct="1">
              <a:defRPr/>
            </a:pPr>
            <a:r>
              <a:rPr lang="et-EE" altLang="en-US" dirty="0" smtClean="0"/>
              <a:t>Teooria-diagnoos-häire mudel. Ja inimene peab sinna mahtuma. Teadusuuringud näitavad, et niiviisi toimib. </a:t>
            </a:r>
          </a:p>
          <a:p>
            <a:pPr eaLnBrk="1" hangingPunct="1">
              <a:defRPr/>
            </a:pPr>
            <a:r>
              <a:rPr lang="et-EE" altLang="en-US" dirty="0" smtClean="0"/>
              <a:t>Arst </a:t>
            </a:r>
            <a:r>
              <a:rPr lang="et-EE" altLang="en-US" dirty="0" err="1" smtClean="0"/>
              <a:t>treab</a:t>
            </a:r>
            <a:r>
              <a:rPr lang="et-EE" altLang="en-US" dirty="0" smtClean="0"/>
              <a:t> vastuseid. Psühholoog teab vastuseid. Ja kuidagi ta need vastused patsiendini viib, sageli </a:t>
            </a:r>
            <a:r>
              <a:rPr lang="et-EE" altLang="en-US" dirty="0" err="1" smtClean="0"/>
              <a:t>manipulatiivsel</a:t>
            </a:r>
            <a:r>
              <a:rPr lang="et-EE" altLang="en-US" dirty="0" smtClean="0"/>
              <a:t> viisil. Tegeldakse ka </a:t>
            </a:r>
            <a:r>
              <a:rPr lang="et-EE" altLang="en-US" dirty="0" err="1" smtClean="0"/>
              <a:t>psühhoteraapias</a:t>
            </a:r>
            <a:r>
              <a:rPr lang="et-EE" altLang="en-US" dirty="0" smtClean="0"/>
              <a:t> sümptomileevendusega. Pealiskaudselt. Et inimesel hakkaks parem. Aga temaga koos selles kogemuses olemine – seda teevad ka väga paljud spetsialistid, nad teevad seda oma loomulikust olemise viisist ja patsiendil hakkabki kergem. Aga seda ei õpetata. Ja siis tekibki olukord, kus olulisem on terapeudi isiksus, olek, tema loodud ruum, autentsus, siiras ja vahetu olek, aktsepteeriv uudishimu kõige suhtes, mida </a:t>
            </a:r>
            <a:r>
              <a:rPr lang="et-EE" altLang="en-US" dirty="0" err="1" smtClean="0"/>
              <a:t>inimesle</a:t>
            </a:r>
            <a:r>
              <a:rPr lang="et-EE" altLang="en-US" dirty="0" smtClean="0"/>
              <a:t> on rääkida. See tehnika pole enam nii oluline. Aga rõhutatakse tehnikat. Tõenduspõhisust. Ja siis inimesed käivad väljaspool kliinikuid, väljaspool ametlikke süsteeme. Kõikvõimalikes teraapiates. Mulle tundus nii, et inimene ise on ikkagi oma elu ekspert. Mitte keegi </a:t>
            </a:r>
            <a:r>
              <a:rPr lang="et-EE" altLang="en-US" dirty="0" err="1" smtClean="0"/>
              <a:t>eis</a:t>
            </a:r>
            <a:r>
              <a:rPr lang="et-EE" altLang="en-US" dirty="0" smtClean="0"/>
              <a:t> aa täpsemalt teada, mida tal vaja on ja miks ta midagi kogeb. Ja kui tal on täiesti turvaline olla ja ta saab kõike väljendada, siis hakkavad temas olevad blokeeringud lahustuma. Ta hakkab nägema vastuseid. Äkki hüppab lihtsalt pähe. Kui ta laseb lahti ideest, kuidas asjad on. Mingil tasandil teab inimene kõike, aga tal puudub sellele </a:t>
            </a:r>
            <a:r>
              <a:rPr lang="et-EE" altLang="en-US" dirty="0" err="1" smtClean="0"/>
              <a:t>lihtslat</a:t>
            </a:r>
            <a:r>
              <a:rPr lang="et-EE" altLang="en-US" dirty="0" smtClean="0"/>
              <a:t> ligipääs. </a:t>
            </a:r>
          </a:p>
          <a:p>
            <a:pPr eaLnBrk="1" hangingPunct="1">
              <a:defRPr/>
            </a:pPr>
            <a:r>
              <a:rPr lang="et-EE" altLang="en-US" dirty="0" smtClean="0"/>
              <a:t>Ja see on koht, kus </a:t>
            </a:r>
            <a:r>
              <a:rPr lang="et-EE" altLang="en-US" dirty="0" err="1" smtClean="0"/>
              <a:t>teadvelolek</a:t>
            </a:r>
            <a:r>
              <a:rPr lang="et-EE" altLang="en-US" dirty="0" smtClean="0"/>
              <a:t> mängu tuleb. Ja kaasajal on sellel teemal nii vaimse tervise valdkonnas kui ka äris kui ka hariduses toimumas juba teatav buum. Inimesed tunnevad vaistlikult selles mingi tõe ära. </a:t>
            </a:r>
            <a:r>
              <a:rPr lang="et-EE" altLang="en-US" dirty="0" err="1" smtClean="0"/>
              <a:t>Teadvelolek</a:t>
            </a:r>
            <a:r>
              <a:rPr lang="et-EE" altLang="en-US" dirty="0" smtClean="0"/>
              <a:t> minu jaoks on EELDUSE loomine iseeneslike arusaamiste tekkimiseks. </a:t>
            </a:r>
          </a:p>
          <a:p>
            <a:pPr eaLnBrk="1" hangingPunct="1">
              <a:defRPr/>
            </a:pPr>
            <a:endParaRPr lang="et-EE" altLang="en-US" dirty="0" smtClean="0"/>
          </a:p>
          <a:p>
            <a:pPr eaLnBrk="1" hangingPunct="1">
              <a:defRPr/>
            </a:pPr>
            <a:r>
              <a:rPr lang="et-EE" altLang="en-US" dirty="0" smtClean="0"/>
              <a:t>Teine asi on veel. Psühholoogina töötades puutun väga palju kokku kannatustega. Paratamatu on see, et ma elan sisse nende inimeste maailma, kellega ma töötan. Ma olen nendega koos selles kogemuses. Kuidas aga juhtub see, et kuidas olla kannatuses, kui loomulik impulss on kannatust ja valu vältida?</a:t>
            </a:r>
          </a:p>
          <a:p>
            <a:pPr eaLnBrk="1" hangingPunct="1">
              <a:spcBef>
                <a:spcPct val="0"/>
              </a:spcBef>
              <a:defRPr/>
            </a:pPr>
            <a:endParaRPr lang="et-EE" altLang="et-EE" dirty="0" smtClean="0">
              <a:latin typeface="Arial" panose="020B0604020202020204" pitchFamily="34" charset="0"/>
            </a:endParaRPr>
          </a:p>
          <a:p>
            <a:pPr eaLnBrk="1" hangingPunct="1">
              <a:spcBef>
                <a:spcPct val="0"/>
              </a:spcBef>
              <a:defRPr/>
            </a:pPr>
            <a:endParaRPr lang="et-EE" altLang="et-EE" dirty="0" smtClean="0">
              <a:latin typeface="Arial" panose="020B060402020202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44575">
              <a:defRPr>
                <a:solidFill>
                  <a:schemeClr val="tx1"/>
                </a:solidFill>
                <a:latin typeface="Gill Sans MT" panose="020B0502020104020203" pitchFamily="34" charset="0"/>
              </a:defRPr>
            </a:lvl1pPr>
            <a:lvl2pPr marL="782638" indent="-300038" defTabSz="1044575">
              <a:defRPr>
                <a:solidFill>
                  <a:schemeClr val="tx1"/>
                </a:solidFill>
                <a:latin typeface="Gill Sans MT" panose="020B0502020104020203" pitchFamily="34" charset="0"/>
              </a:defRPr>
            </a:lvl2pPr>
            <a:lvl3pPr marL="1204913" indent="-239713" defTabSz="1044575">
              <a:defRPr>
                <a:solidFill>
                  <a:schemeClr val="tx1"/>
                </a:solidFill>
                <a:latin typeface="Gill Sans MT" panose="020B0502020104020203" pitchFamily="34" charset="0"/>
              </a:defRPr>
            </a:lvl3pPr>
            <a:lvl4pPr marL="1690688" indent="-239713" defTabSz="1044575">
              <a:defRPr>
                <a:solidFill>
                  <a:schemeClr val="tx1"/>
                </a:solidFill>
                <a:latin typeface="Gill Sans MT" panose="020B0502020104020203" pitchFamily="34" charset="0"/>
              </a:defRPr>
            </a:lvl4pPr>
            <a:lvl5pPr marL="2173288" indent="-239713" defTabSz="1044575">
              <a:defRPr>
                <a:solidFill>
                  <a:schemeClr val="tx1"/>
                </a:solidFill>
                <a:latin typeface="Gill Sans MT" panose="020B0502020104020203" pitchFamily="34" charset="0"/>
              </a:defRPr>
            </a:lvl5pPr>
            <a:lvl6pPr marL="2630488" indent="-239713" defTabSz="1044575" eaLnBrk="0" fontAlgn="base" hangingPunct="0">
              <a:spcBef>
                <a:spcPct val="0"/>
              </a:spcBef>
              <a:spcAft>
                <a:spcPct val="0"/>
              </a:spcAft>
              <a:defRPr>
                <a:solidFill>
                  <a:schemeClr val="tx1"/>
                </a:solidFill>
                <a:latin typeface="Gill Sans MT" panose="020B0502020104020203" pitchFamily="34" charset="0"/>
              </a:defRPr>
            </a:lvl6pPr>
            <a:lvl7pPr marL="3087688" indent="-239713" defTabSz="1044575" eaLnBrk="0" fontAlgn="base" hangingPunct="0">
              <a:spcBef>
                <a:spcPct val="0"/>
              </a:spcBef>
              <a:spcAft>
                <a:spcPct val="0"/>
              </a:spcAft>
              <a:defRPr>
                <a:solidFill>
                  <a:schemeClr val="tx1"/>
                </a:solidFill>
                <a:latin typeface="Gill Sans MT" panose="020B0502020104020203" pitchFamily="34" charset="0"/>
              </a:defRPr>
            </a:lvl7pPr>
            <a:lvl8pPr marL="3544888" indent="-239713" defTabSz="1044575" eaLnBrk="0" fontAlgn="base" hangingPunct="0">
              <a:spcBef>
                <a:spcPct val="0"/>
              </a:spcBef>
              <a:spcAft>
                <a:spcPct val="0"/>
              </a:spcAft>
              <a:defRPr>
                <a:solidFill>
                  <a:schemeClr val="tx1"/>
                </a:solidFill>
                <a:latin typeface="Gill Sans MT" panose="020B0502020104020203" pitchFamily="34" charset="0"/>
              </a:defRPr>
            </a:lvl8pPr>
            <a:lvl9pPr marL="4002088" indent="-239713" defTabSz="1044575"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202B658-8C08-405B-9BA1-D3356A2BB9F9}" type="slidenum">
              <a:rPr lang="et-EE" altLang="et-EE" sz="1300" smtClean="0">
                <a:latin typeface="Arial" panose="020B0604020202020204" pitchFamily="34" charset="0"/>
              </a:rPr>
              <a:pPr fontAlgn="base">
                <a:spcBef>
                  <a:spcPct val="0"/>
                </a:spcBef>
                <a:spcAft>
                  <a:spcPct val="0"/>
                </a:spcAft>
              </a:pPr>
              <a:t>14</a:t>
            </a:fld>
            <a:endParaRPr lang="et-EE" altLang="et-EE" sz="1300" smtClean="0">
              <a:latin typeface="Arial" panose="020B0604020202020204" pitchFamily="34" charset="0"/>
            </a:endParaRPr>
          </a:p>
        </p:txBody>
      </p:sp>
    </p:spTree>
    <p:extLst>
      <p:ext uri="{BB962C8B-B14F-4D97-AF65-F5344CB8AC3E}">
        <p14:creationId xmlns:p14="http://schemas.microsoft.com/office/powerpoint/2010/main" val="110617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Käivitub </a:t>
            </a:r>
            <a:r>
              <a:rPr lang="et-EE" dirty="0" smtClean="0"/>
              <a:t>arenguprotsess.</a:t>
            </a:r>
            <a:r>
              <a:rPr lang="et-EE" baseline="0" dirty="0" smtClean="0"/>
              <a:t> Vananemine ei tähenda kivistumist ja nüristumist, vaid arenemist, kogemuse integreerimist, küpsemist. </a:t>
            </a:r>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Me tajume, mida see lubikrohv enda sisaldab. Mõistus üksi teeks pragmaatilisi otsuseid – pole enam vaja.</a:t>
            </a:r>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Ent inimene vajab tervikkogemust ja tundeid</a:t>
            </a:r>
            <a:endParaRPr lang="et-EE" dirty="0" smtClean="0"/>
          </a:p>
          <a:p>
            <a:endParaRPr lang="et-EE" dirty="0" smtClean="0"/>
          </a:p>
          <a:p>
            <a:r>
              <a:rPr lang="et-EE" dirty="0" smtClean="0"/>
              <a:t>Lugu kojamees Martinist</a:t>
            </a:r>
          </a:p>
          <a:p>
            <a:endParaRPr lang="et-EE" dirty="0" smtClean="0"/>
          </a:p>
          <a:p>
            <a:r>
              <a:rPr lang="et-EE" dirty="0" smtClean="0"/>
              <a:t>Avastame maailma hetkes uuesti </a:t>
            </a:r>
          </a:p>
          <a:p>
            <a:r>
              <a:rPr lang="et-EE" dirty="0" smtClean="0"/>
              <a:t>See loob eelduse muutusteks</a:t>
            </a:r>
          </a:p>
          <a:p>
            <a:r>
              <a:rPr lang="et-EE" dirty="0" smtClean="0"/>
              <a:t>Vallandab pideva arenguprotsessi</a:t>
            </a:r>
          </a:p>
          <a:p>
            <a:r>
              <a:rPr lang="et-EE" dirty="0" smtClean="0"/>
              <a:t>Tehtavaid vigu korrigeeritakse</a:t>
            </a:r>
          </a:p>
          <a:p>
            <a:r>
              <a:rPr lang="et-EE" dirty="0" smtClean="0"/>
              <a:t>Vanemaks saades inimene küpseb, muutub elutargemaks, mitte ei kivistu ega muutu nürimaks </a:t>
            </a:r>
            <a:endParaRPr lang="en-US" dirty="0" smtClean="0"/>
          </a:p>
          <a:p>
            <a:endParaRPr lang="en-US" dirty="0"/>
          </a:p>
        </p:txBody>
      </p:sp>
      <p:sp>
        <p:nvSpPr>
          <p:cNvPr id="4" name="Slide Number Placeholder 3"/>
          <p:cNvSpPr>
            <a:spLocks noGrp="1"/>
          </p:cNvSpPr>
          <p:nvPr>
            <p:ph type="sldNum" sz="quarter" idx="10"/>
          </p:nvPr>
        </p:nvSpPr>
        <p:spPr/>
        <p:txBody>
          <a:bodyPr/>
          <a:lstStyle/>
          <a:p>
            <a:fld id="{B4DCDECF-D643-44B6-8680-38A954F883D3}" type="slidenum">
              <a:rPr lang="en-US" smtClean="0"/>
              <a:t>15</a:t>
            </a:fld>
            <a:endParaRPr lang="en-US"/>
          </a:p>
        </p:txBody>
      </p:sp>
    </p:spTree>
    <p:extLst>
      <p:ext uri="{BB962C8B-B14F-4D97-AF65-F5344CB8AC3E}">
        <p14:creationId xmlns:p14="http://schemas.microsoft.com/office/powerpoint/2010/main" val="2292151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t-EE" dirty="0" smtClean="0"/>
              <a:t>Kas joosta</a:t>
            </a:r>
            <a:r>
              <a:rPr lang="et-EE" baseline="0" dirty="0" smtClean="0"/>
              <a:t> läbi muuseumi või muuseumis olevat sügavamalt tunnetada.  </a:t>
            </a:r>
          </a:p>
          <a:p>
            <a:r>
              <a:rPr lang="et-EE" baseline="0" dirty="0" smtClean="0"/>
              <a:t>Muuseum kui mitte lihtsalt meelelahutus, vaid võimalus </a:t>
            </a:r>
            <a:r>
              <a:rPr lang="et-EE" baseline="0" dirty="0" err="1" smtClean="0"/>
              <a:t>tunnetuslikus</a:t>
            </a:r>
            <a:r>
              <a:rPr lang="et-EE" dirty="0" err="1" smtClean="0"/>
              <a:t>Running</a:t>
            </a:r>
            <a:r>
              <a:rPr lang="et-EE" dirty="0" smtClean="0"/>
              <a:t> </a:t>
            </a:r>
            <a:r>
              <a:rPr lang="et-EE" dirty="0" err="1" smtClean="0"/>
              <a:t>through</a:t>
            </a:r>
            <a:r>
              <a:rPr lang="et-EE" dirty="0" smtClean="0"/>
              <a:t> muuseum OR </a:t>
            </a:r>
            <a:r>
              <a:rPr lang="et-EE" dirty="0" err="1" smtClean="0"/>
              <a:t>getting</a:t>
            </a:r>
            <a:r>
              <a:rPr lang="et-EE" dirty="0" smtClean="0"/>
              <a:t> </a:t>
            </a:r>
            <a:r>
              <a:rPr lang="et-EE" dirty="0" err="1" smtClean="0"/>
              <a:t>more</a:t>
            </a:r>
            <a:r>
              <a:rPr lang="et-EE" dirty="0" smtClean="0"/>
              <a:t> </a:t>
            </a:r>
            <a:r>
              <a:rPr lang="et-EE" dirty="0" err="1" smtClean="0"/>
              <a:t>deeply</a:t>
            </a:r>
            <a:r>
              <a:rPr lang="et-EE" dirty="0" smtClean="0"/>
              <a:t> in. </a:t>
            </a:r>
            <a:r>
              <a:rPr lang="et-EE" dirty="0" err="1" smtClean="0"/>
              <a:t>Questions</a:t>
            </a:r>
            <a:r>
              <a:rPr lang="et-EE" baseline="0" dirty="0" smtClean="0"/>
              <a:t> </a:t>
            </a:r>
            <a:r>
              <a:rPr lang="et-EE" baseline="0" dirty="0" err="1" smtClean="0"/>
              <a:t>for</a:t>
            </a:r>
            <a:r>
              <a:rPr lang="et-EE" baseline="0" dirty="0" smtClean="0"/>
              <a:t> </a:t>
            </a:r>
            <a:r>
              <a:rPr lang="et-EE" baseline="0" dirty="0" err="1" smtClean="0"/>
              <a:t>not</a:t>
            </a:r>
            <a:r>
              <a:rPr lang="et-EE" baseline="0" dirty="0" smtClean="0"/>
              <a:t> just </a:t>
            </a:r>
            <a:r>
              <a:rPr lang="et-EE" baseline="0" dirty="0" err="1" smtClean="0"/>
              <a:t>fun</a:t>
            </a:r>
            <a:r>
              <a:rPr lang="et-EE" baseline="0" dirty="0" smtClean="0"/>
              <a:t> and </a:t>
            </a:r>
            <a:r>
              <a:rPr lang="et-EE" baseline="0" dirty="0" err="1" smtClean="0"/>
              <a:t>recreation</a:t>
            </a:r>
            <a:r>
              <a:rPr lang="et-EE" baseline="0" dirty="0" smtClean="0"/>
              <a:t>, </a:t>
            </a:r>
            <a:r>
              <a:rPr lang="et-EE" baseline="0" dirty="0" err="1" smtClean="0"/>
              <a:t>but</a:t>
            </a:r>
            <a:r>
              <a:rPr lang="et-EE" baseline="0" dirty="0" smtClean="0"/>
              <a:t> </a:t>
            </a:r>
            <a:r>
              <a:rPr lang="et-EE" baseline="0" dirty="0" err="1" smtClean="0"/>
              <a:t>questions</a:t>
            </a:r>
            <a:r>
              <a:rPr lang="et-EE" baseline="0" dirty="0" smtClean="0"/>
              <a:t> </a:t>
            </a:r>
            <a:r>
              <a:rPr lang="et-EE" baseline="0" dirty="0" err="1" smtClean="0"/>
              <a:t>for</a:t>
            </a:r>
            <a:r>
              <a:rPr lang="et-EE" baseline="0" dirty="0" smtClean="0"/>
              <a:t> a </a:t>
            </a:r>
            <a:r>
              <a:rPr lang="et-EE" baseline="0" dirty="0" err="1" smtClean="0"/>
              <a:t>person</a:t>
            </a:r>
            <a:r>
              <a:rPr lang="et-EE" baseline="0" dirty="0" smtClean="0"/>
              <a:t> </a:t>
            </a:r>
            <a:r>
              <a:rPr lang="et-EE" baseline="0" dirty="0" err="1" smtClean="0"/>
              <a:t>to</a:t>
            </a:r>
            <a:r>
              <a:rPr lang="et-EE" baseline="0" dirty="0" smtClean="0"/>
              <a:t> </a:t>
            </a:r>
            <a:r>
              <a:rPr lang="et-EE" baseline="0" dirty="0" err="1" smtClean="0"/>
              <a:t>ask</a:t>
            </a:r>
            <a:r>
              <a:rPr lang="et-EE" baseline="0" dirty="0" smtClean="0"/>
              <a:t> </a:t>
            </a:r>
            <a:r>
              <a:rPr lang="et-EE" baseline="0" dirty="0" err="1" smtClean="0"/>
              <a:t>hjim</a:t>
            </a:r>
            <a:r>
              <a:rPr lang="et-EE" baseline="0" dirty="0" smtClean="0"/>
              <a:t>/</a:t>
            </a:r>
            <a:r>
              <a:rPr lang="et-EE" baseline="0" dirty="0" err="1" smtClean="0"/>
              <a:t>herself</a:t>
            </a:r>
            <a:r>
              <a:rPr lang="et-EE" baseline="0" dirty="0" smtClean="0"/>
              <a:t>. </a:t>
            </a:r>
          </a:p>
          <a:p>
            <a:r>
              <a:rPr lang="et-EE" baseline="0" dirty="0" err="1" smtClean="0"/>
              <a:t>Questions</a:t>
            </a:r>
            <a:r>
              <a:rPr lang="et-EE" baseline="0" dirty="0" smtClean="0"/>
              <a:t> </a:t>
            </a:r>
            <a:r>
              <a:rPr lang="et-EE" baseline="0" dirty="0" err="1" smtClean="0"/>
              <a:t>that</a:t>
            </a:r>
            <a:r>
              <a:rPr lang="et-EE" baseline="0" dirty="0" smtClean="0"/>
              <a:t> </a:t>
            </a:r>
            <a:r>
              <a:rPr lang="et-EE" baseline="0" dirty="0" err="1" smtClean="0"/>
              <a:t>would</a:t>
            </a:r>
            <a:r>
              <a:rPr lang="et-EE" baseline="0" dirty="0" smtClean="0"/>
              <a:t> </a:t>
            </a:r>
            <a:r>
              <a:rPr lang="et-EE" baseline="0" dirty="0" err="1" smtClean="0"/>
              <a:t>bring</a:t>
            </a:r>
            <a:r>
              <a:rPr lang="et-EE" baseline="0" dirty="0" smtClean="0"/>
              <a:t> </a:t>
            </a:r>
            <a:r>
              <a:rPr lang="et-EE" baseline="0" dirty="0" err="1" smtClean="0"/>
              <a:t>museal</a:t>
            </a:r>
            <a:r>
              <a:rPr lang="et-EE" baseline="0" dirty="0" smtClean="0"/>
              <a:t> </a:t>
            </a:r>
            <a:r>
              <a:rPr lang="et-EE" baseline="0" dirty="0" err="1" smtClean="0"/>
              <a:t>closer</a:t>
            </a:r>
            <a:r>
              <a:rPr lang="et-EE" baseline="0" dirty="0" smtClean="0"/>
              <a:t>.</a:t>
            </a:r>
          </a:p>
          <a:p>
            <a:endParaRPr lang="et-EE" baseline="0" dirty="0" smtClean="0"/>
          </a:p>
          <a:p>
            <a:r>
              <a:rPr lang="et-EE" baseline="0" dirty="0" smtClean="0"/>
              <a:t>Näiteks kui ma läksin </a:t>
            </a:r>
            <a:r>
              <a:rPr lang="et-EE" baseline="0" dirty="0" err="1" smtClean="0"/>
              <a:t>amsterdamis</a:t>
            </a:r>
            <a:r>
              <a:rPr lang="et-EE" baseline="0" dirty="0" smtClean="0"/>
              <a:t> van </a:t>
            </a:r>
            <a:r>
              <a:rPr lang="et-EE" baseline="0" dirty="0" err="1" smtClean="0"/>
              <a:t>goghi</a:t>
            </a:r>
            <a:r>
              <a:rPr lang="et-EE" baseline="0" dirty="0" smtClean="0"/>
              <a:t> muuseumisse, siis mu sõber ütles mulle, et iga kord kui ta seal käib, siis valib ta välja ühe pildi, mille ta seekord koju kaasa võtaks. </a:t>
            </a:r>
          </a:p>
          <a:p>
            <a:r>
              <a:rPr lang="et-EE" baseline="0" dirty="0" smtClean="0"/>
              <a:t>Ma kasutan seda nippi ka nüüd kunstimuuseumis käies. On pilte, mis meid kõnetavad rohkem või vähem</a:t>
            </a:r>
          </a:p>
          <a:p>
            <a:endParaRPr lang="en-US" altLang="en-US" dirty="0" smtClean="0"/>
          </a:p>
        </p:txBody>
      </p:sp>
      <p:sp>
        <p:nvSpPr>
          <p:cNvPr id="4" name="Slide Number Placeholder 3"/>
          <p:cNvSpPr>
            <a:spLocks noGrp="1"/>
          </p:cNvSpPr>
          <p:nvPr>
            <p:ph type="sldNum" sz="quarter" idx="5"/>
          </p:nvPr>
        </p:nvSpPr>
        <p:spPr/>
        <p:txBody>
          <a:bodyPr/>
          <a:lstStyle/>
          <a:p>
            <a:pPr>
              <a:defRPr/>
            </a:pPr>
            <a:fld id="{D9247F1F-AC2B-4AC7-BFC2-29753E74E27E}" type="slidenum">
              <a:rPr lang="en-US" smtClean="0"/>
              <a:pPr>
                <a:defRPr/>
              </a:pPr>
              <a:t>16</a:t>
            </a:fld>
            <a:endParaRPr lang="en-US"/>
          </a:p>
        </p:txBody>
      </p:sp>
    </p:spTree>
    <p:extLst>
      <p:ext uri="{BB962C8B-B14F-4D97-AF65-F5344CB8AC3E}">
        <p14:creationId xmlns:p14="http://schemas.microsoft.com/office/powerpoint/2010/main" val="269442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t-EE" altLang="en-US" smtClean="0"/>
          </a:p>
        </p:txBody>
      </p:sp>
      <p:sp>
        <p:nvSpPr>
          <p:cNvPr id="4" name="Slide Number Placeholder 3"/>
          <p:cNvSpPr>
            <a:spLocks noGrp="1"/>
          </p:cNvSpPr>
          <p:nvPr>
            <p:ph type="sldNum" sz="quarter" idx="5"/>
          </p:nvPr>
        </p:nvSpPr>
        <p:spPr/>
        <p:txBody>
          <a:bodyPr/>
          <a:lstStyle/>
          <a:p>
            <a:pPr>
              <a:defRPr/>
            </a:pPr>
            <a:fld id="{E18C8A20-AFC1-43F8-A4D9-8E0EE284D8CE}" type="slidenum">
              <a:rPr lang="et-EE" altLang="et-EE" smtClean="0"/>
              <a:pPr>
                <a:defRPr/>
              </a:pPr>
              <a:t>19</a:t>
            </a:fld>
            <a:endParaRPr lang="et-EE" altLang="et-EE"/>
          </a:p>
        </p:txBody>
      </p:sp>
    </p:spTree>
    <p:extLst>
      <p:ext uri="{BB962C8B-B14F-4D97-AF65-F5344CB8AC3E}">
        <p14:creationId xmlns:p14="http://schemas.microsoft.com/office/powerpoint/2010/main" val="3955499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See saab olla vaid inimene, kes näeb väärtust.</a:t>
            </a:r>
            <a:r>
              <a:rPr lang="et-EE" baseline="0" dirty="0" smtClean="0"/>
              <a:t> </a:t>
            </a:r>
          </a:p>
          <a:p>
            <a:r>
              <a:rPr lang="et-EE" baseline="0" dirty="0" smtClean="0"/>
              <a:t>See saab olla vaid inimene, kelle vaimustuse kaudu jõuab teisteni. </a:t>
            </a:r>
          </a:p>
          <a:p>
            <a:r>
              <a:rPr lang="et-EE" baseline="0" dirty="0" smtClean="0"/>
              <a:t>Toomas liivamägi.</a:t>
            </a:r>
          </a:p>
          <a:p>
            <a:r>
              <a:rPr lang="et-EE" baseline="0" dirty="0" err="1" smtClean="0"/>
              <a:t>Orest</a:t>
            </a:r>
            <a:r>
              <a:rPr lang="et-EE" baseline="0" dirty="0" smtClean="0"/>
              <a:t> </a:t>
            </a:r>
            <a:r>
              <a:rPr lang="et-EE" baseline="0" dirty="0" err="1" smtClean="0"/>
              <a:t>kormašov</a:t>
            </a:r>
            <a:r>
              <a:rPr lang="et-EE" baseline="0" dirty="0" smtClean="0"/>
              <a:t>.</a:t>
            </a:r>
          </a:p>
          <a:p>
            <a:endParaRPr lang="et-EE" baseline="0" dirty="0" smtClean="0"/>
          </a:p>
          <a:p>
            <a:r>
              <a:rPr lang="et-EE" baseline="0" dirty="0" err="1" smtClean="0"/>
              <a:t>Viliumas</a:t>
            </a:r>
            <a:r>
              <a:rPr lang="et-EE" baseline="0" dirty="0" smtClean="0"/>
              <a:t> </a:t>
            </a:r>
            <a:r>
              <a:rPr lang="et-EE" baseline="0" dirty="0" err="1" smtClean="0"/>
              <a:t>malinauskas</a:t>
            </a:r>
            <a:endParaRPr lang="et-EE" baseline="0" dirty="0" smtClean="0"/>
          </a:p>
          <a:p>
            <a:r>
              <a:rPr lang="et-EE" baseline="0" dirty="0" smtClean="0"/>
              <a:t>Aadu </a:t>
            </a:r>
            <a:r>
              <a:rPr lang="et-EE" baseline="0" dirty="0" err="1" smtClean="0"/>
              <a:t>parnabas</a:t>
            </a:r>
            <a:endParaRPr lang="et-EE" baseline="0" dirty="0" smtClean="0"/>
          </a:p>
          <a:p>
            <a:endParaRPr lang="et-EE" baseline="0" dirty="0" smtClean="0"/>
          </a:p>
          <a:p>
            <a:r>
              <a:rPr lang="et-EE" baseline="0" dirty="0" smtClean="0"/>
              <a:t>Inimene, kes näeb, mida tuleb hoida. Kes oskab õigel hetkel tegutseda. Nt sellesama Orlovi lossi puhul mu </a:t>
            </a:r>
            <a:r>
              <a:rPr lang="et-EE" baseline="0" dirty="0" err="1" smtClean="0"/>
              <a:t>vendräkis</a:t>
            </a:r>
            <a:r>
              <a:rPr lang="et-EE" baseline="0" dirty="0" smtClean="0"/>
              <a:t> mulle eile, kuidas osa on vana ja osa nõukaaegne. Muinsuskaitse säilitaks kõike. Ent et mõlemad mõjule pääseksid, on </a:t>
            </a:r>
            <a:r>
              <a:rPr lang="et-EE" baseline="0" dirty="0" err="1" smtClean="0"/>
              <a:t>vbla</a:t>
            </a:r>
            <a:r>
              <a:rPr lang="et-EE" baseline="0" dirty="0" smtClean="0"/>
              <a:t> mõnda neist (nt osad vahelaed) vaja hoopis lammutada. </a:t>
            </a:r>
          </a:p>
          <a:p>
            <a:endParaRPr lang="et-EE" baseline="0" dirty="0" smtClean="0"/>
          </a:p>
          <a:p>
            <a:r>
              <a:rPr lang="et-EE" baseline="0" dirty="0" smtClean="0"/>
              <a:t>Läbi ühe inimese vaimustuse jõuab ,materjal ka teisteni. </a:t>
            </a:r>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20</a:t>
            </a:fld>
            <a:endParaRPr lang="en-US"/>
          </a:p>
        </p:txBody>
      </p:sp>
    </p:spTree>
    <p:extLst>
      <p:ext uri="{BB962C8B-B14F-4D97-AF65-F5344CB8AC3E}">
        <p14:creationId xmlns:p14="http://schemas.microsoft.com/office/powerpoint/2010/main" val="415303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Kuidas puhuda muuseumile elu sisse?</a:t>
            </a:r>
          </a:p>
          <a:p>
            <a:r>
              <a:rPr lang="et-EE" dirty="0" smtClean="0"/>
              <a:t>Kas muuseum</a:t>
            </a:r>
            <a:r>
              <a:rPr lang="et-EE" baseline="0" dirty="0" smtClean="0"/>
              <a:t> </a:t>
            </a:r>
            <a:r>
              <a:rPr lang="et-EE" dirty="0" smtClean="0"/>
              <a:t>on elus siis, kui seal elatakse?</a:t>
            </a:r>
          </a:p>
          <a:p>
            <a:r>
              <a:rPr lang="et-EE" dirty="0" smtClean="0"/>
              <a:t>Või elab muuseum, kus käib vilgas elutegevus,</a:t>
            </a:r>
            <a:r>
              <a:rPr lang="et-EE" baseline="0" dirty="0" smtClean="0"/>
              <a:t> üritused vms?</a:t>
            </a:r>
          </a:p>
          <a:p>
            <a:r>
              <a:rPr lang="et-EE" dirty="0" err="1" smtClean="0"/>
              <a:t>Museaali</a:t>
            </a:r>
            <a:r>
              <a:rPr lang="et-EE" dirty="0" smtClean="0"/>
              <a:t> paneb elama inimene, kes näeb selle väärtust</a:t>
            </a:r>
          </a:p>
          <a:p>
            <a:endParaRPr lang="et-EE" dirty="0" smtClean="0"/>
          </a:p>
          <a:p>
            <a:r>
              <a:rPr lang="et-EE" dirty="0" smtClean="0"/>
              <a:t>Mingi asi on elus, kui teda kasutatakse.</a:t>
            </a:r>
            <a:r>
              <a:rPr lang="et-EE" baseline="0" dirty="0" smtClean="0"/>
              <a:t> Kui ta on funktsionaalne. </a:t>
            </a:r>
          </a:p>
          <a:p>
            <a:r>
              <a:rPr lang="et-EE" baseline="0" dirty="0" smtClean="0"/>
              <a:t>Teine variant on, kuidas ese hakkab elama, on see, kui ta räägib oma lugu. Aga lugusid talletavad ikkagi inimesed, kes on seda eset kasutanud. </a:t>
            </a:r>
          </a:p>
          <a:p>
            <a:endParaRPr lang="et-EE" baseline="0" dirty="0" smtClean="0"/>
          </a:p>
          <a:p>
            <a:r>
              <a:rPr lang="et-EE" baseline="0" dirty="0" smtClean="0"/>
              <a:t>Kalju Nurk, kes taastas vana mõisa kõrvalhooned ja asus sinna elama. </a:t>
            </a:r>
          </a:p>
          <a:p>
            <a:r>
              <a:rPr lang="et-EE" baseline="0" dirty="0" smtClean="0"/>
              <a:t>Tema järeltulijate juures olen palju külas käinud ja keset kööki on hiiglaslikust tüvest tugitala, mille peale on uuristatud sadu nimesid. </a:t>
            </a:r>
          </a:p>
          <a:p>
            <a:endParaRPr lang="et-EE" baseline="0" dirty="0" smtClean="0"/>
          </a:p>
          <a:p>
            <a:r>
              <a:rPr lang="et-EE" baseline="0" dirty="0" smtClean="0"/>
              <a:t>Kui raske on tänapäeval leida vanaaegseid aknakremoone. Üritatakse järele teha, ent see on tohutult kallis. </a:t>
            </a:r>
            <a:r>
              <a:rPr lang="et-EE" dirty="0" smtClean="0"/>
              <a:t>Inimene kui infokandja.</a:t>
            </a:r>
            <a:r>
              <a:rPr lang="et-EE" baseline="0" dirty="0" smtClean="0"/>
              <a:t> </a:t>
            </a:r>
            <a:r>
              <a:rPr lang="et-EE" dirty="0" smtClean="0"/>
              <a:t>Ruumi teeb elavaks </a:t>
            </a:r>
            <a:r>
              <a:rPr lang="et-EE" dirty="0" err="1" smtClean="0"/>
              <a:t>museaaliks</a:t>
            </a:r>
            <a:r>
              <a:rPr lang="et-EE" dirty="0" smtClean="0"/>
              <a:t> inimene, kes näeb väärtust ja oskab väärtustada.</a:t>
            </a:r>
          </a:p>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Toomas Liivamägi</a:t>
            </a:r>
            <a:r>
              <a:rPr lang="et-EE" baseline="0" dirty="0" smtClean="0"/>
              <a:t> </a:t>
            </a:r>
            <a:r>
              <a:rPr lang="et-EE" dirty="0" smtClean="0"/>
              <a:t>Ma</a:t>
            </a:r>
            <a:r>
              <a:rPr lang="et-EE" baseline="0" dirty="0" smtClean="0"/>
              <a:t> käisin </a:t>
            </a:r>
            <a:r>
              <a:rPr lang="et-EE" baseline="0" dirty="0" err="1" smtClean="0"/>
              <a:t>lastekunstikoolis</a:t>
            </a:r>
            <a:r>
              <a:rPr lang="et-EE" baseline="0" dirty="0" smtClean="0"/>
              <a:t> ja </a:t>
            </a:r>
            <a:r>
              <a:rPr lang="et-EE" baseline="0" dirty="0" err="1" smtClean="0"/>
              <a:t>sela</a:t>
            </a:r>
            <a:r>
              <a:rPr lang="et-EE" baseline="0" dirty="0" smtClean="0"/>
              <a:t> õpetatu ka kunstiajalugu. Mul oli erinevaid kunstiajaloo õpetajaid. Aga seda, millest räägiti, mäletan eeskätt ühe õpetaja puhul. Ja see õpetaja rääkis piltidest vaimustusega. Ta rääkis, mida tema selles pildis nägi. See oli väga isiklik. Ta ei püüelnud teadusliku neutraalsuse poole. Tema jaoks oli </a:t>
            </a:r>
            <a:endParaRPr lang="en-US" dirty="0" smtClean="0"/>
          </a:p>
          <a:p>
            <a:endParaRPr lang="et-EE" baseline="0" dirty="0" smtClean="0"/>
          </a:p>
          <a:p>
            <a:r>
              <a:rPr lang="et-EE" dirty="0" err="1" smtClean="0"/>
              <a:t>Orest</a:t>
            </a:r>
            <a:r>
              <a:rPr lang="et-EE" dirty="0" smtClean="0"/>
              <a:t> </a:t>
            </a:r>
            <a:r>
              <a:rPr lang="et-EE" dirty="0" err="1" smtClean="0"/>
              <a:t>Kormašov</a:t>
            </a:r>
            <a:endParaRPr lang="et-EE" dirty="0" smtClean="0"/>
          </a:p>
          <a:p>
            <a:endParaRPr lang="et-EE" baseline="0" dirty="0" smtClean="0"/>
          </a:p>
          <a:p>
            <a:r>
              <a:rPr lang="et-EE" baseline="0" dirty="0" smtClean="0"/>
              <a:t>See vaimustus kandub üle. </a:t>
            </a:r>
          </a:p>
          <a:p>
            <a:r>
              <a:rPr lang="et-EE" sz="1200" kern="1200" dirty="0" smtClean="0">
                <a:solidFill>
                  <a:schemeClr val="tx1"/>
                </a:solidFill>
                <a:effectLst/>
                <a:latin typeface="+mn-lt"/>
                <a:ea typeface="+mn-ea"/>
                <a:cs typeface="+mn-cs"/>
              </a:rPr>
              <a:t>Mul on siiani eredalt meeles mõned pildid kunstiajaloost, millest rääkis õpetaja, kes oli neist piltidest vaimustatud. Sellest on möödas 20 aastat. Ajalugu oli üks raskemaid aineid minu jaoks koolis. Ma ei saanud üldse aru, mis mõte on meil erinevate suvaliste kuningate võimul olemise aastaarve pähe õppida. Mis vahet seal on, kas on </a:t>
            </a:r>
            <a:r>
              <a:rPr lang="et-EE" sz="1200" kern="1200" dirty="0" err="1" smtClean="0">
                <a:solidFill>
                  <a:schemeClr val="tx1"/>
                </a:solidFill>
                <a:effectLst/>
                <a:latin typeface="+mn-lt"/>
                <a:ea typeface="+mn-ea"/>
                <a:cs typeface="+mn-cs"/>
              </a:rPr>
              <a:t>louis</a:t>
            </a:r>
            <a:r>
              <a:rPr lang="et-EE" sz="1200" kern="1200" dirty="0" smtClean="0">
                <a:solidFill>
                  <a:schemeClr val="tx1"/>
                </a:solidFill>
                <a:effectLst/>
                <a:latin typeface="+mn-lt"/>
                <a:ea typeface="+mn-ea"/>
                <a:cs typeface="+mn-cs"/>
              </a:rPr>
              <a:t> kuusteist või kaheksateist. Aga muidugi suutis </a:t>
            </a:r>
            <a:r>
              <a:rPr lang="et-EE" sz="1200" kern="1200" dirty="0" err="1" smtClean="0">
                <a:solidFill>
                  <a:schemeClr val="tx1"/>
                </a:solidFill>
                <a:effectLst/>
                <a:latin typeface="+mn-lt"/>
                <a:ea typeface="+mn-ea"/>
                <a:cs typeface="+mn-cs"/>
              </a:rPr>
              <a:t>alexandre</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dumas</a:t>
            </a:r>
            <a:r>
              <a:rPr lang="et-EE" sz="1200" kern="1200" dirty="0" smtClean="0">
                <a:solidFill>
                  <a:schemeClr val="tx1"/>
                </a:solidFill>
                <a:effectLst/>
                <a:latin typeface="+mn-lt"/>
                <a:ea typeface="+mn-ea"/>
                <a:cs typeface="+mn-cs"/>
              </a:rPr>
              <a:t> rääkida lugusid </a:t>
            </a:r>
            <a:r>
              <a:rPr lang="et-EE" sz="1200" kern="1200" dirty="0" err="1" smtClean="0">
                <a:solidFill>
                  <a:schemeClr val="tx1"/>
                </a:solidFill>
                <a:effectLst/>
                <a:latin typeface="+mn-lt"/>
                <a:ea typeface="+mn-ea"/>
                <a:cs typeface="+mn-cs"/>
              </a:rPr>
              <a:t>louis</a:t>
            </a:r>
            <a:r>
              <a:rPr lang="et-EE" sz="1200" kern="1200" dirty="0" smtClean="0">
                <a:solidFill>
                  <a:schemeClr val="tx1"/>
                </a:solidFill>
                <a:effectLst/>
                <a:latin typeface="+mn-lt"/>
                <a:ea typeface="+mn-ea"/>
                <a:cs typeface="+mn-cs"/>
              </a:rPr>
              <a:t> kolmeteistkümnendast ja neljateistkümnendast, mille läbi need inimesed on minu ajju eredalt talletunud. On meeles ka mõned lood, mida mu isa mulle rääkis – nt </a:t>
            </a:r>
            <a:r>
              <a:rPr lang="et-EE" sz="1200" kern="1200" dirty="0" err="1" smtClean="0">
                <a:solidFill>
                  <a:schemeClr val="tx1"/>
                </a:solidFill>
                <a:effectLst/>
                <a:latin typeface="+mn-lt"/>
                <a:ea typeface="+mn-ea"/>
                <a:cs typeface="+mn-cs"/>
              </a:rPr>
              <a:t>jeanne</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d’arcist</a:t>
            </a:r>
            <a:r>
              <a:rPr lang="et-EE" sz="1200" kern="1200" dirty="0" smtClean="0">
                <a:solidFill>
                  <a:schemeClr val="tx1"/>
                </a:solidFill>
                <a:effectLst/>
                <a:latin typeface="+mn-lt"/>
                <a:ea typeface="+mn-ea"/>
                <a:cs typeface="+mn-cs"/>
              </a:rPr>
              <a:t> või </a:t>
            </a:r>
            <a:r>
              <a:rPr lang="et-EE" sz="1200" kern="1200" dirty="0" err="1" smtClean="0">
                <a:solidFill>
                  <a:schemeClr val="tx1"/>
                </a:solidFill>
                <a:effectLst/>
                <a:latin typeface="+mn-lt"/>
                <a:ea typeface="+mn-ea"/>
                <a:cs typeface="+mn-cs"/>
              </a:rPr>
              <a:t>scotti</a:t>
            </a:r>
            <a:r>
              <a:rPr lang="et-EE" sz="1200" kern="1200" dirty="0" smtClean="0">
                <a:solidFill>
                  <a:schemeClr val="tx1"/>
                </a:solidFill>
                <a:effectLst/>
                <a:latin typeface="+mn-lt"/>
                <a:ea typeface="+mn-ea"/>
                <a:cs typeface="+mn-cs"/>
              </a:rPr>
              <a:t> ja Amundseni lõunapoolkera vallutamise võitlusest. </a:t>
            </a:r>
            <a:endParaRPr lang="en-US" sz="1200" kern="1200" dirty="0" smtClean="0">
              <a:solidFill>
                <a:schemeClr val="tx1"/>
              </a:solidFill>
              <a:effectLst/>
              <a:latin typeface="+mn-lt"/>
              <a:ea typeface="+mn-ea"/>
              <a:cs typeface="+mn-cs"/>
            </a:endParaRPr>
          </a:p>
          <a:p>
            <a:r>
              <a:rPr lang="et-EE" baseline="0" dirty="0" smtClean="0"/>
              <a:t>Iga inimene, kes OSKAB väärtust näha ja hoida, on ise kulda väärt. Sest nii lihtne on kaotada järjepidevust. See katkeb, kui katkeb ühe inimese, kes veel mäletab.</a:t>
            </a:r>
            <a:endParaRPr lang="en-US" dirty="0" smtClean="0"/>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21</a:t>
            </a:fld>
            <a:endParaRPr lang="en-US"/>
          </a:p>
        </p:txBody>
      </p:sp>
    </p:spTree>
    <p:extLst>
      <p:ext uri="{BB962C8B-B14F-4D97-AF65-F5344CB8AC3E}">
        <p14:creationId xmlns:p14="http://schemas.microsoft.com/office/powerpoint/2010/main" val="371544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Sisaldame endas</a:t>
            </a:r>
            <a:r>
              <a:rPr lang="et-EE" baseline="0" dirty="0" smtClean="0"/>
              <a:t> meie minevikku ja oma esivanemate minevikku. </a:t>
            </a:r>
            <a:r>
              <a:rPr lang="et-EE" dirty="0" smtClean="0"/>
              <a:t>Üks isa ja üks ema andsid oma rakud ja nendest sündis uus</a:t>
            </a:r>
            <a:r>
              <a:rPr lang="et-EE" baseline="0" dirty="0" smtClean="0"/>
              <a:t> elu ja see info sisaldub meis.</a:t>
            </a:r>
          </a:p>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Inimese ja tema esivanematega </a:t>
            </a:r>
            <a:r>
              <a:rPr lang="et-EE" baseline="0" dirty="0" smtClean="0"/>
              <a:t>juhtunu on temas mingil moel olemas. Umbes nii nagu põllu peal kasvav kartul sisaldab enda seda põldu, kus ta on kasvanud, seda päikest, mis on mulda soojendanud, seda vett, mis on seda niisutanud. Kartul ei pruugi sellest midagi teada, ent ometi sisaldab seda. Munarakk, millest sündisin mina oli olemas juba siis kui minu vanaema kandis minu ema. </a:t>
            </a:r>
          </a:p>
          <a:p>
            <a:endParaRPr lang="et-EE" baseline="0" dirty="0" smtClean="0"/>
          </a:p>
          <a:p>
            <a:r>
              <a:rPr lang="et-EE" baseline="0" dirty="0" smtClean="0"/>
              <a:t>Mis juhtub, kui me sellest midagi teada ei taha? Kui me mingil põhjusel keeldume tunnistamast, et mingid sündmused juhtusid. Näiteks need sündmused olid liiga valulikud. Ebaõiglased. Vägivaldsed. Traumeerivad? </a:t>
            </a:r>
          </a:p>
          <a:p>
            <a:r>
              <a:rPr lang="et-EE" baseline="0" dirty="0" smtClean="0"/>
              <a:t>Psühholoogina töötades ma tean, et kui inimene seda tegelikkust ei aktsepteeri (nt väldib iga hinna eest traumeerivat sündmust </a:t>
            </a:r>
            <a:r>
              <a:rPr lang="et-EE" baseline="0" dirty="0" err="1" smtClean="0"/>
              <a:t>meeldetuletavaid</a:t>
            </a:r>
            <a:r>
              <a:rPr lang="et-EE" baseline="0" dirty="0" smtClean="0"/>
              <a:t> asjaolusid) – jääb ta sellesse mingil moel kinni. See ilmub välja tema alateadvusest unenägudena, ta kohtab seda mälusähvatustena, </a:t>
            </a:r>
          </a:p>
          <a:p>
            <a:endParaRPr lang="et-EE" baseline="0" dirty="0" smtClean="0"/>
          </a:p>
          <a:p>
            <a:r>
              <a:rPr lang="et-EE" baseline="0" dirty="0" smtClean="0"/>
              <a:t>Ka sellel maal ja selle rahvaga juhtunu, esivanematega juhtunu on tegelikkus, mida ta iial muuta ei saa ja ta sisaldab seda, seega see ka mõjutab teda, mõtleb ta sellest või mitte, teadvustab ta seda või mitte. </a:t>
            </a:r>
          </a:p>
          <a:p>
            <a:r>
              <a:rPr lang="et-EE" baseline="0" dirty="0" smtClean="0"/>
              <a:t>Siia jalutades ja vastavatud Orlovi lossi pargist läbi jalutades torkab see eriti teravalt silma. 91. aasta punamemoriaalide mahavõtmisest on möödas 27 aastat. Nüüd on riik valmis neid väärikalt eksponeerima. Haavad on ilmselt piisavalt paranenud. Leedus tegi üks ärimees kohe ära ja asutas </a:t>
            </a:r>
            <a:r>
              <a:rPr lang="et-EE" baseline="0" dirty="0" err="1" smtClean="0"/>
              <a:t>Grutas</a:t>
            </a:r>
            <a:r>
              <a:rPr lang="et-EE" baseline="0" dirty="0" smtClean="0"/>
              <a:t> pargi.</a:t>
            </a:r>
          </a:p>
          <a:p>
            <a:endParaRPr lang="et-EE" baseline="0" dirty="0" smtClean="0"/>
          </a:p>
          <a:p>
            <a:r>
              <a:rPr lang="et-EE" baseline="0" dirty="0" smtClean="0"/>
              <a:t>Kui need kujud oleks hävitatud kas siis kibedusest ja vihast selle aja vastu, siis </a:t>
            </a:r>
          </a:p>
          <a:p>
            <a:endParaRPr lang="et-EE" baseline="0" dirty="0" smtClean="0"/>
          </a:p>
          <a:p>
            <a:r>
              <a:rPr lang="et-EE" baseline="0" dirty="0" smtClean="0"/>
              <a:t>Kui ta ei teadvusta, mõjutab see teda alateadlikult. Alateadlik mõju on alati </a:t>
            </a:r>
            <a:r>
              <a:rPr lang="et-EE" baseline="0" dirty="0" err="1" smtClean="0"/>
              <a:t>etteennustamatu</a:t>
            </a:r>
            <a:r>
              <a:rPr lang="et-EE" baseline="0" dirty="0" smtClean="0"/>
              <a:t> ja potentsiaalselt ohtlik ja vanasse kinnistav, arengut pärssiv, võrreldes teadvustatud mõjuga. Me teame psühholoogiast, kuidas inimesed oma traumalugudesse kinni jäävad ja sama võib juhtuda ka rahvaga, kes kannab oma kollektiivses mälus teatud kogemusi. </a:t>
            </a:r>
          </a:p>
          <a:p>
            <a:endParaRPr lang="et-EE" baseline="0" dirty="0" smtClean="0"/>
          </a:p>
          <a:p>
            <a:r>
              <a:rPr lang="et-EE" baseline="0" dirty="0" smtClean="0"/>
              <a:t>Esemed, mis seda mälestust </a:t>
            </a:r>
            <a:r>
              <a:rPr lang="et-EE" baseline="0" dirty="0" err="1" smtClean="0"/>
              <a:t>kannabvad</a:t>
            </a:r>
            <a:r>
              <a:rPr lang="et-EE" baseline="0" dirty="0" smtClean="0"/>
              <a:t>, võivad teadvustamisel olla suureks abiks. </a:t>
            </a:r>
          </a:p>
          <a:p>
            <a:endParaRPr lang="et-EE" dirty="0" smtClean="0"/>
          </a:p>
          <a:p>
            <a:r>
              <a:rPr lang="et-EE" dirty="0" smtClean="0"/>
              <a:t>Muuseumikülastus </a:t>
            </a:r>
            <a:r>
              <a:rPr lang="et-EE" dirty="0" smtClean="0"/>
              <a:t>kui võimalus traumeeriva</a:t>
            </a:r>
            <a:r>
              <a:rPr lang="et-EE" baseline="0" dirty="0" smtClean="0"/>
              <a:t> kogemuse </a:t>
            </a:r>
            <a:r>
              <a:rPr lang="et-EE" dirty="0" smtClean="0"/>
              <a:t>integreerimiseks. </a:t>
            </a:r>
          </a:p>
          <a:p>
            <a:endParaRPr lang="et-EE" dirty="0" smtClean="0"/>
          </a:p>
          <a:p>
            <a:r>
              <a:rPr lang="et-EE" dirty="0" smtClean="0"/>
              <a:t>minevikus juhtunud sündmused mõjutavad meid sageli alateadlikult. muuseum võib toimida nende sündmuste </a:t>
            </a:r>
            <a:r>
              <a:rPr lang="et-EE" dirty="0" err="1" smtClean="0"/>
              <a:t>taaselustajana</a:t>
            </a:r>
            <a:r>
              <a:rPr lang="et-EE" dirty="0" smtClean="0"/>
              <a:t>,</a:t>
            </a:r>
            <a:r>
              <a:rPr lang="et-EE" baseline="0" dirty="0" smtClean="0"/>
              <a:t> aidates neid turvalises ruumis taas läbi elada. </a:t>
            </a:r>
            <a:r>
              <a:rPr lang="et-E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Muuseum kogu neid tükke ja ürikuid, mis taaselustavad neid kogemusi. Loob võimalusi traumatööks. Tagasipöördumiseks olnu juurde turvalises ruumis ja </a:t>
            </a:r>
            <a:r>
              <a:rPr lang="et-EE" sz="1200" kern="1200" dirty="0" err="1" smtClean="0">
                <a:solidFill>
                  <a:schemeClr val="tx1"/>
                </a:solidFill>
                <a:effectLst/>
                <a:latin typeface="+mn-lt"/>
                <a:ea typeface="+mn-ea"/>
                <a:cs typeface="+mn-cs"/>
              </a:rPr>
              <a:t>taasmõtestamiseks</a:t>
            </a:r>
            <a:r>
              <a:rPr lang="et-E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t-EE" baseline="0" dirty="0" smtClean="0"/>
          </a:p>
          <a:p>
            <a:r>
              <a:rPr lang="et-EE" sz="1200" b="1" kern="1200" dirty="0" smtClean="0">
                <a:solidFill>
                  <a:schemeClr val="tx1"/>
                </a:solidFill>
                <a:effectLst/>
                <a:latin typeface="+mn-lt"/>
                <a:ea typeface="+mn-ea"/>
                <a:cs typeface="+mn-cs"/>
              </a:rPr>
              <a:t>Minevikku mäletada on võimalik mitmel erineval moel. </a:t>
            </a:r>
            <a:r>
              <a:rPr lang="et-EE" sz="1200" kern="1200" dirty="0" smtClean="0">
                <a:solidFill>
                  <a:schemeClr val="tx1"/>
                </a:solidFill>
                <a:effectLst/>
                <a:latin typeface="+mn-lt"/>
                <a:ea typeface="+mn-ea"/>
                <a:cs typeface="+mn-cs"/>
              </a:rPr>
              <a:t>Istudes vanas vihas ja vanas leinas. Või rahuteinuna, integreerituna. Nii, et juured</a:t>
            </a:r>
            <a:r>
              <a:rPr lang="et-EE" sz="1200" kern="1200" baseline="0" dirty="0" smtClean="0">
                <a:solidFill>
                  <a:schemeClr val="tx1"/>
                </a:solidFill>
                <a:effectLst/>
                <a:latin typeface="+mn-lt"/>
                <a:ea typeface="+mn-ea"/>
                <a:cs typeface="+mn-cs"/>
              </a:rPr>
              <a:t> toidavad meid.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Traumakogemuse analoogia.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Üksikud pilguheidud on </a:t>
            </a:r>
            <a:r>
              <a:rPr lang="et-EE" sz="1200" kern="1200" dirty="0" err="1" smtClean="0">
                <a:solidFill>
                  <a:schemeClr val="tx1"/>
                </a:solidFill>
                <a:effectLst/>
                <a:latin typeface="+mn-lt"/>
                <a:ea typeface="+mn-ea"/>
                <a:cs typeface="+mn-cs"/>
              </a:rPr>
              <a:t>retraumeerivad</a:t>
            </a:r>
            <a:r>
              <a:rPr lang="et-EE" sz="1200" kern="1200" dirty="0" smtClean="0">
                <a:solidFill>
                  <a:schemeClr val="tx1"/>
                </a:solidFill>
                <a:effectLst/>
                <a:latin typeface="+mn-lt"/>
                <a:ea typeface="+mn-ea"/>
                <a:cs typeface="+mn-cs"/>
              </a:rPr>
              <a:t>. Arusaamine, kuidas minevik on meid mõjutanud võimaldab valida, mida ma sellest võtan kaasa ja mille otsustan jätta. Vastasel korral oleme autopiloodil. </a:t>
            </a:r>
          </a:p>
          <a:p>
            <a:endParaRPr lang="en-US" sz="1200" kern="1200" dirty="0" smtClean="0">
              <a:solidFill>
                <a:schemeClr val="tx1"/>
              </a:solidFill>
              <a:effectLst/>
              <a:latin typeface="+mn-lt"/>
              <a:ea typeface="+mn-ea"/>
              <a:cs typeface="+mn-cs"/>
            </a:endParaRPr>
          </a:p>
          <a:p>
            <a:endParaRPr lang="et-EE" baseline="0" dirty="0" smtClean="0"/>
          </a:p>
          <a:p>
            <a:r>
              <a:rPr lang="et-EE" baseline="0" dirty="0" smtClean="0"/>
              <a:t>keha on väsinud, koorma meeli</a:t>
            </a:r>
          </a:p>
          <a:p>
            <a:r>
              <a:rPr lang="et-EE" baseline="0" dirty="0" smtClean="0"/>
              <a:t>meeled on väsinud, koorma mõistust</a:t>
            </a:r>
          </a:p>
          <a:p>
            <a:r>
              <a:rPr lang="et-EE" baseline="0" dirty="0" smtClean="0"/>
              <a:t>mõistus on väsinud, koorma keha</a:t>
            </a:r>
          </a:p>
          <a:p>
            <a:endParaRPr lang="et-EE" baseline="0" dirty="0" smtClean="0"/>
          </a:p>
          <a:p>
            <a:r>
              <a:rPr lang="et-EE" baseline="0" dirty="0" smtClean="0"/>
              <a:t>läbitunnetatud kogemus toimub kogu kehaga. näiteks teraapias me küsime inimese käest mitte ainult tema mõtteid, vaid kehaaistinguid. </a:t>
            </a:r>
          </a:p>
          <a:p>
            <a:r>
              <a:rPr lang="et-EE" baseline="0" dirty="0" smtClean="0"/>
              <a:t>HARJUTUS: vaata ringi ja märka hinnanguid. </a:t>
            </a:r>
          </a:p>
          <a:p>
            <a:endParaRPr lang="et-EE" baseline="0" dirty="0" smtClean="0"/>
          </a:p>
          <a:p>
            <a:r>
              <a:rPr lang="et-EE" baseline="0" dirty="0" smtClean="0"/>
              <a:t>Mõistuse soov korrastada, kategoriseerida, süstematiseerida.  </a:t>
            </a:r>
          </a:p>
          <a:p>
            <a:r>
              <a:rPr lang="et-EE" baseline="0" dirty="0" smtClean="0"/>
              <a:t>. </a:t>
            </a:r>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2</a:t>
            </a:fld>
            <a:endParaRPr lang="en-US"/>
          </a:p>
        </p:txBody>
      </p:sp>
    </p:spTree>
    <p:extLst>
      <p:ext uri="{BB962C8B-B14F-4D97-AF65-F5344CB8AC3E}">
        <p14:creationId xmlns:p14="http://schemas.microsoft.com/office/powerpoint/2010/main" val="238227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S</a:t>
            </a:r>
            <a:r>
              <a:rPr lang="et-EE" dirty="0" smtClean="0"/>
              <a:t>illaotsa talumuuseum</a:t>
            </a:r>
          </a:p>
          <a:p>
            <a:r>
              <a:rPr lang="et-EE" dirty="0" smtClean="0"/>
              <a:t>Aadu </a:t>
            </a:r>
            <a:r>
              <a:rPr lang="et-EE" dirty="0" err="1" smtClean="0"/>
              <a:t>parnabas</a:t>
            </a:r>
            <a:r>
              <a:rPr lang="et-EE" dirty="0" smtClean="0"/>
              <a:t>, </a:t>
            </a:r>
            <a:r>
              <a:rPr lang="et-EE" dirty="0" err="1" smtClean="0"/>
              <a:t>jüri</a:t>
            </a:r>
            <a:r>
              <a:rPr lang="et-EE" dirty="0" smtClean="0"/>
              <a:t> </a:t>
            </a:r>
            <a:r>
              <a:rPr lang="et-EE" dirty="0" err="1" smtClean="0"/>
              <a:t>kusmin</a:t>
            </a:r>
            <a:r>
              <a:rPr lang="et-EE" dirty="0" smtClean="0"/>
              <a:t>, kellele </a:t>
            </a:r>
            <a:r>
              <a:rPr lang="et-EE" dirty="0" err="1" smtClean="0"/>
              <a:t>aadu</a:t>
            </a:r>
            <a:r>
              <a:rPr lang="et-EE" dirty="0" smtClean="0"/>
              <a:t> selle isiklikult üle andis ja kes siiani muuseumi</a:t>
            </a:r>
            <a:r>
              <a:rPr lang="et-EE" baseline="0" dirty="0" smtClean="0"/>
              <a:t> varahoidja on. </a:t>
            </a:r>
            <a:r>
              <a:rPr lang="et-EE" dirty="0" smtClean="0"/>
              <a:t>Inimene, kes hoiab alles.</a:t>
            </a:r>
            <a:r>
              <a:rPr lang="et-EE" baseline="0" dirty="0" smtClean="0"/>
              <a:t> Kes mäletab lugusid ja räägib neid edasi. </a:t>
            </a:r>
          </a:p>
          <a:p>
            <a:endParaRPr lang="et-EE" baseline="0" dirty="0" smtClean="0"/>
          </a:p>
          <a:p>
            <a:r>
              <a:rPr lang="et-EE" baseline="0" dirty="0" smtClean="0"/>
              <a:t>Memento? </a:t>
            </a:r>
          </a:p>
          <a:p>
            <a:r>
              <a:rPr lang="et-EE" dirty="0" smtClean="0"/>
              <a:t>Pärimuskultuur</a:t>
            </a:r>
          </a:p>
          <a:p>
            <a:r>
              <a:rPr lang="et-EE" dirty="0" smtClean="0"/>
              <a:t>Kui katkeb ahel. Kui asi jääb</a:t>
            </a:r>
            <a:r>
              <a:rPr lang="et-EE" baseline="0" dirty="0" smtClean="0"/>
              <a:t> vaid asjaks ja tal pole enam loojutustajat, kes teeks temast väärtusliku </a:t>
            </a:r>
            <a:r>
              <a:rPr lang="et-EE" baseline="0" dirty="0" err="1" smtClean="0"/>
              <a:t>museaali</a:t>
            </a:r>
            <a:r>
              <a:rPr lang="et-EE" baseline="0" dirty="0" smtClean="0"/>
              <a:t>. </a:t>
            </a:r>
          </a:p>
          <a:p>
            <a:r>
              <a:rPr lang="et-EE" baseline="0" dirty="0" smtClean="0"/>
              <a:t>Kui nõukogudeaegsed kujud metalli kokkuostjate poolt laiali kanti. </a:t>
            </a:r>
          </a:p>
          <a:p>
            <a:r>
              <a:rPr lang="et-EE" baseline="0" dirty="0" smtClean="0"/>
              <a:t>Kui sakala keskus lammutati, et ärimeeste poolt suhteliselt väheütlevaks keskuseks teha. </a:t>
            </a:r>
          </a:p>
          <a:p>
            <a:r>
              <a:rPr lang="et-EE" baseline="0" dirty="0" smtClean="0"/>
              <a:t>Kui väga vana ja suure ajalooga ülikoolilinn mõnede isikute rahaahnuse nimel haisvaks tööstuslinnaks tahetakse teha. </a:t>
            </a:r>
          </a:p>
          <a:p>
            <a:endParaRPr lang="et-EE" baseline="0" dirty="0" smtClean="0"/>
          </a:p>
          <a:p>
            <a:r>
              <a:rPr lang="et-EE" baseline="0" dirty="0" smtClean="0"/>
              <a:t>Muuseumitöötaja ongi see infokandja. Tema on see, kes teab neid lugusid, selle pildi ja tolle kivikese kohta, kogu seda minevikku. </a:t>
            </a:r>
          </a:p>
          <a:p>
            <a:r>
              <a:rPr lang="et-EE" dirty="0" smtClean="0"/>
              <a:t>Muuseum ilma</a:t>
            </a:r>
            <a:r>
              <a:rPr lang="et-EE" baseline="0" dirty="0" smtClean="0"/>
              <a:t> inimeseta, kes seda mõtestab, ei toimi. Muuseum ise ei ela. </a:t>
            </a:r>
          </a:p>
          <a:p>
            <a:r>
              <a:rPr lang="et-EE" baseline="0" dirty="0" smtClean="0"/>
              <a:t>On vaja kedagi, kes puhub vanale elu sisse. Kes oskab seletada, mida tehti ja kuidas tehti. </a:t>
            </a:r>
          </a:p>
          <a:p>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Mu noorem vend õppis ajal, mil hakkasid igasugu </a:t>
            </a:r>
            <a:r>
              <a:rPr lang="et-EE" sz="1200" kern="1200" dirty="0" err="1" smtClean="0">
                <a:solidFill>
                  <a:schemeClr val="tx1"/>
                </a:solidFill>
                <a:effectLst/>
                <a:latin typeface="+mn-lt"/>
                <a:ea typeface="+mn-ea"/>
                <a:cs typeface="+mn-cs"/>
              </a:rPr>
              <a:t>digividinad</a:t>
            </a:r>
            <a:r>
              <a:rPr lang="et-EE" sz="1200" kern="1200" dirty="0" smtClean="0">
                <a:solidFill>
                  <a:schemeClr val="tx1"/>
                </a:solidFill>
                <a:effectLst/>
                <a:latin typeface="+mn-lt"/>
                <a:ea typeface="+mn-ea"/>
                <a:cs typeface="+mn-cs"/>
              </a:rPr>
              <a:t> tulema. aga ta ütles, et see oli väga igav. Mehhaaniline. Et hea õpetajaga tunnid olid palju </a:t>
            </a:r>
            <a:r>
              <a:rPr lang="et-EE" sz="1200" kern="1200" dirty="0" err="1" smtClean="0">
                <a:solidFill>
                  <a:schemeClr val="tx1"/>
                </a:solidFill>
                <a:effectLst/>
                <a:latin typeface="+mn-lt"/>
                <a:ea typeface="+mn-ea"/>
                <a:cs typeface="+mn-cs"/>
              </a:rPr>
              <a:t>palju</a:t>
            </a:r>
            <a:r>
              <a:rPr lang="et-EE" sz="1200" kern="1200" dirty="0" smtClean="0">
                <a:solidFill>
                  <a:schemeClr val="tx1"/>
                </a:solidFill>
                <a:effectLst/>
                <a:latin typeface="+mn-lt"/>
                <a:ea typeface="+mn-ea"/>
                <a:cs typeface="+mn-cs"/>
              </a:rPr>
              <a:t> huvitavamad. </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22</a:t>
            </a:fld>
            <a:endParaRPr lang="en-US"/>
          </a:p>
        </p:txBody>
      </p:sp>
    </p:spTree>
    <p:extLst>
      <p:ext uri="{BB962C8B-B14F-4D97-AF65-F5344CB8AC3E}">
        <p14:creationId xmlns:p14="http://schemas.microsoft.com/office/powerpoint/2010/main" val="4107301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smtClean="0"/>
          </a:p>
          <a:p>
            <a:r>
              <a:rPr lang="et-EE" dirty="0" smtClean="0"/>
              <a:t>Ilma loota ese on tumm. Loo</a:t>
            </a:r>
            <a:r>
              <a:rPr lang="et-EE" baseline="0" dirty="0" smtClean="0"/>
              <a:t> eseme kohta räägib või paneb kirja inimene. </a:t>
            </a:r>
          </a:p>
          <a:p>
            <a:pPr marL="0" indent="0">
              <a:lnSpc>
                <a:spcPct val="100000"/>
              </a:lnSpc>
              <a:spcBef>
                <a:spcPts val="0"/>
              </a:spcBef>
              <a:buNone/>
            </a:pPr>
            <a:endParaRPr lang="et-EE" sz="1200" dirty="0" smtClean="0"/>
          </a:p>
          <a:p>
            <a:pPr marL="0" indent="0">
              <a:lnSpc>
                <a:spcPct val="100000"/>
              </a:lnSpc>
              <a:spcBef>
                <a:spcPts val="0"/>
              </a:spcBef>
              <a:buNone/>
            </a:pPr>
            <a:r>
              <a:rPr lang="et-EE" sz="1200" dirty="0" smtClean="0"/>
              <a:t>Kui paju välja läks, siis toonane kooli õppealajuhataja </a:t>
            </a:r>
            <a:r>
              <a:rPr lang="et-EE" sz="1200" dirty="0" err="1" smtClean="0"/>
              <a:t>Lia</a:t>
            </a:r>
            <a:r>
              <a:rPr lang="et-EE" sz="1200" dirty="0" smtClean="0"/>
              <a:t> Paaver (aastatel 1955-1982</a:t>
            </a:r>
            <a:r>
              <a:rPr lang="et-EE" sz="1200" baseline="0" dirty="0" smtClean="0"/>
              <a:t>) otsis puule asemikku. Leinapaju ei leitud, ent istutati püramiidtamm. </a:t>
            </a:r>
          </a:p>
          <a:p>
            <a:pPr marL="0" indent="0">
              <a:lnSpc>
                <a:spcPct val="100000"/>
              </a:lnSpc>
              <a:spcBef>
                <a:spcPts val="0"/>
              </a:spcBef>
              <a:buNone/>
            </a:pPr>
            <a:r>
              <a:rPr lang="et-EE" sz="1200" baseline="0" dirty="0" smtClean="0"/>
              <a:t>Leinapaju tüvi lihviti ja lakiti ja tehti sellest fuajeesse omalaadne skulptuur. </a:t>
            </a:r>
          </a:p>
          <a:p>
            <a:pPr marL="0" indent="0">
              <a:lnSpc>
                <a:spcPct val="100000"/>
              </a:lnSpc>
              <a:spcBef>
                <a:spcPts val="0"/>
              </a:spcBef>
              <a:buNone/>
            </a:pPr>
            <a:r>
              <a:rPr lang="et-EE" sz="1200" dirty="0" smtClean="0"/>
              <a:t>Pildil on tema lapselaps.</a:t>
            </a:r>
            <a:r>
              <a:rPr lang="et-EE" sz="1200" baseline="0" dirty="0" smtClean="0"/>
              <a:t> </a:t>
            </a:r>
            <a:r>
              <a:rPr lang="et-EE" sz="1200" baseline="0" dirty="0" err="1" smtClean="0"/>
              <a:t>Lia</a:t>
            </a:r>
            <a:r>
              <a:rPr lang="et-EE" sz="1200" baseline="0" dirty="0" smtClean="0"/>
              <a:t> Paaver oli minu vanaema. Ta suri sel kevadel 90-aastasena. Kui ma seal koolis käisin, siis ma ei teadnud, mida see juurikas sümboliseerib. Mu vanaema aga rääkis ühel päeval jalutasin oma vanaemaga Karu pargis ja ta hakkas mulle rääkima püramiidtammest ja </a:t>
            </a:r>
            <a:r>
              <a:rPr lang="et-EE" sz="1200" baseline="0" dirty="0" err="1" smtClean="0"/>
              <a:t>peeter</a:t>
            </a:r>
            <a:r>
              <a:rPr lang="et-EE" sz="1200" baseline="0" dirty="0" smtClean="0"/>
              <a:t> põllust. Kuidas Hillar Palamets kutsus teda kooli õppealajuhatajaks. </a:t>
            </a:r>
          </a:p>
          <a:p>
            <a:pPr marL="0" indent="0">
              <a:lnSpc>
                <a:spcPct val="100000"/>
              </a:lnSpc>
              <a:spcBef>
                <a:spcPts val="0"/>
              </a:spcBef>
              <a:buNone/>
            </a:pPr>
            <a:r>
              <a:rPr lang="et-EE" sz="1200" baseline="0" dirty="0" smtClean="0"/>
              <a:t>Ma ei tea, mis sellest juurikast saanud on. Ilmselt jääb minu hingele, seda lugu edasi rääkida. </a:t>
            </a:r>
            <a:endParaRPr lang="et-EE" sz="1200" dirty="0" smtClean="0"/>
          </a:p>
          <a:p>
            <a:endParaRPr lang="et-EE" baseline="0" dirty="0" smtClean="0"/>
          </a:p>
          <a:p>
            <a:r>
              <a:rPr lang="et-EE" dirty="0" smtClean="0"/>
              <a:t>See</a:t>
            </a:r>
            <a:r>
              <a:rPr lang="et-EE" baseline="0" dirty="0" smtClean="0"/>
              <a:t> kool asub Tartus Tõnissoni tänavas. Peeter Põld </a:t>
            </a:r>
          </a:p>
          <a:p>
            <a:r>
              <a:rPr lang="et-EE" dirty="0" smtClean="0"/>
              <a:t>Miina Härma nimi anti sellele nõukogude ajal. Kuigi k</a:t>
            </a:r>
            <a:r>
              <a:rPr lang="en-US" dirty="0" err="1" smtClean="0"/>
              <a:t>aaluti</a:t>
            </a:r>
            <a:r>
              <a:rPr lang="en-US" dirty="0" smtClean="0"/>
              <a:t> </a:t>
            </a:r>
            <a:r>
              <a:rPr lang="en-US" dirty="0" err="1" smtClean="0"/>
              <a:t>ka</a:t>
            </a:r>
            <a:r>
              <a:rPr lang="en-US" dirty="0" smtClean="0"/>
              <a:t> </a:t>
            </a:r>
            <a:r>
              <a:rPr lang="en-US" dirty="0" err="1" smtClean="0"/>
              <a:t>asutajate</a:t>
            </a:r>
            <a:r>
              <a:rPr lang="en-US" dirty="0" smtClean="0"/>
              <a:t> </a:t>
            </a:r>
            <a:r>
              <a:rPr lang="en-US" dirty="0" err="1" smtClean="0"/>
              <a:t>Peeter</a:t>
            </a:r>
            <a:r>
              <a:rPr lang="en-US" dirty="0" smtClean="0"/>
              <a:t> </a:t>
            </a:r>
            <a:r>
              <a:rPr lang="en-US" dirty="0" err="1" smtClean="0"/>
              <a:t>Põllu</a:t>
            </a:r>
            <a:r>
              <a:rPr lang="en-US" dirty="0" smtClean="0"/>
              <a:t> ja </a:t>
            </a:r>
            <a:r>
              <a:rPr lang="en-US" dirty="0" err="1" smtClean="0"/>
              <a:t>Jaan</a:t>
            </a:r>
            <a:r>
              <a:rPr lang="en-US" dirty="0" smtClean="0"/>
              <a:t> </a:t>
            </a:r>
            <a:r>
              <a:rPr lang="en-US" dirty="0" err="1" smtClean="0"/>
              <a:t>Tõnissoni</a:t>
            </a:r>
            <a:r>
              <a:rPr lang="en-US" dirty="0" smtClean="0"/>
              <a:t> </a:t>
            </a:r>
            <a:r>
              <a:rPr lang="en-US" dirty="0" err="1" smtClean="0"/>
              <a:t>nime</a:t>
            </a:r>
            <a:r>
              <a:rPr lang="en-US" dirty="0" smtClean="0"/>
              <a:t>, </a:t>
            </a:r>
            <a:r>
              <a:rPr lang="et-EE" dirty="0" smtClean="0"/>
              <a:t>ei</a:t>
            </a:r>
            <a:r>
              <a:rPr lang="et-EE" baseline="0" dirty="0" smtClean="0"/>
              <a:t> olnud t</a:t>
            </a:r>
            <a:r>
              <a:rPr lang="en-US" dirty="0" err="1" smtClean="0"/>
              <a:t>oonastele</a:t>
            </a:r>
            <a:r>
              <a:rPr lang="en-US" dirty="0" smtClean="0"/>
              <a:t> </a:t>
            </a:r>
            <a:r>
              <a:rPr lang="en-US" dirty="0" err="1" smtClean="0"/>
              <a:t>võimudele</a:t>
            </a:r>
            <a:r>
              <a:rPr lang="en-US" dirty="0" smtClean="0"/>
              <a:t> </a:t>
            </a:r>
            <a:r>
              <a:rPr lang="en-US" dirty="0" err="1" smtClean="0"/>
              <a:t>kumbki</a:t>
            </a:r>
            <a:r>
              <a:rPr lang="en-US" dirty="0" smtClean="0"/>
              <a:t> </a:t>
            </a:r>
            <a:r>
              <a:rPr lang="en-US" dirty="0" err="1" smtClean="0"/>
              <a:t>ideoloogiliselt</a:t>
            </a:r>
            <a:r>
              <a:rPr lang="en-US" dirty="0" smtClean="0"/>
              <a:t> </a:t>
            </a:r>
            <a:r>
              <a:rPr lang="en-US" dirty="0" err="1" smtClean="0"/>
              <a:t>vastuvõetav</a:t>
            </a:r>
            <a:r>
              <a:rPr lang="en-US" dirty="0" smtClean="0"/>
              <a:t>.</a:t>
            </a:r>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23</a:t>
            </a:fld>
            <a:endParaRPr lang="en-US"/>
          </a:p>
        </p:txBody>
      </p:sp>
    </p:spTree>
    <p:extLst>
      <p:ext uri="{BB962C8B-B14F-4D97-AF65-F5344CB8AC3E}">
        <p14:creationId xmlns:p14="http://schemas.microsoft.com/office/powerpoint/2010/main" val="1437620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Vahel ei tee </a:t>
            </a:r>
            <a:r>
              <a:rPr lang="et-EE" dirty="0" err="1" smtClean="0"/>
              <a:t>museaali</a:t>
            </a:r>
            <a:r>
              <a:rPr lang="et-EE" dirty="0" smtClean="0"/>
              <a:t> ei tee</a:t>
            </a:r>
            <a:r>
              <a:rPr lang="et-EE" baseline="0" dirty="0" smtClean="0"/>
              <a:t> väärtuslikuks tema väärtus või haruldus. Väärtuslikuks teeb ta tema kantav lugu. Ja selle looga edasiantav pärimus. </a:t>
            </a:r>
          </a:p>
          <a:p>
            <a:r>
              <a:rPr lang="et-EE" dirty="0" smtClean="0"/>
              <a:t>Pilt taimari potist. See ei oleks väärtuslik, kui sellega</a:t>
            </a:r>
            <a:r>
              <a:rPr lang="et-EE" baseline="0" dirty="0" smtClean="0"/>
              <a:t> ei kaasneks seda lugu või mälestust.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Tartu mänguasjamuuseum on kogunud mänguasju koos lugudega. </a:t>
            </a:r>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r>
              <a:rPr lang="et-EE" dirty="0" smtClean="0"/>
              <a:t>Muuseumi töötaja</a:t>
            </a:r>
            <a:r>
              <a:rPr lang="et-EE" baseline="0" dirty="0" smtClean="0"/>
              <a:t> roll.</a:t>
            </a:r>
          </a:p>
          <a:p>
            <a:r>
              <a:rPr lang="et-EE" baseline="0" dirty="0" smtClean="0"/>
              <a:t>Kui sa takerdud selle vahele, kuidas sa peaksid tegema </a:t>
            </a:r>
            <a:r>
              <a:rPr lang="et-EE" baseline="0" dirty="0" err="1" smtClean="0"/>
              <a:t>töötajan</a:t>
            </a:r>
            <a:r>
              <a:rPr lang="et-EE" baseline="0" dirty="0" smtClean="0"/>
              <a:t>, mis on </a:t>
            </a:r>
            <a:r>
              <a:rPr lang="et-EE" baseline="0" dirty="0" err="1" smtClean="0"/>
              <a:t>uusimad</a:t>
            </a:r>
            <a:r>
              <a:rPr lang="et-EE" baseline="0" dirty="0" smtClean="0"/>
              <a:t> trendid ja </a:t>
            </a:r>
            <a:r>
              <a:rPr lang="et-EE" baseline="0" dirty="0" err="1" smtClean="0"/>
              <a:t>tepooriad,mis</a:t>
            </a:r>
            <a:r>
              <a:rPr lang="et-EE" baseline="0" dirty="0" smtClean="0"/>
              <a:t> inimestele peale läheb ja mida müüa. </a:t>
            </a:r>
          </a:p>
          <a:p>
            <a:endParaRPr lang="et-EE" baseline="0" dirty="0" smtClean="0"/>
          </a:p>
          <a:p>
            <a:r>
              <a:rPr lang="et-EE" baseline="0" dirty="0" smtClean="0"/>
              <a:t>Ja </a:t>
            </a:r>
            <a:r>
              <a:rPr lang="et-EE" baseline="0" dirty="0" err="1" smtClean="0"/>
              <a:t>kaotAD</a:t>
            </a:r>
            <a:r>
              <a:rPr lang="et-EE" baseline="0" dirty="0" smtClean="0"/>
              <a:t> OMA </a:t>
            </a:r>
            <a:r>
              <a:rPr lang="et-EE" baseline="0" dirty="0" err="1" smtClean="0"/>
              <a:t>LOOMpärase</a:t>
            </a:r>
            <a:r>
              <a:rPr lang="et-EE" baseline="0" dirty="0" smtClean="0"/>
              <a:t> vaistu selle kohta, mis on sinu tegelik roll ja missioon. Lihtne on minna odava populaarsuse otsimise teed. </a:t>
            </a:r>
          </a:p>
          <a:p>
            <a:endParaRPr lang="et-EE" baseline="0" dirty="0" smtClean="0"/>
          </a:p>
          <a:p>
            <a:r>
              <a:rPr lang="et-EE" baseline="0" dirty="0" smtClean="0"/>
              <a:t>Kui on tasakaal vaimsuse ja turunduse vahel?</a:t>
            </a:r>
          </a:p>
          <a:p>
            <a:endParaRPr lang="et-EE" baseline="0" dirty="0" smtClean="0"/>
          </a:p>
          <a:p>
            <a:r>
              <a:rPr lang="et-EE" baseline="0" dirty="0" smtClean="0"/>
              <a:t>Ja ma tahan öelda, et üksikisik saab siiski hea tahtmise korral teha ära tohutu palju, juhul kui ta võtab midagi oma südameasjaks. Kui ta paneb sellesse natuke oma hinge, vastutasu ootamata, siis see kasvab.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24</a:t>
            </a:fld>
            <a:endParaRPr lang="en-US"/>
          </a:p>
        </p:txBody>
      </p:sp>
    </p:spTree>
    <p:extLst>
      <p:ext uri="{BB962C8B-B14F-4D97-AF65-F5344CB8AC3E}">
        <p14:creationId xmlns:p14="http://schemas.microsoft.com/office/powerpoint/2010/main" val="181541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25</a:t>
            </a:fld>
            <a:endParaRPr lang="en-US"/>
          </a:p>
        </p:txBody>
      </p:sp>
    </p:spTree>
    <p:extLst>
      <p:ext uri="{BB962C8B-B14F-4D97-AF65-F5344CB8AC3E}">
        <p14:creationId xmlns:p14="http://schemas.microsoft.com/office/powerpoint/2010/main" val="358131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1000"/>
              </a:spcBef>
              <a:buNone/>
            </a:pPr>
            <a:r>
              <a:rPr lang="et-EE" altLang="et-EE" sz="4000" dirty="0" smtClean="0"/>
              <a:t>Lagunevaid maju, moest väljas ehitisi keset linna, millel</a:t>
            </a:r>
            <a:r>
              <a:rPr lang="et-EE" altLang="et-EE" sz="4000" baseline="0" dirty="0" smtClean="0"/>
              <a:t> on kunstiline väärtus, tekib dilemma, mis nendega peale hakata. Nad ei sobitu enam kaasaegsesse ruumi, ent nende lammutamine tundub vägivaldsena, kunstilise ja ajaloolise väärtuse hävitamisena. Nad on suured ja võtavad enda alla kallist ruumi. </a:t>
            </a:r>
          </a:p>
          <a:p>
            <a:pPr marL="0" lvl="2" indent="0">
              <a:spcBef>
                <a:spcPts val="1000"/>
              </a:spcBef>
              <a:buNone/>
            </a:pPr>
            <a:endParaRPr lang="et-EE" altLang="et-EE" sz="4000" dirty="0" smtClean="0"/>
          </a:p>
          <a:p>
            <a:pPr marL="0" lvl="2" indent="0">
              <a:spcBef>
                <a:spcPts val="1000"/>
              </a:spcBef>
              <a:buNone/>
            </a:pPr>
            <a:r>
              <a:rPr lang="et-EE" altLang="et-EE" sz="4000" dirty="0" err="1" smtClean="0"/>
              <a:t>Säiliajad</a:t>
            </a:r>
            <a:r>
              <a:rPr lang="et-EE" altLang="et-EE" sz="4000" dirty="0" smtClean="0"/>
              <a:t> hoiavad</a:t>
            </a:r>
            <a:r>
              <a:rPr lang="et-EE" altLang="et-EE" sz="4000" baseline="0" dirty="0" smtClean="0"/>
              <a:t> kangekaelselt kinni vanast.</a:t>
            </a:r>
          </a:p>
          <a:p>
            <a:pPr marL="0" lvl="2" indent="0">
              <a:spcBef>
                <a:spcPts val="1000"/>
              </a:spcBef>
              <a:buNone/>
            </a:pPr>
            <a:r>
              <a:rPr lang="et-EE" altLang="et-EE" sz="4000" baseline="0" dirty="0" err="1" smtClean="0"/>
              <a:t>Lammutajad</a:t>
            </a:r>
            <a:r>
              <a:rPr lang="et-EE" altLang="et-EE" sz="4000" baseline="0" dirty="0" smtClean="0"/>
              <a:t> tahavad iga hinna eest luua uut. </a:t>
            </a:r>
          </a:p>
          <a:p>
            <a:pPr marL="0" lvl="2" indent="0">
              <a:spcBef>
                <a:spcPts val="1000"/>
              </a:spcBef>
              <a:buNone/>
            </a:pPr>
            <a:endParaRPr lang="et-EE" altLang="et-EE" sz="4000" baseline="0" dirty="0" smtClean="0"/>
          </a:p>
          <a:p>
            <a:pPr marL="0" lvl="2" indent="0">
              <a:spcBef>
                <a:spcPts val="1000"/>
              </a:spcBef>
              <a:buNone/>
            </a:pPr>
            <a:r>
              <a:rPr lang="et-EE" altLang="et-EE" sz="4000" baseline="0" dirty="0" smtClean="0"/>
              <a:t>Loojad loovad olemasoleva pinnalt uut säilitades vana ja integreerides uut. Evolutsioon toimib samamoodi. Ei alga kunagi nullist. Kasutab kõik oskuslikult ära. </a:t>
            </a:r>
          </a:p>
          <a:p>
            <a:pPr marL="0" lvl="2" indent="0">
              <a:spcBef>
                <a:spcPts val="1000"/>
              </a:spcBef>
              <a:buNone/>
            </a:pPr>
            <a:r>
              <a:rPr lang="et-EE" altLang="et-EE" sz="4000" baseline="0" dirty="0" err="1" smtClean="0"/>
              <a:t>Se</a:t>
            </a:r>
            <a:r>
              <a:rPr lang="et-EE" altLang="et-EE" sz="4000" baseline="0" dirty="0" smtClean="0"/>
              <a:t>, kuidas meil siin rahandusministeeriumi hoone või sakala keskus lihtsalt maani maha võeti, on </a:t>
            </a:r>
            <a:r>
              <a:rPr lang="et-EE" altLang="et-EE" sz="4000" baseline="0" dirty="0" err="1" smtClean="0"/>
              <a:t>lammutaja</a:t>
            </a:r>
            <a:r>
              <a:rPr lang="et-EE" altLang="et-EE" sz="4000" baseline="0" dirty="0" smtClean="0"/>
              <a:t> mitte looja loogika. </a:t>
            </a:r>
          </a:p>
          <a:p>
            <a:pPr marL="0" lvl="2" indent="0">
              <a:spcBef>
                <a:spcPts val="1000"/>
              </a:spcBef>
              <a:buNone/>
            </a:pPr>
            <a:endParaRPr lang="et-EE" altLang="et-EE" sz="4000" baseline="0" dirty="0" smtClean="0"/>
          </a:p>
          <a:p>
            <a:r>
              <a:rPr lang="et-EE" dirty="0" smtClean="0"/>
              <a:t>Evolutsioon</a:t>
            </a:r>
            <a:r>
              <a:rPr lang="et-EE" baseline="0" dirty="0" smtClean="0"/>
              <a:t> ehitab olemasoleva peale. </a:t>
            </a:r>
          </a:p>
          <a:p>
            <a:endParaRPr lang="et-EE" baseline="0" dirty="0" smtClean="0"/>
          </a:p>
          <a:p>
            <a:r>
              <a:rPr lang="et-EE" baseline="0" dirty="0" smtClean="0"/>
              <a:t>Nii nagu linna planeeritakse. Ikka kasvab ta ajaloolise linnasüdamiku peale.</a:t>
            </a:r>
          </a:p>
          <a:p>
            <a:endParaRPr lang="et-EE" baseline="0" dirty="0" smtClean="0"/>
          </a:p>
          <a:p>
            <a:r>
              <a:rPr lang="et-EE" baseline="0" dirty="0" smtClean="0"/>
              <a:t>Nii on ka elusolend ja tema funktsioonid arenenud. Me sisaldame endas ka roomajale omaseid ajustruktuure. Ja need mõjutavad meid. </a:t>
            </a:r>
          </a:p>
          <a:p>
            <a:endParaRPr lang="et-EE" baseline="0" dirty="0" smtClean="0"/>
          </a:p>
          <a:p>
            <a:r>
              <a:rPr lang="et-EE" baseline="0" dirty="0" smtClean="0"/>
              <a:t>Kui keel oli algselt evolutsioonis mõeldud neelamiseks, siis mingil hetkel sai temast kõne artikuleerimise organ. Sest evolutsioon ehitub olemasolevale. Kasutab olemasolevaid struktuure ära erinevate funktsioonide täitmiseks. Kui sõrmeluud juba on, siis nende vahel olevat nahka kasvatades arenesid lestad. Kui nina juba oli, siis seda kasvatades ja </a:t>
            </a:r>
            <a:r>
              <a:rPr lang="et-EE" baseline="0" dirty="0" err="1" smtClean="0"/>
              <a:t>luustades</a:t>
            </a:r>
            <a:r>
              <a:rPr lang="et-EE" baseline="0" dirty="0" smtClean="0"/>
              <a:t> tekkis nokk. Jne. </a:t>
            </a:r>
          </a:p>
          <a:p>
            <a:endParaRPr lang="et-EE" baseline="0" dirty="0" smtClean="0"/>
          </a:p>
          <a:p>
            <a:r>
              <a:rPr lang="et-EE" baseline="0" dirty="0" smtClean="0"/>
              <a:t>Need, kes keelduvad arenemast, surevad välja. </a:t>
            </a:r>
          </a:p>
          <a:p>
            <a:endParaRPr lang="et-EE" baseline="0" dirty="0" smtClean="0"/>
          </a:p>
          <a:p>
            <a:r>
              <a:rPr lang="et-EE" baseline="0" dirty="0" smtClean="0"/>
              <a:t>Ka </a:t>
            </a:r>
            <a:r>
              <a:rPr lang="et-EE" baseline="0" dirty="0" err="1" smtClean="0"/>
              <a:t>kalrova</a:t>
            </a:r>
            <a:r>
              <a:rPr lang="et-EE" baseline="0" dirty="0" smtClean="0"/>
              <a:t> asundus taheti mingil ajal maha võtta. </a:t>
            </a:r>
            <a:endParaRPr lang="en-US" dirty="0" smtClean="0"/>
          </a:p>
          <a:p>
            <a:endParaRPr lang="et-EE" dirty="0" smtClean="0"/>
          </a:p>
          <a:p>
            <a:r>
              <a:rPr lang="et-EE" dirty="0" smtClean="0"/>
              <a:t>On neid, kes klammerduvad vanasse. Kellele ei meeldi muutus. </a:t>
            </a:r>
          </a:p>
          <a:p>
            <a:r>
              <a:rPr lang="et-EE" dirty="0" smtClean="0"/>
              <a:t>On neid, kes võtaks kõik maatasa. </a:t>
            </a:r>
          </a:p>
          <a:p>
            <a:r>
              <a:rPr lang="et-EE" dirty="0" smtClean="0"/>
              <a:t>Ja</a:t>
            </a:r>
            <a:r>
              <a:rPr lang="et-EE" baseline="0" dirty="0" smtClean="0"/>
              <a:t> on neid, kes oskuslikult talletades vana loovad sellest uue, mis vana väärtustab ja esile tõstab. </a:t>
            </a:r>
          </a:p>
          <a:p>
            <a:endParaRPr lang="et-EE" dirty="0" smtClean="0"/>
          </a:p>
          <a:p>
            <a:r>
              <a:rPr lang="et-EE" dirty="0" smtClean="0"/>
              <a:t>Loomine on paratamatult ka lammutamine.</a:t>
            </a:r>
          </a:p>
          <a:p>
            <a:endParaRPr lang="et-EE" dirty="0" smtClean="0"/>
          </a:p>
          <a:p>
            <a:r>
              <a:rPr lang="et-EE" dirty="0" smtClean="0"/>
              <a:t>Ent tõeliselt inspireeriv loomine tähendab sünteesi.</a:t>
            </a:r>
            <a:r>
              <a:rPr lang="et-EE" baseline="0" dirty="0" smtClean="0"/>
              <a:t> </a:t>
            </a:r>
          </a:p>
          <a:p>
            <a:endParaRPr lang="et-EE" baseline="0" dirty="0" smtClean="0"/>
          </a:p>
          <a:p>
            <a:r>
              <a:rPr lang="et-EE" baseline="0" dirty="0" smtClean="0"/>
              <a:t>Tees – antitees - süntees</a:t>
            </a:r>
            <a:endParaRPr lang="en-US" dirty="0" smtClean="0"/>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3</a:t>
            </a:fld>
            <a:endParaRPr lang="en-US"/>
          </a:p>
        </p:txBody>
      </p:sp>
    </p:spTree>
    <p:extLst>
      <p:ext uri="{BB962C8B-B14F-4D97-AF65-F5344CB8AC3E}">
        <p14:creationId xmlns:p14="http://schemas.microsoft.com/office/powerpoint/2010/main" val="386842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Kui inimene saab vanaks, kas ta küpseb</a:t>
            </a:r>
            <a:r>
              <a:rPr lang="et-EE" baseline="0" dirty="0" smtClean="0"/>
              <a:t> või ta kulub?</a:t>
            </a:r>
          </a:p>
          <a:p>
            <a:r>
              <a:rPr lang="et-EE" baseline="0" dirty="0" smtClean="0"/>
              <a:t>Me näeme inimesi, kes iga hinna eest üritavad säilitada noorust, plastilised operatsioonid jmt. </a:t>
            </a:r>
          </a:p>
          <a:p>
            <a:endParaRPr lang="et-EE" baseline="0" dirty="0" smtClean="0"/>
          </a:p>
          <a:p>
            <a:r>
              <a:rPr lang="et-EE" baseline="0" dirty="0" smtClean="0"/>
              <a:t>Me näeme ka inimesi, kelle puhul vanus vaid õilistab. Me tajume selle inimese läbitunnetatud elukogemust ja selle väärtust. </a:t>
            </a:r>
          </a:p>
          <a:p>
            <a:r>
              <a:rPr lang="et-EE" baseline="0" dirty="0" smtClean="0"/>
              <a:t/>
            </a:r>
            <a:br>
              <a:rPr lang="et-EE" baseline="0" dirty="0" smtClean="0"/>
            </a:br>
            <a:r>
              <a:rPr lang="et-EE" baseline="0" dirty="0" smtClean="0"/>
              <a:t>See, kumba näeme, sõltub väga palju inimesest endast. Kuidas ta ise suhtub oma elukogemusse. Kuivõrd ta väärtustab ja ehitab sellele, mida ta on näinud ja läbi elanud. </a:t>
            </a:r>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4</a:t>
            </a:fld>
            <a:endParaRPr lang="en-US"/>
          </a:p>
        </p:txBody>
      </p:sp>
    </p:spTree>
    <p:extLst>
      <p:ext uri="{BB962C8B-B14F-4D97-AF65-F5344CB8AC3E}">
        <p14:creationId xmlns:p14="http://schemas.microsoft.com/office/powerpoint/2010/main" val="396876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Formaalsel säilitamisel ei ole mõtet. Kui planeerimistingimustesse pannakse kirja säilitamine, ent ei suudeta mõista ega võidelda selle eest, et tegelikult väärtus säiliks. See on inimese teha, kes oskab oskuslikult planeerimistingimused kirjutada. See on inimese teha, kes tegeleb </a:t>
            </a:r>
            <a:r>
              <a:rPr lang="et-EE" baseline="0" dirty="0" err="1" smtClean="0"/>
              <a:t>museaalide</a:t>
            </a:r>
            <a:r>
              <a:rPr lang="et-EE" baseline="0" dirty="0" smtClean="0"/>
              <a:t> kaitsmisega. </a:t>
            </a:r>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Ja negatiivsete näidetena tartu eha ja tähe nurga pealne maja. </a:t>
            </a:r>
          </a:p>
          <a:p>
            <a:pPr marL="0" marR="0" indent="0" algn="l" defTabSz="914400" rtl="0" eaLnBrk="1" fontAlgn="auto" latinLnBrk="0" hangingPunct="1">
              <a:lnSpc>
                <a:spcPct val="100000"/>
              </a:lnSpc>
              <a:spcBef>
                <a:spcPts val="0"/>
              </a:spcBef>
              <a:spcAft>
                <a:spcPts val="0"/>
              </a:spcAft>
              <a:buClrTx/>
              <a:buSzTx/>
              <a:buFontTx/>
              <a:buNone/>
              <a:tabLst/>
              <a:defRPr/>
            </a:pPr>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baseline="0" dirty="0" smtClean="0"/>
              <a:t>Aga kes on see, kes teeb planeerimistingimused? Inimene. Ametnik. Keegi, kelle tööks on väärtuse säilitamine ja hoidmine, tervikliku linnaruumi loomine. </a:t>
            </a:r>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5</a:t>
            </a:fld>
            <a:endParaRPr lang="en-US"/>
          </a:p>
        </p:txBody>
      </p:sp>
    </p:spTree>
    <p:extLst>
      <p:ext uri="{BB962C8B-B14F-4D97-AF65-F5344CB8AC3E}">
        <p14:creationId xmlns:p14="http://schemas.microsoft.com/office/powerpoint/2010/main" val="239230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Elus või surnud </a:t>
            </a:r>
            <a:r>
              <a:rPr lang="et-EE" dirty="0" err="1" smtClean="0"/>
              <a:t>museaal</a:t>
            </a:r>
            <a:r>
              <a:rPr lang="et-EE" dirty="0" smtClean="0"/>
              <a:t>?</a:t>
            </a:r>
          </a:p>
          <a:p>
            <a:endParaRPr lang="et-EE" baseline="0" dirty="0" smtClean="0"/>
          </a:p>
          <a:p>
            <a:r>
              <a:rPr lang="et-EE" baseline="0" dirty="0" smtClean="0"/>
              <a:t>Vesilennukite angaarid on pandud elama. Meremuuseum sobib sinna nagu </a:t>
            </a:r>
            <a:r>
              <a:rPr lang="et-EE" baseline="0" dirty="0" err="1" smtClean="0"/>
              <a:t>valatlt</a:t>
            </a:r>
            <a:r>
              <a:rPr lang="et-EE" baseline="0" dirty="0" smtClean="0"/>
              <a:t>. </a:t>
            </a:r>
          </a:p>
          <a:p>
            <a:r>
              <a:rPr lang="et-EE" baseline="0" dirty="0" smtClean="0"/>
              <a:t>Uude anatoomikumi sobib psühholoogia instituut, mis tänapäeval tegeleb suuresti </a:t>
            </a:r>
            <a:r>
              <a:rPr lang="et-EE" baseline="0" dirty="0" err="1" smtClean="0"/>
              <a:t>neuroteadusega</a:t>
            </a:r>
            <a:r>
              <a:rPr lang="et-EE" baseline="0" dirty="0" smtClean="0"/>
              <a:t>, samuti nagu valatult.</a:t>
            </a:r>
          </a:p>
          <a:p>
            <a:endParaRPr lang="et-EE" baseline="0" dirty="0" smtClean="0"/>
          </a:p>
          <a:p>
            <a:r>
              <a:rPr lang="et-EE" baseline="0" dirty="0" err="1" smtClean="0"/>
              <a:t>Tü</a:t>
            </a:r>
            <a:r>
              <a:rPr lang="et-EE" baseline="0" dirty="0" smtClean="0"/>
              <a:t> ajaloomuuseumis töötav vana lift. </a:t>
            </a:r>
          </a:p>
          <a:p>
            <a:endParaRPr lang="et-EE" baseline="0" dirty="0" smtClean="0"/>
          </a:p>
          <a:p>
            <a:r>
              <a:rPr lang="et-EE" sz="1200" kern="1200" dirty="0" smtClean="0">
                <a:solidFill>
                  <a:schemeClr val="tx1"/>
                </a:solidFill>
                <a:effectLst/>
                <a:latin typeface="+mn-lt"/>
                <a:ea typeface="+mn-ea"/>
                <a:cs typeface="+mn-cs"/>
              </a:rPr>
              <a:t>Miski, mis on </a:t>
            </a:r>
            <a:r>
              <a:rPr lang="et-EE" sz="1200" kern="1200" dirty="0" err="1" smtClean="0">
                <a:solidFill>
                  <a:schemeClr val="tx1"/>
                </a:solidFill>
                <a:effectLst/>
                <a:latin typeface="+mn-lt"/>
                <a:ea typeface="+mn-ea"/>
                <a:cs typeface="+mn-cs"/>
              </a:rPr>
              <a:t>museaalis</a:t>
            </a:r>
            <a:r>
              <a:rPr lang="et-EE" sz="1200" kern="1200" dirty="0" smtClean="0">
                <a:solidFill>
                  <a:schemeClr val="tx1"/>
                </a:solidFill>
                <a:effectLst/>
                <a:latin typeface="+mn-lt"/>
                <a:ea typeface="+mn-ea"/>
                <a:cs typeface="+mn-cs"/>
              </a:rPr>
              <a:t> säilinud ja mis taaselustab seda vana kogemust. Loomatopised, kellel on tuntavalt veel seos päriselt elatud eluga. </a:t>
            </a:r>
          </a:p>
          <a:p>
            <a:endParaRPr lang="et-EE" sz="1200" kern="1200" dirty="0" smtClean="0">
              <a:solidFill>
                <a:schemeClr val="tx1"/>
              </a:solidFill>
              <a:effectLst/>
              <a:latin typeface="+mn-lt"/>
              <a:ea typeface="+mn-ea"/>
              <a:cs typeface="+mn-cs"/>
            </a:endParaRPr>
          </a:p>
          <a:p>
            <a:endParaRPr lang="et-EE" baseline="0" dirty="0" smtClean="0"/>
          </a:p>
          <a:p>
            <a:endParaRPr lang="et-EE" baseline="0" dirty="0" smtClean="0"/>
          </a:p>
          <a:p>
            <a:endParaRPr lang="et-EE" baseline="0" dirty="0" smtClean="0"/>
          </a:p>
        </p:txBody>
      </p:sp>
      <p:sp>
        <p:nvSpPr>
          <p:cNvPr id="4" name="Slide Number Placeholder 3"/>
          <p:cNvSpPr>
            <a:spLocks noGrp="1"/>
          </p:cNvSpPr>
          <p:nvPr>
            <p:ph type="sldNum" sz="quarter" idx="10"/>
          </p:nvPr>
        </p:nvSpPr>
        <p:spPr/>
        <p:txBody>
          <a:bodyPr/>
          <a:lstStyle/>
          <a:p>
            <a:fld id="{E2F1420E-E351-4F01-91E2-49FD6A6948AF}" type="slidenum">
              <a:rPr lang="en-US" smtClean="0"/>
              <a:t>6</a:t>
            </a:fld>
            <a:endParaRPr lang="en-US"/>
          </a:p>
        </p:txBody>
      </p:sp>
    </p:spTree>
    <p:extLst>
      <p:ext uri="{BB962C8B-B14F-4D97-AF65-F5344CB8AC3E}">
        <p14:creationId xmlns:p14="http://schemas.microsoft.com/office/powerpoint/2010/main" val="293943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Kuidas saada aru, mis on väärtuslik? Kuidas leida parim viis säilitada? Vahel arusaamine väärtusest muutub lühikese ajaga. </a:t>
            </a:r>
          </a:p>
          <a:p>
            <a:r>
              <a:rPr lang="et-EE" dirty="0" smtClean="0"/>
              <a:t>90-ndate</a:t>
            </a:r>
            <a:r>
              <a:rPr lang="et-EE" baseline="0" dirty="0" smtClean="0"/>
              <a:t> vaesel ajal tundus mõnedele inimestele, et metall, millest kujud tehtud olid, on väärtuslikum kui kujud ise. </a:t>
            </a:r>
          </a:p>
          <a:p>
            <a:r>
              <a:rPr lang="et-EE" baseline="0" dirty="0" smtClean="0"/>
              <a:t>Filmirull oli kallim kui sellele talletatud materjal, mistõttu teles sageli salvestati saateid </a:t>
            </a:r>
            <a:r>
              <a:rPr lang="et-EE" baseline="0" dirty="0" err="1" smtClean="0"/>
              <a:t>samadlee</a:t>
            </a:r>
            <a:r>
              <a:rPr lang="et-EE" baseline="0" dirty="0" smtClean="0"/>
              <a:t> filmirullidele. </a:t>
            </a:r>
          </a:p>
          <a:p>
            <a:r>
              <a:rPr lang="et-EE" baseline="0" dirty="0" smtClean="0"/>
              <a:t>Kunstnikud maalisid vahel üle omaenda või teiste vanu maale. </a:t>
            </a:r>
            <a:endParaRPr lang="et-EE" dirty="0" smtClean="0"/>
          </a:p>
          <a:p>
            <a:endParaRPr lang="et-EE" dirty="0" smtClean="0"/>
          </a:p>
          <a:p>
            <a:r>
              <a:rPr lang="et-EE" baseline="0" dirty="0" smtClean="0"/>
              <a:t>Kuidas siis mõista, mis on jääv, mis läheb klassikasse, mida on vaja hoida – ja mitte minna üürikeste moevooludega kaasa? Moevoolusid näha kui ajastu märke, mis on väärt säilitamist, aga et muuseum sooviga olla moes ja populaarne, ei kaotaks ära oma väärikust. Oma ajatut hoidja ja </a:t>
            </a:r>
            <a:r>
              <a:rPr lang="et-EE" baseline="0" dirty="0" err="1" smtClean="0"/>
              <a:t>säilitaja</a:t>
            </a:r>
            <a:r>
              <a:rPr lang="et-EE" baseline="0" dirty="0" smtClean="0"/>
              <a:t> rolli? </a:t>
            </a:r>
          </a:p>
          <a:p>
            <a:endParaRPr lang="et-EE" baseline="0" dirty="0" smtClean="0"/>
          </a:p>
          <a:p>
            <a:r>
              <a:rPr lang="et-EE" baseline="0" dirty="0" smtClean="0"/>
              <a:t>Muuseumi töötaja roll on neid hetki tajuda. </a:t>
            </a:r>
          </a:p>
          <a:p>
            <a:endParaRPr lang="et-EE" baseline="0" dirty="0" smtClean="0"/>
          </a:p>
          <a:p>
            <a:r>
              <a:rPr lang="et-EE" baseline="0" dirty="0" smtClean="0"/>
              <a:t>Briti muuseum. Ma oleks palju rohkem teada tahtnud nendest egiptuse kujudest, mis sinna kõik kokku kogutud, ma ütleksin isegi kuhjatud. Ma oleks tahtnud teada, miks nad seal olid. Sisuliselt koloniaalriik vedas nö varastas need asjad endale kokku. Kas ta üldse aru sai, mida ta varastas? Kas nende asjade lugu ja tähendus on piisavalt talletatud? I </a:t>
            </a:r>
            <a:r>
              <a:rPr lang="et-EE" baseline="0" dirty="0" err="1" smtClean="0"/>
              <a:t>doubt</a:t>
            </a:r>
            <a:r>
              <a:rPr lang="et-EE" baseline="0" dirty="0" smtClean="0"/>
              <a:t> </a:t>
            </a:r>
            <a:r>
              <a:rPr lang="et-EE" baseline="0" dirty="0" err="1" smtClean="0"/>
              <a:t>it</a:t>
            </a:r>
            <a:r>
              <a:rPr lang="et-EE" baseline="0" dirty="0" smtClean="0"/>
              <a:t>. kokkuvõttes on seal hiiglaslik muuseumipood, erinevate muumiakujuliste pinalite jmt-</a:t>
            </a:r>
            <a:r>
              <a:rPr lang="et-EE" baseline="0" dirty="0" err="1" smtClean="0"/>
              <a:t>ga</a:t>
            </a:r>
            <a:r>
              <a:rPr lang="et-EE" baseline="0" dirty="0" smtClean="0"/>
              <a:t>. </a:t>
            </a:r>
          </a:p>
          <a:p>
            <a:endParaRPr lang="et-EE" baseline="0" dirty="0" smtClean="0"/>
          </a:p>
          <a:p>
            <a:r>
              <a:rPr lang="et-EE" baseline="0" dirty="0" smtClean="0"/>
              <a:t>Oht minna kommertsiks ära. Rõhuda madalamatele instinktidele ja sellega blokkida ära sügavam kogemus.</a:t>
            </a:r>
          </a:p>
          <a:p>
            <a:r>
              <a:rPr lang="et-EE" baseline="0" dirty="0" smtClean="0"/>
              <a:t>Kuni me oleme mures külastajate arvu pärast, siis me läheme odava </a:t>
            </a:r>
            <a:r>
              <a:rPr lang="et-EE" baseline="0" dirty="0" err="1" smtClean="0"/>
              <a:t>tilulilu</a:t>
            </a:r>
            <a:r>
              <a:rPr lang="et-EE" baseline="0" dirty="0" smtClean="0"/>
              <a:t> teed. </a:t>
            </a:r>
          </a:p>
          <a:p>
            <a:endParaRPr lang="et-EE" baseline="0" dirty="0" smtClean="0"/>
          </a:p>
        </p:txBody>
      </p:sp>
      <p:sp>
        <p:nvSpPr>
          <p:cNvPr id="4" name="Slide Number Placeholder 3"/>
          <p:cNvSpPr>
            <a:spLocks noGrp="1"/>
          </p:cNvSpPr>
          <p:nvPr>
            <p:ph type="sldNum" sz="quarter" idx="10"/>
          </p:nvPr>
        </p:nvSpPr>
        <p:spPr/>
        <p:txBody>
          <a:bodyPr/>
          <a:lstStyle/>
          <a:p>
            <a:fld id="{E2F1420E-E351-4F01-91E2-49FD6A6948AF}" type="slidenum">
              <a:rPr lang="en-US" smtClean="0"/>
              <a:t>7</a:t>
            </a:fld>
            <a:endParaRPr lang="en-US"/>
          </a:p>
        </p:txBody>
      </p:sp>
    </p:spTree>
    <p:extLst>
      <p:ext uri="{BB962C8B-B14F-4D97-AF65-F5344CB8AC3E}">
        <p14:creationId xmlns:p14="http://schemas.microsoft.com/office/powerpoint/2010/main" val="340596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1000"/>
              </a:spcBef>
              <a:buNone/>
            </a:pPr>
            <a:r>
              <a:rPr lang="et-EE" altLang="et-EE" sz="4000" dirty="0" smtClean="0"/>
              <a:t>Lagunevaid maju, moest väljas ehitisi keset linna, millel</a:t>
            </a:r>
            <a:r>
              <a:rPr lang="et-EE" altLang="et-EE" sz="4000" baseline="0" dirty="0" smtClean="0"/>
              <a:t> on kunstiline väärtus, tekib dilemma, mis nendega peale hakata. Nad ei sobitu enam kaasaegsesse ruumi, ent nende lammutamine tundub vägivaldsena, kunstilise ja ajaloolise väärtuse hävitamisena. Nad on suured ja võtavad enda alla kallist ruumi. </a:t>
            </a:r>
          </a:p>
          <a:p>
            <a:pPr marL="0" lvl="2" indent="0">
              <a:spcBef>
                <a:spcPts val="1000"/>
              </a:spcBef>
              <a:buNone/>
            </a:pPr>
            <a:endParaRPr lang="et-EE" altLang="et-EE" sz="4000" dirty="0" smtClean="0"/>
          </a:p>
          <a:p>
            <a:pPr marL="0" lvl="2" indent="0">
              <a:spcBef>
                <a:spcPts val="1000"/>
              </a:spcBef>
              <a:buNone/>
            </a:pPr>
            <a:r>
              <a:rPr lang="et-EE" altLang="et-EE" sz="4000" dirty="0" err="1" smtClean="0"/>
              <a:t>Säiliajad</a:t>
            </a:r>
            <a:r>
              <a:rPr lang="et-EE" altLang="et-EE" sz="4000" dirty="0" smtClean="0"/>
              <a:t> hoiavad</a:t>
            </a:r>
            <a:r>
              <a:rPr lang="et-EE" altLang="et-EE" sz="4000" baseline="0" dirty="0" smtClean="0"/>
              <a:t> kangekaelselt kinni vanast. </a:t>
            </a:r>
            <a:r>
              <a:rPr lang="et-EE" altLang="et-EE" sz="4000" baseline="0" dirty="0" err="1" smtClean="0"/>
              <a:t>Lammutajad</a:t>
            </a:r>
            <a:r>
              <a:rPr lang="et-EE" altLang="et-EE" sz="4000" baseline="0" dirty="0" smtClean="0"/>
              <a:t> tahavad iga hinna eest luua uut. </a:t>
            </a:r>
          </a:p>
          <a:p>
            <a:r>
              <a:rPr lang="et-EE" baseline="0" dirty="0" smtClean="0"/>
              <a:t>Üha kiiremini muutuvas maailmas võivad otsuseid määrata üksikud hetked. Mu arhitektist ja </a:t>
            </a:r>
            <a:r>
              <a:rPr lang="et-EE" baseline="0" dirty="0" err="1" smtClean="0"/>
              <a:t>linnaplaneerijast</a:t>
            </a:r>
            <a:r>
              <a:rPr lang="et-EE" baseline="0" dirty="0" smtClean="0"/>
              <a:t> vend on mulle rääkinud, et Tartu </a:t>
            </a:r>
            <a:r>
              <a:rPr lang="et-EE" baseline="0" dirty="0" err="1" smtClean="0"/>
              <a:t>Karlova</a:t>
            </a:r>
            <a:r>
              <a:rPr lang="et-EE" baseline="0" dirty="0" smtClean="0"/>
              <a:t> puitasum oli plaanis maatasa võtta 80ndate lõpul. Kõik vihkasid neid </a:t>
            </a:r>
            <a:r>
              <a:rPr lang="et-EE" baseline="0" dirty="0" err="1" smtClean="0"/>
              <a:t>kassikusehaisuseid</a:t>
            </a:r>
            <a:r>
              <a:rPr lang="et-EE" baseline="0" dirty="0" smtClean="0"/>
              <a:t> trepikodasid ja kööktube, ilma vannitubadeta kortereid ja nagisevaid puutreppe. </a:t>
            </a:r>
            <a:r>
              <a:rPr lang="et-EE" baseline="0" dirty="0" err="1" smtClean="0"/>
              <a:t>Karlova</a:t>
            </a:r>
            <a:r>
              <a:rPr lang="et-EE" baseline="0" dirty="0" smtClean="0"/>
              <a:t> oli juba ehitamise ajal kutsuti seda pilpakülaks. Eks Tallinnas ka Kalamaja rajoon ei olnud nii populaarne. Ent värskendades ja renoveerides säästvalt, miljööd hoides on need asumid saanud kinnisvaraturul väga populaarseks. Ja need räägivad meile nende linnade loost. Need teevad selle linna elavaks.</a:t>
            </a:r>
          </a:p>
          <a:p>
            <a:pPr marL="0" lvl="2" indent="0">
              <a:spcBef>
                <a:spcPts val="1000"/>
              </a:spcBef>
              <a:buNone/>
            </a:pPr>
            <a:endParaRPr lang="et-EE" altLang="et-EE" sz="4000" baseline="0" dirty="0" smtClean="0"/>
          </a:p>
          <a:p>
            <a:pPr marL="0" lvl="2" indent="0">
              <a:spcBef>
                <a:spcPts val="1000"/>
              </a:spcBef>
              <a:buNone/>
            </a:pPr>
            <a:endParaRPr lang="et-EE" altLang="et-EE" sz="4000" baseline="0" dirty="0" smtClean="0"/>
          </a:p>
        </p:txBody>
      </p:sp>
      <p:sp>
        <p:nvSpPr>
          <p:cNvPr id="4" name="Slide Number Placeholder 3"/>
          <p:cNvSpPr>
            <a:spLocks noGrp="1"/>
          </p:cNvSpPr>
          <p:nvPr>
            <p:ph type="sldNum" sz="quarter" idx="10"/>
          </p:nvPr>
        </p:nvSpPr>
        <p:spPr/>
        <p:txBody>
          <a:bodyPr/>
          <a:lstStyle/>
          <a:p>
            <a:fld id="{E2F1420E-E351-4F01-91E2-49FD6A6948AF}" type="slidenum">
              <a:rPr lang="en-US" smtClean="0"/>
              <a:t>8</a:t>
            </a:fld>
            <a:endParaRPr lang="en-US"/>
          </a:p>
        </p:txBody>
      </p:sp>
    </p:spTree>
    <p:extLst>
      <p:ext uri="{BB962C8B-B14F-4D97-AF65-F5344CB8AC3E}">
        <p14:creationId xmlns:p14="http://schemas.microsoft.com/office/powerpoint/2010/main" val="249464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1000"/>
              </a:spcBef>
              <a:spcAft>
                <a:spcPts val="0"/>
              </a:spcAft>
              <a:buClrTx/>
              <a:buSzTx/>
              <a:buFontTx/>
              <a:buNone/>
              <a:tabLst/>
              <a:defRPr/>
            </a:pPr>
            <a:r>
              <a:rPr lang="et-EE" altLang="et-EE" sz="4000" dirty="0" smtClean="0"/>
              <a:t>Kui</a:t>
            </a:r>
            <a:r>
              <a:rPr lang="et-EE" altLang="et-EE" sz="4000" baseline="0" dirty="0" smtClean="0"/>
              <a:t> </a:t>
            </a:r>
            <a:r>
              <a:rPr lang="et-EE" altLang="et-EE" sz="4000" baseline="0" dirty="0" err="1" smtClean="0"/>
              <a:t>s</a:t>
            </a:r>
            <a:r>
              <a:rPr lang="et-EE" altLang="et-EE" sz="4000" dirty="0" err="1" smtClean="0"/>
              <a:t>äiliajad</a:t>
            </a:r>
            <a:r>
              <a:rPr lang="et-EE" altLang="et-EE" sz="4000" dirty="0" smtClean="0"/>
              <a:t> hoiavad</a:t>
            </a:r>
            <a:r>
              <a:rPr lang="et-EE" altLang="et-EE" sz="4000" baseline="0" dirty="0" smtClean="0"/>
              <a:t> kangekaelselt kinni vanast ja </a:t>
            </a:r>
            <a:r>
              <a:rPr lang="et-EE" altLang="et-EE" sz="4000" baseline="0" dirty="0" err="1" smtClean="0"/>
              <a:t>lammutajad</a:t>
            </a:r>
            <a:r>
              <a:rPr lang="et-EE" altLang="et-EE" sz="4000" baseline="0" dirty="0" smtClean="0"/>
              <a:t> tahavad iga hinna eest luua uut, siis loojad loovad olemasoleva pinnalt uut säilitades vana ja integreerides uut. Dialektiliselt öeldes pole säilitamine ja lammutamine vastuolus, vaid sisaldavad teineteist läbi</a:t>
            </a:r>
            <a:r>
              <a:rPr lang="et-EE" altLang="et-EE" sz="4000" dirty="0" smtClean="0"/>
              <a:t> läbi mõlema polaarsuse vajalikkuse tunnustamise.</a:t>
            </a:r>
            <a:endParaRPr lang="et-EE" altLang="et-EE" sz="4000" baseline="0" dirty="0" smtClean="0"/>
          </a:p>
          <a:p>
            <a:pPr marL="0" lvl="2" indent="0">
              <a:spcBef>
                <a:spcPts val="1000"/>
              </a:spcBef>
              <a:buNone/>
            </a:pPr>
            <a:r>
              <a:rPr lang="et-EE" altLang="et-EE" sz="4000" baseline="0" dirty="0" smtClean="0"/>
              <a:t>Ei saa jääda päris vanaks, ent ei saa vana päris ära kaotada. </a:t>
            </a:r>
          </a:p>
          <a:p>
            <a:pPr marL="0" lvl="2" indent="0">
              <a:spcBef>
                <a:spcPts val="1000"/>
              </a:spcBef>
              <a:buNone/>
            </a:pPr>
            <a:endParaRPr lang="et-EE" altLang="et-EE" sz="4000" baseline="0" dirty="0" smtClean="0"/>
          </a:p>
          <a:p>
            <a:pPr marL="0" lvl="2" indent="0">
              <a:spcBef>
                <a:spcPts val="1000"/>
              </a:spcBef>
              <a:buNone/>
            </a:pPr>
            <a:r>
              <a:rPr lang="et-EE" altLang="et-EE" sz="4000" baseline="0" dirty="0" smtClean="0"/>
              <a:t>Evolutsioon toimib samamoodi. Ei alga kunagi nullist. Kasutab kõik oskuslikult ära. </a:t>
            </a:r>
          </a:p>
          <a:p>
            <a:pPr marL="0" lvl="2" indent="0">
              <a:spcBef>
                <a:spcPts val="1000"/>
              </a:spcBef>
              <a:buNone/>
            </a:pPr>
            <a:r>
              <a:rPr lang="et-EE" altLang="et-EE" sz="4000" baseline="0" dirty="0" err="1" smtClean="0"/>
              <a:t>Se</a:t>
            </a:r>
            <a:r>
              <a:rPr lang="et-EE" altLang="et-EE" sz="4000" baseline="0" dirty="0" smtClean="0"/>
              <a:t>, kuidas meil siin rahandusministeeriumi hoone või sakala keskus lihtsalt maani maha võeti, on </a:t>
            </a:r>
            <a:r>
              <a:rPr lang="et-EE" altLang="et-EE" sz="4000" baseline="0" dirty="0" err="1" smtClean="0"/>
              <a:t>lammutaja</a:t>
            </a:r>
            <a:r>
              <a:rPr lang="et-EE" altLang="et-EE" sz="4000" baseline="0" dirty="0" smtClean="0"/>
              <a:t> mitte looja loogika. </a:t>
            </a:r>
          </a:p>
          <a:p>
            <a:pPr marL="0" lvl="2" indent="0">
              <a:spcBef>
                <a:spcPts val="1000"/>
              </a:spcBef>
              <a:buNone/>
            </a:pPr>
            <a:endParaRPr lang="et-EE" altLang="et-EE" sz="4000" baseline="0" dirty="0" smtClean="0"/>
          </a:p>
          <a:p>
            <a:r>
              <a:rPr lang="et-EE" dirty="0" smtClean="0"/>
              <a:t>Evolutsioon</a:t>
            </a:r>
            <a:r>
              <a:rPr lang="et-EE" baseline="0" dirty="0" smtClean="0"/>
              <a:t> ehitab olemasoleva peale. </a:t>
            </a:r>
          </a:p>
          <a:p>
            <a:endParaRPr lang="et-EE" baseline="0" dirty="0" smtClean="0"/>
          </a:p>
          <a:p>
            <a:r>
              <a:rPr lang="et-EE" baseline="0" dirty="0" smtClean="0"/>
              <a:t>Nii nagu linna planeeritakse. Ikka kasvab ta ajaloolise linnasüdamiku peale.</a:t>
            </a:r>
          </a:p>
          <a:p>
            <a:endParaRPr lang="et-EE" baseline="0" dirty="0" smtClean="0"/>
          </a:p>
          <a:p>
            <a:r>
              <a:rPr lang="et-EE" baseline="0" dirty="0" smtClean="0"/>
              <a:t>Nii on ka elusolend ja tema funktsioonid arenenud. Me sisaldame endas ka roomajale omaseid ajustruktuure. Ja need mõjutavad meid. </a:t>
            </a:r>
          </a:p>
          <a:p>
            <a:endParaRPr lang="et-EE" baseline="0" dirty="0" smtClean="0"/>
          </a:p>
          <a:p>
            <a:r>
              <a:rPr lang="et-EE" baseline="0" dirty="0" smtClean="0"/>
              <a:t>Kui keel oli algselt evolutsioonis mõeldud neelamiseks, siis mingil hetkel sai temast kõne artikuleerimise organ. Sest evolutsioon ehitub olemasolevale. Kasutab olemasolevaid struktuure ära erinevate funktsioonide täitmiseks. Kui sõrmeluud juba on, siis nende vahel olevat nahka kasvatades arenesid lestad. Kui nina juba oli, siis seda kasvatades ja </a:t>
            </a:r>
            <a:r>
              <a:rPr lang="et-EE" baseline="0" dirty="0" err="1" smtClean="0"/>
              <a:t>luustades</a:t>
            </a:r>
            <a:r>
              <a:rPr lang="et-EE" baseline="0" dirty="0" smtClean="0"/>
              <a:t> tekkis nokk. Jne. </a:t>
            </a:r>
          </a:p>
          <a:p>
            <a:endParaRPr lang="et-EE" baseline="0" dirty="0" smtClean="0"/>
          </a:p>
          <a:p>
            <a:r>
              <a:rPr lang="et-EE" baseline="0" dirty="0" smtClean="0"/>
              <a:t>Need, kes keelduvad arenemast, surevad välja. </a:t>
            </a:r>
          </a:p>
          <a:p>
            <a:endParaRPr lang="et-EE" baseline="0" dirty="0" smtClean="0"/>
          </a:p>
          <a:p>
            <a:r>
              <a:rPr lang="et-EE" baseline="0" dirty="0" smtClean="0"/>
              <a:t>Ka </a:t>
            </a:r>
            <a:r>
              <a:rPr lang="et-EE" baseline="0" dirty="0" err="1" smtClean="0"/>
              <a:t>kalrova</a:t>
            </a:r>
            <a:r>
              <a:rPr lang="et-EE" baseline="0" dirty="0" smtClean="0"/>
              <a:t> asundus taheti mingil ajal maha võtta. </a:t>
            </a:r>
            <a:endParaRPr lang="en-US" dirty="0" smtClean="0"/>
          </a:p>
          <a:p>
            <a:endParaRPr lang="et-EE" dirty="0" smtClean="0"/>
          </a:p>
          <a:p>
            <a:r>
              <a:rPr lang="et-EE" dirty="0" smtClean="0"/>
              <a:t>On neid, kes klammerduvad vanasse. Kellele ei meeldi muutus. </a:t>
            </a:r>
          </a:p>
          <a:p>
            <a:r>
              <a:rPr lang="et-EE" dirty="0" smtClean="0"/>
              <a:t>On neid, kes võtaks kõik maatasa. </a:t>
            </a:r>
          </a:p>
          <a:p>
            <a:r>
              <a:rPr lang="et-EE" dirty="0" smtClean="0"/>
              <a:t>Ja</a:t>
            </a:r>
            <a:r>
              <a:rPr lang="et-EE" baseline="0" dirty="0" smtClean="0"/>
              <a:t> on neid, kes oskuslikult talletades vana loovad sellest uue, mis vana väärtustab ja esile tõstab. </a:t>
            </a:r>
          </a:p>
          <a:p>
            <a:endParaRPr lang="et-EE" dirty="0" smtClean="0"/>
          </a:p>
          <a:p>
            <a:r>
              <a:rPr lang="et-EE" dirty="0" smtClean="0"/>
              <a:t>Loomine on paratamatult ka lammutamine.</a:t>
            </a:r>
          </a:p>
          <a:p>
            <a:endParaRPr lang="et-EE" dirty="0" smtClean="0"/>
          </a:p>
          <a:p>
            <a:r>
              <a:rPr lang="et-EE" dirty="0" smtClean="0"/>
              <a:t>Ent tõeliselt inspireeriv loomine tähendab sünteesi.</a:t>
            </a:r>
            <a:r>
              <a:rPr lang="et-EE" baseline="0" dirty="0" smtClean="0"/>
              <a:t> </a:t>
            </a:r>
          </a:p>
          <a:p>
            <a:endParaRPr lang="et-EE" baseline="0" dirty="0" smtClean="0"/>
          </a:p>
          <a:p>
            <a:r>
              <a:rPr lang="et-EE" baseline="0" dirty="0" smtClean="0"/>
              <a:t>Tees – antitees - süntees</a:t>
            </a:r>
            <a:endParaRPr lang="en-US" dirty="0" smtClean="0"/>
          </a:p>
          <a:p>
            <a:endParaRPr lang="en-US" dirty="0"/>
          </a:p>
        </p:txBody>
      </p:sp>
      <p:sp>
        <p:nvSpPr>
          <p:cNvPr id="4" name="Slide Number Placeholder 3"/>
          <p:cNvSpPr>
            <a:spLocks noGrp="1"/>
          </p:cNvSpPr>
          <p:nvPr>
            <p:ph type="sldNum" sz="quarter" idx="10"/>
          </p:nvPr>
        </p:nvSpPr>
        <p:spPr/>
        <p:txBody>
          <a:bodyPr/>
          <a:lstStyle/>
          <a:p>
            <a:fld id="{E2F1420E-E351-4F01-91E2-49FD6A6948AF}" type="slidenum">
              <a:rPr lang="en-US" smtClean="0"/>
              <a:t>9</a:t>
            </a:fld>
            <a:endParaRPr lang="en-US"/>
          </a:p>
        </p:txBody>
      </p:sp>
    </p:spTree>
    <p:extLst>
      <p:ext uri="{BB962C8B-B14F-4D97-AF65-F5344CB8AC3E}">
        <p14:creationId xmlns:p14="http://schemas.microsoft.com/office/powerpoint/2010/main" val="217593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1F318-FFD4-47D7-AF37-BA0F00978B01}"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427434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1F318-FFD4-47D7-AF37-BA0F00978B01}"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67172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1F318-FFD4-47D7-AF37-BA0F00978B01}"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44826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1F318-FFD4-47D7-AF37-BA0F00978B01}"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227116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41F318-FFD4-47D7-AF37-BA0F00978B01}"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398665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1F318-FFD4-47D7-AF37-BA0F00978B01}"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317171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1F318-FFD4-47D7-AF37-BA0F00978B01}" type="datetimeFigureOut">
              <a:rPr lang="en-US" smtClean="0"/>
              <a:t>5/13/2018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119905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1F318-FFD4-47D7-AF37-BA0F00978B01}" type="datetimeFigureOut">
              <a:rPr lang="en-US" smtClean="0"/>
              <a:t>5/13/2018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340263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1F318-FFD4-47D7-AF37-BA0F00978B01}" type="datetimeFigureOut">
              <a:rPr lang="en-US" smtClean="0"/>
              <a:t>5/13/2018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183672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41F318-FFD4-47D7-AF37-BA0F00978B01}"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45790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41F318-FFD4-47D7-AF37-BA0F00978B01}"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3FC44-FFF4-428C-A2E6-9BCA147784A6}" type="slidenum">
              <a:rPr lang="en-US" smtClean="0"/>
              <a:t>‹#›</a:t>
            </a:fld>
            <a:endParaRPr lang="en-US"/>
          </a:p>
        </p:txBody>
      </p:sp>
    </p:spTree>
    <p:extLst>
      <p:ext uri="{BB962C8B-B14F-4D97-AF65-F5344CB8AC3E}">
        <p14:creationId xmlns:p14="http://schemas.microsoft.com/office/powerpoint/2010/main" val="50723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1F318-FFD4-47D7-AF37-BA0F00978B01}" type="datetimeFigureOut">
              <a:rPr lang="en-US" smtClean="0"/>
              <a:t>5/13/2018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3FC44-FFF4-428C-A2E6-9BCA147784A6}" type="slidenum">
              <a:rPr lang="en-US" smtClean="0"/>
              <a:t>‹#›</a:t>
            </a:fld>
            <a:endParaRPr lang="en-US"/>
          </a:p>
        </p:txBody>
      </p:sp>
    </p:spTree>
    <p:extLst>
      <p:ext uri="{BB962C8B-B14F-4D97-AF65-F5344CB8AC3E}">
        <p14:creationId xmlns:p14="http://schemas.microsoft.com/office/powerpoint/2010/main" val="1031770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2836" y="867645"/>
            <a:ext cx="8169564" cy="2387600"/>
          </a:xfrm>
        </p:spPr>
        <p:txBody>
          <a:bodyPr>
            <a:normAutofit/>
          </a:bodyPr>
          <a:lstStyle/>
          <a:p>
            <a:pPr algn="l"/>
            <a:r>
              <a:rPr lang="et-EE" sz="5400" dirty="0" smtClean="0"/>
              <a:t>Mida saab muuseum teha, et tema külastaja oleks ärkvel?</a:t>
            </a: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26" y="355027"/>
            <a:ext cx="2789856" cy="2789856"/>
          </a:xfrm>
          <a:prstGeom prst="rect">
            <a:avLst/>
          </a:prstGeom>
        </p:spPr>
      </p:pic>
      <p:sp>
        <p:nvSpPr>
          <p:cNvPr id="5" name="Rectangle 4"/>
          <p:cNvSpPr/>
          <p:nvPr/>
        </p:nvSpPr>
        <p:spPr>
          <a:xfrm>
            <a:off x="720436" y="3703696"/>
            <a:ext cx="10861964" cy="3046988"/>
          </a:xfrm>
          <a:prstGeom prst="rect">
            <a:avLst/>
          </a:prstGeom>
        </p:spPr>
        <p:txBody>
          <a:bodyPr wrap="square">
            <a:spAutoFit/>
          </a:bodyPr>
          <a:lstStyle/>
          <a:p>
            <a:r>
              <a:rPr lang="et-EE" sz="2800" b="1" dirty="0" smtClean="0"/>
              <a:t>Marika Paaver</a:t>
            </a:r>
          </a:p>
          <a:p>
            <a:r>
              <a:rPr lang="et-EE" sz="2800" dirty="0" smtClean="0"/>
              <a:t>kliiniline psühholoog, </a:t>
            </a:r>
            <a:r>
              <a:rPr lang="et-EE" sz="2800" dirty="0" err="1" smtClean="0"/>
              <a:t>psühhoterapeut</a:t>
            </a:r>
            <a:r>
              <a:rPr lang="et-EE" sz="2800" dirty="0" smtClean="0"/>
              <a:t>, </a:t>
            </a:r>
            <a:r>
              <a:rPr lang="et-EE" sz="2800" dirty="0" smtClean="0"/>
              <a:t>vanemteadur, Tartu Ülikool</a:t>
            </a:r>
          </a:p>
          <a:p>
            <a:endParaRPr lang="et-EE" sz="2800" dirty="0" smtClean="0"/>
          </a:p>
          <a:p>
            <a:endParaRPr lang="et-EE" sz="3200" dirty="0"/>
          </a:p>
          <a:p>
            <a:r>
              <a:rPr lang="et-EE" sz="2400" dirty="0" smtClean="0"/>
              <a:t>Muuseumide päeva konverents „Arutult või arukalt muuseumis“</a:t>
            </a:r>
          </a:p>
          <a:p>
            <a:r>
              <a:rPr lang="et-EE" sz="2400" dirty="0" smtClean="0"/>
              <a:t>2018</a:t>
            </a:r>
            <a:endParaRPr lang="et-EE" sz="2400" dirty="0" smtClean="0"/>
          </a:p>
          <a:p>
            <a:endParaRPr lang="en-US" sz="2800" dirty="0"/>
          </a:p>
        </p:txBody>
      </p:sp>
    </p:spTree>
    <p:extLst>
      <p:ext uri="{BB962C8B-B14F-4D97-AF65-F5344CB8AC3E}">
        <p14:creationId xmlns:p14="http://schemas.microsoft.com/office/powerpoint/2010/main" val="60149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Kollektiivne traumamälu</a:t>
            </a:r>
            <a:endParaRPr lang="en-US" dirty="0"/>
          </a:p>
        </p:txBody>
      </p:sp>
      <p:sp>
        <p:nvSpPr>
          <p:cNvPr id="3" name="Content Placeholder 2"/>
          <p:cNvSpPr>
            <a:spLocks noGrp="1"/>
          </p:cNvSpPr>
          <p:nvPr>
            <p:ph idx="1"/>
          </p:nvPr>
        </p:nvSpPr>
        <p:spPr>
          <a:xfrm>
            <a:off x="838200" y="2148840"/>
            <a:ext cx="4122420" cy="3954780"/>
          </a:xfrm>
        </p:spPr>
        <p:txBody>
          <a:bodyPr/>
          <a:lstStyle/>
          <a:p>
            <a:pPr marL="0" indent="0">
              <a:buNone/>
            </a:pPr>
            <a:r>
              <a:rPr lang="et-EE" dirty="0" smtClean="0"/>
              <a:t>Mida </a:t>
            </a:r>
            <a:r>
              <a:rPr lang="et-EE" dirty="0"/>
              <a:t>vähem me tahame </a:t>
            </a:r>
            <a:r>
              <a:rPr lang="et-EE" dirty="0" smtClean="0"/>
              <a:t>sündmusi mäletada</a:t>
            </a:r>
            <a:r>
              <a:rPr lang="et-EE" dirty="0"/>
              <a:t>, seda rohkem </a:t>
            </a:r>
            <a:r>
              <a:rPr lang="et-EE" dirty="0" smtClean="0"/>
              <a:t>need </a:t>
            </a:r>
            <a:r>
              <a:rPr lang="et-EE" dirty="0"/>
              <a:t>meid alateadlikult </a:t>
            </a:r>
            <a:r>
              <a:rPr lang="et-EE" dirty="0" smtClean="0"/>
              <a:t>mõjutavad. </a:t>
            </a:r>
            <a:endParaRPr lang="et-EE" dirty="0"/>
          </a:p>
          <a:p>
            <a:endParaRPr lang="en-US" dirty="0"/>
          </a:p>
        </p:txBody>
      </p:sp>
      <p:pic>
        <p:nvPicPr>
          <p:cNvPr id="20482" name="Picture 2" descr="Image result for what psychological trauma does with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560" y="2148840"/>
            <a:ext cx="6111240" cy="321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5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marL="342900" indent="-342900"/>
            <a:r>
              <a:rPr lang="et-EE" altLang="et-EE" sz="3600" dirty="0" smtClean="0"/>
              <a:t>Traumamälestuste talletamine </a:t>
            </a:r>
            <a:r>
              <a:rPr lang="et-EE" altLang="et-EE" dirty="0" smtClean="0"/>
              <a:t>(</a:t>
            </a:r>
            <a:r>
              <a:rPr lang="et-EE" altLang="et-EE" dirty="0" err="1" smtClean="0"/>
              <a:t>Brewin</a:t>
            </a:r>
            <a:r>
              <a:rPr lang="et-EE" altLang="et-EE" dirty="0" smtClean="0"/>
              <a:t> </a:t>
            </a:r>
            <a:r>
              <a:rPr lang="et-EE" altLang="et-EE" dirty="0" smtClean="0"/>
              <a:t>2002) </a:t>
            </a:r>
            <a:br>
              <a:rPr lang="et-EE" altLang="et-EE" dirty="0" smtClean="0"/>
            </a:br>
            <a:endParaRPr lang="en-US" altLang="et-EE" sz="3600" dirty="0"/>
          </a:p>
        </p:txBody>
      </p:sp>
      <p:sp>
        <p:nvSpPr>
          <p:cNvPr id="45059" name="Rectangle 3"/>
          <p:cNvSpPr>
            <a:spLocks noGrp="1" noChangeArrowheads="1"/>
          </p:cNvSpPr>
          <p:nvPr>
            <p:ph type="body" idx="1"/>
          </p:nvPr>
        </p:nvSpPr>
        <p:spPr>
          <a:xfrm>
            <a:off x="2135188" y="1700214"/>
            <a:ext cx="8229600" cy="4924425"/>
          </a:xfrm>
        </p:spPr>
        <p:txBody>
          <a:bodyPr>
            <a:normAutofit/>
          </a:bodyPr>
          <a:lstStyle/>
          <a:p>
            <a:pPr marL="342900" lvl="1" indent="-342900">
              <a:lnSpc>
                <a:spcPct val="110000"/>
              </a:lnSpc>
              <a:buFont typeface="Arial" charset="0"/>
              <a:buChar char="•"/>
              <a:defRPr/>
            </a:pPr>
            <a:r>
              <a:rPr lang="et-EE" altLang="et-EE" dirty="0" smtClean="0"/>
              <a:t>Kaks </a:t>
            </a:r>
            <a:r>
              <a:rPr lang="et-EE" altLang="et-EE" dirty="0"/>
              <a:t>mälusüsteemi:</a:t>
            </a:r>
          </a:p>
          <a:p>
            <a:pPr marL="457200" lvl="1" indent="0">
              <a:lnSpc>
                <a:spcPct val="110000"/>
              </a:lnSpc>
              <a:buNone/>
              <a:defRPr/>
            </a:pPr>
            <a:r>
              <a:rPr lang="et-EE" altLang="et-EE" dirty="0"/>
              <a:t> 1) mitteverbaalne, hõlmab üksikuid aistinguid ja pilte, kiire, toimib ilma ajukoore vahenduseta </a:t>
            </a:r>
          </a:p>
          <a:p>
            <a:pPr marL="457200" lvl="1" indent="0">
              <a:lnSpc>
                <a:spcPct val="110000"/>
              </a:lnSpc>
              <a:buNone/>
              <a:defRPr/>
            </a:pPr>
            <a:r>
              <a:rPr lang="et-EE" altLang="et-EE" dirty="0"/>
              <a:t>2) verbaalne, narratiivne ning tahtlikult ja teadlikult kasutatav, autobiograafiline, ajukoore kaasabil toimiv, mis ühendab aistingud tervikkogemuseks (VAM) </a:t>
            </a:r>
            <a:endParaRPr lang="et-EE" altLang="et-EE" dirty="0" smtClean="0"/>
          </a:p>
          <a:p>
            <a:pPr marL="342900" lvl="1" indent="-342900">
              <a:lnSpc>
                <a:spcPct val="110000"/>
              </a:lnSpc>
              <a:buFont typeface="Arial" charset="0"/>
              <a:buChar char="•"/>
              <a:defRPr/>
            </a:pPr>
            <a:r>
              <a:rPr lang="et-EE" altLang="et-EE" dirty="0" smtClean="0"/>
              <a:t>Üldjuhul mitteverbaalne </a:t>
            </a:r>
            <a:r>
              <a:rPr lang="et-EE" altLang="et-EE" dirty="0"/>
              <a:t>-&gt; </a:t>
            </a:r>
            <a:r>
              <a:rPr lang="et-EE" altLang="et-EE" dirty="0" smtClean="0"/>
              <a:t>verbaalne</a:t>
            </a:r>
          </a:p>
          <a:p>
            <a:pPr marL="342900" lvl="1" indent="-342900">
              <a:lnSpc>
                <a:spcPct val="110000"/>
              </a:lnSpc>
              <a:buFont typeface="Arial" charset="0"/>
              <a:buChar char="•"/>
              <a:defRPr/>
            </a:pPr>
            <a:r>
              <a:rPr lang="et-EE" altLang="et-EE" smtClean="0"/>
              <a:t>Posttraumaatilise stressihäire puhul </a:t>
            </a:r>
            <a:r>
              <a:rPr lang="et-EE" altLang="et-EE" dirty="0" smtClean="0"/>
              <a:t>jääb vaid mitteverbaalne ning ei toimu nende süsteemide omavahelist integratsiooni</a:t>
            </a:r>
            <a:endParaRPr lang="et-EE" altLang="et-EE" dirty="0"/>
          </a:p>
          <a:p>
            <a:pPr marL="342900" lvl="1" indent="-342900">
              <a:lnSpc>
                <a:spcPct val="110000"/>
              </a:lnSpc>
              <a:buFont typeface="Arial" charset="0"/>
              <a:buChar char="•"/>
              <a:defRPr/>
            </a:pPr>
            <a:endParaRPr lang="et-EE" altLang="et-EE" dirty="0" smtClean="0"/>
          </a:p>
          <a:p>
            <a:pPr marL="457200" lvl="1" indent="0">
              <a:lnSpc>
                <a:spcPct val="110000"/>
              </a:lnSpc>
              <a:buNone/>
              <a:defRPr/>
            </a:pPr>
            <a:endParaRPr lang="et-EE" altLang="et-EE" dirty="0" smtClean="0"/>
          </a:p>
          <a:p>
            <a:pPr marL="457200" lvl="1" indent="0">
              <a:lnSpc>
                <a:spcPct val="110000"/>
              </a:lnSpc>
              <a:buNone/>
              <a:defRPr/>
            </a:pPr>
            <a:endParaRPr lang="et-EE" altLang="et-EE" dirty="0"/>
          </a:p>
          <a:p>
            <a:pPr marL="0" indent="0">
              <a:lnSpc>
                <a:spcPct val="110000"/>
              </a:lnSpc>
              <a:buNone/>
              <a:defRPr/>
            </a:pPr>
            <a:endParaRPr lang="en-US" altLang="et-EE" sz="2200" dirty="0"/>
          </a:p>
        </p:txBody>
      </p:sp>
    </p:spTree>
    <p:extLst>
      <p:ext uri="{BB962C8B-B14F-4D97-AF65-F5344CB8AC3E}">
        <p14:creationId xmlns:p14="http://schemas.microsoft.com/office/powerpoint/2010/main" val="766146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009909" cy="1325563"/>
          </a:xfrm>
        </p:spPr>
        <p:txBody>
          <a:bodyPr>
            <a:normAutofit/>
          </a:bodyPr>
          <a:lstStyle/>
          <a:p>
            <a:r>
              <a:rPr lang="et-EE" dirty="0" smtClean="0"/>
              <a:t>Üle-stimulatsioon takistab süvitsi kogemist muutes tähelepanu hüplikuks ja hajuvaks</a:t>
            </a:r>
            <a:endParaRPr lang="en-US" dirty="0"/>
          </a:p>
        </p:txBody>
      </p:sp>
      <p:pic>
        <p:nvPicPr>
          <p:cNvPr id="5" name="Picture 2" descr="Pildiotsingu monkey mind tule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5" y="2130425"/>
            <a:ext cx="4461746" cy="331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5430982" y="2854035"/>
            <a:ext cx="5881252" cy="3417601"/>
          </a:xfrm>
        </p:spPr>
        <p:txBody>
          <a:bodyPr/>
          <a:lstStyle/>
          <a:p>
            <a:pPr marL="0" indent="0">
              <a:buNone/>
            </a:pPr>
            <a:r>
              <a:rPr lang="et-EE" dirty="0" smtClean="0"/>
              <a:t>Tavarežiimis toimides ei ole aju tähelepanuga praeguses hetkes, vaid uitab mõtetega minevikus ja tulevikus </a:t>
            </a:r>
            <a:endParaRPr lang="en-US" dirty="0"/>
          </a:p>
        </p:txBody>
      </p:sp>
    </p:spTree>
    <p:extLst>
      <p:ext uri="{BB962C8B-B14F-4D97-AF65-F5344CB8AC3E}">
        <p14:creationId xmlns:p14="http://schemas.microsoft.com/office/powerpoint/2010/main" val="154193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KOGEMUSLIK vs NARRATIIVNE </a:t>
            </a:r>
            <a:r>
              <a:rPr lang="et-EE" dirty="0" smtClean="0"/>
              <a:t>OLEK </a:t>
            </a:r>
            <a:r>
              <a:rPr lang="et-EE" dirty="0" smtClean="0"/>
              <a:t>AJUS</a:t>
            </a:r>
            <a:endParaRPr lang="en-US" dirty="0"/>
          </a:p>
        </p:txBody>
      </p:sp>
      <p:sp>
        <p:nvSpPr>
          <p:cNvPr id="3" name="Content Placeholder 2"/>
          <p:cNvSpPr>
            <a:spLocks noGrp="1"/>
          </p:cNvSpPr>
          <p:nvPr>
            <p:ph idx="1"/>
          </p:nvPr>
        </p:nvSpPr>
        <p:spPr>
          <a:xfrm>
            <a:off x="838200" y="1825625"/>
            <a:ext cx="5498432" cy="4351338"/>
          </a:xfrm>
        </p:spPr>
        <p:txBody>
          <a:bodyPr>
            <a:normAutofit/>
          </a:bodyPr>
          <a:lstStyle/>
          <a:p>
            <a:pPr marL="0" indent="0">
              <a:buNone/>
            </a:pPr>
            <a:r>
              <a:rPr lang="et-EE" dirty="0" smtClean="0"/>
              <a:t>A Narratiivne – aktiveerunud uitavate mõtete ja </a:t>
            </a:r>
            <a:r>
              <a:rPr lang="et-EE" dirty="0" smtClean="0"/>
              <a:t>mõtisklemise korral </a:t>
            </a:r>
            <a:r>
              <a:rPr lang="et-EE" dirty="0" smtClean="0"/>
              <a:t>mõtlemisega </a:t>
            </a:r>
          </a:p>
          <a:p>
            <a:pPr marL="0" indent="0">
              <a:buNone/>
            </a:pPr>
            <a:r>
              <a:rPr lang="et-EE" dirty="0" smtClean="0"/>
              <a:t>B Kogemuslik – terviklik kogemine tähendab täie tähelepanuga hetkes olemist, hõlmates mõtteid, tundeid ja kehaaistinguid</a:t>
            </a:r>
          </a:p>
          <a:p>
            <a:pPr marL="0" indent="0">
              <a:buNone/>
            </a:pPr>
            <a:endParaRPr lang="et-EE" dirty="0"/>
          </a:p>
        </p:txBody>
      </p:sp>
      <p:pic>
        <p:nvPicPr>
          <p:cNvPr id="4" name="Picture 3"/>
          <p:cNvPicPr>
            <a:picLocks noChangeAspect="1"/>
          </p:cNvPicPr>
          <p:nvPr/>
        </p:nvPicPr>
        <p:blipFill>
          <a:blip r:embed="rId3"/>
          <a:stretch>
            <a:fillRect/>
          </a:stretch>
        </p:blipFill>
        <p:spPr>
          <a:xfrm>
            <a:off x="6336632" y="1735548"/>
            <a:ext cx="5246236" cy="4441415"/>
          </a:xfrm>
          <a:prstGeom prst="rect">
            <a:avLst/>
          </a:prstGeom>
        </p:spPr>
      </p:pic>
      <p:sp>
        <p:nvSpPr>
          <p:cNvPr id="5" name="TextBox 4"/>
          <p:cNvSpPr txBox="1"/>
          <p:nvPr/>
        </p:nvSpPr>
        <p:spPr>
          <a:xfrm flipH="1">
            <a:off x="6336632" y="6242442"/>
            <a:ext cx="5215036" cy="646331"/>
          </a:xfrm>
          <a:prstGeom prst="rect">
            <a:avLst/>
          </a:prstGeom>
          <a:noFill/>
        </p:spPr>
        <p:txBody>
          <a:bodyPr wrap="square" rtlCol="0">
            <a:spAutoFit/>
          </a:bodyPr>
          <a:lstStyle/>
          <a:p>
            <a:r>
              <a:rPr lang="et-EE" dirty="0" err="1" smtClean="0"/>
              <a:t>Farb</a:t>
            </a:r>
            <a:r>
              <a:rPr lang="et-EE" dirty="0" smtClean="0"/>
              <a:t> jt 2007, </a:t>
            </a:r>
            <a:r>
              <a:rPr lang="et-EE" dirty="0" err="1" smtClean="0"/>
              <a:t>Social</a:t>
            </a:r>
            <a:r>
              <a:rPr lang="et-EE" dirty="0" smtClean="0"/>
              <a:t>, </a:t>
            </a:r>
            <a:r>
              <a:rPr lang="et-EE" dirty="0" err="1" smtClean="0"/>
              <a:t>Cognitive</a:t>
            </a:r>
            <a:r>
              <a:rPr lang="et-EE" dirty="0" smtClean="0"/>
              <a:t>, and </a:t>
            </a:r>
            <a:r>
              <a:rPr lang="et-EE" dirty="0" err="1" smtClean="0"/>
              <a:t>Affective</a:t>
            </a:r>
            <a:r>
              <a:rPr lang="et-EE" dirty="0" smtClean="0"/>
              <a:t> </a:t>
            </a:r>
            <a:r>
              <a:rPr lang="et-EE" dirty="0" err="1" smtClean="0"/>
              <a:t>Neuroscience</a:t>
            </a:r>
            <a:r>
              <a:rPr lang="et-EE" dirty="0" smtClean="0"/>
              <a:t> (SCAN)</a:t>
            </a:r>
            <a:endParaRPr lang="en-US" dirty="0"/>
          </a:p>
        </p:txBody>
      </p:sp>
    </p:spTree>
    <p:extLst>
      <p:ext uri="{BB962C8B-B14F-4D97-AF65-F5344CB8AC3E}">
        <p14:creationId xmlns:p14="http://schemas.microsoft.com/office/powerpoint/2010/main" val="163142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3903" y="651172"/>
            <a:ext cx="10515600" cy="1325563"/>
          </a:xfrm>
        </p:spPr>
        <p:txBody>
          <a:bodyPr>
            <a:normAutofit/>
          </a:bodyPr>
          <a:lstStyle/>
          <a:p>
            <a:pPr>
              <a:defRPr/>
            </a:pPr>
            <a:r>
              <a:rPr lang="et-EE" dirty="0" smtClean="0"/>
              <a:t>Kui olla päriselt kohal</a:t>
            </a:r>
            <a:br>
              <a:rPr lang="et-EE" dirty="0" smtClean="0"/>
            </a:br>
            <a:endParaRPr lang="et-EE" altLang="et-EE" dirty="0" smtClean="0"/>
          </a:p>
        </p:txBody>
      </p:sp>
      <p:sp>
        <p:nvSpPr>
          <p:cNvPr id="3" name="Content Placeholder 2"/>
          <p:cNvSpPr>
            <a:spLocks noGrp="1"/>
          </p:cNvSpPr>
          <p:nvPr>
            <p:ph idx="1"/>
          </p:nvPr>
        </p:nvSpPr>
        <p:spPr>
          <a:xfrm>
            <a:off x="833903" y="1801092"/>
            <a:ext cx="10179050" cy="1907464"/>
          </a:xfrm>
        </p:spPr>
        <p:txBody>
          <a:bodyPr rtlCol="0">
            <a:normAutofit/>
          </a:bodyPr>
          <a:lstStyle/>
          <a:p>
            <a:pPr marL="0" indent="0">
              <a:buNone/>
              <a:defRPr/>
            </a:pPr>
            <a:r>
              <a:rPr lang="et-EE" dirty="0" smtClean="0"/>
              <a:t>Tuues </a:t>
            </a:r>
            <a:r>
              <a:rPr lang="et-EE" dirty="0"/>
              <a:t>tähelepanu aktiivselt ja hukkamõistuta oma hetkest hetke </a:t>
            </a:r>
            <a:r>
              <a:rPr lang="et-EE" dirty="0" err="1"/>
              <a:t>lahtirulluvale</a:t>
            </a:r>
            <a:r>
              <a:rPr lang="et-EE" dirty="0"/>
              <a:t> kogemusele </a:t>
            </a:r>
            <a:r>
              <a:rPr lang="et-EE" dirty="0" smtClean="0"/>
              <a:t>märkame </a:t>
            </a:r>
            <a:r>
              <a:rPr lang="et-EE" dirty="0"/>
              <a:t>rohkem, oleme rohkem oma kogemusega ühenduses ja kogeme end sellevõrra „elusamana“</a:t>
            </a:r>
            <a:endParaRPr lang="et-EE" altLang="et-EE" dirty="0"/>
          </a:p>
          <a:p>
            <a:pPr algn="r" eaLnBrk="1" fontAlgn="auto" hangingPunct="1">
              <a:spcAft>
                <a:spcPts val="0"/>
              </a:spcAft>
              <a:buFont typeface="Wingdings" pitchFamily="2" charset="2"/>
              <a:buNone/>
              <a:defRPr/>
            </a:pPr>
            <a:endParaRPr lang="et-EE" altLang="et-EE" sz="2400" i="1" dirty="0">
              <a:solidFill>
                <a:srgbClr val="FF0000"/>
              </a:solidFill>
            </a:endParaRPr>
          </a:p>
          <a:p>
            <a:pPr marL="914400" lvl="2" indent="0">
              <a:buNone/>
              <a:defRPr/>
            </a:pPr>
            <a:endParaRPr lang="et-EE" altLang="et-EE" sz="1600" dirty="0">
              <a:solidFill>
                <a:schemeClr val="tx1">
                  <a:lumMod val="65000"/>
                  <a:lumOff val="35000"/>
                </a:schemeClr>
              </a:solidFill>
            </a:endParaRPr>
          </a:p>
          <a:p>
            <a:pPr eaLnBrk="1" fontAlgn="auto" hangingPunct="1">
              <a:spcAft>
                <a:spcPts val="0"/>
              </a:spcAft>
              <a:buFont typeface="Wingdings" pitchFamily="2" charset="2"/>
              <a:buNone/>
              <a:defRPr/>
            </a:pPr>
            <a:endParaRPr lang="et-EE" altLang="et-EE" dirty="0" smtClean="0">
              <a:solidFill>
                <a:schemeClr val="tx1">
                  <a:lumMod val="65000"/>
                  <a:lumOff val="35000"/>
                </a:schemeClr>
              </a:solidFill>
            </a:endParaRP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fontAlgn="base">
              <a:lnSpc>
                <a:spcPct val="100000"/>
              </a:lnSpc>
              <a:spcBef>
                <a:spcPct val="0"/>
              </a:spcBef>
              <a:spcAft>
                <a:spcPct val="0"/>
              </a:spcAft>
              <a:buClrTx/>
              <a:buFontTx/>
              <a:buNone/>
            </a:pPr>
            <a:fld id="{BA55F54A-A02F-4BC1-9622-6E3E5F68ECFE}" type="slidenum">
              <a:rPr lang="en-US" altLang="en-US" sz="1200" smtClean="0">
                <a:solidFill>
                  <a:schemeClr val="tx1"/>
                </a:solidFill>
                <a:latin typeface="Garamond" panose="02020404030301010803" pitchFamily="18" charset="0"/>
              </a:rPr>
              <a:pPr fontAlgn="base">
                <a:lnSpc>
                  <a:spcPct val="100000"/>
                </a:lnSpc>
                <a:spcBef>
                  <a:spcPct val="0"/>
                </a:spcBef>
                <a:spcAft>
                  <a:spcPct val="0"/>
                </a:spcAft>
                <a:buClrTx/>
                <a:buFontTx/>
                <a:buNone/>
              </a:pPr>
              <a:t>14</a:t>
            </a:fld>
            <a:endParaRPr lang="en-US" altLang="en-US" sz="1200" smtClean="0">
              <a:solidFill>
                <a:schemeClr val="tx1"/>
              </a:solidFill>
              <a:latin typeface="Garamond" panose="02020404030301010803" pitchFamily="18" charset="0"/>
            </a:endParaRPr>
          </a:p>
        </p:txBody>
      </p:sp>
      <p:sp>
        <p:nvSpPr>
          <p:cNvPr id="45061" name="Rectangle 3"/>
          <p:cNvSpPr>
            <a:spLocks noChangeArrowheads="1"/>
          </p:cNvSpPr>
          <p:nvPr/>
        </p:nvSpPr>
        <p:spPr bwMode="auto">
          <a:xfrm>
            <a:off x="2039793" y="5415136"/>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r">
              <a:lnSpc>
                <a:spcPct val="100000"/>
              </a:lnSpc>
              <a:spcBef>
                <a:spcPct val="0"/>
              </a:spcBef>
              <a:buClrTx/>
              <a:buFontTx/>
              <a:buNone/>
            </a:pPr>
            <a:r>
              <a:rPr lang="et-EE" altLang="en-US" sz="3200" i="1" dirty="0" err="1">
                <a:solidFill>
                  <a:schemeClr val="tx1"/>
                </a:solidFill>
              </a:rPr>
              <a:t>Jon</a:t>
            </a:r>
            <a:r>
              <a:rPr lang="et-EE" altLang="en-US" sz="3200" i="1" dirty="0">
                <a:solidFill>
                  <a:schemeClr val="tx1"/>
                </a:solidFill>
              </a:rPr>
              <a:t> </a:t>
            </a:r>
            <a:r>
              <a:rPr lang="et-EE" altLang="en-US" sz="3200" i="1" dirty="0" err="1">
                <a:solidFill>
                  <a:schemeClr val="tx1"/>
                </a:solidFill>
              </a:rPr>
              <a:t>Kabat-Zinn</a:t>
            </a:r>
            <a:endParaRPr lang="et-EE" altLang="en-US" sz="3200" i="1" dirty="0">
              <a:solidFill>
                <a:schemeClr val="tx1"/>
              </a:solidFill>
            </a:endParaRPr>
          </a:p>
        </p:txBody>
      </p:sp>
      <p:sp>
        <p:nvSpPr>
          <p:cNvPr id="2" name="TextBox 1"/>
          <p:cNvSpPr txBox="1"/>
          <p:nvPr/>
        </p:nvSpPr>
        <p:spPr>
          <a:xfrm>
            <a:off x="833904" y="3223018"/>
            <a:ext cx="10707032" cy="1815882"/>
          </a:xfrm>
          <a:prstGeom prst="rect">
            <a:avLst/>
          </a:prstGeom>
          <a:noFill/>
        </p:spPr>
        <p:txBody>
          <a:bodyPr wrap="square" rtlCol="0">
            <a:spAutoFit/>
          </a:bodyPr>
          <a:lstStyle/>
          <a:p>
            <a:r>
              <a:rPr lang="et-EE" altLang="et-EE" sz="2800" dirty="0">
                <a:solidFill>
                  <a:schemeClr val="tx1">
                    <a:lumMod val="65000"/>
                    <a:lumOff val="35000"/>
                  </a:schemeClr>
                </a:solidFill>
              </a:rPr>
              <a:t>Seda meeleseisundit nimetatakse inglise keeles </a:t>
            </a:r>
            <a:r>
              <a:rPr lang="et-EE" sz="2800" i="1" dirty="0" err="1"/>
              <a:t>mindfulness</a:t>
            </a:r>
            <a:r>
              <a:rPr lang="et-EE" sz="2800" dirty="0"/>
              <a:t> ja eesti keeles nt </a:t>
            </a:r>
            <a:r>
              <a:rPr lang="et-EE" sz="2800" dirty="0" err="1"/>
              <a:t>teadvelolek</a:t>
            </a:r>
            <a:r>
              <a:rPr lang="et-EE" sz="2800" dirty="0"/>
              <a:t>, ärksameelsus, kohalolu, heatahtlik tähelepanelikkus, meeleteadlikkus…</a:t>
            </a:r>
            <a:endParaRPr lang="et-EE" altLang="et-EE" sz="2800" dirty="0">
              <a:solidFill>
                <a:schemeClr val="tx1">
                  <a:lumMod val="65000"/>
                  <a:lumOff val="35000"/>
                </a:schemeClr>
              </a:solidFill>
            </a:endParaRPr>
          </a:p>
          <a:p>
            <a:endParaRPr lang="en-US" sz="2800" dirty="0"/>
          </a:p>
        </p:txBody>
      </p:sp>
    </p:spTree>
    <p:extLst>
      <p:ext uri="{BB962C8B-B14F-4D97-AF65-F5344CB8AC3E}">
        <p14:creationId xmlns:p14="http://schemas.microsoft.com/office/powerpoint/2010/main" val="253052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2865"/>
            <a:ext cx="11464636" cy="1325563"/>
          </a:xfrm>
        </p:spPr>
        <p:txBody>
          <a:bodyPr>
            <a:normAutofit/>
          </a:bodyPr>
          <a:lstStyle/>
          <a:p>
            <a:r>
              <a:rPr lang="et-EE" dirty="0" err="1" smtClean="0"/>
              <a:t>Teadvelolekut</a:t>
            </a:r>
            <a:r>
              <a:rPr lang="et-EE" dirty="0" smtClean="0"/>
              <a:t> rakendades tuleme autopiloodilt maha ja…</a:t>
            </a:r>
            <a:endParaRPr lang="en-US" dirty="0"/>
          </a:p>
        </p:txBody>
      </p:sp>
      <p:sp>
        <p:nvSpPr>
          <p:cNvPr id="3" name="Content Placeholder 2"/>
          <p:cNvSpPr>
            <a:spLocks noGrp="1"/>
          </p:cNvSpPr>
          <p:nvPr>
            <p:ph idx="1"/>
          </p:nvPr>
        </p:nvSpPr>
        <p:spPr>
          <a:xfrm>
            <a:off x="838200" y="2211308"/>
            <a:ext cx="5836920" cy="4351338"/>
          </a:xfrm>
        </p:spPr>
        <p:txBody>
          <a:bodyPr>
            <a:normAutofit fontScale="85000" lnSpcReduction="10000"/>
          </a:bodyPr>
          <a:lstStyle/>
          <a:p>
            <a:r>
              <a:rPr lang="et-EE" sz="3200" dirty="0" smtClean="0"/>
              <a:t> …Kogeme toimuvat selle asemel, et toimuva üle mõtiskleda</a:t>
            </a:r>
          </a:p>
          <a:p>
            <a:r>
              <a:rPr lang="et-EE" sz="3200" dirty="0" smtClean="0"/>
              <a:t>…Avastame </a:t>
            </a:r>
            <a:r>
              <a:rPr lang="et-EE" sz="3200" dirty="0" smtClean="0"/>
              <a:t>maailma värske pilguga</a:t>
            </a:r>
          </a:p>
          <a:p>
            <a:r>
              <a:rPr lang="et-EE" sz="3200" dirty="0" smtClean="0"/>
              <a:t>….Näeme </a:t>
            </a:r>
            <a:r>
              <a:rPr lang="et-EE" sz="3200" dirty="0" smtClean="0"/>
              <a:t>olukordi vahetumalt ja </a:t>
            </a:r>
            <a:r>
              <a:rPr lang="et-EE" sz="3200" dirty="0" smtClean="0"/>
              <a:t>selgemalt, vabana traumamälestuste kammitsaist</a:t>
            </a:r>
          </a:p>
          <a:p>
            <a:r>
              <a:rPr lang="et-EE" sz="3200" dirty="0" smtClean="0"/>
              <a:t>…Oleme paindlikumad ja valmis olemasolevat teadmist korrigeerima</a:t>
            </a:r>
          </a:p>
          <a:p>
            <a:r>
              <a:rPr lang="et-EE" sz="3200" dirty="0" smtClean="0"/>
              <a:t>Ühendame mõistust ja tundeid ja näeme tervikpilti</a:t>
            </a:r>
          </a:p>
          <a:p>
            <a:endParaRPr lang="en-US" dirty="0"/>
          </a:p>
        </p:txBody>
      </p:sp>
      <p:pic>
        <p:nvPicPr>
          <p:cNvPr id="5" name="Picture 2" descr="Image result for heart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198" y="2853672"/>
            <a:ext cx="4581559" cy="229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8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sz="quarter" idx="4294967295"/>
          </p:nvPr>
        </p:nvSpPr>
        <p:spPr/>
        <p:txBody>
          <a:bodyPr/>
          <a:lstStyle/>
          <a:p>
            <a:endParaRPr lang="en-US" altLang="en-US" smtClean="0"/>
          </a:p>
        </p:txBody>
      </p:sp>
      <p:sp>
        <p:nvSpPr>
          <p:cNvPr id="3" name="Title 2"/>
          <p:cNvSpPr>
            <a:spLocks noGrp="1"/>
          </p:cNvSpPr>
          <p:nvPr>
            <p:ph type="title"/>
          </p:nvPr>
        </p:nvSpPr>
        <p:spPr/>
        <p:txBody>
          <a:bodyPr/>
          <a:lstStyle/>
          <a:p>
            <a:pPr>
              <a:defRPr/>
            </a:pPr>
            <a:endParaRPr lang="en-US"/>
          </a:p>
        </p:txBody>
      </p:sp>
      <p:pic>
        <p:nvPicPr>
          <p:cNvPr id="860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47625"/>
            <a:ext cx="8869362"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64940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Aktsepteeriva vaatlemise instruktsioon eksperimendis</a:t>
            </a:r>
            <a:endParaRPr lang="en-US" dirty="0"/>
          </a:p>
        </p:txBody>
      </p:sp>
      <p:sp>
        <p:nvSpPr>
          <p:cNvPr id="3" name="Content Placeholder 2"/>
          <p:cNvSpPr>
            <a:spLocks noGrp="1"/>
          </p:cNvSpPr>
          <p:nvPr>
            <p:ph idx="1"/>
          </p:nvPr>
        </p:nvSpPr>
        <p:spPr/>
        <p:txBody>
          <a:bodyPr>
            <a:normAutofit fontScale="25000" lnSpcReduction="20000"/>
          </a:bodyPr>
          <a:lstStyle/>
          <a:p>
            <a:r>
              <a:rPr lang="et-EE" sz="6400" dirty="0" smtClean="0"/>
              <a:t>„</a:t>
            </a:r>
            <a:r>
              <a:rPr lang="et-EE" sz="6400" i="1" dirty="0"/>
              <a:t>Järgnevas katseblokis on sinu ülesandeks keskenduda oma kogemusele piltide vaatamise ajal, selleks too tähelepanu oma kehasse. Märka oma mõtteid, tundeid ja füüsilisi aistinguid. Mõnel inimesel tekivad ennekõike mõtted, mõnel emotsioonid, mõni kogeb enesetunnet rohkem füüsiliste aistingutega. Neid võib ka mitte olla, pole vahet, milline on sinu kogemus, sinu ülesandeks on seda vaadelda ja hoida tähelepanu oma </a:t>
            </a:r>
            <a:r>
              <a:rPr lang="et-EE" sz="6400" i="1" dirty="0" smtClean="0"/>
              <a:t>kehas. Vahel </a:t>
            </a:r>
            <a:r>
              <a:rPr lang="et-EE" sz="6400" i="1" dirty="0"/>
              <a:t>on abiks, kui keskenduda mingile konkreetsele piirkonnale, näiteks </a:t>
            </a:r>
            <a:r>
              <a:rPr lang="et-EE" sz="6400" i="1" dirty="0" err="1"/>
              <a:t>keskjoonele</a:t>
            </a:r>
            <a:r>
              <a:rPr lang="et-EE" sz="6400" i="1" dirty="0"/>
              <a:t>“ (</a:t>
            </a:r>
            <a:r>
              <a:rPr lang="et-EE" sz="6400" dirty="0"/>
              <a:t>siinkohal juhendaja näitab ette piirkonda peast jalgadeni</a:t>
            </a:r>
            <a:r>
              <a:rPr lang="et-EE" sz="6400" dirty="0" smtClean="0"/>
              <a:t>)</a:t>
            </a:r>
            <a:r>
              <a:rPr lang="et-EE" sz="6400" i="1" dirty="0" smtClean="0"/>
              <a:t>.</a:t>
            </a:r>
            <a:endParaRPr lang="en-US" sz="6400" dirty="0"/>
          </a:p>
          <a:p>
            <a:r>
              <a:rPr lang="et-EE" sz="6400" dirty="0"/>
              <a:t>Juhendaja ütleb endale mugavas sõnastuses: „</a:t>
            </a:r>
            <a:r>
              <a:rPr lang="et-EE" sz="6400" i="1" dirty="0"/>
              <a:t>Mõned inimesed tunnevad sellist pilti vaadates kaastunnet, mõned vastikust ja see tunne võib olla ka segu nendest. Samuti võib inimene tunda füüsilisi aistinguid, näiteks pinget, soojust, õõnsust, värinat oma kehas. </a:t>
            </a:r>
            <a:r>
              <a:rPr lang="et-EE" sz="6400" b="1" i="1" dirty="0"/>
              <a:t>Iga kogemus on sobiv</a:t>
            </a:r>
            <a:r>
              <a:rPr lang="et-EE" sz="6400" i="1" dirty="0"/>
              <a:t> ja tähtis on seda vaadelda, püüdmata sellega midagi ette võtta, muuta või alla suruda. Mõnikord võib selle katse vältel aga kogeda hoopis mõtteid, et „see ülesanne on mõttetu“, „ma olen seda pilti juba näinud“, „mul on igav“ ja mõtted võivad minna homsetele plaanidele. Märka ka neid mõtteid ja hoia oma teadlikkus endiselt oma kehal. Kui märkad, et kritiseerid end tähelepanu kõrvalekaldumise pärast, märka ka seda ja jätka oma tähelepanu ankurdamist oma kehasse</a:t>
            </a:r>
            <a:r>
              <a:rPr lang="et-EE" sz="6400" i="1" dirty="0" smtClean="0"/>
              <a:t>.“</a:t>
            </a:r>
            <a:endParaRPr lang="en-US" sz="6400" dirty="0"/>
          </a:p>
          <a:p>
            <a:r>
              <a:rPr lang="et-EE" sz="6400" dirty="0"/>
              <a:t>Kui juhendajale sobib, siis ta võib tuua ka isikliku näite: „</a:t>
            </a:r>
            <a:r>
              <a:rPr lang="et-EE" sz="6400" i="1" dirty="0"/>
              <a:t>näiteks mina tunnen seda pilti vaadates…, mõtlen … ja kogen…oma kehas.</a:t>
            </a:r>
            <a:r>
              <a:rPr lang="et-EE" sz="6400" dirty="0"/>
              <a:t>“ </a:t>
            </a:r>
            <a:endParaRPr lang="en-US" sz="6400" dirty="0"/>
          </a:p>
          <a:p>
            <a:r>
              <a:rPr lang="et-EE" sz="6400" dirty="0"/>
              <a:t>„</a:t>
            </a:r>
            <a:r>
              <a:rPr lang="et-EE" sz="6400" i="1" dirty="0"/>
              <a:t>Kui märkad esile kerkimas hinnangut või mõtet, näiteks „see ei meeldi mulle“, „Ma ei soovi seda kogeda“, siis lase ka sellel olla ja too oma tähelepanu taas oma kehalistele aistingutele. Kui märkad hirmu, et see pilt hakkab sind tulevikus segama, siis lepi sellega ja märka, milline on selle hirmuga seonduv kogemus sinu kehas. Mida iganes sa märkad, hoia tähelepanu oma kehas</a:t>
            </a:r>
            <a:r>
              <a:rPr lang="et-EE" sz="6400" dirty="0"/>
              <a:t>.“</a:t>
            </a:r>
            <a:endParaRPr lang="en-US" sz="6400" dirty="0"/>
          </a:p>
          <a:p>
            <a:r>
              <a:rPr lang="et-EE" sz="6400" dirty="0" smtClean="0"/>
              <a:t>Julgusta </a:t>
            </a:r>
            <a:r>
              <a:rPr lang="et-EE" sz="6400" dirty="0"/>
              <a:t>katseisikut näidispiltide vaatamise ajal küsimusi küsima, kui instruktsioon on talle segane. Võid katseisikule öelda „</a:t>
            </a:r>
            <a:r>
              <a:rPr lang="et-EE" sz="6400" i="1" dirty="0"/>
              <a:t>Kui sa ei ole kindel, kas said instruktsioonist õigesti aru, siis võid proovida näidispiltide vaatamise ajal mulle oma kogemust kirjeldada</a:t>
            </a:r>
            <a:r>
              <a:rPr lang="et-EE" sz="6400" dirty="0"/>
              <a:t>.“, aga ära sunni katseisikut seda tegema. Kui olete katseisikuga näidispildid läbi vaadanud, siis palu katseisikul </a:t>
            </a:r>
            <a:r>
              <a:rPr lang="et-EE" sz="6400" dirty="0" smtClean="0"/>
              <a:t>sõnastada instruktsioon ise. </a:t>
            </a:r>
            <a:endParaRPr lang="en-US" sz="6400" dirty="0"/>
          </a:p>
          <a:p>
            <a:r>
              <a:rPr lang="et-EE" sz="6400" dirty="0"/>
              <a:t>Küsi, kas katseisikul on küsimusi ja kuivõrd on tema jaoks selge selle katse instruktsioon. </a:t>
            </a:r>
            <a:endParaRPr lang="en-US" sz="6400" dirty="0"/>
          </a:p>
          <a:p>
            <a:endParaRPr lang="en-US" dirty="0"/>
          </a:p>
        </p:txBody>
      </p:sp>
    </p:spTree>
    <p:extLst>
      <p:ext uri="{BB962C8B-B14F-4D97-AF65-F5344CB8AC3E}">
        <p14:creationId xmlns:p14="http://schemas.microsoft.com/office/powerpoint/2010/main" val="198699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329" y="1214049"/>
            <a:ext cx="1692177" cy="6639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361">
                <a:solidFill>
                  <a:schemeClr val="bg1"/>
                </a:solidFill>
                <a:latin typeface="Tw Cen MT" pitchFamily="34" charset="0"/>
                <a:ea typeface="Lucida Sans Unicode" pitchFamily="34" charset="0"/>
                <a:cs typeface="Lucida Sans Unicode" pitchFamily="34" charset="0"/>
              </a:rPr>
              <a:t>Kontrolltingimus </a:t>
            </a:r>
          </a:p>
          <a:p>
            <a:pPr algn="ctr"/>
            <a:r>
              <a:rPr lang="et-EE" altLang="et-EE" sz="1361">
                <a:solidFill>
                  <a:schemeClr val="bg1"/>
                </a:solidFill>
                <a:latin typeface="Tw Cen MT" pitchFamily="34" charset="0"/>
                <a:ea typeface="Lucida Sans Unicode" pitchFamily="34" charset="0"/>
                <a:cs typeface="Lucida Sans Unicode" pitchFamily="34" charset="0"/>
              </a:rPr>
              <a:t>„VAATA“</a:t>
            </a:r>
            <a:endParaRPr lang="en-US" altLang="et-EE" sz="1361">
              <a:solidFill>
                <a:schemeClr val="bg1"/>
              </a:solidFill>
              <a:latin typeface="Tw Cen MT" pitchFamily="34" charset="0"/>
              <a:ea typeface="Lucida Sans Unicode" pitchFamily="34" charset="0"/>
              <a:cs typeface="Lucida Sans Unicode" pitchFamily="34" charset="0"/>
            </a:endParaRPr>
          </a:p>
        </p:txBody>
      </p:sp>
      <p:sp>
        <p:nvSpPr>
          <p:cNvPr id="4" name="Rectangle 3"/>
          <p:cNvSpPr/>
          <p:nvPr/>
        </p:nvSpPr>
        <p:spPr>
          <a:xfrm>
            <a:off x="4688973" y="1179485"/>
            <a:ext cx="1690738" cy="68839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361">
                <a:solidFill>
                  <a:schemeClr val="bg1"/>
                </a:solidFill>
                <a:latin typeface="Tw Cen MT" pitchFamily="34" charset="0"/>
                <a:ea typeface="Lucida Sans Unicode" pitchFamily="34" charset="0"/>
                <a:cs typeface="Lucida Sans Unicode" pitchFamily="34" charset="0"/>
              </a:rPr>
              <a:t>Tähelepanu kõrvalejuhtimine</a:t>
            </a:r>
          </a:p>
          <a:p>
            <a:pPr algn="ctr"/>
            <a:r>
              <a:rPr lang="et-EE" altLang="et-EE" sz="1361">
                <a:solidFill>
                  <a:schemeClr val="bg1"/>
                </a:solidFill>
                <a:latin typeface="Tw Cen MT" pitchFamily="34" charset="0"/>
                <a:ea typeface="Lucida Sans Unicode" pitchFamily="34" charset="0"/>
                <a:cs typeface="Lucida Sans Unicode" pitchFamily="34" charset="0"/>
              </a:rPr>
              <a:t>„LOENDA“</a:t>
            </a:r>
            <a:endParaRPr lang="en-US" altLang="et-EE" sz="1361">
              <a:solidFill>
                <a:schemeClr val="bg1"/>
              </a:solidFill>
              <a:latin typeface="Tw Cen MT" pitchFamily="34" charset="0"/>
              <a:ea typeface="Lucida Sans Unicode" pitchFamily="34" charset="0"/>
              <a:cs typeface="Lucida Sans Unicode" pitchFamily="34" charset="0"/>
            </a:endParaRPr>
          </a:p>
        </p:txBody>
      </p:sp>
      <p:sp>
        <p:nvSpPr>
          <p:cNvPr id="5" name="Rectangle 4"/>
          <p:cNvSpPr/>
          <p:nvPr/>
        </p:nvSpPr>
        <p:spPr>
          <a:xfrm>
            <a:off x="6674942" y="1179485"/>
            <a:ext cx="1692177" cy="69847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361">
                <a:solidFill>
                  <a:schemeClr val="bg1"/>
                </a:solidFill>
                <a:latin typeface="Tw Cen MT" pitchFamily="34" charset="0"/>
                <a:ea typeface="Lucida Sans Unicode" pitchFamily="34" charset="0"/>
                <a:cs typeface="Lucida Sans Unicode" pitchFamily="34" charset="0"/>
              </a:rPr>
              <a:t>Aktsepteerimine ja teadvelolek</a:t>
            </a:r>
          </a:p>
          <a:p>
            <a:pPr algn="ctr"/>
            <a:r>
              <a:rPr lang="et-EE" altLang="et-EE" sz="1361">
                <a:solidFill>
                  <a:schemeClr val="bg1"/>
                </a:solidFill>
                <a:latin typeface="Tw Cen MT" pitchFamily="34" charset="0"/>
                <a:ea typeface="Lucida Sans Unicode" pitchFamily="34" charset="0"/>
                <a:cs typeface="Lucida Sans Unicode" pitchFamily="34" charset="0"/>
              </a:rPr>
              <a:t>„SISEVAATLUS“</a:t>
            </a:r>
            <a:endParaRPr lang="en-US" altLang="et-EE" sz="1361">
              <a:solidFill>
                <a:schemeClr val="bg1"/>
              </a:solidFill>
              <a:latin typeface="Tw Cen MT" pitchFamily="34" charset="0"/>
              <a:ea typeface="Lucida Sans Unicode" pitchFamily="34" charset="0"/>
              <a:cs typeface="Lucida Sans Unicode" pitchFamily="34" charset="0"/>
            </a:endParaRPr>
          </a:p>
        </p:txBody>
      </p:sp>
      <p:sp>
        <p:nvSpPr>
          <p:cNvPr id="6" name="Rectangle 5"/>
          <p:cNvSpPr/>
          <p:nvPr/>
        </p:nvSpPr>
        <p:spPr>
          <a:xfrm>
            <a:off x="8575941" y="1214049"/>
            <a:ext cx="1693618" cy="663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361">
                <a:solidFill>
                  <a:schemeClr val="bg1"/>
                </a:solidFill>
                <a:latin typeface="Tw Cen MT" pitchFamily="34" charset="0"/>
                <a:ea typeface="Lucida Sans Unicode" pitchFamily="34" charset="0"/>
                <a:cs typeface="Lucida Sans Unicode" pitchFamily="34" charset="0"/>
              </a:rPr>
              <a:t>„Ajaloo“ tingimus </a:t>
            </a:r>
          </a:p>
          <a:p>
            <a:pPr algn="ctr"/>
            <a:r>
              <a:rPr lang="et-EE" altLang="et-EE" sz="1361">
                <a:solidFill>
                  <a:schemeClr val="bg1"/>
                </a:solidFill>
                <a:latin typeface="Tw Cen MT" pitchFamily="34" charset="0"/>
                <a:ea typeface="Lucida Sans Unicode" pitchFamily="34" charset="0"/>
                <a:cs typeface="Lucida Sans Unicode" pitchFamily="34" charset="0"/>
              </a:rPr>
              <a:t>„HINDA“</a:t>
            </a:r>
            <a:endParaRPr lang="en-US" altLang="et-EE" sz="1361">
              <a:solidFill>
                <a:schemeClr val="bg1"/>
              </a:solidFill>
              <a:latin typeface="Tw Cen MT" pitchFamily="34" charset="0"/>
              <a:ea typeface="Lucida Sans Unicode" pitchFamily="34" charset="0"/>
              <a:cs typeface="Lucida Sans Unicode" pitchFamily="34" charset="0"/>
            </a:endParaRPr>
          </a:p>
        </p:txBody>
      </p:sp>
      <p:sp>
        <p:nvSpPr>
          <p:cNvPr id="27" name="Rectangle 26"/>
          <p:cNvSpPr/>
          <p:nvPr/>
        </p:nvSpPr>
        <p:spPr>
          <a:xfrm>
            <a:off x="1720822" y="2057977"/>
            <a:ext cx="964901" cy="122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lstStyle/>
          <a:p>
            <a:pPr algn="ctr"/>
            <a:r>
              <a:rPr lang="et-EE" altLang="et-EE" sz="1361">
                <a:solidFill>
                  <a:schemeClr val="tx1"/>
                </a:solidFill>
                <a:latin typeface="Tw Cen MT" pitchFamily="34" charset="0"/>
                <a:ea typeface="Lucida Sans Unicode" pitchFamily="34" charset="0"/>
                <a:cs typeface="Lucida Sans Unicode" pitchFamily="34" charset="0"/>
              </a:rPr>
              <a:t>Kirjalik ja suuline juhend + </a:t>
            </a:r>
          </a:p>
          <a:p>
            <a:pPr algn="ctr"/>
            <a:r>
              <a:rPr lang="et-EE" altLang="et-EE" sz="1361">
                <a:solidFill>
                  <a:schemeClr val="tx1"/>
                </a:solidFill>
                <a:latin typeface="Tw Cen MT" pitchFamily="34" charset="0"/>
                <a:ea typeface="Lucida Sans Unicode" pitchFamily="34" charset="0"/>
                <a:cs typeface="Lucida Sans Unicode" pitchFamily="34" charset="0"/>
              </a:rPr>
              <a:t>Harjutus </a:t>
            </a:r>
          </a:p>
          <a:p>
            <a:pPr algn="ctr"/>
            <a:r>
              <a:rPr lang="et-EE" altLang="et-EE" sz="1361">
                <a:solidFill>
                  <a:schemeClr val="tx1"/>
                </a:solidFill>
                <a:latin typeface="Tw Cen MT" pitchFamily="34" charset="0"/>
                <a:ea typeface="Lucida Sans Unicode" pitchFamily="34" charset="0"/>
                <a:cs typeface="Lucida Sans Unicode" pitchFamily="34" charset="0"/>
              </a:rPr>
              <a:t>(6 pilti)</a:t>
            </a:r>
          </a:p>
          <a:p>
            <a:pPr algn="ctr"/>
            <a:endParaRPr lang="et-EE" altLang="et-EE" sz="1361">
              <a:solidFill>
                <a:schemeClr val="tx1"/>
              </a:solidFill>
              <a:latin typeface="Tw Cen MT" pitchFamily="34" charset="0"/>
              <a:ea typeface="Lucida Sans Unicode" pitchFamily="34" charset="0"/>
              <a:cs typeface="Lucida Sans Unicode" pitchFamily="34" charset="0"/>
            </a:endParaRPr>
          </a:p>
          <a:p>
            <a:pPr algn="ctr"/>
            <a:endParaRPr lang="et-EE" altLang="et-EE" sz="1361">
              <a:solidFill>
                <a:schemeClr val="tx1"/>
              </a:solidFill>
              <a:latin typeface="Tw Cen MT" pitchFamily="34" charset="0"/>
              <a:ea typeface="Lucida Sans Unicode" pitchFamily="34" charset="0"/>
              <a:cs typeface="Lucida Sans Unicode" pitchFamily="34" charset="0"/>
            </a:endParaRPr>
          </a:p>
          <a:p>
            <a:pPr algn="ctr"/>
            <a:endParaRPr lang="en-US" altLang="et-EE" sz="1089">
              <a:solidFill>
                <a:schemeClr val="tx1"/>
              </a:solidFill>
              <a:latin typeface="Tw Cen MT" pitchFamily="34" charset="0"/>
              <a:ea typeface="Lucida Sans Unicode" pitchFamily="34" charset="0"/>
              <a:cs typeface="Lucida Sans Unicode" pitchFamily="34" charset="0"/>
            </a:endParaRPr>
          </a:p>
        </p:txBody>
      </p:sp>
      <p:sp>
        <p:nvSpPr>
          <p:cNvPr id="37" name="Rectangle 36"/>
          <p:cNvSpPr/>
          <p:nvPr/>
        </p:nvSpPr>
        <p:spPr>
          <a:xfrm>
            <a:off x="2743329" y="2057977"/>
            <a:ext cx="1692177" cy="122412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270">
                <a:solidFill>
                  <a:srgbClr val="0070C0"/>
                </a:solidFill>
                <a:latin typeface="Tw Cen MT" pitchFamily="34" charset="0"/>
                <a:ea typeface="Lucida Sans Unicode" pitchFamily="34" charset="0"/>
                <a:cs typeface="Lucida Sans Unicode" pitchFamily="34" charset="0"/>
              </a:rPr>
              <a:t>Keskendu pildi sisule ja pane tähele erinevaid detaile</a:t>
            </a:r>
            <a:endParaRPr lang="en-US" altLang="et-EE" sz="1270">
              <a:solidFill>
                <a:srgbClr val="0070C0"/>
              </a:solidFill>
              <a:latin typeface="Tw Cen MT" pitchFamily="34" charset="0"/>
              <a:ea typeface="Lucida Sans Unicode" pitchFamily="34" charset="0"/>
              <a:cs typeface="Lucida Sans Unicode" pitchFamily="34" charset="0"/>
            </a:endParaRPr>
          </a:p>
        </p:txBody>
      </p:sp>
      <p:sp>
        <p:nvSpPr>
          <p:cNvPr id="38" name="Rectangle 37"/>
          <p:cNvSpPr/>
          <p:nvPr/>
        </p:nvSpPr>
        <p:spPr>
          <a:xfrm>
            <a:off x="6631737" y="2057977"/>
            <a:ext cx="1692177" cy="122412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270">
                <a:solidFill>
                  <a:srgbClr val="0070C0"/>
                </a:solidFill>
                <a:latin typeface="Tw Cen MT" pitchFamily="34" charset="0"/>
                <a:ea typeface="Lucida Sans Unicode" pitchFamily="34" charset="0"/>
                <a:cs typeface="Lucida Sans Unicode" pitchFamily="34" charset="0"/>
              </a:rPr>
              <a:t>Pööra tp sisemisele kogemusele; </a:t>
            </a:r>
          </a:p>
          <a:p>
            <a:pPr algn="ctr"/>
            <a:r>
              <a:rPr lang="et-EE" altLang="et-EE" sz="1270">
                <a:solidFill>
                  <a:srgbClr val="0070C0"/>
                </a:solidFill>
                <a:latin typeface="Tw Cen MT" pitchFamily="34" charset="0"/>
                <a:ea typeface="Lucida Sans Unicode" pitchFamily="34" charset="0"/>
                <a:cs typeface="Lucida Sans Unicode" pitchFamily="34" charset="0"/>
              </a:rPr>
              <a:t>teadvusta tundeid, mõtteid ja kehalisi aistingud; ära püüa juhtida</a:t>
            </a:r>
            <a:endParaRPr lang="en-US" altLang="et-EE" sz="1270">
              <a:solidFill>
                <a:srgbClr val="0070C0"/>
              </a:solidFill>
              <a:latin typeface="Tw Cen MT" pitchFamily="34" charset="0"/>
              <a:ea typeface="Lucida Sans Unicode" pitchFamily="34" charset="0"/>
              <a:cs typeface="Lucida Sans Unicode" pitchFamily="34" charset="0"/>
            </a:endParaRPr>
          </a:p>
        </p:txBody>
      </p:sp>
      <p:sp>
        <p:nvSpPr>
          <p:cNvPr id="39" name="Rectangle 38"/>
          <p:cNvSpPr/>
          <p:nvPr/>
        </p:nvSpPr>
        <p:spPr>
          <a:xfrm>
            <a:off x="4688973" y="2057977"/>
            <a:ext cx="1690738" cy="122412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270">
                <a:solidFill>
                  <a:srgbClr val="0070C0"/>
                </a:solidFill>
                <a:latin typeface="Tw Cen MT" pitchFamily="34" charset="0"/>
                <a:ea typeface="Lucida Sans Unicode" pitchFamily="34" charset="0"/>
                <a:cs typeface="Lucida Sans Unicode" pitchFamily="34" charset="0"/>
              </a:rPr>
              <a:t>Loenda mõttes pildi vaatamise ajal arvust 566 allapoole, ühe bloki (ntr/neg) sees</a:t>
            </a:r>
            <a:endParaRPr lang="en-US" altLang="et-EE" sz="1270">
              <a:solidFill>
                <a:srgbClr val="0070C0"/>
              </a:solidFill>
              <a:latin typeface="Tw Cen MT" pitchFamily="34" charset="0"/>
              <a:ea typeface="Lucida Sans Unicode" pitchFamily="34" charset="0"/>
              <a:cs typeface="Lucida Sans Unicode" pitchFamily="34" charset="0"/>
            </a:endParaRPr>
          </a:p>
        </p:txBody>
      </p:sp>
      <p:sp>
        <p:nvSpPr>
          <p:cNvPr id="41" name="Rectangle 40"/>
          <p:cNvSpPr/>
          <p:nvPr/>
        </p:nvSpPr>
        <p:spPr>
          <a:xfrm>
            <a:off x="8575941" y="2057977"/>
            <a:ext cx="1693618" cy="12241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270">
                <a:solidFill>
                  <a:srgbClr val="0070C0"/>
                </a:solidFill>
                <a:latin typeface="Tw Cen MT" pitchFamily="34" charset="0"/>
                <a:ea typeface="Lucida Sans Unicode" pitchFamily="34" charset="0"/>
                <a:cs typeface="Lucida Sans Unicode" pitchFamily="34" charset="0"/>
              </a:rPr>
              <a:t>Näed uuesti seninähtud pilte, kirjelda emotsionaalse teljestiku abil tunnet, mida pilt uuesti vaatamisel tekitas </a:t>
            </a:r>
            <a:endParaRPr lang="en-US" altLang="et-EE" sz="1270">
              <a:solidFill>
                <a:srgbClr val="0070C0"/>
              </a:solidFill>
              <a:latin typeface="Tw Cen MT" pitchFamily="34" charset="0"/>
              <a:ea typeface="Lucida Sans Unicode" pitchFamily="34" charset="0"/>
              <a:cs typeface="Lucida Sans Unicode" pitchFamily="34" charset="0"/>
            </a:endParaRPr>
          </a:p>
        </p:txBody>
      </p:sp>
      <p:grpSp>
        <p:nvGrpSpPr>
          <p:cNvPr id="28683" name="Group 86"/>
          <p:cNvGrpSpPr>
            <a:grpSpLocks/>
          </p:cNvGrpSpPr>
          <p:nvPr/>
        </p:nvGrpSpPr>
        <p:grpSpPr bwMode="auto">
          <a:xfrm>
            <a:off x="6758471" y="3948895"/>
            <a:ext cx="934658" cy="2518825"/>
            <a:chOff x="4669354" y="2714210"/>
            <a:chExt cx="934719" cy="2519287"/>
          </a:xfrm>
        </p:grpSpPr>
        <p:sp>
          <p:nvSpPr>
            <p:cNvPr id="49" name="Rectangle 48"/>
            <p:cNvSpPr/>
            <p:nvPr/>
          </p:nvSpPr>
          <p:spPr>
            <a:xfrm>
              <a:off x="4688077" y="4370688"/>
              <a:ext cx="872789" cy="862809"/>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t-EE" altLang="et-EE" sz="1996">
                  <a:solidFill>
                    <a:schemeClr val="tx1"/>
                  </a:solidFill>
                  <a:latin typeface="Tw Cen MT" pitchFamily="34" charset="0"/>
                  <a:ea typeface="Lucida Sans Unicode" pitchFamily="34" charset="0"/>
                  <a:cs typeface="Lucida Sans Unicode" pitchFamily="34" charset="0"/>
                </a:rPr>
                <a:t>PILT</a:t>
              </a:r>
              <a:endParaRPr lang="en-US" altLang="et-EE" sz="1996">
                <a:solidFill>
                  <a:schemeClr val="tx1"/>
                </a:solidFill>
                <a:latin typeface="Tw Cen MT" pitchFamily="34" charset="0"/>
                <a:ea typeface="Lucida Sans Unicode" pitchFamily="34" charset="0"/>
                <a:cs typeface="Lucida Sans Unicode" pitchFamily="34" charset="0"/>
              </a:endParaRPr>
            </a:p>
          </p:txBody>
        </p:sp>
        <p:sp>
          <p:nvSpPr>
            <p:cNvPr id="50" name="Rectangle 49"/>
            <p:cNvSpPr/>
            <p:nvPr/>
          </p:nvSpPr>
          <p:spPr>
            <a:xfrm>
              <a:off x="4688077" y="3526604"/>
              <a:ext cx="872789" cy="619379"/>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t-EE" altLang="et-EE" sz="1996" b="1">
                  <a:solidFill>
                    <a:schemeClr val="tx1"/>
                  </a:solidFill>
                  <a:latin typeface="Tw Cen MT" pitchFamily="34" charset="0"/>
                  <a:ea typeface="Lucida Sans Unicode" pitchFamily="34" charset="0"/>
                  <a:cs typeface="Lucida Sans Unicode" pitchFamily="34" charset="0"/>
                </a:rPr>
                <a:t>+</a:t>
              </a:r>
              <a:endParaRPr lang="en-US" altLang="et-EE" sz="1996" b="1">
                <a:solidFill>
                  <a:schemeClr val="tx1"/>
                </a:solidFill>
                <a:latin typeface="Tw Cen MT" pitchFamily="34" charset="0"/>
                <a:ea typeface="Lucida Sans Unicode" pitchFamily="34" charset="0"/>
                <a:cs typeface="Lucida Sans Unicode" pitchFamily="34" charset="0"/>
              </a:endParaRPr>
            </a:p>
          </p:txBody>
        </p:sp>
        <p:sp>
          <p:nvSpPr>
            <p:cNvPr id="51" name="Rectangle 50"/>
            <p:cNvSpPr/>
            <p:nvPr/>
          </p:nvSpPr>
          <p:spPr>
            <a:xfrm>
              <a:off x="4683756" y="2714210"/>
              <a:ext cx="872789" cy="619379"/>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t-EE" sz="1633">
                <a:solidFill>
                  <a:srgbClr val="FFFFFF"/>
                </a:solidFill>
                <a:latin typeface="Tw Cen MT" pitchFamily="34" charset="0"/>
                <a:ea typeface="Lucida Sans Unicode" pitchFamily="34" charset="0"/>
                <a:cs typeface="Lucida Sans Unicode" pitchFamily="34" charset="0"/>
              </a:endParaRPr>
            </a:p>
          </p:txBody>
        </p:sp>
        <p:cxnSp>
          <p:nvCxnSpPr>
            <p:cNvPr id="52" name="Straight Arrow Connector 51"/>
            <p:cNvCxnSpPr/>
            <p:nvPr/>
          </p:nvCxnSpPr>
          <p:spPr>
            <a:xfrm rot="5400000">
              <a:off x="5026523" y="3411372"/>
              <a:ext cx="181492" cy="0"/>
            </a:xfrm>
            <a:prstGeom prst="straightConnector1">
              <a:avLst/>
            </a:prstGeom>
            <a:ln w="127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flipV="1">
              <a:off x="5033005" y="4244652"/>
              <a:ext cx="180052" cy="0"/>
            </a:xfrm>
            <a:prstGeom prst="straightConnector1">
              <a:avLst/>
            </a:prstGeom>
            <a:ln w="127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711" name="TextBox 53"/>
            <p:cNvSpPr txBox="1">
              <a:spLocks noChangeArrowheads="1"/>
            </p:cNvSpPr>
            <p:nvPr/>
          </p:nvSpPr>
          <p:spPr bwMode="auto">
            <a:xfrm>
              <a:off x="4669354" y="2931711"/>
              <a:ext cx="934719" cy="39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charset="0"/>
                <a:buChar char="•"/>
                <a:defRPr sz="2600">
                  <a:solidFill>
                    <a:schemeClr val="tx1"/>
                  </a:solidFill>
                  <a:latin typeface="Arial" charset="0"/>
                </a:defRPr>
              </a:lvl1pPr>
              <a:lvl2pPr>
                <a:spcBef>
                  <a:spcPct val="20000"/>
                </a:spcBef>
                <a:buClr>
                  <a:schemeClr val="accent1"/>
                </a:buClr>
                <a:buSzPct val="85000"/>
                <a:buFont typeface="Arial" charset="0"/>
                <a:buChar char="•"/>
                <a:defRPr sz="2200">
                  <a:solidFill>
                    <a:schemeClr val="tx1"/>
                  </a:solidFill>
                  <a:latin typeface="Arial" charset="0"/>
                </a:defRPr>
              </a:lvl2pPr>
              <a:lvl3pPr>
                <a:spcBef>
                  <a:spcPct val="20000"/>
                </a:spcBef>
                <a:buClr>
                  <a:schemeClr val="accent1"/>
                </a:buClr>
                <a:buSzPct val="90000"/>
                <a:buFont typeface="Arial" charset="0"/>
                <a:buChar char="•"/>
                <a:defRPr sz="2000">
                  <a:solidFill>
                    <a:schemeClr val="tx1"/>
                  </a:solidFill>
                  <a:latin typeface="Arial" charset="0"/>
                </a:defRPr>
              </a:lvl3pPr>
              <a:lvl4pPr>
                <a:spcBef>
                  <a:spcPct val="20000"/>
                </a:spcBef>
                <a:buClr>
                  <a:schemeClr val="accent1"/>
                </a:buClr>
                <a:buFont typeface="Arial" charset="0"/>
                <a:buChar char="•"/>
                <a:defRPr>
                  <a:solidFill>
                    <a:schemeClr val="tx1"/>
                  </a:solidFill>
                  <a:latin typeface="Arial" charset="0"/>
                </a:defRPr>
              </a:lvl4pPr>
              <a:lvl5pPr>
                <a:spcBef>
                  <a:spcPct val="20000"/>
                </a:spcBef>
                <a:buClr>
                  <a:schemeClr val="accent1"/>
                </a:buClr>
                <a:buSzPct val="100000"/>
                <a:buFont typeface="Arial" charset="0"/>
                <a:buChar char="•"/>
                <a:defRPr sz="1500">
                  <a:solidFill>
                    <a:schemeClr val="tx1"/>
                  </a:solidFill>
                  <a:latin typeface="Arial" charset="0"/>
                </a:defRPr>
              </a:lvl5pPr>
              <a:lvl6pPr marL="25146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6pPr>
              <a:lvl7pPr marL="29718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7pPr>
              <a:lvl8pPr marL="34290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8pPr>
              <a:lvl9pPr marL="38862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9pPr>
            </a:lstStyle>
            <a:p>
              <a:pPr>
                <a:spcBef>
                  <a:spcPct val="0"/>
                </a:spcBef>
                <a:buClrTx/>
                <a:buSzTx/>
                <a:buFontTx/>
                <a:buNone/>
              </a:pPr>
              <a:r>
                <a:rPr lang="et-EE" altLang="et-EE" sz="998">
                  <a:latin typeface="Calibri" pitchFamily="34" charset="0"/>
                </a:rPr>
                <a:t>750 -1250 ms </a:t>
              </a:r>
            </a:p>
            <a:p>
              <a:pPr>
                <a:spcBef>
                  <a:spcPct val="0"/>
                </a:spcBef>
                <a:buClrTx/>
                <a:buSzTx/>
                <a:buFontTx/>
                <a:buNone/>
              </a:pPr>
              <a:r>
                <a:rPr lang="et-EE" altLang="et-EE" sz="998">
                  <a:latin typeface="Calibri" pitchFamily="34" charset="0"/>
                </a:rPr>
                <a:t>(M=1000 ms)</a:t>
              </a:r>
              <a:endParaRPr lang="en-US" altLang="et-EE" sz="998">
                <a:latin typeface="Calibri" pitchFamily="34" charset="0"/>
              </a:endParaRPr>
            </a:p>
          </p:txBody>
        </p:sp>
        <p:sp>
          <p:nvSpPr>
            <p:cNvPr id="28712" name="TextBox 54"/>
            <p:cNvSpPr txBox="1">
              <a:spLocks noChangeArrowheads="1"/>
            </p:cNvSpPr>
            <p:nvPr/>
          </p:nvSpPr>
          <p:spPr bwMode="auto">
            <a:xfrm>
              <a:off x="4768235" y="3836638"/>
              <a:ext cx="728414" cy="25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t-EE" altLang="et-EE" sz="1089">
                  <a:cs typeface="Arial" charset="0"/>
                </a:rPr>
                <a:t>1000 ms</a:t>
              </a:r>
            </a:p>
          </p:txBody>
        </p:sp>
        <p:sp>
          <p:nvSpPr>
            <p:cNvPr id="28713" name="TextBox 55"/>
            <p:cNvSpPr txBox="1">
              <a:spLocks noChangeArrowheads="1"/>
            </p:cNvSpPr>
            <p:nvPr/>
          </p:nvSpPr>
          <p:spPr bwMode="auto">
            <a:xfrm>
              <a:off x="4783591" y="4943047"/>
              <a:ext cx="775843" cy="25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t-EE" altLang="et-EE" sz="1089">
                  <a:cs typeface="Arial" charset="0"/>
                </a:rPr>
                <a:t>5000 ms</a:t>
              </a:r>
            </a:p>
          </p:txBody>
        </p:sp>
      </p:grpSp>
      <p:sp>
        <p:nvSpPr>
          <p:cNvPr id="73" name="Rectangle 72"/>
          <p:cNvSpPr/>
          <p:nvPr/>
        </p:nvSpPr>
        <p:spPr>
          <a:xfrm>
            <a:off x="8594663" y="3411719"/>
            <a:ext cx="430606" cy="3097765"/>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vert" lIns="91438" tIns="45719" rIns="91438" bIns="45719" anchor="ctr"/>
          <a:lstStyle/>
          <a:p>
            <a:pPr algn="ctr">
              <a:defRPr/>
            </a:pPr>
            <a:r>
              <a:rPr lang="et-EE" sz="1361" dirty="0">
                <a:solidFill>
                  <a:schemeClr val="bg1"/>
                </a:solidFill>
              </a:rPr>
              <a:t>60 pilti randomiseeritud järjekorras; </a:t>
            </a:r>
          </a:p>
          <a:p>
            <a:pPr algn="ctr">
              <a:defRPr/>
            </a:pPr>
            <a:r>
              <a:rPr lang="et-EE" sz="1361" dirty="0">
                <a:solidFill>
                  <a:schemeClr val="bg1"/>
                </a:solidFill>
              </a:rPr>
              <a:t>1 puhkepaus</a:t>
            </a:r>
          </a:p>
        </p:txBody>
      </p:sp>
      <p:sp>
        <p:nvSpPr>
          <p:cNvPr id="104" name="Rectangle 103"/>
          <p:cNvSpPr/>
          <p:nvPr/>
        </p:nvSpPr>
        <p:spPr>
          <a:xfrm>
            <a:off x="1720822" y="3426121"/>
            <a:ext cx="964901" cy="313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r>
              <a:rPr lang="et-EE" altLang="et-EE" sz="1996">
                <a:solidFill>
                  <a:schemeClr val="tx1"/>
                </a:solidFill>
                <a:latin typeface="Tw Cen MT" pitchFamily="34" charset="0"/>
                <a:ea typeface="Lucida Sans Unicode" pitchFamily="34" charset="0"/>
                <a:cs typeface="Lucida Sans Unicode" pitchFamily="34" charset="0"/>
              </a:rPr>
              <a:t>Katse-</a:t>
            </a:r>
          </a:p>
          <a:p>
            <a:pPr algn="ctr"/>
            <a:r>
              <a:rPr lang="et-EE" altLang="et-EE" sz="1996">
                <a:solidFill>
                  <a:schemeClr val="tx1"/>
                </a:solidFill>
                <a:latin typeface="Tw Cen MT" pitchFamily="34" charset="0"/>
                <a:ea typeface="Lucida Sans Unicode" pitchFamily="34" charset="0"/>
                <a:cs typeface="Lucida Sans Unicode" pitchFamily="34" charset="0"/>
              </a:rPr>
              <a:t>blokk</a:t>
            </a:r>
            <a:endParaRPr lang="en-US" altLang="et-EE" sz="1996">
              <a:solidFill>
                <a:schemeClr val="tx1"/>
              </a:solidFill>
              <a:latin typeface="Tw Cen MT" pitchFamily="34" charset="0"/>
              <a:ea typeface="Lucida Sans Unicode" pitchFamily="34" charset="0"/>
              <a:cs typeface="Lucida Sans Unicode" pitchFamily="34" charset="0"/>
            </a:endParaRPr>
          </a:p>
        </p:txBody>
      </p:sp>
      <p:grpSp>
        <p:nvGrpSpPr>
          <p:cNvPr id="28686" name="Group 118"/>
          <p:cNvGrpSpPr>
            <a:grpSpLocks/>
          </p:cNvGrpSpPr>
          <p:nvPr/>
        </p:nvGrpSpPr>
        <p:grpSpPr bwMode="auto">
          <a:xfrm>
            <a:off x="3300667" y="3659425"/>
            <a:ext cx="2863021" cy="3024318"/>
            <a:chOff x="1925800" y="3103346"/>
            <a:chExt cx="2862224" cy="3023745"/>
          </a:xfrm>
        </p:grpSpPr>
        <p:grpSp>
          <p:nvGrpSpPr>
            <p:cNvPr id="28696" name="Group 104"/>
            <p:cNvGrpSpPr>
              <a:grpSpLocks/>
            </p:cNvGrpSpPr>
            <p:nvPr/>
          </p:nvGrpSpPr>
          <p:grpSpPr bwMode="auto">
            <a:xfrm>
              <a:off x="1925800" y="3103346"/>
              <a:ext cx="2862224" cy="2701918"/>
              <a:chOff x="1421744" y="2815314"/>
              <a:chExt cx="2862224" cy="2701918"/>
            </a:xfrm>
          </p:grpSpPr>
          <p:sp>
            <p:nvSpPr>
              <p:cNvPr id="28" name="Rectangle 27"/>
              <p:cNvSpPr/>
              <p:nvPr/>
            </p:nvSpPr>
            <p:spPr>
              <a:xfrm>
                <a:off x="1475015" y="2815314"/>
                <a:ext cx="1295775" cy="6479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t-EE" altLang="et-EE" sz="1361">
                    <a:solidFill>
                      <a:schemeClr val="tx1"/>
                    </a:solidFill>
                    <a:latin typeface="Tw Cen MT" pitchFamily="34" charset="0"/>
                    <a:ea typeface="Lucida Sans Unicode" pitchFamily="34" charset="0"/>
                    <a:cs typeface="Lucida Sans Unicode" pitchFamily="34" charset="0"/>
                  </a:rPr>
                  <a:t>Neutraalsed</a:t>
                </a:r>
                <a:endParaRPr lang="en-US" altLang="et-EE" sz="1361">
                  <a:solidFill>
                    <a:schemeClr val="tx1"/>
                  </a:solidFill>
                  <a:latin typeface="Tw Cen MT" pitchFamily="34" charset="0"/>
                  <a:ea typeface="Lucida Sans Unicode" pitchFamily="34" charset="0"/>
                  <a:cs typeface="Lucida Sans Unicode" pitchFamily="34" charset="0"/>
                </a:endParaRPr>
              </a:p>
            </p:txBody>
          </p:sp>
          <p:sp>
            <p:nvSpPr>
              <p:cNvPr id="44" name="Rectangle 43"/>
              <p:cNvSpPr/>
              <p:nvPr/>
            </p:nvSpPr>
            <p:spPr>
              <a:xfrm>
                <a:off x="1690978" y="3088891"/>
                <a:ext cx="1297215" cy="646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t-EE" altLang="et-EE" sz="1361">
                    <a:solidFill>
                      <a:schemeClr val="tx1"/>
                    </a:solidFill>
                    <a:latin typeface="Tw Cen MT" pitchFamily="34" charset="0"/>
                    <a:ea typeface="Lucida Sans Unicode" pitchFamily="34" charset="0"/>
                    <a:cs typeface="Lucida Sans Unicode" pitchFamily="34" charset="0"/>
                  </a:rPr>
                  <a:t>Neutraalsed</a:t>
                </a:r>
                <a:endParaRPr lang="en-US" altLang="et-EE" sz="1361">
                  <a:solidFill>
                    <a:schemeClr val="tx1"/>
                  </a:solidFill>
                  <a:latin typeface="Tw Cen MT" pitchFamily="34" charset="0"/>
                  <a:ea typeface="Lucida Sans Unicode" pitchFamily="34" charset="0"/>
                  <a:cs typeface="Lucida Sans Unicode" pitchFamily="34" charset="0"/>
                </a:endParaRPr>
              </a:p>
            </p:txBody>
          </p:sp>
          <p:sp>
            <p:nvSpPr>
              <p:cNvPr id="74" name="Rectangle 73"/>
              <p:cNvSpPr/>
              <p:nvPr/>
            </p:nvSpPr>
            <p:spPr>
              <a:xfrm>
                <a:off x="1906940" y="3391265"/>
                <a:ext cx="1297215" cy="6479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t-EE" altLang="et-EE" sz="1361">
                    <a:solidFill>
                      <a:schemeClr val="tx1"/>
                    </a:solidFill>
                    <a:latin typeface="Tw Cen MT" pitchFamily="34" charset="0"/>
                    <a:ea typeface="Lucida Sans Unicode" pitchFamily="34" charset="0"/>
                    <a:cs typeface="Lucida Sans Unicode" pitchFamily="34" charset="0"/>
                  </a:rPr>
                  <a:t>Neutraalsed</a:t>
                </a:r>
                <a:endParaRPr lang="en-US" altLang="et-EE" sz="1361">
                  <a:solidFill>
                    <a:schemeClr val="tx1"/>
                  </a:solidFill>
                  <a:latin typeface="Tw Cen MT" pitchFamily="34" charset="0"/>
                  <a:ea typeface="Lucida Sans Unicode" pitchFamily="34" charset="0"/>
                  <a:cs typeface="Lucida Sans Unicode" pitchFamily="34" charset="0"/>
                </a:endParaRPr>
              </a:p>
            </p:txBody>
          </p:sp>
          <p:sp>
            <p:nvSpPr>
              <p:cNvPr id="79" name="Rectangle 78"/>
              <p:cNvSpPr/>
              <p:nvPr/>
            </p:nvSpPr>
            <p:spPr>
              <a:xfrm>
                <a:off x="2196330" y="3749795"/>
                <a:ext cx="1295775" cy="6493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t-EE" altLang="et-EE" sz="1361">
                    <a:solidFill>
                      <a:schemeClr val="bg1"/>
                    </a:solidFill>
                    <a:latin typeface="Tw Cen MT" pitchFamily="34" charset="0"/>
                    <a:ea typeface="Lucida Sans Unicode" pitchFamily="34" charset="0"/>
                    <a:cs typeface="Lucida Sans Unicode" pitchFamily="34" charset="0"/>
                  </a:rPr>
                  <a:t>PAUS</a:t>
                </a:r>
                <a:endParaRPr lang="en-US" altLang="et-EE" sz="1361">
                  <a:solidFill>
                    <a:schemeClr val="bg1"/>
                  </a:solidFill>
                  <a:latin typeface="Tw Cen MT" pitchFamily="34" charset="0"/>
                  <a:ea typeface="Lucida Sans Unicode" pitchFamily="34" charset="0"/>
                  <a:cs typeface="Lucida Sans Unicode" pitchFamily="34" charset="0"/>
                </a:endParaRPr>
              </a:p>
            </p:txBody>
          </p:sp>
          <p:sp>
            <p:nvSpPr>
              <p:cNvPr id="75" name="Rectangle 74"/>
              <p:cNvSpPr/>
              <p:nvPr/>
            </p:nvSpPr>
            <p:spPr>
              <a:xfrm>
                <a:off x="2484280" y="4109764"/>
                <a:ext cx="1294336" cy="6479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t-EE" altLang="et-EE" sz="1361">
                    <a:solidFill>
                      <a:schemeClr val="tx1"/>
                    </a:solidFill>
                    <a:latin typeface="Tw Cen MT" pitchFamily="34" charset="0"/>
                    <a:ea typeface="Lucida Sans Unicode" pitchFamily="34" charset="0"/>
                    <a:cs typeface="Lucida Sans Unicode" pitchFamily="34" charset="0"/>
                  </a:rPr>
                  <a:t>Negatiivsed</a:t>
                </a:r>
                <a:endParaRPr lang="en-US" altLang="et-EE" sz="1361">
                  <a:solidFill>
                    <a:schemeClr val="tx1"/>
                  </a:solidFill>
                  <a:latin typeface="Tw Cen MT" pitchFamily="34" charset="0"/>
                  <a:ea typeface="Lucida Sans Unicode" pitchFamily="34" charset="0"/>
                  <a:cs typeface="Lucida Sans Unicode" pitchFamily="34" charset="0"/>
                </a:endParaRPr>
              </a:p>
            </p:txBody>
          </p:sp>
          <p:sp>
            <p:nvSpPr>
              <p:cNvPr id="76" name="Rectangle 75"/>
              <p:cNvSpPr/>
              <p:nvPr/>
            </p:nvSpPr>
            <p:spPr>
              <a:xfrm>
                <a:off x="2770791" y="4469734"/>
                <a:ext cx="1297215" cy="6479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t-EE" altLang="et-EE" sz="1361">
                    <a:solidFill>
                      <a:schemeClr val="tx1"/>
                    </a:solidFill>
                    <a:latin typeface="Tw Cen MT" pitchFamily="34" charset="0"/>
                    <a:ea typeface="Lucida Sans Unicode" pitchFamily="34" charset="0"/>
                    <a:cs typeface="Lucida Sans Unicode" pitchFamily="34" charset="0"/>
                  </a:rPr>
                  <a:t>Negatiivsed</a:t>
                </a:r>
                <a:endParaRPr lang="en-US" altLang="et-EE" sz="1361">
                  <a:solidFill>
                    <a:schemeClr val="tx1"/>
                  </a:solidFill>
                  <a:latin typeface="Tw Cen MT" pitchFamily="34" charset="0"/>
                  <a:ea typeface="Lucida Sans Unicode" pitchFamily="34" charset="0"/>
                  <a:cs typeface="Lucida Sans Unicode" pitchFamily="34" charset="0"/>
                </a:endParaRPr>
              </a:p>
            </p:txBody>
          </p:sp>
          <p:sp>
            <p:nvSpPr>
              <p:cNvPr id="77" name="Rectangle 76"/>
              <p:cNvSpPr/>
              <p:nvPr/>
            </p:nvSpPr>
            <p:spPr>
              <a:xfrm>
                <a:off x="2988193" y="4757710"/>
                <a:ext cx="1295775" cy="6493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t-EE" altLang="et-EE" sz="1361">
                    <a:solidFill>
                      <a:schemeClr val="tx1"/>
                    </a:solidFill>
                    <a:latin typeface="Tw Cen MT" pitchFamily="34" charset="0"/>
                    <a:ea typeface="Lucida Sans Unicode" pitchFamily="34" charset="0"/>
                    <a:cs typeface="Lucida Sans Unicode" pitchFamily="34" charset="0"/>
                  </a:rPr>
                  <a:t>Negatiivsed</a:t>
                </a:r>
              </a:p>
              <a:p>
                <a:pPr algn="ctr"/>
                <a:endParaRPr lang="et-EE" altLang="et-EE" sz="363">
                  <a:solidFill>
                    <a:srgbClr val="7F7F7F"/>
                  </a:solidFill>
                  <a:latin typeface="Tw Cen MT" pitchFamily="34" charset="0"/>
                  <a:ea typeface="Lucida Sans Unicode" pitchFamily="34" charset="0"/>
                  <a:cs typeface="Lucida Sans Unicode" pitchFamily="34" charset="0"/>
                </a:endParaRPr>
              </a:p>
              <a:p>
                <a:pPr algn="ctr"/>
                <a:r>
                  <a:rPr lang="et-EE" altLang="et-EE" sz="1089">
                    <a:solidFill>
                      <a:srgbClr val="7F7F7F"/>
                    </a:solidFill>
                    <a:latin typeface="Tw Cen MT" pitchFamily="34" charset="0"/>
                    <a:ea typeface="Lucida Sans Unicode" pitchFamily="34" charset="0"/>
                    <a:cs typeface="Lucida Sans Unicode" pitchFamily="34" charset="0"/>
                  </a:rPr>
                  <a:t>(10 pilti; blokis randomiseeritud)</a:t>
                </a:r>
                <a:endParaRPr lang="en-US" altLang="et-EE" sz="1089">
                  <a:solidFill>
                    <a:srgbClr val="7F7F7F"/>
                  </a:solidFill>
                  <a:latin typeface="Tw Cen MT" pitchFamily="34" charset="0"/>
                  <a:ea typeface="Lucida Sans Unicode" pitchFamily="34" charset="0"/>
                  <a:cs typeface="Lucida Sans Unicode" pitchFamily="34" charset="0"/>
                </a:endParaRPr>
              </a:p>
            </p:txBody>
          </p:sp>
          <p:cxnSp>
            <p:nvCxnSpPr>
              <p:cNvPr id="80" name="Straight Arrow Connector 79"/>
              <p:cNvCxnSpPr/>
              <p:nvPr/>
            </p:nvCxnSpPr>
            <p:spPr>
              <a:xfrm>
                <a:off x="1421744" y="3500696"/>
                <a:ext cx="1498781" cy="201583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8697" name="TextBox 105"/>
            <p:cNvSpPr txBox="1">
              <a:spLocks noChangeArrowheads="1"/>
            </p:cNvSpPr>
            <p:nvPr/>
          </p:nvSpPr>
          <p:spPr bwMode="auto">
            <a:xfrm rot="3183842">
              <a:off x="1615087" y="4847292"/>
              <a:ext cx="2160240" cy="39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charset="0"/>
                <a:buChar char="•"/>
                <a:defRPr sz="2600">
                  <a:solidFill>
                    <a:schemeClr val="tx1"/>
                  </a:solidFill>
                  <a:latin typeface="Arial" charset="0"/>
                </a:defRPr>
              </a:lvl1pPr>
              <a:lvl2pPr>
                <a:spcBef>
                  <a:spcPct val="20000"/>
                </a:spcBef>
                <a:buClr>
                  <a:schemeClr val="accent1"/>
                </a:buClr>
                <a:buSzPct val="85000"/>
                <a:buFont typeface="Arial" charset="0"/>
                <a:buChar char="•"/>
                <a:defRPr sz="2200">
                  <a:solidFill>
                    <a:schemeClr val="tx1"/>
                  </a:solidFill>
                  <a:latin typeface="Arial" charset="0"/>
                </a:defRPr>
              </a:lvl2pPr>
              <a:lvl3pPr>
                <a:spcBef>
                  <a:spcPct val="20000"/>
                </a:spcBef>
                <a:buClr>
                  <a:schemeClr val="accent1"/>
                </a:buClr>
                <a:buSzPct val="90000"/>
                <a:buFont typeface="Arial" charset="0"/>
                <a:buChar char="•"/>
                <a:defRPr sz="2000">
                  <a:solidFill>
                    <a:schemeClr val="tx1"/>
                  </a:solidFill>
                  <a:latin typeface="Arial" charset="0"/>
                </a:defRPr>
              </a:lvl3pPr>
              <a:lvl4pPr>
                <a:spcBef>
                  <a:spcPct val="20000"/>
                </a:spcBef>
                <a:buClr>
                  <a:schemeClr val="accent1"/>
                </a:buClr>
                <a:buFont typeface="Arial" charset="0"/>
                <a:buChar char="•"/>
                <a:defRPr>
                  <a:solidFill>
                    <a:schemeClr val="tx1"/>
                  </a:solidFill>
                  <a:latin typeface="Arial" charset="0"/>
                </a:defRPr>
              </a:lvl4pPr>
              <a:lvl5pPr>
                <a:spcBef>
                  <a:spcPct val="20000"/>
                </a:spcBef>
                <a:buClr>
                  <a:schemeClr val="accent1"/>
                </a:buClr>
                <a:buSzPct val="100000"/>
                <a:buFont typeface="Arial" charset="0"/>
                <a:buChar char="•"/>
                <a:defRPr sz="1500">
                  <a:solidFill>
                    <a:schemeClr val="tx1"/>
                  </a:solidFill>
                  <a:latin typeface="Arial" charset="0"/>
                </a:defRPr>
              </a:lvl5pPr>
              <a:lvl6pPr marL="25146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6pPr>
              <a:lvl7pPr marL="29718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7pPr>
              <a:lvl8pPr marL="34290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8pPr>
              <a:lvl9pPr marL="38862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9pPr>
            </a:lstStyle>
            <a:p>
              <a:pPr>
                <a:spcBef>
                  <a:spcPct val="0"/>
                </a:spcBef>
                <a:buClrTx/>
                <a:buSzTx/>
                <a:buFontTx/>
                <a:buNone/>
              </a:pPr>
              <a:r>
                <a:rPr lang="et-EE" altLang="et-EE" sz="1996">
                  <a:latin typeface="Calibri" pitchFamily="34" charset="0"/>
                </a:rPr>
                <a:t>Stiimulite esitus</a:t>
              </a:r>
            </a:p>
          </p:txBody>
        </p:sp>
      </p:grpSp>
      <p:sp>
        <p:nvSpPr>
          <p:cNvPr id="28687" name="TextBox 106"/>
          <p:cNvSpPr txBox="1">
            <a:spLocks noChangeArrowheads="1"/>
          </p:cNvSpPr>
          <p:nvPr/>
        </p:nvSpPr>
        <p:spPr bwMode="auto">
          <a:xfrm>
            <a:off x="6506444" y="3443403"/>
            <a:ext cx="1457433" cy="39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chemeClr val="accent1"/>
              </a:buClr>
              <a:buSzPct val="85000"/>
              <a:buFont typeface="Arial" charset="0"/>
              <a:buChar char="•"/>
              <a:defRPr sz="2600">
                <a:solidFill>
                  <a:schemeClr val="tx1"/>
                </a:solidFill>
                <a:latin typeface="Arial" charset="0"/>
              </a:defRPr>
            </a:lvl1pPr>
            <a:lvl2pPr>
              <a:spcBef>
                <a:spcPct val="20000"/>
              </a:spcBef>
              <a:buClr>
                <a:schemeClr val="accent1"/>
              </a:buClr>
              <a:buSzPct val="85000"/>
              <a:buFont typeface="Arial" charset="0"/>
              <a:buChar char="•"/>
              <a:defRPr sz="2200">
                <a:solidFill>
                  <a:schemeClr val="tx1"/>
                </a:solidFill>
                <a:latin typeface="Arial" charset="0"/>
              </a:defRPr>
            </a:lvl2pPr>
            <a:lvl3pPr>
              <a:spcBef>
                <a:spcPct val="20000"/>
              </a:spcBef>
              <a:buClr>
                <a:schemeClr val="accent1"/>
              </a:buClr>
              <a:buSzPct val="90000"/>
              <a:buFont typeface="Arial" charset="0"/>
              <a:buChar char="•"/>
              <a:defRPr sz="2000">
                <a:solidFill>
                  <a:schemeClr val="tx1"/>
                </a:solidFill>
                <a:latin typeface="Arial" charset="0"/>
              </a:defRPr>
            </a:lvl3pPr>
            <a:lvl4pPr>
              <a:spcBef>
                <a:spcPct val="20000"/>
              </a:spcBef>
              <a:buClr>
                <a:schemeClr val="accent1"/>
              </a:buClr>
              <a:buFont typeface="Arial" charset="0"/>
              <a:buChar char="•"/>
              <a:defRPr>
                <a:solidFill>
                  <a:schemeClr val="tx1"/>
                </a:solidFill>
                <a:latin typeface="Arial" charset="0"/>
              </a:defRPr>
            </a:lvl4pPr>
            <a:lvl5pPr>
              <a:spcBef>
                <a:spcPct val="20000"/>
              </a:spcBef>
              <a:buClr>
                <a:schemeClr val="accent1"/>
              </a:buClr>
              <a:buSzPct val="100000"/>
              <a:buFont typeface="Arial" charset="0"/>
              <a:buChar char="•"/>
              <a:defRPr sz="1500">
                <a:solidFill>
                  <a:schemeClr val="tx1"/>
                </a:solidFill>
                <a:latin typeface="Arial" charset="0"/>
              </a:defRPr>
            </a:lvl5pPr>
            <a:lvl6pPr marL="25146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6pPr>
            <a:lvl7pPr marL="29718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7pPr>
            <a:lvl8pPr marL="34290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8pPr>
            <a:lvl9pPr marL="38862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9pPr>
          </a:lstStyle>
          <a:p>
            <a:pPr>
              <a:spcBef>
                <a:spcPct val="0"/>
              </a:spcBef>
              <a:buClrTx/>
              <a:buSzTx/>
              <a:buFontTx/>
              <a:buNone/>
            </a:pPr>
            <a:r>
              <a:rPr lang="et-EE" altLang="et-EE" sz="1996">
                <a:latin typeface="Calibri" pitchFamily="34" charset="0"/>
              </a:rPr>
              <a:t>Üksikesitus:</a:t>
            </a:r>
          </a:p>
        </p:txBody>
      </p:sp>
      <p:grpSp>
        <p:nvGrpSpPr>
          <p:cNvPr id="118" name="Group 117"/>
          <p:cNvGrpSpPr/>
          <p:nvPr/>
        </p:nvGrpSpPr>
        <p:grpSpPr>
          <a:xfrm>
            <a:off x="9242608" y="3389755"/>
            <a:ext cx="934817" cy="3077863"/>
            <a:chOff x="7597721" y="2708920"/>
            <a:chExt cx="934719" cy="3077863"/>
          </a:xfrm>
          <a:solidFill>
            <a:schemeClr val="tx1"/>
          </a:solidFill>
        </p:grpSpPr>
        <p:grpSp>
          <p:nvGrpSpPr>
            <p:cNvPr id="92" name="Group 91"/>
            <p:cNvGrpSpPr/>
            <p:nvPr/>
          </p:nvGrpSpPr>
          <p:grpSpPr>
            <a:xfrm>
              <a:off x="7630067" y="5167583"/>
              <a:ext cx="871200" cy="619200"/>
              <a:chOff x="5366559" y="5339939"/>
              <a:chExt cx="871200" cy="619200"/>
            </a:xfrm>
            <a:grpFill/>
          </p:grpSpPr>
          <p:sp>
            <p:nvSpPr>
              <p:cNvPr id="88" name="Rectangle 87"/>
              <p:cNvSpPr/>
              <p:nvPr/>
            </p:nvSpPr>
            <p:spPr>
              <a:xfrm>
                <a:off x="5366559" y="5339939"/>
                <a:ext cx="871200" cy="619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t-EE" sz="1179" dirty="0">
                    <a:solidFill>
                      <a:schemeClr val="bg1"/>
                    </a:solidFill>
                  </a:rPr>
                  <a:t>         Int</a:t>
                </a:r>
              </a:p>
              <a:p>
                <a:pPr>
                  <a:defRPr/>
                </a:pPr>
                <a:endParaRPr lang="et-EE" sz="1179" dirty="0">
                  <a:solidFill>
                    <a:schemeClr val="bg1"/>
                  </a:solidFill>
                </a:endParaRPr>
              </a:p>
              <a:p>
                <a:pPr>
                  <a:defRPr/>
                </a:pPr>
                <a:r>
                  <a:rPr lang="et-EE" sz="1179" dirty="0">
                    <a:solidFill>
                      <a:schemeClr val="bg1"/>
                    </a:solidFill>
                  </a:rPr>
                  <a:t>Val</a:t>
                </a:r>
              </a:p>
            </p:txBody>
          </p:sp>
          <p:cxnSp>
            <p:nvCxnSpPr>
              <p:cNvPr id="90" name="Straight Connector 89"/>
              <p:cNvCxnSpPr>
                <a:stCxn id="88" idx="0"/>
                <a:endCxn id="88" idx="2"/>
              </p:cNvCxnSpPr>
              <p:nvPr/>
            </p:nvCxnSpPr>
            <p:spPr>
              <a:xfrm>
                <a:off x="5802159" y="5339939"/>
                <a:ext cx="0" cy="6192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8060883" y="5365650"/>
              <a:ext cx="0" cy="7560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6200000" flipH="1" flipV="1">
              <a:off x="7959166" y="5067192"/>
              <a:ext cx="180000" cy="0"/>
            </a:xfrm>
            <a:prstGeom prst="straightConnector1">
              <a:avLst/>
            </a:prstGeom>
            <a:grpFill/>
            <a:ln w="127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7597721" y="2708920"/>
              <a:ext cx="934719" cy="2301932"/>
              <a:chOff x="4669354" y="2714210"/>
              <a:chExt cx="934719" cy="2301932"/>
            </a:xfrm>
            <a:grpFill/>
          </p:grpSpPr>
          <p:sp>
            <p:nvSpPr>
              <p:cNvPr id="110" name="Rectangle 109"/>
              <p:cNvSpPr/>
              <p:nvPr/>
            </p:nvSpPr>
            <p:spPr>
              <a:xfrm>
                <a:off x="4688604" y="4360003"/>
                <a:ext cx="872405" cy="61882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1996" dirty="0">
                    <a:solidFill>
                      <a:schemeClr val="bg1"/>
                    </a:solidFill>
                  </a:rPr>
                  <a:t>PILT</a:t>
                </a:r>
                <a:endParaRPr lang="en-US" sz="1996" dirty="0">
                  <a:solidFill>
                    <a:schemeClr val="bg1"/>
                  </a:solidFill>
                </a:endParaRPr>
              </a:p>
            </p:txBody>
          </p:sp>
          <p:sp>
            <p:nvSpPr>
              <p:cNvPr id="111" name="Rectangle 110"/>
              <p:cNvSpPr/>
              <p:nvPr/>
            </p:nvSpPr>
            <p:spPr>
              <a:xfrm>
                <a:off x="4688457" y="3527080"/>
                <a:ext cx="872405" cy="61882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1996" b="1" dirty="0">
                    <a:solidFill>
                      <a:schemeClr val="bg1"/>
                    </a:solidFill>
                  </a:rPr>
                  <a:t>+</a:t>
                </a:r>
                <a:endParaRPr lang="en-US" sz="1996" b="1" dirty="0">
                  <a:solidFill>
                    <a:schemeClr val="bg1"/>
                  </a:solidFill>
                </a:endParaRPr>
              </a:p>
            </p:txBody>
          </p:sp>
          <p:sp>
            <p:nvSpPr>
              <p:cNvPr id="112" name="Rectangle 111"/>
              <p:cNvSpPr/>
              <p:nvPr/>
            </p:nvSpPr>
            <p:spPr>
              <a:xfrm>
                <a:off x="4684098" y="2714210"/>
                <a:ext cx="872405" cy="61882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solidFill>
                    <a:schemeClr val="bg1"/>
                  </a:solidFill>
                </a:endParaRPr>
              </a:p>
            </p:txBody>
          </p:sp>
          <p:cxnSp>
            <p:nvCxnSpPr>
              <p:cNvPr id="113" name="Straight Arrow Connector 112"/>
              <p:cNvCxnSpPr/>
              <p:nvPr/>
            </p:nvCxnSpPr>
            <p:spPr>
              <a:xfrm rot="5400000">
                <a:off x="5027464" y="3411447"/>
                <a:ext cx="180000" cy="0"/>
              </a:xfrm>
              <a:prstGeom prst="straightConnector1">
                <a:avLst/>
              </a:prstGeom>
              <a:grpFill/>
              <a:ln w="127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6200000" flipH="1" flipV="1">
                <a:off x="5033003" y="4244371"/>
                <a:ext cx="180000" cy="0"/>
              </a:xfrm>
              <a:prstGeom prst="straightConnector1">
                <a:avLst/>
              </a:prstGeom>
              <a:grpFill/>
              <a:ln w="127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669354" y="2841561"/>
                <a:ext cx="934719" cy="762773"/>
              </a:xfrm>
              <a:prstGeom prst="rect">
                <a:avLst/>
              </a:prstGeom>
              <a:noFill/>
            </p:spPr>
            <p:txBody>
              <a:bodyPr>
                <a:spAutoFit/>
              </a:bodyPr>
              <a:lstStyle/>
              <a:p>
                <a:pPr>
                  <a:defRPr/>
                </a:pPr>
                <a:r>
                  <a:rPr lang="et-EE" sz="1089" dirty="0">
                    <a:latin typeface="Arial" pitchFamily="34" charset="0"/>
                    <a:cs typeface="Arial" pitchFamily="34" charset="0"/>
                  </a:rPr>
                  <a:t>750 -1250 ms </a:t>
                </a:r>
              </a:p>
              <a:p>
                <a:pPr>
                  <a:defRPr/>
                </a:pPr>
                <a:r>
                  <a:rPr lang="et-EE" sz="1089" dirty="0">
                    <a:latin typeface="Arial" pitchFamily="34" charset="0"/>
                    <a:cs typeface="Arial" pitchFamily="34" charset="0"/>
                  </a:rPr>
                  <a:t>(M=1000 ms)</a:t>
                </a:r>
                <a:endParaRPr lang="en-US" sz="1089" dirty="0">
                  <a:latin typeface="Arial" pitchFamily="34" charset="0"/>
                  <a:cs typeface="Arial" pitchFamily="34" charset="0"/>
                </a:endParaRPr>
              </a:p>
            </p:txBody>
          </p:sp>
          <p:sp>
            <p:nvSpPr>
              <p:cNvPr id="116" name="TextBox 115"/>
              <p:cNvSpPr txBox="1"/>
              <p:nvPr/>
            </p:nvSpPr>
            <p:spPr>
              <a:xfrm>
                <a:off x="4789417" y="3861927"/>
                <a:ext cx="814656" cy="259943"/>
              </a:xfrm>
              <a:prstGeom prst="rect">
                <a:avLst/>
              </a:prstGeom>
              <a:noFill/>
            </p:spPr>
            <p:txBody>
              <a:bodyPr>
                <a:spAutoFit/>
              </a:bodyPr>
              <a:lstStyle/>
              <a:p>
                <a:pPr>
                  <a:defRPr/>
                </a:pPr>
                <a:r>
                  <a:rPr lang="et-EE" sz="1089" dirty="0">
                    <a:latin typeface="Arial" pitchFamily="34" charset="0"/>
                    <a:cs typeface="Arial" pitchFamily="34" charset="0"/>
                  </a:rPr>
                  <a:t>1000 ms</a:t>
                </a:r>
              </a:p>
            </p:txBody>
          </p:sp>
          <p:sp>
            <p:nvSpPr>
              <p:cNvPr id="117" name="TextBox 116"/>
              <p:cNvSpPr txBox="1"/>
              <p:nvPr/>
            </p:nvSpPr>
            <p:spPr>
              <a:xfrm>
                <a:off x="4807274" y="4756199"/>
                <a:ext cx="796799" cy="259943"/>
              </a:xfrm>
              <a:prstGeom prst="rect">
                <a:avLst/>
              </a:prstGeom>
              <a:noFill/>
            </p:spPr>
            <p:txBody>
              <a:bodyPr>
                <a:spAutoFit/>
              </a:bodyPr>
              <a:lstStyle/>
              <a:p>
                <a:pPr>
                  <a:defRPr/>
                </a:pPr>
                <a:r>
                  <a:rPr lang="et-EE" sz="1089" dirty="0">
                    <a:latin typeface="Arial" pitchFamily="34" charset="0"/>
                    <a:cs typeface="Arial" pitchFamily="34" charset="0"/>
                  </a:rPr>
                  <a:t>5000 ms</a:t>
                </a:r>
              </a:p>
            </p:txBody>
          </p:sp>
        </p:grpSp>
      </p:grpSp>
      <p:sp>
        <p:nvSpPr>
          <p:cNvPr id="121" name="Rectangle 120"/>
          <p:cNvSpPr/>
          <p:nvPr/>
        </p:nvSpPr>
        <p:spPr>
          <a:xfrm>
            <a:off x="3569976" y="684073"/>
            <a:ext cx="7218038" cy="316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t-EE" sz="1361" b="1" dirty="0">
                <a:solidFill>
                  <a:schemeClr val="tx1"/>
                </a:solidFill>
              </a:rPr>
              <a:t>3 stiimulikomplekti (8 </a:t>
            </a:r>
            <a:r>
              <a:rPr lang="et-EE" sz="1361" b="1" dirty="0" err="1">
                <a:solidFill>
                  <a:schemeClr val="tx1"/>
                </a:solidFill>
              </a:rPr>
              <a:t>neutr</a:t>
            </a:r>
            <a:r>
              <a:rPr lang="et-EE" sz="1361" b="1" dirty="0">
                <a:solidFill>
                  <a:schemeClr val="tx1"/>
                </a:solidFill>
              </a:rPr>
              <a:t> ja 8 neg IAPS pilti kolmes korduses); randomiseeritud</a:t>
            </a:r>
          </a:p>
        </p:txBody>
      </p:sp>
      <p:sp>
        <p:nvSpPr>
          <p:cNvPr id="127" name="Curved Down Arrow 126"/>
          <p:cNvSpPr/>
          <p:nvPr/>
        </p:nvSpPr>
        <p:spPr>
          <a:xfrm>
            <a:off x="6350907" y="1214048"/>
            <a:ext cx="358598" cy="144015"/>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en-US" altLang="et-EE" sz="1633">
              <a:solidFill>
                <a:schemeClr val="tx1"/>
              </a:solidFill>
              <a:latin typeface="Tw Cen MT" pitchFamily="34" charset="0"/>
              <a:ea typeface="Lucida Sans Unicode" pitchFamily="34" charset="0"/>
              <a:cs typeface="Lucida Sans Unicode" pitchFamily="34" charset="0"/>
            </a:endParaRPr>
          </a:p>
        </p:txBody>
      </p:sp>
      <p:sp>
        <p:nvSpPr>
          <p:cNvPr id="128" name="Curved Down Arrow 127"/>
          <p:cNvSpPr/>
          <p:nvPr/>
        </p:nvSpPr>
        <p:spPr>
          <a:xfrm rot="10800000">
            <a:off x="6333626" y="1481917"/>
            <a:ext cx="360038" cy="144015"/>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en-US" altLang="et-EE" sz="1633">
              <a:solidFill>
                <a:schemeClr val="tx1"/>
              </a:solidFill>
              <a:latin typeface="Tw Cen MT" pitchFamily="34" charset="0"/>
              <a:ea typeface="Lucida Sans Unicode" pitchFamily="34" charset="0"/>
              <a:cs typeface="Lucida Sans Unicode" pitchFamily="34" charset="0"/>
            </a:endParaRPr>
          </a:p>
        </p:txBody>
      </p:sp>
      <p:sp>
        <p:nvSpPr>
          <p:cNvPr id="28692" name="TextBox 128"/>
          <p:cNvSpPr txBox="1">
            <a:spLocks noChangeArrowheads="1"/>
          </p:cNvSpPr>
          <p:nvPr/>
        </p:nvSpPr>
        <p:spPr bwMode="auto">
          <a:xfrm>
            <a:off x="6309144" y="1000907"/>
            <a:ext cx="699913" cy="3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chemeClr val="accent1"/>
              </a:buClr>
              <a:buSzPct val="85000"/>
              <a:buFont typeface="Arial" charset="0"/>
              <a:buChar char="•"/>
              <a:defRPr sz="2600">
                <a:solidFill>
                  <a:schemeClr val="tx1"/>
                </a:solidFill>
                <a:latin typeface="Arial" charset="0"/>
              </a:defRPr>
            </a:lvl1pPr>
            <a:lvl2pPr>
              <a:spcBef>
                <a:spcPct val="20000"/>
              </a:spcBef>
              <a:buClr>
                <a:schemeClr val="accent1"/>
              </a:buClr>
              <a:buSzPct val="85000"/>
              <a:buFont typeface="Arial" charset="0"/>
              <a:buChar char="•"/>
              <a:defRPr sz="2200">
                <a:solidFill>
                  <a:schemeClr val="tx1"/>
                </a:solidFill>
                <a:latin typeface="Arial" charset="0"/>
              </a:defRPr>
            </a:lvl2pPr>
            <a:lvl3pPr>
              <a:spcBef>
                <a:spcPct val="20000"/>
              </a:spcBef>
              <a:buClr>
                <a:schemeClr val="accent1"/>
              </a:buClr>
              <a:buSzPct val="90000"/>
              <a:buFont typeface="Arial" charset="0"/>
              <a:buChar char="•"/>
              <a:defRPr sz="2000">
                <a:solidFill>
                  <a:schemeClr val="tx1"/>
                </a:solidFill>
                <a:latin typeface="Arial" charset="0"/>
              </a:defRPr>
            </a:lvl3pPr>
            <a:lvl4pPr>
              <a:spcBef>
                <a:spcPct val="20000"/>
              </a:spcBef>
              <a:buClr>
                <a:schemeClr val="accent1"/>
              </a:buClr>
              <a:buFont typeface="Arial" charset="0"/>
              <a:buChar char="•"/>
              <a:defRPr>
                <a:solidFill>
                  <a:schemeClr val="tx1"/>
                </a:solidFill>
                <a:latin typeface="Arial" charset="0"/>
              </a:defRPr>
            </a:lvl4pPr>
            <a:lvl5pPr>
              <a:spcBef>
                <a:spcPct val="20000"/>
              </a:spcBef>
              <a:buClr>
                <a:schemeClr val="accent1"/>
              </a:buClr>
              <a:buSzPct val="100000"/>
              <a:buFont typeface="Arial" charset="0"/>
              <a:buChar char="•"/>
              <a:defRPr sz="1500">
                <a:solidFill>
                  <a:schemeClr val="tx1"/>
                </a:solidFill>
                <a:latin typeface="Arial" charset="0"/>
              </a:defRPr>
            </a:lvl5pPr>
            <a:lvl6pPr marL="25146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6pPr>
            <a:lvl7pPr marL="29718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7pPr>
            <a:lvl8pPr marL="34290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8pPr>
            <a:lvl9pPr marL="3886200" indent="-228600" defTabSz="449263" fontAlgn="base">
              <a:spcBef>
                <a:spcPct val="20000"/>
              </a:spcBef>
              <a:spcAft>
                <a:spcPct val="0"/>
              </a:spcAft>
              <a:buClr>
                <a:schemeClr val="accent1"/>
              </a:buClr>
              <a:buSzPct val="100000"/>
              <a:buFont typeface="Arial" charset="0"/>
              <a:buChar char="•"/>
              <a:defRPr sz="1500">
                <a:solidFill>
                  <a:schemeClr val="tx1"/>
                </a:solidFill>
                <a:latin typeface="Arial" charset="0"/>
              </a:defRPr>
            </a:lvl9pPr>
          </a:lstStyle>
          <a:p>
            <a:pPr>
              <a:spcBef>
                <a:spcPct val="0"/>
              </a:spcBef>
              <a:buClrTx/>
              <a:buSzTx/>
              <a:buFontTx/>
              <a:buNone/>
            </a:pPr>
            <a:r>
              <a:rPr lang="et-EE" altLang="et-EE" sz="1179" b="1">
                <a:latin typeface="Calibri" pitchFamily="34" charset="0"/>
              </a:rPr>
              <a:t>rand</a:t>
            </a:r>
            <a:r>
              <a:rPr lang="et-EE" altLang="et-EE" sz="1361" b="1">
                <a:latin typeface="Calibri" pitchFamily="34" charset="0"/>
              </a:rPr>
              <a:t>.</a:t>
            </a:r>
            <a:endParaRPr lang="en-US" altLang="et-EE" sz="1361" b="1">
              <a:latin typeface="Calibri" pitchFamily="34" charset="0"/>
            </a:endParaRPr>
          </a:p>
        </p:txBody>
      </p:sp>
      <p:sp>
        <p:nvSpPr>
          <p:cNvPr id="130" name="Curved Down Arrow 129"/>
          <p:cNvSpPr/>
          <p:nvPr/>
        </p:nvSpPr>
        <p:spPr>
          <a:xfrm>
            <a:off x="4327495" y="1179485"/>
            <a:ext cx="361477" cy="144015"/>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en-US" altLang="et-EE" sz="1633">
              <a:solidFill>
                <a:schemeClr val="tx1"/>
              </a:solidFill>
              <a:latin typeface="Tw Cen MT" pitchFamily="34" charset="0"/>
              <a:ea typeface="Lucida Sans Unicode" pitchFamily="34" charset="0"/>
              <a:cs typeface="Lucida Sans Unicode" pitchFamily="34" charset="0"/>
            </a:endParaRPr>
          </a:p>
        </p:txBody>
      </p:sp>
      <p:sp>
        <p:nvSpPr>
          <p:cNvPr id="131" name="Curved Down Arrow 130"/>
          <p:cNvSpPr/>
          <p:nvPr/>
        </p:nvSpPr>
        <p:spPr>
          <a:xfrm>
            <a:off x="8266309" y="1082994"/>
            <a:ext cx="360038" cy="144015"/>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en-US" altLang="et-EE" sz="1633">
              <a:solidFill>
                <a:schemeClr val="tx1"/>
              </a:solidFill>
              <a:latin typeface="Tw Cen MT" pitchFamily="34" charset="0"/>
              <a:ea typeface="Lucida Sans Unicode" pitchFamily="34" charset="0"/>
              <a:cs typeface="Lucida Sans Unicode" pitchFamily="34" charset="0"/>
            </a:endParaRPr>
          </a:p>
        </p:txBody>
      </p:sp>
      <p:sp>
        <p:nvSpPr>
          <p:cNvPr id="28695" name="TextBox 7"/>
          <p:cNvSpPr txBox="1">
            <a:spLocks noChangeArrowheads="1"/>
          </p:cNvSpPr>
          <p:nvPr/>
        </p:nvSpPr>
        <p:spPr bwMode="auto">
          <a:xfrm>
            <a:off x="1523521" y="469490"/>
            <a:ext cx="1777147" cy="8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t-EE" altLang="et-EE" sz="1633" b="1" dirty="0">
                <a:solidFill>
                  <a:srgbClr val="C00000"/>
                </a:solidFill>
              </a:rPr>
              <a:t>Emotsioonide Indutseerimise Katse (EIK</a:t>
            </a:r>
            <a:r>
              <a:rPr lang="et-EE" altLang="et-EE" sz="1633" b="1" dirty="0"/>
              <a:t>)</a:t>
            </a:r>
          </a:p>
        </p:txBody>
      </p:sp>
    </p:spTree>
    <p:extLst>
      <p:ext uri="{BB962C8B-B14F-4D97-AF65-F5344CB8AC3E}">
        <p14:creationId xmlns:p14="http://schemas.microsoft.com/office/powerpoint/2010/main" val="2465126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25" y="447675"/>
            <a:ext cx="10599738" cy="992188"/>
          </a:xfrm>
        </p:spPr>
        <p:txBody>
          <a:bodyPr>
            <a:noAutofit/>
          </a:bodyPr>
          <a:lstStyle/>
          <a:p>
            <a:pPr>
              <a:defRPr/>
            </a:pPr>
            <a:r>
              <a:rPr lang="et-EE" sz="3266" dirty="0" smtClean="0"/>
              <a:t>EEG emotsionaalset töötlust peegeldav laine (LPP) </a:t>
            </a:r>
            <a:r>
              <a:rPr lang="et-EE" sz="3266" dirty="0" err="1" smtClean="0"/>
              <a:t>teadvelolekut</a:t>
            </a:r>
            <a:r>
              <a:rPr lang="et-EE" sz="3266" dirty="0" smtClean="0"/>
              <a:t> rakendades </a:t>
            </a:r>
            <a:r>
              <a:rPr lang="et-EE" sz="3266" dirty="0" smtClean="0"/>
              <a:t>võrrelduna </a:t>
            </a:r>
            <a:r>
              <a:rPr lang="et-EE" sz="3266" dirty="0" smtClean="0"/>
              <a:t>teiste </a:t>
            </a:r>
            <a:r>
              <a:rPr lang="et-EE" sz="3266" dirty="0" smtClean="0"/>
              <a:t>tingimustega – häirivate piltide vaatamisel võrrelduna neutraalsete piltidega.  </a:t>
            </a:r>
            <a:endParaRPr lang="et-EE" sz="3266" dirty="0"/>
          </a:p>
        </p:txBody>
      </p:sp>
      <p:pic>
        <p:nvPicPr>
          <p:cNvPr id="880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556" y="1895475"/>
            <a:ext cx="78390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8106" y="3298351"/>
            <a:ext cx="3595856" cy="343620"/>
          </a:xfrm>
          <a:prstGeom prst="rect">
            <a:avLst/>
          </a:prstGeom>
          <a:noFill/>
          <a:scene3d>
            <a:camera prst="orthographicFront">
              <a:rot lat="0" lon="0" rev="5400000"/>
            </a:camera>
            <a:lightRig rig="threePt" dir="t"/>
          </a:scene3d>
        </p:spPr>
        <p:txBody>
          <a:bodyPr wrap="none">
            <a:spAutoFit/>
          </a:bodyPr>
          <a:lstStyle/>
          <a:p>
            <a:pPr>
              <a:defRPr/>
            </a:pPr>
            <a:r>
              <a:rPr lang="et-EE" sz="1633" dirty="0" err="1"/>
              <a:t>Repetitive</a:t>
            </a:r>
            <a:r>
              <a:rPr lang="et-EE" sz="1633" dirty="0"/>
              <a:t> </a:t>
            </a:r>
            <a:r>
              <a:rPr lang="et-EE" sz="1633" dirty="0" err="1"/>
              <a:t>exposure</a:t>
            </a:r>
            <a:r>
              <a:rPr lang="et-EE" sz="1633" dirty="0"/>
              <a:t> </a:t>
            </a:r>
            <a:r>
              <a:rPr lang="et-EE" sz="1633" dirty="0" err="1"/>
              <a:t>to</a:t>
            </a:r>
            <a:r>
              <a:rPr lang="et-EE" sz="1633" dirty="0"/>
              <a:t> IAPS </a:t>
            </a:r>
            <a:r>
              <a:rPr lang="et-EE" sz="1633" dirty="0" err="1"/>
              <a:t>pictures</a:t>
            </a:r>
            <a:endParaRPr lang="et-EE" sz="1633" dirty="0"/>
          </a:p>
        </p:txBody>
      </p:sp>
    </p:spTree>
    <p:extLst>
      <p:ext uri="{BB962C8B-B14F-4D97-AF65-F5344CB8AC3E}">
        <p14:creationId xmlns:p14="http://schemas.microsoft.com/office/powerpoint/2010/main" val="276098640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Eluterve suhe minevikuga</a:t>
            </a:r>
            <a:endParaRPr lang="en-US" dirty="0"/>
          </a:p>
        </p:txBody>
      </p:sp>
      <p:sp>
        <p:nvSpPr>
          <p:cNvPr id="3" name="Content Placeholder 2"/>
          <p:cNvSpPr>
            <a:spLocks noGrp="1"/>
          </p:cNvSpPr>
          <p:nvPr>
            <p:ph idx="1"/>
          </p:nvPr>
        </p:nvSpPr>
        <p:spPr>
          <a:xfrm>
            <a:off x="838200" y="1825625"/>
            <a:ext cx="5673436" cy="4351338"/>
          </a:xfrm>
        </p:spPr>
        <p:txBody>
          <a:bodyPr>
            <a:normAutofit fontScale="92500" lnSpcReduction="10000"/>
          </a:bodyPr>
          <a:lstStyle/>
          <a:p>
            <a:pPr marL="0" indent="0">
              <a:lnSpc>
                <a:spcPct val="100000"/>
              </a:lnSpc>
              <a:spcBef>
                <a:spcPts val="0"/>
              </a:spcBef>
              <a:buNone/>
            </a:pPr>
            <a:r>
              <a:rPr lang="et-EE" dirty="0" smtClean="0"/>
              <a:t>Me sisaldame endis oma esivanemaid</a:t>
            </a:r>
          </a:p>
          <a:p>
            <a:pPr marL="0" indent="0">
              <a:lnSpc>
                <a:spcPct val="100000"/>
              </a:lnSpc>
              <a:spcBef>
                <a:spcPts val="0"/>
              </a:spcBef>
              <a:buNone/>
            </a:pPr>
            <a:r>
              <a:rPr lang="et-EE" dirty="0"/>
              <a:t>j</a:t>
            </a:r>
            <a:r>
              <a:rPr lang="et-EE" dirty="0" smtClean="0"/>
              <a:t>a nendega juhtunut, teame me sellest või mitte ja soovime seda tunnistada või mitte. </a:t>
            </a:r>
          </a:p>
          <a:p>
            <a:pPr marL="0" indent="0">
              <a:lnSpc>
                <a:spcPct val="100000"/>
              </a:lnSpc>
              <a:spcBef>
                <a:spcPts val="0"/>
              </a:spcBef>
              <a:buNone/>
            </a:pPr>
            <a:endParaRPr lang="et-EE" dirty="0"/>
          </a:p>
          <a:p>
            <a:pPr marL="0" indent="0">
              <a:lnSpc>
                <a:spcPct val="100000"/>
              </a:lnSpc>
              <a:spcBef>
                <a:spcPts val="0"/>
              </a:spcBef>
              <a:buNone/>
            </a:pPr>
            <a:r>
              <a:rPr lang="et-EE" dirty="0" smtClean="0"/>
              <a:t>Paradoksaalsel moel keeldumine mingite sündmuste tunnistamisest aheldab meid nende sündmustega kokku. </a:t>
            </a:r>
          </a:p>
          <a:p>
            <a:pPr marL="0" indent="0">
              <a:lnSpc>
                <a:spcPct val="100000"/>
              </a:lnSpc>
              <a:spcBef>
                <a:spcPts val="0"/>
              </a:spcBef>
              <a:buNone/>
            </a:pPr>
            <a:endParaRPr lang="et-EE" dirty="0"/>
          </a:p>
          <a:p>
            <a:pPr marL="0" indent="0">
              <a:lnSpc>
                <a:spcPct val="100000"/>
              </a:lnSpc>
              <a:spcBef>
                <a:spcPts val="0"/>
              </a:spcBef>
              <a:buNone/>
            </a:pPr>
            <a:r>
              <a:rPr lang="et-EE" dirty="0" smtClean="0"/>
              <a:t>Eluterve suhe minevikuga tähendab juhtunu radikaalset aktsepteerimist.</a:t>
            </a:r>
          </a:p>
          <a:p>
            <a:pPr marL="0" indent="0">
              <a:lnSpc>
                <a:spcPct val="100000"/>
              </a:lnSpc>
              <a:spcBef>
                <a:spcPts val="0"/>
              </a:spcBef>
              <a:buNone/>
            </a:pPr>
            <a:endParaRPr lang="et-EE" dirty="0"/>
          </a:p>
        </p:txBody>
      </p:sp>
      <p:pic>
        <p:nvPicPr>
          <p:cNvPr id="4" name="Picture 3"/>
          <p:cNvPicPr>
            <a:picLocks noChangeAspect="1"/>
          </p:cNvPicPr>
          <p:nvPr/>
        </p:nvPicPr>
        <p:blipFill>
          <a:blip r:embed="rId3"/>
          <a:stretch>
            <a:fillRect/>
          </a:stretch>
        </p:blipFill>
        <p:spPr>
          <a:xfrm>
            <a:off x="8124374" y="1990503"/>
            <a:ext cx="3229426" cy="3181794"/>
          </a:xfrm>
          <a:prstGeom prst="rect">
            <a:avLst/>
          </a:prstGeom>
        </p:spPr>
      </p:pic>
      <p:sp>
        <p:nvSpPr>
          <p:cNvPr id="5" name="TextBox 4"/>
          <p:cNvSpPr txBox="1"/>
          <p:nvPr/>
        </p:nvSpPr>
        <p:spPr>
          <a:xfrm>
            <a:off x="7993414" y="5472112"/>
            <a:ext cx="3491345" cy="1200329"/>
          </a:xfrm>
          <a:prstGeom prst="rect">
            <a:avLst/>
          </a:prstGeom>
          <a:noFill/>
        </p:spPr>
        <p:txBody>
          <a:bodyPr wrap="square" rtlCol="0">
            <a:spAutoFit/>
          </a:bodyPr>
          <a:lstStyle/>
          <a:p>
            <a:r>
              <a:rPr lang="et-EE" dirty="0" smtClean="0"/>
              <a:t>Tiiu </a:t>
            </a:r>
            <a:r>
              <a:rPr lang="et-EE" dirty="0" err="1" smtClean="0"/>
              <a:t>Bolzmanni</a:t>
            </a:r>
            <a:r>
              <a:rPr lang="et-EE" dirty="0" smtClean="0"/>
              <a:t> raamatu „Perekonna varjatud seadused“</a:t>
            </a:r>
          </a:p>
          <a:p>
            <a:r>
              <a:rPr lang="et-EE" dirty="0" smtClean="0"/>
              <a:t>kaaneillustratsioon, </a:t>
            </a:r>
          </a:p>
          <a:p>
            <a:r>
              <a:rPr lang="et-EE" dirty="0" smtClean="0"/>
              <a:t>kirjastus Väike Vanker</a:t>
            </a:r>
            <a:endParaRPr lang="en-US" dirty="0"/>
          </a:p>
        </p:txBody>
      </p:sp>
    </p:spTree>
    <p:extLst>
      <p:ext uri="{BB962C8B-B14F-4D97-AF65-F5344CB8AC3E}">
        <p14:creationId xmlns:p14="http://schemas.microsoft.com/office/powerpoint/2010/main" val="278285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INIMENE KUI INFOKANDJA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252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Elav muuseum on muuseum, kus elatakse?</a:t>
            </a:r>
            <a:endParaRPr lang="en-US" dirty="0"/>
          </a:p>
        </p:txBody>
      </p:sp>
      <p:sp>
        <p:nvSpPr>
          <p:cNvPr id="3" name="Content Placeholder 2"/>
          <p:cNvSpPr>
            <a:spLocks noGrp="1"/>
          </p:cNvSpPr>
          <p:nvPr>
            <p:ph idx="1"/>
          </p:nvPr>
        </p:nvSpPr>
        <p:spPr>
          <a:xfrm>
            <a:off x="568036" y="6011361"/>
            <a:ext cx="11623964" cy="853407"/>
          </a:xfrm>
        </p:spPr>
        <p:txBody>
          <a:bodyPr>
            <a:noAutofit/>
          </a:bodyPr>
          <a:lstStyle/>
          <a:p>
            <a:pPr marL="0" indent="0" algn="r">
              <a:buNone/>
            </a:pPr>
            <a:r>
              <a:rPr lang="et-EE" sz="2400" dirty="0" smtClean="0"/>
              <a:t>Jõgisoo mõisa eluruumideks ehitatud kõrvalhooned ja igapäevases kasutuses olevad detailid. </a:t>
            </a:r>
          </a:p>
        </p:txBody>
      </p:sp>
      <p:pic>
        <p:nvPicPr>
          <p:cNvPr id="8194" name="Picture 2" descr="https://igx.4sqi.net/img/general/width960/a6KcFC09FUCDP_QCTFKP_jSVlTKk0FqdbFnlSJUlTQ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965" y="1690688"/>
            <a:ext cx="3421814" cy="34218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38200" y="1849452"/>
            <a:ext cx="6666634" cy="3951051"/>
          </a:xfrm>
          <a:prstGeom prst="rect">
            <a:avLst/>
          </a:prstGeom>
        </p:spPr>
      </p:pic>
    </p:spTree>
    <p:extLst>
      <p:ext uri="{BB962C8B-B14F-4D97-AF65-F5344CB8AC3E}">
        <p14:creationId xmlns:p14="http://schemas.microsoft.com/office/powerpoint/2010/main" val="166302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2" y="249714"/>
            <a:ext cx="7183582" cy="1325563"/>
          </a:xfrm>
        </p:spPr>
        <p:txBody>
          <a:bodyPr>
            <a:normAutofit/>
          </a:bodyPr>
          <a:lstStyle/>
          <a:p>
            <a:r>
              <a:rPr lang="et-EE" dirty="0" smtClean="0"/>
              <a:t>Elu puhub kohale sisse inimene</a:t>
            </a:r>
            <a:endParaRPr lang="en-US" dirty="0"/>
          </a:p>
        </p:txBody>
      </p:sp>
      <p:pic>
        <p:nvPicPr>
          <p:cNvPr id="5" name="Picture 4"/>
          <p:cNvPicPr>
            <a:picLocks noChangeAspect="1"/>
          </p:cNvPicPr>
          <p:nvPr/>
        </p:nvPicPr>
        <p:blipFill>
          <a:blip r:embed="rId3"/>
          <a:stretch>
            <a:fillRect/>
          </a:stretch>
        </p:blipFill>
        <p:spPr>
          <a:xfrm>
            <a:off x="8193680" y="3276707"/>
            <a:ext cx="2834539" cy="3473909"/>
          </a:xfrm>
          <a:prstGeom prst="rect">
            <a:avLst/>
          </a:prstGeom>
        </p:spPr>
      </p:pic>
      <p:pic>
        <p:nvPicPr>
          <p:cNvPr id="4" name="Picture 3"/>
          <p:cNvPicPr>
            <a:picLocks noChangeAspect="1"/>
          </p:cNvPicPr>
          <p:nvPr/>
        </p:nvPicPr>
        <p:blipFill>
          <a:blip r:embed="rId4"/>
          <a:stretch>
            <a:fillRect/>
          </a:stretch>
        </p:blipFill>
        <p:spPr>
          <a:xfrm>
            <a:off x="689138" y="1700076"/>
            <a:ext cx="4156615" cy="2061804"/>
          </a:xfrm>
          <a:prstGeom prst="rect">
            <a:avLst/>
          </a:prstGeom>
        </p:spPr>
      </p:pic>
      <p:pic>
        <p:nvPicPr>
          <p:cNvPr id="12294" name="Picture 6" descr="http://www.velise.ee/saurus/public/pictures/Suvisted_nett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765" y="4167145"/>
            <a:ext cx="3671454" cy="24476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84619" y="1700076"/>
            <a:ext cx="5943600" cy="830997"/>
          </a:xfrm>
          <a:prstGeom prst="rect">
            <a:avLst/>
          </a:prstGeom>
          <a:noFill/>
        </p:spPr>
        <p:txBody>
          <a:bodyPr wrap="square" rtlCol="0">
            <a:spAutoFit/>
          </a:bodyPr>
          <a:lstStyle/>
          <a:p>
            <a:r>
              <a:rPr lang="et-EE" sz="2400" dirty="0" smtClean="0"/>
              <a:t>Sillaotsa talumuuseumi asutas oma kodutalust Aadu </a:t>
            </a:r>
            <a:r>
              <a:rPr lang="et-EE" sz="2400" dirty="0" err="1" smtClean="0"/>
              <a:t>Parnabas</a:t>
            </a:r>
            <a:endParaRPr lang="en-US" sz="2400" dirty="0"/>
          </a:p>
        </p:txBody>
      </p:sp>
    </p:spTree>
    <p:extLst>
      <p:ext uri="{BB962C8B-B14F-4D97-AF65-F5344CB8AC3E}">
        <p14:creationId xmlns:p14="http://schemas.microsoft.com/office/powerpoint/2010/main" val="27136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369283"/>
            <a:ext cx="10515600" cy="1325563"/>
          </a:xfrm>
        </p:spPr>
        <p:txBody>
          <a:bodyPr/>
          <a:lstStyle/>
          <a:p>
            <a:r>
              <a:rPr lang="et-EE" dirty="0" smtClean="0"/>
              <a:t>Ese ja tema lugu</a:t>
            </a:r>
            <a:endParaRPr lang="en-US" dirty="0"/>
          </a:p>
        </p:txBody>
      </p:sp>
      <p:sp>
        <p:nvSpPr>
          <p:cNvPr id="3" name="Content Placeholder 2"/>
          <p:cNvSpPr>
            <a:spLocks noGrp="1"/>
          </p:cNvSpPr>
          <p:nvPr>
            <p:ph idx="1"/>
          </p:nvPr>
        </p:nvSpPr>
        <p:spPr>
          <a:xfrm>
            <a:off x="2909455" y="4128655"/>
            <a:ext cx="8603671" cy="4103564"/>
          </a:xfrm>
        </p:spPr>
        <p:txBody>
          <a:bodyPr/>
          <a:lstStyle/>
          <a:p>
            <a:pPr marL="0" indent="0">
              <a:lnSpc>
                <a:spcPct val="100000"/>
              </a:lnSpc>
              <a:spcBef>
                <a:spcPts val="0"/>
              </a:spcBef>
              <a:buNone/>
            </a:pPr>
            <a:r>
              <a:rPr lang="et-EE" sz="2400" dirty="0" smtClean="0"/>
              <a:t>Kooli ette istutas Peeter Põld leinapaju. </a:t>
            </a:r>
          </a:p>
          <a:p>
            <a:pPr marL="0" indent="0">
              <a:lnSpc>
                <a:spcPct val="100000"/>
              </a:lnSpc>
              <a:spcBef>
                <a:spcPts val="0"/>
              </a:spcBef>
              <a:buNone/>
            </a:pPr>
            <a:r>
              <a:rPr lang="et-EE" sz="2400" dirty="0" smtClean="0"/>
              <a:t>Kui puu välja läks, asendas tollane õppealajuhataja </a:t>
            </a:r>
            <a:r>
              <a:rPr lang="et-EE" sz="2400" dirty="0" err="1" smtClean="0"/>
              <a:t>Lia</a:t>
            </a:r>
            <a:r>
              <a:rPr lang="et-EE" sz="2400" dirty="0" smtClean="0"/>
              <a:t> Paaver selle püramiidtammega, sest leinapaju polnud ühestki puukoolist võtta. Kooliesises pargis seati selle tähistamiseks sisse Tamme jooksu traditsioon. </a:t>
            </a:r>
          </a:p>
          <a:p>
            <a:pPr marL="0" indent="0">
              <a:lnSpc>
                <a:spcPct val="100000"/>
              </a:lnSpc>
              <a:spcBef>
                <a:spcPts val="0"/>
              </a:spcBef>
              <a:buNone/>
            </a:pPr>
            <a:r>
              <a:rPr lang="et-EE" sz="2400" dirty="0" smtClean="0"/>
              <a:t>Fotol on nimetatud leinapaju skulptuur Miina Härma gümnaasiumi fuajees aastal 1996. </a:t>
            </a:r>
          </a:p>
          <a:p>
            <a:pPr marL="0" indent="0">
              <a:lnSpc>
                <a:spcPct val="100000"/>
              </a:lnSpc>
              <a:spcBef>
                <a:spcPts val="0"/>
              </a:spcBef>
              <a:buNone/>
            </a:pPr>
            <a:r>
              <a:rPr lang="et-EE" sz="2400" dirty="0" smtClean="0"/>
              <a:t> </a:t>
            </a:r>
          </a:p>
          <a:p>
            <a:pPr marL="0" indent="0">
              <a:buNone/>
            </a:pPr>
            <a:endParaRPr lang="et-EE" dirty="0"/>
          </a:p>
        </p:txBody>
      </p:sp>
      <p:pic>
        <p:nvPicPr>
          <p:cNvPr id="4" name="Picture 3"/>
          <p:cNvPicPr>
            <a:picLocks noChangeAspect="1"/>
          </p:cNvPicPr>
          <p:nvPr/>
        </p:nvPicPr>
        <p:blipFill>
          <a:blip r:embed="rId3"/>
          <a:stretch>
            <a:fillRect/>
          </a:stretch>
        </p:blipFill>
        <p:spPr>
          <a:xfrm>
            <a:off x="8025620" y="354026"/>
            <a:ext cx="3387859" cy="3593599"/>
          </a:xfrm>
          <a:prstGeom prst="rect">
            <a:avLst/>
          </a:prstGeom>
        </p:spPr>
      </p:pic>
      <p:sp>
        <p:nvSpPr>
          <p:cNvPr id="10" name="Rectangle 9"/>
          <p:cNvSpPr/>
          <p:nvPr/>
        </p:nvSpPr>
        <p:spPr>
          <a:xfrm>
            <a:off x="720436" y="1531120"/>
            <a:ext cx="6698673" cy="1938992"/>
          </a:xfrm>
          <a:prstGeom prst="rect">
            <a:avLst/>
          </a:prstGeom>
        </p:spPr>
        <p:txBody>
          <a:bodyPr wrap="square">
            <a:spAutoFit/>
          </a:bodyPr>
          <a:lstStyle/>
          <a:p>
            <a:r>
              <a:rPr lang="et-EE" sz="2400" dirty="0"/>
              <a:t>EV esimene haridusminister Peeter </a:t>
            </a:r>
            <a:r>
              <a:rPr lang="et-EE" sz="2400" dirty="0" smtClean="0"/>
              <a:t>Põld</a:t>
            </a:r>
          </a:p>
          <a:p>
            <a:r>
              <a:rPr lang="et-EE" sz="2400" dirty="0" smtClean="0"/>
              <a:t>asutas </a:t>
            </a:r>
            <a:r>
              <a:rPr lang="et-EE" sz="2400" dirty="0"/>
              <a:t>1906. </a:t>
            </a:r>
            <a:r>
              <a:rPr lang="et-EE" sz="2400" dirty="0" smtClean="0"/>
              <a:t>aastal maailma </a:t>
            </a:r>
            <a:r>
              <a:rPr lang="et-EE" sz="2400" dirty="0"/>
              <a:t>esimese eestikeelset keskharidust pakkuva kooli (tollane </a:t>
            </a:r>
            <a:r>
              <a:rPr lang="fi-FI" sz="2400" dirty="0"/>
              <a:t>Eesti </a:t>
            </a:r>
            <a:r>
              <a:rPr lang="fi-FI" sz="2400" dirty="0" err="1"/>
              <a:t>Noorsoo</a:t>
            </a:r>
            <a:r>
              <a:rPr lang="fi-FI" sz="2400" dirty="0"/>
              <a:t> </a:t>
            </a:r>
            <a:r>
              <a:rPr lang="fi-FI" sz="2400" dirty="0" err="1"/>
              <a:t>Kasvatuse</a:t>
            </a:r>
            <a:r>
              <a:rPr lang="fi-FI" sz="2400" dirty="0"/>
              <a:t> </a:t>
            </a:r>
            <a:r>
              <a:rPr lang="fi-FI" sz="2400" dirty="0" err="1"/>
              <a:t>Seltsi</a:t>
            </a:r>
            <a:r>
              <a:rPr lang="fi-FI" sz="2400" dirty="0"/>
              <a:t> </a:t>
            </a:r>
            <a:r>
              <a:rPr lang="fi-FI" sz="2400" dirty="0" err="1"/>
              <a:t>Tütarlaste</a:t>
            </a:r>
            <a:r>
              <a:rPr lang="fi-FI" sz="2400" dirty="0"/>
              <a:t> </a:t>
            </a:r>
            <a:r>
              <a:rPr lang="fi-FI" sz="2400" dirty="0" err="1"/>
              <a:t>Keskkool</a:t>
            </a:r>
            <a:r>
              <a:rPr lang="et-EE" sz="2400" dirty="0"/>
              <a:t>, praegune Miina Härma Gümnaasium).</a:t>
            </a:r>
            <a:endParaRPr lang="en-US" sz="2400" dirty="0"/>
          </a:p>
        </p:txBody>
      </p:sp>
      <p:pic>
        <p:nvPicPr>
          <p:cNvPr id="17412" name="Picture 4" descr="https://igx.4sqi.net/img/general/width960/37233359_JDy_4fg2MBQGLkw8MVlfjfwEAnUb8jr_BUBaHUNkgY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36" y="3614838"/>
            <a:ext cx="2034221" cy="203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1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Ese kui mälestuse kandja</a:t>
            </a:r>
            <a:endParaRPr lang="en-US" dirty="0"/>
          </a:p>
        </p:txBody>
      </p:sp>
      <p:sp>
        <p:nvSpPr>
          <p:cNvPr id="4" name="Content Placeholder 2"/>
          <p:cNvSpPr txBox="1">
            <a:spLocks/>
          </p:cNvSpPr>
          <p:nvPr/>
        </p:nvSpPr>
        <p:spPr>
          <a:xfrm>
            <a:off x="838200" y="1903875"/>
            <a:ext cx="5853545" cy="1765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t-EE" sz="2600" dirty="0" smtClean="0"/>
              <a:t>Ilma sangadeta pott, mille ainus väärtus on tema seos naljaka mälestusega.</a:t>
            </a:r>
          </a:p>
          <a:p>
            <a:pPr marL="0" indent="0">
              <a:buFont typeface="Arial" panose="020B0604020202020204" pitchFamily="34" charset="0"/>
              <a:buNone/>
            </a:pPr>
            <a:endParaRPr lang="et-E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109" y="365125"/>
            <a:ext cx="4689763" cy="6245762"/>
          </a:xfrm>
          <a:prstGeom prst="rect">
            <a:avLst/>
          </a:prstGeom>
        </p:spPr>
      </p:pic>
    </p:spTree>
    <p:extLst>
      <p:ext uri="{BB962C8B-B14F-4D97-AF65-F5344CB8AC3E}">
        <p14:creationId xmlns:p14="http://schemas.microsoft.com/office/powerpoint/2010/main" val="280176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16491" cy="1325563"/>
          </a:xfrm>
        </p:spPr>
        <p:txBody>
          <a:bodyPr>
            <a:normAutofit fontScale="90000"/>
          </a:bodyPr>
          <a:lstStyle/>
          <a:p>
            <a:r>
              <a:rPr lang="et-EE" dirty="0" smtClean="0"/>
              <a:t>MUUSEUM VÕIMALDAB INIMESEL OLLA ÄRKVEL, </a:t>
            </a:r>
            <a:br>
              <a:rPr lang="et-EE" dirty="0" smtClean="0"/>
            </a:br>
            <a:r>
              <a:rPr lang="et-EE" dirty="0" smtClean="0"/>
              <a:t>KUI TA …</a:t>
            </a:r>
            <a:endParaRPr lang="en-US" dirty="0"/>
          </a:p>
        </p:txBody>
      </p:sp>
      <p:sp>
        <p:nvSpPr>
          <p:cNvPr id="3" name="Content Placeholder 2"/>
          <p:cNvSpPr>
            <a:spLocks noGrp="1"/>
          </p:cNvSpPr>
          <p:nvPr>
            <p:ph idx="1"/>
          </p:nvPr>
        </p:nvSpPr>
        <p:spPr/>
        <p:txBody>
          <a:bodyPr/>
          <a:lstStyle/>
          <a:p>
            <a:pPr marL="171450" indent="-171450">
              <a:buFontTx/>
              <a:buChar char="-"/>
            </a:pPr>
            <a:r>
              <a:rPr lang="et-EE" dirty="0" smtClean="0"/>
              <a:t>Aitab minevikukogemust talletada </a:t>
            </a:r>
            <a:r>
              <a:rPr lang="et-EE" dirty="0"/>
              <a:t>ja </a:t>
            </a:r>
            <a:r>
              <a:rPr lang="et-EE" dirty="0" smtClean="0"/>
              <a:t>integreerida, võimaldades inimesel mõista oma juuri ja seeläbi paremini aru saada iseendast ja olevikukogemusest</a:t>
            </a:r>
          </a:p>
          <a:p>
            <a:pPr marL="171450" indent="-171450">
              <a:buFontTx/>
              <a:buChar char="-"/>
            </a:pPr>
            <a:r>
              <a:rPr lang="et-EE" dirty="0" smtClean="0"/>
              <a:t>võimaldab ligipääsu terviklikule kogemusele, hõlmates muuseumikülastaja meeli, mõtteid, tundeid ja kehaaistinguid</a:t>
            </a:r>
            <a:endParaRPr lang="et-EE" dirty="0"/>
          </a:p>
          <a:p>
            <a:pPr marL="171450" indent="-171450">
              <a:buFontTx/>
              <a:buChar char="-"/>
            </a:pPr>
            <a:r>
              <a:rPr lang="et-EE" dirty="0" smtClean="0"/>
              <a:t>Hoiab ajatut väärtust, integreerides seda kaasaegsesse ellu, samas allutamata seda lühiajalistele trendidele </a:t>
            </a:r>
          </a:p>
          <a:p>
            <a:pPr marL="171450" indent="-171450">
              <a:buFontTx/>
              <a:buChar char="-"/>
            </a:pPr>
            <a:r>
              <a:rPr lang="et-EE" dirty="0" smtClean="0"/>
              <a:t>Säilitab elavat pärimust, hoides sidet esemete ja lugude vahel ning andes lugusid edasi inimeselt inimesele</a:t>
            </a:r>
            <a:endParaRPr lang="en-US" dirty="0"/>
          </a:p>
        </p:txBody>
      </p:sp>
    </p:spTree>
    <p:extLst>
      <p:ext uri="{BB962C8B-B14F-4D97-AF65-F5344CB8AC3E}">
        <p14:creationId xmlns:p14="http://schemas.microsoft.com/office/powerpoint/2010/main" val="373129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Säilitada või lammutada?</a:t>
            </a:r>
            <a:endParaRPr lang="et-EE" dirty="0"/>
          </a:p>
        </p:txBody>
      </p:sp>
      <p:sp>
        <p:nvSpPr>
          <p:cNvPr id="3" name="Content Placeholder 2"/>
          <p:cNvSpPr>
            <a:spLocks noGrp="1"/>
          </p:cNvSpPr>
          <p:nvPr>
            <p:ph idx="1"/>
          </p:nvPr>
        </p:nvSpPr>
        <p:spPr/>
        <p:txBody>
          <a:bodyPr/>
          <a:lstStyle/>
          <a:p>
            <a:endParaRPr lang="en-US" dirty="0"/>
          </a:p>
        </p:txBody>
      </p:sp>
      <p:pic>
        <p:nvPicPr>
          <p:cNvPr id="10244" name="Picture 4" descr="https://f8.pmo.ee/UD5hxcdNwqOoGVt5EZi4g0ahoM4=/685x410/smart/nginx/o/2010/03/17/333733t1h7d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66" y="1825625"/>
            <a:ext cx="5167134" cy="3092739"/>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Image result for linnah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308" y="1825625"/>
            <a:ext cx="4711157" cy="313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954"/>
            <a:ext cx="10383982" cy="1325563"/>
          </a:xfrm>
        </p:spPr>
        <p:txBody>
          <a:bodyPr/>
          <a:lstStyle/>
          <a:p>
            <a:r>
              <a:rPr lang="et-EE" dirty="0" smtClean="0"/>
              <a:t>Kas vana=väärtuslik või vana=aegunud?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758517"/>
            <a:ext cx="5795053" cy="4351338"/>
          </a:xfrm>
        </p:spPr>
      </p:pic>
      <p:pic>
        <p:nvPicPr>
          <p:cNvPr id="5" name="Picture 4"/>
          <p:cNvPicPr>
            <a:picLocks noChangeAspect="1"/>
          </p:cNvPicPr>
          <p:nvPr/>
        </p:nvPicPr>
        <p:blipFill>
          <a:blip r:embed="rId4"/>
          <a:stretch>
            <a:fillRect/>
          </a:stretch>
        </p:blipFill>
        <p:spPr>
          <a:xfrm>
            <a:off x="6864938" y="4204032"/>
            <a:ext cx="4488862" cy="1907858"/>
          </a:xfrm>
          <a:prstGeom prst="rect">
            <a:avLst/>
          </a:prstGeom>
        </p:spPr>
      </p:pic>
      <p:sp>
        <p:nvSpPr>
          <p:cNvPr id="6" name="TextBox 5"/>
          <p:cNvSpPr txBox="1"/>
          <p:nvPr/>
        </p:nvSpPr>
        <p:spPr>
          <a:xfrm>
            <a:off x="6934200" y="1758517"/>
            <a:ext cx="4419600" cy="1569660"/>
          </a:xfrm>
          <a:prstGeom prst="rect">
            <a:avLst/>
          </a:prstGeom>
          <a:noFill/>
        </p:spPr>
        <p:txBody>
          <a:bodyPr wrap="square" rtlCol="0">
            <a:spAutoFit/>
          </a:bodyPr>
          <a:lstStyle/>
          <a:p>
            <a:r>
              <a:rPr lang="et-EE" sz="2400" dirty="0" smtClean="0"/>
              <a:t>Vana lubikrohv, mille kiht kihilt seinapanek on olnud tundlik käsitöö ja mis on vastu pidanud aastakümneid. </a:t>
            </a:r>
            <a:endParaRPr lang="en-US" sz="2400" dirty="0"/>
          </a:p>
        </p:txBody>
      </p:sp>
    </p:spTree>
    <p:extLst>
      <p:ext uri="{BB962C8B-B14F-4D97-AF65-F5344CB8AC3E}">
        <p14:creationId xmlns:p14="http://schemas.microsoft.com/office/powerpoint/2010/main" val="49897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Formaalne säilitamine </a:t>
            </a:r>
            <a:endParaRPr lang="en-US" dirty="0"/>
          </a:p>
        </p:txBody>
      </p:sp>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68" y="1846261"/>
            <a:ext cx="5029200" cy="3362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15" y="5323443"/>
            <a:ext cx="5163453" cy="923330"/>
          </a:xfrm>
          <a:prstGeom prst="rect">
            <a:avLst/>
          </a:prstGeom>
        </p:spPr>
        <p:txBody>
          <a:bodyPr wrap="square">
            <a:spAutoFit/>
          </a:bodyPr>
          <a:lstStyle/>
          <a:p>
            <a:r>
              <a:rPr lang="et-EE" dirty="0" smtClean="0"/>
              <a:t>Hoone Tartus Eha ja Tähe tn nurgal, mis oli sellisena säilinud veel 2004</a:t>
            </a:r>
          </a:p>
          <a:p>
            <a:r>
              <a:rPr lang="et-EE" dirty="0" smtClean="0"/>
              <a:t>Foto: </a:t>
            </a:r>
            <a:r>
              <a:rPr lang="fi-FI" dirty="0" smtClean="0"/>
              <a:t>Eesti </a:t>
            </a:r>
            <a:r>
              <a:rPr lang="fi-FI" dirty="0" err="1" smtClean="0"/>
              <a:t>Rahva</a:t>
            </a:r>
            <a:r>
              <a:rPr lang="fi-FI" dirty="0" smtClean="0"/>
              <a:t> </a:t>
            </a:r>
            <a:r>
              <a:rPr lang="fi-FI" dirty="0" err="1" smtClean="0"/>
              <a:t>Muuseum</a:t>
            </a:r>
            <a:r>
              <a:rPr lang="fi-FI" dirty="0" smtClean="0"/>
              <a:t> </a:t>
            </a:r>
            <a:r>
              <a:rPr lang="fi-FI" dirty="0"/>
              <a:t>ERM </a:t>
            </a:r>
            <a:r>
              <a:rPr lang="fi-FI" dirty="0" err="1"/>
              <a:t>Fk</a:t>
            </a:r>
            <a:r>
              <a:rPr lang="fi-FI" dirty="0"/>
              <a:t> 2379:10</a:t>
            </a:r>
            <a:endParaRPr lang="en-US" dirty="0"/>
          </a:p>
        </p:txBody>
      </p:sp>
      <p:pic>
        <p:nvPicPr>
          <p:cNvPr id="7172" name="Picture 4" descr="Tartu. Tähe tänava ringpood enne restaureerimist. ülepildis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632" y="1803101"/>
            <a:ext cx="5017168" cy="33562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36632" y="5323443"/>
            <a:ext cx="5017168" cy="1200329"/>
          </a:xfrm>
          <a:prstGeom prst="rect">
            <a:avLst/>
          </a:prstGeom>
          <a:noFill/>
        </p:spPr>
        <p:txBody>
          <a:bodyPr wrap="square" rtlCol="0">
            <a:spAutoFit/>
          </a:bodyPr>
          <a:lstStyle/>
          <a:p>
            <a:r>
              <a:rPr lang="et-EE" dirty="0" smtClean="0"/>
              <a:t>Samal kohal asuv hoone, mis pidi planeerimistingimuste kohaselt säilitama sammastiku. Sambad on siseruumides alles. </a:t>
            </a:r>
          </a:p>
          <a:p>
            <a:r>
              <a:rPr lang="et-EE" dirty="0" smtClean="0"/>
              <a:t>Foto: Tauno Rahnu</a:t>
            </a:r>
            <a:endParaRPr lang="en-US" dirty="0"/>
          </a:p>
        </p:txBody>
      </p:sp>
    </p:spTree>
    <p:extLst>
      <p:ext uri="{BB962C8B-B14F-4D97-AF65-F5344CB8AC3E}">
        <p14:creationId xmlns:p14="http://schemas.microsoft.com/office/powerpoint/2010/main" val="25091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67091" cy="1325563"/>
          </a:xfrm>
        </p:spPr>
        <p:txBody>
          <a:bodyPr/>
          <a:lstStyle/>
          <a:p>
            <a:r>
              <a:rPr lang="et-EE" dirty="0" smtClean="0"/>
              <a:t>Sisuline säilitamine - ruum ja tema lugu</a:t>
            </a:r>
            <a:endParaRPr lang="en-US" dirty="0"/>
          </a:p>
        </p:txBody>
      </p:sp>
      <p:sp>
        <p:nvSpPr>
          <p:cNvPr id="3" name="Content Placeholder 2"/>
          <p:cNvSpPr>
            <a:spLocks noGrp="1"/>
          </p:cNvSpPr>
          <p:nvPr>
            <p:ph idx="1"/>
          </p:nvPr>
        </p:nvSpPr>
        <p:spPr>
          <a:xfrm>
            <a:off x="6905290" y="3966873"/>
            <a:ext cx="4448509" cy="1685782"/>
          </a:xfrm>
        </p:spPr>
        <p:txBody>
          <a:bodyPr>
            <a:normAutofit fontScale="92500"/>
          </a:bodyPr>
          <a:lstStyle/>
          <a:p>
            <a:pPr marL="0" indent="0">
              <a:buNone/>
            </a:pPr>
            <a:r>
              <a:rPr lang="et-EE" sz="2600" dirty="0" smtClean="0"/>
              <a:t>Tartu Ülikooli Uus anatoomikum (1888), kus praegu asub TÜ psühholoogia instituut</a:t>
            </a:r>
          </a:p>
          <a:p>
            <a:pPr marL="0" indent="0">
              <a:buNone/>
            </a:pPr>
            <a:r>
              <a:rPr lang="et-EE" sz="2200" dirty="0" smtClean="0"/>
              <a:t>Foto: Tartu Postimees</a:t>
            </a:r>
          </a:p>
          <a:p>
            <a:pPr marL="0" indent="0">
              <a:buNone/>
            </a:pP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291" y="841212"/>
            <a:ext cx="4448509" cy="2661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llinna vesilennukite angaarid, 1916-1917.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733385"/>
            <a:ext cx="3657600"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0287" y="5467989"/>
            <a:ext cx="3755514" cy="1323439"/>
          </a:xfrm>
          <a:prstGeom prst="rect">
            <a:avLst/>
          </a:prstGeom>
          <a:noFill/>
        </p:spPr>
        <p:txBody>
          <a:bodyPr wrap="square" rtlCol="0">
            <a:spAutoFit/>
          </a:bodyPr>
          <a:lstStyle/>
          <a:p>
            <a:r>
              <a:rPr lang="et-EE" sz="2000" dirty="0" smtClean="0"/>
              <a:t>Vesilennukite angaaride renoveerimine meremuuseumi filiaaliks. Allikas: kultuurimälestiste riiklik register</a:t>
            </a:r>
            <a:endParaRPr lang="en-US" sz="2000" dirty="0"/>
          </a:p>
        </p:txBody>
      </p:sp>
    </p:spTree>
    <p:extLst>
      <p:ext uri="{BB962C8B-B14F-4D97-AF65-F5344CB8AC3E}">
        <p14:creationId xmlns:p14="http://schemas.microsoft.com/office/powerpoint/2010/main" val="414306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Väärtus võib muutuda hetkega</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173619" y="1825625"/>
            <a:ext cx="5180181" cy="3704614"/>
          </a:xfrm>
          <a:prstGeom prst="rect">
            <a:avLst/>
          </a:prstGeom>
        </p:spPr>
      </p:pic>
      <p:pic>
        <p:nvPicPr>
          <p:cNvPr id="6" name="Picture 5"/>
          <p:cNvPicPr>
            <a:picLocks noChangeAspect="1"/>
          </p:cNvPicPr>
          <p:nvPr/>
        </p:nvPicPr>
        <p:blipFill>
          <a:blip r:embed="rId4"/>
          <a:stretch>
            <a:fillRect/>
          </a:stretch>
        </p:blipFill>
        <p:spPr>
          <a:xfrm>
            <a:off x="1023551" y="3407459"/>
            <a:ext cx="4551219" cy="3128963"/>
          </a:xfrm>
          <a:prstGeom prst="rect">
            <a:avLst/>
          </a:prstGeom>
        </p:spPr>
      </p:pic>
    </p:spTree>
    <p:extLst>
      <p:ext uri="{BB962C8B-B14F-4D97-AF65-F5344CB8AC3E}">
        <p14:creationId xmlns:p14="http://schemas.microsoft.com/office/powerpoint/2010/main" val="370321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Jätkusuutlik loomine ei lammuta</a:t>
            </a:r>
            <a:endParaRPr lang="et-EE" dirty="0"/>
          </a:p>
        </p:txBody>
      </p:sp>
      <p:sp>
        <p:nvSpPr>
          <p:cNvPr id="3" name="Content Placeholder 2"/>
          <p:cNvSpPr>
            <a:spLocks noGrp="1"/>
          </p:cNvSpPr>
          <p:nvPr>
            <p:ph idx="1"/>
          </p:nvPr>
        </p:nvSpPr>
        <p:spPr/>
        <p:txBody>
          <a:bodyPr/>
          <a:lstStyle/>
          <a:p>
            <a:endParaRPr lang="en-US" dirty="0"/>
          </a:p>
        </p:txBody>
      </p:sp>
      <p:pic>
        <p:nvPicPr>
          <p:cNvPr id="10242" name="Picture 2" descr="http://karlova.ee/photos/Kalevi%2017.jpg?1337935131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509" y="1690688"/>
            <a:ext cx="3302568" cy="440789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f8.pmo.ee/UD5hxcdNwqOoGVt5EZi4g0ahoM4=/685x410/smart/nginx/o/2010/03/17/333733t1h7d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956" y="1825625"/>
            <a:ext cx="4488261" cy="268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4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Mitte säilitada ega lammutada, vaid luua olemasoleva põhjal – nii toimib evolutsioon</a:t>
            </a:r>
            <a:endParaRPr lang="et-EE" dirty="0"/>
          </a:p>
        </p:txBody>
      </p:sp>
      <p:sp>
        <p:nvSpPr>
          <p:cNvPr id="5" name="AutoShape 4" descr="Image result for balti jaama tur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630" name="Picture 6" descr="http://mapri.eu/wp-content/uploads/2016/02/DSC4418-m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5625"/>
            <a:ext cx="6546273" cy="436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99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6266</Words>
  <Application>Microsoft Office PowerPoint</Application>
  <PresentationFormat>Widescreen</PresentationFormat>
  <Paragraphs>501</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Garamond</vt:lpstr>
      <vt:lpstr>Gill Sans MT</vt:lpstr>
      <vt:lpstr>Lucida Sans Unicode</vt:lpstr>
      <vt:lpstr>Tw Cen MT</vt:lpstr>
      <vt:lpstr>Wingdings</vt:lpstr>
      <vt:lpstr>Office Theme</vt:lpstr>
      <vt:lpstr>Mida saab muuseum teha, et tema külastaja oleks ärkvel?</vt:lpstr>
      <vt:lpstr>Eluterve suhe minevikuga</vt:lpstr>
      <vt:lpstr>Säilitada või lammutada?</vt:lpstr>
      <vt:lpstr>Kas vana=väärtuslik või vana=aegunud?</vt:lpstr>
      <vt:lpstr>Formaalne säilitamine </vt:lpstr>
      <vt:lpstr>Sisuline säilitamine - ruum ja tema lugu</vt:lpstr>
      <vt:lpstr>Väärtus võib muutuda hetkega</vt:lpstr>
      <vt:lpstr>Jätkusuutlik loomine ei lammuta</vt:lpstr>
      <vt:lpstr>Mitte säilitada ega lammutada, vaid luua olemasoleva põhjal – nii toimib evolutsioon</vt:lpstr>
      <vt:lpstr>Kollektiivne traumamälu</vt:lpstr>
      <vt:lpstr>Traumamälestuste talletamine (Brewin 2002)  </vt:lpstr>
      <vt:lpstr>Üle-stimulatsioon takistab süvitsi kogemist muutes tähelepanu hüplikuks ja hajuvaks</vt:lpstr>
      <vt:lpstr>KOGEMUSLIK vs NARRATIIVNE OLEK AJUS</vt:lpstr>
      <vt:lpstr>Kui olla päriselt kohal </vt:lpstr>
      <vt:lpstr>Teadvelolekut rakendades tuleme autopiloodilt maha ja…</vt:lpstr>
      <vt:lpstr>PowerPoint Presentation</vt:lpstr>
      <vt:lpstr>Aktsepteeriva vaatlemise instruktsioon eksperimendis</vt:lpstr>
      <vt:lpstr>PowerPoint Presentation</vt:lpstr>
      <vt:lpstr>EEG emotsionaalset töötlust peegeldav laine (LPP) teadvelolekut rakendades võrrelduna teiste tingimustega – häirivate piltide vaatamisel võrrelduna neutraalsete piltidega.  </vt:lpstr>
      <vt:lpstr>INIMENE KUI INFOKANDJA</vt:lpstr>
      <vt:lpstr>Elav muuseum on muuseum, kus elatakse?</vt:lpstr>
      <vt:lpstr>Elu puhub kohale sisse inimene</vt:lpstr>
      <vt:lpstr>Ese ja tema lugu</vt:lpstr>
      <vt:lpstr>Ese kui mälestuse kandja</vt:lpstr>
      <vt:lpstr>MUUSEUM VÕIMALDAB INIMESEL OLLA ÄRKVEL,  KUI TA …</vt:lpstr>
    </vt:vector>
  </TitlesOfParts>
  <Company>Tartu Ülikool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Marika Paaver</dc:creator>
  <cp:lastModifiedBy>Marika Paaver</cp:lastModifiedBy>
  <cp:revision>118</cp:revision>
  <dcterms:created xsi:type="dcterms:W3CDTF">2018-05-10T19:12:37Z</dcterms:created>
  <dcterms:modified xsi:type="dcterms:W3CDTF">2018-05-14T06:53:46Z</dcterms:modified>
</cp:coreProperties>
</file>