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3"/>
  </p:notesMasterIdLst>
  <p:handoutMasterIdLst>
    <p:handoutMasterId r:id="rId34"/>
  </p:handoutMasterIdLst>
  <p:sldIdLst>
    <p:sldId id="256" r:id="rId2"/>
    <p:sldId id="294" r:id="rId3"/>
    <p:sldId id="259" r:id="rId4"/>
    <p:sldId id="260" r:id="rId5"/>
    <p:sldId id="261" r:id="rId6"/>
    <p:sldId id="262" r:id="rId7"/>
    <p:sldId id="267" r:id="rId8"/>
    <p:sldId id="268"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3" r:id="rId32"/>
  </p:sldIdLst>
  <p:sldSz cx="9144000" cy="6858000" type="screen4x3"/>
  <p:notesSz cx="6797675"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3127" userDrawn="1">
          <p15:clr>
            <a:srgbClr val="000000"/>
          </p15:clr>
        </p15:guide>
        <p15:guide id="2" pos="2141" userDrawn="1">
          <p15:clr>
            <a:srgbClr val="000000"/>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s Uuen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EE79E6-E8B0-4AC0-A2F3-D6683A338808}">
  <a:tblStyle styleId="{12EE79E6-E8B0-4AC0-A2F3-D6683A33880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2278D1BB-F99E-44AD-B61A-6E53B68D32E8}" type="datetimeFigureOut">
              <a:rPr lang="et-EE" smtClean="0"/>
              <a:t>31.08.2018</a:t>
            </a:fld>
            <a:endParaRPr lang="et-EE"/>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E681168C-E517-4F46-B025-BBE17ED3F2C3}" type="slidenum">
              <a:rPr lang="et-EE" smtClean="0"/>
              <a:t>‹#›</a:t>
            </a:fld>
            <a:endParaRPr lang="et-EE"/>
          </a:p>
        </p:txBody>
      </p:sp>
    </p:spTree>
    <p:extLst>
      <p:ext uri="{BB962C8B-B14F-4D97-AF65-F5344CB8AC3E}">
        <p14:creationId xmlns:p14="http://schemas.microsoft.com/office/powerpoint/2010/main" val="3418426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6411"/>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50443" y="0"/>
            <a:ext cx="2945659" cy="496411"/>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0091"/>
            <a:ext cx="2945659" cy="496411"/>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1: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7" name="Google Shape;67;p1: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Keskendume põhiliselt pildilisele materjalile. </a:t>
            </a:r>
            <a:endParaRPr/>
          </a:p>
          <a:p>
            <a:pPr marL="0" marR="0" lvl="0" indent="0" algn="l" rtl="0">
              <a:spcBef>
                <a:spcPts val="0"/>
              </a:spcBef>
              <a:spcAft>
                <a:spcPts val="0"/>
              </a:spcAft>
              <a:buNone/>
            </a:pPr>
            <a:r>
              <a:rPr lang="en-GB"/>
              <a:t>Keskendume tarkvarale, riistvarat Andres juba rääkis ja Berta räägib hiljem</a:t>
            </a:r>
            <a:endParaRPr/>
          </a:p>
          <a:p>
            <a:pPr marL="0" marR="0" lvl="0" indent="0" algn="l" rtl="0">
              <a:spcBef>
                <a:spcPts val="0"/>
              </a:spcBef>
              <a:spcAft>
                <a:spcPts val="0"/>
              </a:spcAft>
              <a:buNone/>
            </a:pPr>
            <a:endParaRPr/>
          </a:p>
          <a:p>
            <a:pPr marL="0" marR="0" lvl="0" indent="0" algn="l" rtl="0">
              <a:spcBef>
                <a:spcPts val="0"/>
              </a:spcBef>
              <a:spcAft>
                <a:spcPts val="0"/>
              </a:spcAft>
              <a:buNone/>
            </a:pPr>
            <a:r>
              <a:rPr lang="en-GB"/>
              <a:t>Mõnes osas lähen ehk liiga tehnilisks, aga seda mitte selleks et teil pead segi ajada, vaid et demonstreerida tehnoloogilisi võimalusi nö traditsiooniliste töövoogude ümbervaatamiseks kasutades nutikamaid töövahendeid või siis kasutades töövahendeid nutikamalt.</a:t>
            </a:r>
            <a:endParaRPr/>
          </a:p>
        </p:txBody>
      </p:sp>
      <p:sp>
        <p:nvSpPr>
          <p:cNvPr id="68" name="Google Shape;68;p1: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
        <p:nvSpPr>
          <p:cNvPr id="69" name="Google Shape;69;p1: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3dc5032ba3_0_12: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13" name="Google Shape;213;g3dc5032ba3_0_12: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14" name="Google Shape;214;g3dc5032ba3_0_12: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
        <p:nvSpPr>
          <p:cNvPr id="215" name="Google Shape;215;g3dc5032ba3_0_12: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3dc5032ba3_0_19: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21" name="Google Shape;221;g3dc5032ba3_0_19: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Mis on meie eesmärk uue töövahendu valimisel?</a:t>
            </a:r>
            <a:endParaRPr/>
          </a:p>
          <a:p>
            <a:pPr marL="0" marR="0" lvl="0" indent="0" algn="l" rtl="0">
              <a:spcBef>
                <a:spcPts val="0"/>
              </a:spcBef>
              <a:spcAft>
                <a:spcPts val="0"/>
              </a:spcAft>
              <a:buNone/>
            </a:pPr>
            <a:endParaRPr/>
          </a:p>
        </p:txBody>
      </p:sp>
      <p:sp>
        <p:nvSpPr>
          <p:cNvPr id="222" name="Google Shape;222;g3dc5032ba3_0_19: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
        <p:nvSpPr>
          <p:cNvPr id="223" name="Google Shape;223;g3dc5032ba3_0_19: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c5032ba3_0_30: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30" name="Google Shape;230;g3dc5032ba3_0_30: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231" name="Google Shape;231;g3dc5032ba3_0_30: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
        <p:nvSpPr>
          <p:cNvPr id="232" name="Google Shape;232;g3dc5032ba3_0_30: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3dc5032ba3_0_37: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38" name="Google Shape;238;g3dc5032ba3_0_37: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39" name="Google Shape;239;g3dc5032ba3_0_37: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
        <p:nvSpPr>
          <p:cNvPr id="240" name="Google Shape;240;g3dc5032ba3_0_37: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3dc5032ba3_0_44: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46" name="Google Shape;246;g3dc5032ba3_0_44: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Tasuta - nagu Nick eile rääkis, kõige kallim lüli on inimene, mitte tarkvara</a:t>
            </a:r>
            <a:endParaRPr sz="1200" b="0" i="0" u="none" strike="noStrike" cap="none">
              <a:solidFill>
                <a:schemeClr val="dk1"/>
              </a:solidFill>
              <a:latin typeface="Calibri"/>
              <a:ea typeface="Calibri"/>
              <a:cs typeface="Calibri"/>
              <a:sym typeface="Calibri"/>
            </a:endParaRPr>
          </a:p>
        </p:txBody>
      </p:sp>
      <p:sp>
        <p:nvSpPr>
          <p:cNvPr id="247" name="Google Shape;247;g3dc5032ba3_0_44: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
        <p:nvSpPr>
          <p:cNvPr id="248" name="Google Shape;248;g3dc5032ba3_0_44: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3dced8bb89_0_44: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54" name="Google Shape;254;g3dced8bb89_0_44: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Mis on valiku aluseks?</a:t>
            </a:r>
            <a:endParaRPr/>
          </a:p>
          <a:p>
            <a:pPr marL="457200" marR="0" lvl="0" indent="-317500" algn="l" rtl="0">
              <a:spcBef>
                <a:spcPts val="0"/>
              </a:spcBef>
              <a:spcAft>
                <a:spcPts val="0"/>
              </a:spcAft>
              <a:buSzPts val="1400"/>
              <a:buChar char="-"/>
            </a:pPr>
            <a:r>
              <a:rPr lang="en-GB"/>
              <a:t>Kus pilte hoitakse, serveris (kõvakettal), pilves</a:t>
            </a:r>
            <a:endParaRPr/>
          </a:p>
          <a:p>
            <a:pPr marL="457200" marR="0" lvl="0" indent="-317500" algn="l" rtl="0">
              <a:spcBef>
                <a:spcPts val="0"/>
              </a:spcBef>
              <a:spcAft>
                <a:spcPts val="0"/>
              </a:spcAft>
              <a:buSzPts val="1400"/>
              <a:buChar char="-"/>
            </a:pPr>
            <a:r>
              <a:rPr lang="en-GB"/>
              <a:t>Mata andmete kirjeldamine (väikemuuseum, kus puudub infosüsteem)</a:t>
            </a:r>
            <a:endParaRPr/>
          </a:p>
        </p:txBody>
      </p:sp>
      <p:sp>
        <p:nvSpPr>
          <p:cNvPr id="255" name="Google Shape;255;g3dced8bb89_0_44: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
        <p:nvSpPr>
          <p:cNvPr id="256" name="Google Shape;256;g3dced8bb89_0_44: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3dced8bb89_0_51: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62" name="Google Shape;262;g3dced8bb89_0_51: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Palju on üldse vaja pilte töödelda?</a:t>
            </a:r>
            <a:endParaRPr/>
          </a:p>
          <a:p>
            <a:pPr marL="0" marR="0" lvl="0" indent="0" algn="l" rtl="0">
              <a:spcBef>
                <a:spcPts val="0"/>
              </a:spcBef>
              <a:spcAft>
                <a:spcPts val="0"/>
              </a:spcAft>
              <a:buNone/>
            </a:pPr>
            <a:endParaRPr/>
          </a:p>
          <a:p>
            <a:pPr marL="0" marR="0" lvl="0" indent="0" algn="l" rtl="0">
              <a:spcBef>
                <a:spcPts val="0"/>
              </a:spcBef>
              <a:spcAft>
                <a:spcPts val="0"/>
              </a:spcAft>
              <a:buNone/>
            </a:pPr>
            <a:r>
              <a:rPr lang="en-GB"/>
              <a:t>KÜSIMUS: Palju teist tegeleb fotode järelkäsitlusega? Mis funktioone kasutate?</a:t>
            </a:r>
            <a:endParaRPr/>
          </a:p>
        </p:txBody>
      </p:sp>
      <p:sp>
        <p:nvSpPr>
          <p:cNvPr id="263" name="Google Shape;263;g3dced8bb89_0_51: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
        <p:nvSpPr>
          <p:cNvPr id="264" name="Google Shape;264;g3dced8bb89_0_51: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3dced8bb89_0_65: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70" name="Google Shape;270;g3dced8bb89_0_65: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Miks on läbi arvuti pildistameine hea?</a:t>
            </a:r>
            <a:endParaRPr/>
          </a:p>
          <a:p>
            <a:pPr marL="0" marR="0" lvl="0" indent="0" algn="l" rtl="0">
              <a:spcBef>
                <a:spcPts val="0"/>
              </a:spcBef>
              <a:spcAft>
                <a:spcPts val="0"/>
              </a:spcAft>
              <a:buNone/>
            </a:pPr>
            <a:r>
              <a:rPr lang="en-GB"/>
              <a:t>Võimaldab automatiseerimist, ja paremat esmast kvaliteedikontrolli</a:t>
            </a:r>
            <a:endParaRPr/>
          </a:p>
        </p:txBody>
      </p:sp>
      <p:sp>
        <p:nvSpPr>
          <p:cNvPr id="271" name="Google Shape;271;g3dced8bb89_0_65: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
        <p:nvSpPr>
          <p:cNvPr id="272" name="Google Shape;272;g3dced8bb89_0_65: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3dced8bb89_0_72: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78" name="Google Shape;278;g3dced8bb89_0_72: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ESMi scriptidest räägime homme lähemalt veel.</a:t>
            </a:r>
            <a:endParaRPr sz="1200" b="0" i="0" u="none" strike="noStrike" cap="none">
              <a:solidFill>
                <a:schemeClr val="dk1"/>
              </a:solidFill>
              <a:latin typeface="Calibri"/>
              <a:ea typeface="Calibri"/>
              <a:cs typeface="Calibri"/>
              <a:sym typeface="Calibri"/>
            </a:endParaRPr>
          </a:p>
        </p:txBody>
      </p:sp>
      <p:sp>
        <p:nvSpPr>
          <p:cNvPr id="279" name="Google Shape;279;g3dced8bb89_0_72: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19</a:t>
            </a:fld>
            <a:endParaRPr sz="1200" b="0" i="0" u="none" strike="noStrike" cap="none">
              <a:solidFill>
                <a:schemeClr val="dk1"/>
              </a:solidFill>
              <a:latin typeface="Calibri"/>
              <a:ea typeface="Calibri"/>
              <a:cs typeface="Calibri"/>
              <a:sym typeface="Calibri"/>
            </a:endParaRPr>
          </a:p>
        </p:txBody>
      </p:sp>
      <p:sp>
        <p:nvSpPr>
          <p:cNvPr id="280" name="Google Shape;280;g3dced8bb89_0_72: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3dced8bb89_0_81: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87" name="Google Shape;287;g3dced8bb89_0_81: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88" name="Google Shape;288;g3dced8bb89_0_81: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
        <p:nvSpPr>
          <p:cNvPr id="289" name="Google Shape;289;g3dced8bb89_0_81: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0" name="Google Shape;100;p4: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1" name="Google Shape;101;p4: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
        <p:nvSpPr>
          <p:cNvPr id="102" name="Google Shape;102;p4: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3dd2c6e649_0_0: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95" name="Google Shape;295;g3dd2c6e649_0_0: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96" name="Google Shape;296;g3dd2c6e649_0_0: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21</a:t>
            </a:fld>
            <a:endParaRPr sz="1200" b="0" i="0" u="none" strike="noStrike" cap="none">
              <a:solidFill>
                <a:schemeClr val="dk1"/>
              </a:solidFill>
              <a:latin typeface="Calibri"/>
              <a:ea typeface="Calibri"/>
              <a:cs typeface="Calibri"/>
              <a:sym typeface="Calibri"/>
            </a:endParaRPr>
          </a:p>
        </p:txBody>
      </p:sp>
      <p:sp>
        <p:nvSpPr>
          <p:cNvPr id="297" name="Google Shape;297;g3dd2c6e649_0_0: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3dced8bb89_0_1: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3" name="Google Shape;303;g3dced8bb89_0_1: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304" name="Google Shape;304;g3dced8bb89_0_1: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22</a:t>
            </a:fld>
            <a:endParaRPr sz="1200" b="0" i="0" u="none" strike="noStrike" cap="none">
              <a:solidFill>
                <a:schemeClr val="dk1"/>
              </a:solidFill>
              <a:latin typeface="Calibri"/>
              <a:ea typeface="Calibri"/>
              <a:cs typeface="Calibri"/>
              <a:sym typeface="Calibri"/>
            </a:endParaRPr>
          </a:p>
        </p:txBody>
      </p:sp>
      <p:sp>
        <p:nvSpPr>
          <p:cNvPr id="305" name="Google Shape;305;g3dced8bb89_0_1: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3dced8bb89_0_8: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11" name="Google Shape;311;g3dced8bb89_0_8: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12" name="Google Shape;312;g3dced8bb89_0_8: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23</a:t>
            </a:fld>
            <a:endParaRPr sz="1200" b="0" i="0" u="none" strike="noStrike" cap="none">
              <a:solidFill>
                <a:schemeClr val="dk1"/>
              </a:solidFill>
              <a:latin typeface="Calibri"/>
              <a:ea typeface="Calibri"/>
              <a:cs typeface="Calibri"/>
              <a:sym typeface="Calibri"/>
            </a:endParaRPr>
          </a:p>
        </p:txBody>
      </p:sp>
      <p:sp>
        <p:nvSpPr>
          <p:cNvPr id="313" name="Google Shape;313;g3dced8bb89_0_8: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3dced8bb89_0_15: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19" name="Google Shape;319;g3dced8bb89_0_15: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20" name="Google Shape;320;g3dced8bb89_0_15: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24</a:t>
            </a:fld>
            <a:endParaRPr sz="1200" b="0" i="0" u="none" strike="noStrike" cap="none">
              <a:solidFill>
                <a:schemeClr val="dk1"/>
              </a:solidFill>
              <a:latin typeface="Calibri"/>
              <a:ea typeface="Calibri"/>
              <a:cs typeface="Calibri"/>
              <a:sym typeface="Calibri"/>
            </a:endParaRPr>
          </a:p>
        </p:txBody>
      </p:sp>
      <p:sp>
        <p:nvSpPr>
          <p:cNvPr id="321" name="Google Shape;321;g3dced8bb89_0_15: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3dced8bb89_0_23: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27" name="Google Shape;327;g3dced8bb89_0_23: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328" name="Google Shape;328;g3dced8bb89_0_23: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25</a:t>
            </a:fld>
            <a:endParaRPr sz="1200" b="0" i="0" u="none" strike="noStrike" cap="none">
              <a:solidFill>
                <a:schemeClr val="dk1"/>
              </a:solidFill>
              <a:latin typeface="Calibri"/>
              <a:ea typeface="Calibri"/>
              <a:cs typeface="Calibri"/>
              <a:sym typeface="Calibri"/>
            </a:endParaRPr>
          </a:p>
        </p:txBody>
      </p:sp>
      <p:sp>
        <p:nvSpPr>
          <p:cNvPr id="329" name="Google Shape;329;g3dced8bb89_0_23: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3dced8bb89_0_30: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35" name="Google Shape;335;g3dced8bb89_0_30: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36" name="Google Shape;336;g3dced8bb89_0_30: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26</a:t>
            </a:fld>
            <a:endParaRPr sz="1200" b="0" i="0" u="none" strike="noStrike" cap="none">
              <a:solidFill>
                <a:schemeClr val="dk1"/>
              </a:solidFill>
              <a:latin typeface="Calibri"/>
              <a:ea typeface="Calibri"/>
              <a:cs typeface="Calibri"/>
              <a:sym typeface="Calibri"/>
            </a:endParaRPr>
          </a:p>
        </p:txBody>
      </p:sp>
      <p:sp>
        <p:nvSpPr>
          <p:cNvPr id="337" name="Google Shape;337;g3dced8bb89_0_30: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3dced8bb89_0_37: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43" name="Google Shape;343;g3dced8bb89_0_37: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44" name="Google Shape;344;g3dced8bb89_0_37: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27</a:t>
            </a:fld>
            <a:endParaRPr sz="1200" b="0" i="0" u="none" strike="noStrike" cap="none">
              <a:solidFill>
                <a:schemeClr val="dk1"/>
              </a:solidFill>
              <a:latin typeface="Calibri"/>
              <a:ea typeface="Calibri"/>
              <a:cs typeface="Calibri"/>
              <a:sym typeface="Calibri"/>
            </a:endParaRPr>
          </a:p>
        </p:txBody>
      </p:sp>
      <p:sp>
        <p:nvSpPr>
          <p:cNvPr id="345" name="Google Shape;345;g3dced8bb89_0_37: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5: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1" name="Google Shape;351;p15: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52" name="Google Shape;352;p15: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28</a:t>
            </a:fld>
            <a:endParaRPr sz="1200" b="0" i="0" u="none" strike="noStrike" cap="none">
              <a:solidFill>
                <a:schemeClr val="dk1"/>
              </a:solidFill>
              <a:latin typeface="Calibri"/>
              <a:ea typeface="Calibri"/>
              <a:cs typeface="Calibri"/>
              <a:sym typeface="Calibri"/>
            </a:endParaRPr>
          </a:p>
        </p:txBody>
      </p:sp>
      <p:sp>
        <p:nvSpPr>
          <p:cNvPr id="353" name="Google Shape;353;p15: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16: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9" name="Google Shape;359;p16: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60" name="Google Shape;360;p16: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29</a:t>
            </a:fld>
            <a:endParaRPr sz="1200" b="0" i="0" u="none" strike="noStrike" cap="none">
              <a:solidFill>
                <a:schemeClr val="dk1"/>
              </a:solidFill>
              <a:latin typeface="Calibri"/>
              <a:ea typeface="Calibri"/>
              <a:cs typeface="Calibri"/>
              <a:sym typeface="Calibri"/>
            </a:endParaRPr>
          </a:p>
        </p:txBody>
      </p:sp>
      <p:sp>
        <p:nvSpPr>
          <p:cNvPr id="361" name="Google Shape;361;p16: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17: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67" name="Google Shape;367;p17: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368" name="Google Shape;368;p17: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30</a:t>
            </a:fld>
            <a:endParaRPr sz="1200" b="0" i="0" u="none" strike="noStrike" cap="none">
              <a:solidFill>
                <a:schemeClr val="dk1"/>
              </a:solidFill>
              <a:latin typeface="Calibri"/>
              <a:ea typeface="Calibri"/>
              <a:cs typeface="Calibri"/>
              <a:sym typeface="Calibri"/>
            </a:endParaRPr>
          </a:p>
        </p:txBody>
      </p:sp>
      <p:sp>
        <p:nvSpPr>
          <p:cNvPr id="369" name="Google Shape;369;p17: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8" name="Google Shape;108;p5: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SzPts val="1100"/>
              <a:buNone/>
            </a:pPr>
            <a:r>
              <a:rPr lang="en-GB" b="1"/>
              <a:t>Aega 1:30</a:t>
            </a:r>
            <a:endParaRPr b="1"/>
          </a:p>
          <a:p>
            <a:pPr marL="0" marR="0" lvl="0" indent="0" algn="l" rtl="0">
              <a:spcBef>
                <a:spcPts val="0"/>
              </a:spcBef>
              <a:spcAft>
                <a:spcPts val="0"/>
              </a:spcAft>
              <a:buClr>
                <a:schemeClr val="dk1"/>
              </a:buClr>
              <a:buSzPts val="1100"/>
              <a:buFont typeface="Arial"/>
              <a:buNone/>
            </a:pPr>
            <a:r>
              <a:rPr lang="en-GB"/>
              <a:t>Sissejuhatus </a:t>
            </a:r>
            <a:r>
              <a:rPr lang="en-GB" b="1"/>
              <a:t>5 min</a:t>
            </a:r>
            <a:endParaRPr b="1"/>
          </a:p>
          <a:p>
            <a:pPr marL="0" marR="0" lvl="0" indent="0" algn="l" rtl="0">
              <a:spcBef>
                <a:spcPts val="0"/>
              </a:spcBef>
              <a:spcAft>
                <a:spcPts val="0"/>
              </a:spcAft>
              <a:buClr>
                <a:schemeClr val="dk1"/>
              </a:buClr>
              <a:buSzPts val="1100"/>
              <a:buFont typeface="Arial"/>
              <a:buNone/>
            </a:pPr>
            <a:r>
              <a:rPr lang="en-GB"/>
              <a:t>Olukorra kaardistamine </a:t>
            </a:r>
            <a:r>
              <a:rPr lang="en-GB" b="1"/>
              <a:t>10 min</a:t>
            </a:r>
            <a:endParaRPr b="1"/>
          </a:p>
          <a:p>
            <a:pPr marL="0" marR="0" lvl="0" indent="0" algn="l" rtl="0">
              <a:spcBef>
                <a:spcPts val="0"/>
              </a:spcBef>
              <a:spcAft>
                <a:spcPts val="0"/>
              </a:spcAft>
              <a:buClr>
                <a:schemeClr val="dk1"/>
              </a:buClr>
              <a:buSzPts val="1100"/>
              <a:buFont typeface="Arial"/>
              <a:buNone/>
            </a:pPr>
            <a:r>
              <a:rPr lang="en-GB"/>
              <a:t>Eesmärkide seadmine </a:t>
            </a:r>
            <a:r>
              <a:rPr lang="en-GB" b="1"/>
              <a:t>10 min</a:t>
            </a:r>
            <a:endParaRPr b="1"/>
          </a:p>
          <a:p>
            <a:pPr marL="0" marR="0" lvl="0" indent="0" algn="l" rtl="0">
              <a:spcBef>
                <a:spcPts val="0"/>
              </a:spcBef>
              <a:spcAft>
                <a:spcPts val="0"/>
              </a:spcAft>
              <a:buClr>
                <a:schemeClr val="dk1"/>
              </a:buClr>
              <a:buSzPts val="1100"/>
              <a:buFont typeface="Arial"/>
              <a:buNone/>
            </a:pPr>
            <a:r>
              <a:rPr lang="en-GB"/>
              <a:t>Töövahendite valik </a:t>
            </a:r>
            <a:r>
              <a:rPr lang="en-GB" b="1"/>
              <a:t>45 min</a:t>
            </a:r>
            <a:endParaRPr b="1"/>
          </a:p>
          <a:p>
            <a:pPr marL="0" marR="0" lvl="0" indent="0" algn="l" rtl="0">
              <a:spcBef>
                <a:spcPts val="0"/>
              </a:spcBef>
              <a:spcAft>
                <a:spcPts val="0"/>
              </a:spcAft>
              <a:buClr>
                <a:schemeClr val="dk1"/>
              </a:buClr>
              <a:buSzPts val="1100"/>
              <a:buFont typeface="Arial"/>
              <a:buNone/>
            </a:pPr>
            <a:r>
              <a:rPr lang="en-GB"/>
              <a:t>Töövahendite testimine </a:t>
            </a:r>
            <a:r>
              <a:rPr lang="en-GB" b="1"/>
              <a:t>5 min</a:t>
            </a:r>
            <a:endParaRPr b="1"/>
          </a:p>
          <a:p>
            <a:pPr marL="0" marR="0" lvl="0" indent="0" algn="l" rtl="0">
              <a:spcBef>
                <a:spcPts val="0"/>
              </a:spcBef>
              <a:spcAft>
                <a:spcPts val="0"/>
              </a:spcAft>
              <a:buClr>
                <a:schemeClr val="dk1"/>
              </a:buClr>
              <a:buSzPts val="1100"/>
              <a:buFont typeface="Arial"/>
              <a:buNone/>
            </a:pPr>
            <a:r>
              <a:rPr lang="en-GB"/>
              <a:t>Töövoo loomine/täiendamine </a:t>
            </a:r>
            <a:r>
              <a:rPr lang="en-GB" b="1"/>
              <a:t>10 min</a:t>
            </a:r>
            <a:endParaRPr b="1"/>
          </a:p>
          <a:p>
            <a:pPr marL="0" marR="0" lvl="0" indent="0" algn="l" rtl="0">
              <a:spcBef>
                <a:spcPts val="0"/>
              </a:spcBef>
              <a:spcAft>
                <a:spcPts val="0"/>
              </a:spcAft>
              <a:buClr>
                <a:schemeClr val="dk1"/>
              </a:buClr>
              <a:buSzPts val="1100"/>
              <a:buFont typeface="Arial"/>
              <a:buNone/>
            </a:pPr>
            <a:r>
              <a:rPr lang="en-GB"/>
              <a:t>Lõpetuseks </a:t>
            </a:r>
            <a:r>
              <a:rPr lang="en-GB" b="1"/>
              <a:t>5 min</a:t>
            </a:r>
            <a:endParaRPr b="1"/>
          </a:p>
          <a:p>
            <a:pPr marL="0" marR="0" lvl="0" indent="0" algn="l" rtl="0">
              <a:spcBef>
                <a:spcPts val="0"/>
              </a:spcBef>
              <a:spcAft>
                <a:spcPts val="0"/>
              </a:spcAft>
              <a:buNone/>
            </a:pPr>
            <a:endParaRPr/>
          </a:p>
        </p:txBody>
      </p:sp>
      <p:sp>
        <p:nvSpPr>
          <p:cNvPr id="109" name="Google Shape;109;p5: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
        <p:nvSpPr>
          <p:cNvPr id="110" name="Google Shape;110;p5: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21: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83" name="Google Shape;383;p21: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384" name="Google Shape;384;p21: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31</a:t>
            </a:fld>
            <a:endParaRPr sz="1200" b="0" i="0" u="none" strike="noStrike" cap="none">
              <a:solidFill>
                <a:schemeClr val="dk1"/>
              </a:solidFill>
              <a:latin typeface="Calibri"/>
              <a:ea typeface="Calibri"/>
              <a:cs typeface="Calibri"/>
              <a:sym typeface="Calibri"/>
            </a:endParaRPr>
          </a:p>
        </p:txBody>
      </p:sp>
      <p:sp>
        <p:nvSpPr>
          <p:cNvPr id="385" name="Google Shape;385;p21: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6" name="Google Shape;116;p6: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Töövahendisse investeerimine ei ole kulu vaid tulu</a:t>
            </a:r>
            <a:endParaRPr sz="1200" b="0" u="none" strike="noStrike" cap="none">
              <a:solidFill>
                <a:schemeClr val="dk1"/>
              </a:solidFill>
              <a:latin typeface="Calibri"/>
              <a:ea typeface="Calibri"/>
              <a:cs typeface="Calibri"/>
              <a:sym typeface="Calibri"/>
            </a:endParaRPr>
          </a:p>
        </p:txBody>
      </p:sp>
      <p:sp>
        <p:nvSpPr>
          <p:cNvPr id="117" name="Google Shape;117;p6: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
        <p:nvSpPr>
          <p:cNvPr id="118" name="Google Shape;118;p6: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4" name="Google Shape;124;p7: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125" name="Google Shape;125;p7: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
        <p:nvSpPr>
          <p:cNvPr id="126" name="Google Shape;126;p7: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1: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1" name="Google Shape;171;p11: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172" name="Google Shape;172;p11: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
        <p:nvSpPr>
          <p:cNvPr id="173" name="Google Shape;173;p11: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2: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9" name="Google Shape;179;p12: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0" name="Google Shape;180;p12: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
        <p:nvSpPr>
          <p:cNvPr id="181" name="Google Shape;181;p12: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3: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5" name="Google Shape;195;p13: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196" name="Google Shape;196;p13: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
        <p:nvSpPr>
          <p:cNvPr id="197" name="Google Shape;197;p13: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dc5032ba3_0_5:notes"/>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05" name="Google Shape;205;g3dc5032ba3_0_5: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206" name="Google Shape;206;g3dc5032ba3_0_5: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
        <p:nvSpPr>
          <p:cNvPr id="207" name="Google Shape;207;g3dc5032ba3_0_5:notes"/>
          <p:cNvSpPr txBox="1">
            <a:spLocks noGrp="1"/>
          </p:cNvSpPr>
          <p:nvPr>
            <p:ph type="hdr" idx="3"/>
          </p:nvPr>
        </p:nvSpPr>
        <p:spPr>
          <a:xfrm>
            <a:off x="0" y="0"/>
            <a:ext cx="2945659" cy="4964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b="0" i="0" u="none" strike="noStrike" cap="none">
                <a:solidFill>
                  <a:schemeClr val="dk1"/>
                </a:solidFill>
                <a:latin typeface="Calibri"/>
                <a:ea typeface="Calibri"/>
                <a:cs typeface="Calibri"/>
                <a:sym typeface="Calibri"/>
              </a:rPr>
              <a:t>©CIDOC 2009</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20" name="Google Shape;20;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21" name="Google Shape;21;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63" name="Google Shape;63;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Google Shape;64;p12"/>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27" name="Google Shape;27;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8" name="Google Shape;28;p4"/>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4000" b="1"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31" name="Google Shape;31;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32" name="Google Shape;32;p5"/>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7" name="Google Shape;37;p6"/>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40" name="Google Shape;40;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1" name="Google Shape;41;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2" name="Google Shape;42;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3" name="Google Shape;43;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4" name="Google Shape;44;p7"/>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8"/>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49" name="Google Shape;49;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0" name="Google Shape;50;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1" name="Google Shape;51;p9"/>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54" name="Google Shape;5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55" name="Google Shape;5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6" name="Google Shape;56;p10"/>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59" name="Google Shape;59;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0" name="Google Shape;60;p11"/>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alpha val="69803"/>
          </a:srgbClr>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1469A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1469A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1469A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1469A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1469A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rgbClr val="1469A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rgbClr val="1469A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rgbClr val="1469A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rgbClr val="1469A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2" name="Google Shape;12;p1"/>
          <p:cNvSpPr txBox="1">
            <a:spLocks noGrp="1"/>
          </p:cNvSpPr>
          <p:nvPr>
            <p:ph type="sldNum" idx="12"/>
          </p:nvPr>
        </p:nvSpPr>
        <p:spPr>
          <a:xfrm>
            <a:off x="7010400" y="6237288"/>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lt2"/>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lt2"/>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lt2"/>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lt2"/>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lt2"/>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lt2"/>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lt2"/>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lt2"/>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GB"/>
              <a:t>‹#›</a:t>
            </a:fld>
            <a:endParaRPr/>
          </a:p>
        </p:txBody>
      </p:sp>
      <p:cxnSp>
        <p:nvCxnSpPr>
          <p:cNvPr id="14" name="Google Shape;14;p1"/>
          <p:cNvCxnSpPr/>
          <p:nvPr/>
        </p:nvCxnSpPr>
        <p:spPr>
          <a:xfrm>
            <a:off x="0" y="6524625"/>
            <a:ext cx="9144000" cy="0"/>
          </a:xfrm>
          <a:prstGeom prst="straightConnector1">
            <a:avLst/>
          </a:prstGeom>
          <a:noFill/>
          <a:ln w="44450" cap="flat" cmpd="sng">
            <a:solidFill>
              <a:srgbClr val="1469A2"/>
            </a:solidFill>
            <a:prstDash val="solid"/>
            <a:round/>
            <a:headEnd type="none" w="med" len="med"/>
            <a:tailEnd type="none" w="med" len="med"/>
          </a:ln>
        </p:spPr>
      </p:cxnSp>
      <p:cxnSp>
        <p:nvCxnSpPr>
          <p:cNvPr id="15" name="Google Shape;15;p1"/>
          <p:cNvCxnSpPr/>
          <p:nvPr/>
        </p:nvCxnSpPr>
        <p:spPr>
          <a:xfrm>
            <a:off x="0" y="6597650"/>
            <a:ext cx="9144000" cy="0"/>
          </a:xfrm>
          <a:prstGeom prst="straightConnector1">
            <a:avLst/>
          </a:prstGeom>
          <a:noFill/>
          <a:ln w="44450" cap="flat" cmpd="sng">
            <a:solidFill>
              <a:srgbClr val="A8A8AA"/>
            </a:solidFill>
            <a:prstDash val="solid"/>
            <a:round/>
            <a:headEnd type="none" w="med" len="med"/>
            <a:tailEnd type="none" w="med" len="med"/>
          </a:ln>
        </p:spPr>
      </p:cxnSp>
      <p:sp>
        <p:nvSpPr>
          <p:cNvPr id="16" name="Google Shape;16;p1"/>
          <p:cNvSpPr txBox="1"/>
          <p:nvPr/>
        </p:nvSpPr>
        <p:spPr>
          <a:xfrm>
            <a:off x="-36513" y="6597650"/>
            <a:ext cx="8459788" cy="2444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1" i="0" u="none" strike="noStrike" cap="none">
                <a:solidFill>
                  <a:srgbClr val="A8A8AA"/>
                </a:solidFill>
                <a:latin typeface="Arial"/>
                <a:ea typeface="Arial"/>
                <a:cs typeface="Arial"/>
                <a:sym typeface="Arial"/>
              </a:rPr>
              <a:t>CIDOC presentation</a:t>
            </a:r>
            <a:endParaRPr/>
          </a:p>
        </p:txBody>
      </p:sp>
      <p:sp>
        <p:nvSpPr>
          <p:cNvPr id="17" name="Google Shape;17;p1"/>
          <p:cNvSpPr txBox="1"/>
          <p:nvPr/>
        </p:nvSpPr>
        <p:spPr>
          <a:xfrm>
            <a:off x="1835150" y="6597650"/>
            <a:ext cx="7308850" cy="24606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GB" sz="1000" b="1" i="0" u="none" strike="noStrike" cap="none">
                <a:solidFill>
                  <a:srgbClr val="1469A2"/>
                </a:solidFill>
                <a:latin typeface="Arial"/>
                <a:ea typeface="Arial"/>
                <a:cs typeface="Arial"/>
                <a:sym typeface="Arial"/>
              </a:rPr>
              <a:t>© CIDOC 2009</a:t>
            </a:r>
            <a:endParaRPr/>
          </a:p>
        </p:txBody>
      </p:sp>
      <p:pic>
        <p:nvPicPr>
          <p:cNvPr id="2" name="Picture 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97708" y="199217"/>
            <a:ext cx="683740" cy="293981"/>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mailto:hembo@archaeovision.eu"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5" Type="http://schemas.openxmlformats.org/officeDocument/2006/relationships/hyperlink" Target="https://archaeovision.eu/" TargetMode="External"/><Relationship Id="rId4" Type="http://schemas.openxmlformats.org/officeDocument/2006/relationships/hyperlink" Target="mailto:andres@archaeovision.e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3"/>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Digimine ja säilitamine: töövahendid</a:t>
            </a:r>
            <a:endParaRPr/>
          </a:p>
        </p:txBody>
      </p:sp>
      <p:sp>
        <p:nvSpPr>
          <p:cNvPr id="72" name="Google Shape;72;p13"/>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rial"/>
              <a:buNone/>
            </a:pPr>
            <a:r>
              <a:rPr lang="en-GB"/>
              <a:t>Hembo Pagi, Andres Uueni</a:t>
            </a:r>
            <a:endParaRPr/>
          </a:p>
          <a:p>
            <a:pPr marL="0" marR="0" lvl="0" indent="0" algn="ctr" rtl="0">
              <a:spcBef>
                <a:spcPts val="640"/>
              </a:spcBef>
              <a:spcAft>
                <a:spcPts val="0"/>
              </a:spcAft>
              <a:buClr>
                <a:schemeClr val="dk1"/>
              </a:buClr>
              <a:buSzPts val="3200"/>
              <a:buFont typeface="Arial"/>
              <a:buNone/>
            </a:pPr>
            <a:r>
              <a:rPr lang="en-GB"/>
              <a:t>Archaeovision</a:t>
            </a:r>
            <a:endParaRPr/>
          </a:p>
          <a:p>
            <a:pPr marL="0" marR="0" lvl="0" indent="0" algn="ctr" rtl="0">
              <a:spcBef>
                <a:spcPts val="640"/>
              </a:spcBef>
              <a:spcAft>
                <a:spcPts val="0"/>
              </a:spcAft>
              <a:buClr>
                <a:schemeClr val="dk1"/>
              </a:buClr>
              <a:buSzPts val="3200"/>
              <a:buFont typeface="Arial"/>
              <a:buNone/>
            </a:pPr>
            <a:r>
              <a:rPr lang="en-GB"/>
              <a:t>Tartu</a:t>
            </a:r>
            <a:r>
              <a:rPr lang="en-GB" sz="3200" b="0" i="0" u="none" strike="noStrike" cap="none">
                <a:solidFill>
                  <a:schemeClr val="dk1"/>
                </a:solidFill>
                <a:latin typeface="Arial"/>
                <a:ea typeface="Arial"/>
                <a:cs typeface="Arial"/>
                <a:sym typeface="Arial"/>
              </a:rPr>
              <a:t>, </a:t>
            </a:r>
            <a:r>
              <a:rPr lang="en-GB"/>
              <a:t>13 august, 2018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8"/>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EESMÄRKIDE SEADMINE</a:t>
            </a:r>
            <a:endParaRPr/>
          </a:p>
        </p:txBody>
      </p:sp>
      <p:sp>
        <p:nvSpPr>
          <p:cNvPr id="210" name="Google Shape;210;p28"/>
          <p:cNvSpPr txBox="1">
            <a:spLocks noGrp="1"/>
          </p:cNvSpPr>
          <p:nvPr>
            <p:ph type="body" idx="1"/>
          </p:nvPr>
        </p:nvSpPr>
        <p:spPr>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chemeClr val="dk1"/>
              </a:buClr>
              <a:buSzPts val="1100"/>
              <a:buFont typeface="Arial"/>
              <a:buNone/>
            </a:pPr>
            <a:r>
              <a:rPr lang="en-GB"/>
              <a:t>Digimine ja säilitamine: töövahendid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9"/>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None/>
            </a:pPr>
            <a:r>
              <a:rPr lang="en-GB">
                <a:solidFill>
                  <a:schemeClr val="dk2"/>
                </a:solidFill>
              </a:rPr>
              <a:t>Päevakava</a:t>
            </a:r>
            <a:endParaRPr/>
          </a:p>
        </p:txBody>
      </p:sp>
      <p:sp>
        <p:nvSpPr>
          <p:cNvPr id="218" name="Google Shape;218;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indent="-330200" rtl="0">
              <a:spcBef>
                <a:spcPts val="0"/>
              </a:spcBef>
              <a:spcAft>
                <a:spcPts val="0"/>
              </a:spcAft>
              <a:buClr>
                <a:schemeClr val="dk1"/>
              </a:buClr>
              <a:buSzPts val="3000"/>
              <a:buFont typeface="Arial"/>
              <a:buChar char="•"/>
            </a:pPr>
            <a:r>
              <a:rPr lang="en-GB" sz="3000"/>
              <a:t>Sissejuhatus</a:t>
            </a:r>
            <a:endParaRPr sz="3000"/>
          </a:p>
          <a:p>
            <a:pPr marL="342900" lvl="0" indent="-330200" rtl="0">
              <a:spcBef>
                <a:spcPts val="640"/>
              </a:spcBef>
              <a:spcAft>
                <a:spcPts val="0"/>
              </a:spcAft>
              <a:buClr>
                <a:schemeClr val="dk1"/>
              </a:buClr>
              <a:buSzPts val="3000"/>
              <a:buFont typeface="Arial"/>
              <a:buChar char="•"/>
            </a:pPr>
            <a:r>
              <a:rPr lang="en-GB" sz="3000"/>
              <a:t>Olukorra kaardistamine</a:t>
            </a:r>
            <a:endParaRPr sz="3000"/>
          </a:p>
          <a:p>
            <a:pPr marL="342900" lvl="0" indent="-330200" rtl="0">
              <a:spcBef>
                <a:spcPts val="640"/>
              </a:spcBef>
              <a:spcAft>
                <a:spcPts val="0"/>
              </a:spcAft>
              <a:buClr>
                <a:schemeClr val="dk1"/>
              </a:buClr>
              <a:buSzPts val="3000"/>
              <a:buFont typeface="Arial"/>
              <a:buChar char="•"/>
            </a:pPr>
            <a:r>
              <a:rPr lang="en-GB" sz="3000" b="1"/>
              <a:t>Eesmärkide seadmine</a:t>
            </a:r>
            <a:endParaRPr sz="3000" b="1"/>
          </a:p>
          <a:p>
            <a:pPr marL="342900" lvl="0" indent="-330200" rtl="0">
              <a:spcBef>
                <a:spcPts val="640"/>
              </a:spcBef>
              <a:spcAft>
                <a:spcPts val="0"/>
              </a:spcAft>
              <a:buClr>
                <a:schemeClr val="dk1"/>
              </a:buClr>
              <a:buSzPts val="3000"/>
              <a:buFont typeface="Arial"/>
              <a:buChar char="•"/>
            </a:pPr>
            <a:r>
              <a:rPr lang="en-GB" sz="3000"/>
              <a:t>Töövahendite valik</a:t>
            </a:r>
            <a:endParaRPr sz="3000"/>
          </a:p>
          <a:p>
            <a:pPr marL="342900" lvl="0" indent="-330200" rtl="0">
              <a:spcBef>
                <a:spcPts val="640"/>
              </a:spcBef>
              <a:spcAft>
                <a:spcPts val="0"/>
              </a:spcAft>
              <a:buClr>
                <a:schemeClr val="dk1"/>
              </a:buClr>
              <a:buSzPts val="3000"/>
              <a:buFont typeface="Arial"/>
              <a:buChar char="•"/>
            </a:pPr>
            <a:r>
              <a:rPr lang="en-GB" sz="3000"/>
              <a:t>Töövahendite testimine</a:t>
            </a:r>
            <a:endParaRPr sz="3000"/>
          </a:p>
          <a:p>
            <a:pPr marL="342900" lvl="0" indent="-330200" rtl="0">
              <a:spcBef>
                <a:spcPts val="640"/>
              </a:spcBef>
              <a:spcAft>
                <a:spcPts val="0"/>
              </a:spcAft>
              <a:buClr>
                <a:schemeClr val="dk1"/>
              </a:buClr>
              <a:buSzPts val="3000"/>
              <a:buFont typeface="Arial"/>
              <a:buChar char="•"/>
            </a:pPr>
            <a:r>
              <a:rPr lang="en-GB" sz="3000"/>
              <a:t>Töövoo loomine/täiendamine</a:t>
            </a:r>
            <a:endParaRPr sz="3000"/>
          </a:p>
          <a:p>
            <a:pPr marL="342900" lvl="0" indent="-330200" rtl="0">
              <a:spcBef>
                <a:spcPts val="640"/>
              </a:spcBef>
              <a:spcAft>
                <a:spcPts val="0"/>
              </a:spcAft>
              <a:buClr>
                <a:schemeClr val="dk1"/>
              </a:buClr>
              <a:buSzPts val="3000"/>
              <a:buFont typeface="Arial"/>
              <a:buChar char="•"/>
            </a:pPr>
            <a:r>
              <a:rPr lang="en-GB" sz="3000"/>
              <a:t>Lõpetuseks</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30"/>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Eesmärkide seadmine</a:t>
            </a:r>
            <a:endParaRPr/>
          </a:p>
        </p:txBody>
      </p:sp>
      <p:sp>
        <p:nvSpPr>
          <p:cNvPr id="225" name="Google Shape;225;p30"/>
          <p:cNvSpPr txBox="1">
            <a:spLocks noGrp="1"/>
          </p:cNvSpPr>
          <p:nvPr>
            <p:ph type="body" idx="1"/>
          </p:nvPr>
        </p:nvSpPr>
        <p:spPr>
          <a:xfrm>
            <a:off x="457200" y="1600200"/>
            <a:ext cx="8229600" cy="2963100"/>
          </a:xfrm>
          <a:prstGeom prst="rect">
            <a:avLst/>
          </a:prstGeom>
          <a:noFill/>
          <a:ln>
            <a:noFill/>
          </a:ln>
        </p:spPr>
        <p:txBody>
          <a:bodyPr spcFirstLastPara="1" wrap="square" lIns="91425" tIns="45700" rIns="91425" bIns="45700" anchor="t" anchorCtr="0">
            <a:noAutofit/>
          </a:bodyPr>
          <a:lstStyle/>
          <a:p>
            <a:pPr marL="457200" marR="0" lvl="0" indent="-419100" algn="l" rtl="0">
              <a:lnSpc>
                <a:spcPct val="150000"/>
              </a:lnSpc>
              <a:spcBef>
                <a:spcPts val="640"/>
              </a:spcBef>
              <a:spcAft>
                <a:spcPts val="0"/>
              </a:spcAft>
              <a:buSzPts val="3000"/>
              <a:buChar char="•"/>
            </a:pPr>
            <a:r>
              <a:rPr lang="en-GB" sz="3000"/>
              <a:t>Aja jm ressursside kokkuhoid</a:t>
            </a:r>
            <a:endParaRPr sz="3000"/>
          </a:p>
          <a:p>
            <a:pPr marL="457200" marR="0" lvl="0" indent="-419100" algn="l" rtl="0">
              <a:lnSpc>
                <a:spcPct val="150000"/>
              </a:lnSpc>
              <a:spcBef>
                <a:spcPts val="0"/>
              </a:spcBef>
              <a:spcAft>
                <a:spcPts val="0"/>
              </a:spcAft>
              <a:buSzPts val="3000"/>
              <a:buChar char="•"/>
            </a:pPr>
            <a:r>
              <a:rPr lang="en-GB" sz="3000"/>
              <a:t>Kvaliteedi tõstmine</a:t>
            </a:r>
            <a:endParaRPr sz="3000"/>
          </a:p>
          <a:p>
            <a:pPr marL="457200" marR="0" lvl="0" indent="-419100" algn="l" rtl="0">
              <a:lnSpc>
                <a:spcPct val="150000"/>
              </a:lnSpc>
              <a:spcBef>
                <a:spcPts val="0"/>
              </a:spcBef>
              <a:spcAft>
                <a:spcPts val="0"/>
              </a:spcAft>
              <a:buSzPts val="3000"/>
              <a:buChar char="•"/>
            </a:pPr>
            <a:r>
              <a:rPr lang="en-GB" sz="3000"/>
              <a:t>Kättesaadavuse parandamine</a:t>
            </a:r>
            <a:endParaRPr sz="3000"/>
          </a:p>
          <a:p>
            <a:pPr marL="457200" marR="0" lvl="0" indent="-419100" algn="l" rtl="0">
              <a:lnSpc>
                <a:spcPct val="150000"/>
              </a:lnSpc>
              <a:spcBef>
                <a:spcPts val="0"/>
              </a:spcBef>
              <a:spcAft>
                <a:spcPts val="0"/>
              </a:spcAft>
              <a:buSzPts val="3000"/>
              <a:buChar char="•"/>
            </a:pPr>
            <a:r>
              <a:rPr lang="en-GB" sz="3000"/>
              <a:t>Standardite järgimine</a:t>
            </a:r>
            <a:endParaRPr sz="3200" b="0" i="0" u="none" strike="noStrike" cap="none">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sp>
        <p:nvSpPr>
          <p:cNvPr id="227" name="Google Shape;227;p30"/>
          <p:cNvSpPr txBox="1"/>
          <p:nvPr/>
        </p:nvSpPr>
        <p:spPr>
          <a:xfrm>
            <a:off x="457200" y="4666000"/>
            <a:ext cx="7332300" cy="855300"/>
          </a:xfrm>
          <a:prstGeom prst="rect">
            <a:avLst/>
          </a:prstGeom>
          <a:noFill/>
          <a:ln>
            <a:noFill/>
          </a:ln>
        </p:spPr>
        <p:txBody>
          <a:bodyPr spcFirstLastPara="1" wrap="square" lIns="91425" tIns="91425" rIns="91425" bIns="91425" anchor="t" anchorCtr="0">
            <a:noAutofit/>
          </a:bodyPr>
          <a:lstStyle/>
          <a:p>
            <a:pPr marL="457200" lvl="0" indent="-431800" rtl="0">
              <a:spcBef>
                <a:spcPts val="640"/>
              </a:spcBef>
              <a:spcAft>
                <a:spcPts val="0"/>
              </a:spcAft>
              <a:buClr>
                <a:schemeClr val="dk1"/>
              </a:buClr>
              <a:buSzPts val="3200"/>
              <a:buChar char="•"/>
            </a:pPr>
            <a:r>
              <a:rPr lang="en-GB" sz="3200">
                <a:solidFill>
                  <a:schemeClr val="dk1"/>
                </a:solidFill>
              </a:rPr>
              <a:t>Mis veel? Teie kogemusi</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7"/>
                                        </p:tgtEl>
                                        <p:attrNameLst>
                                          <p:attrName>style.visibility</p:attrName>
                                        </p:attrNameLst>
                                      </p:cBhvr>
                                      <p:to>
                                        <p:strVal val="visible"/>
                                      </p:to>
                                    </p:set>
                                    <p:animEffect transition="in" filter="fade">
                                      <p:cBhvr>
                                        <p:cTn id="7" dur="1000"/>
                                        <p:tgtEl>
                                          <p:spTgt spid="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1"/>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TÖÖVAHENDITE VALIK</a:t>
            </a:r>
            <a:endParaRPr/>
          </a:p>
        </p:txBody>
      </p:sp>
      <p:sp>
        <p:nvSpPr>
          <p:cNvPr id="235" name="Google Shape;235;p31"/>
          <p:cNvSpPr txBox="1">
            <a:spLocks noGrp="1"/>
          </p:cNvSpPr>
          <p:nvPr>
            <p:ph type="body" idx="1"/>
          </p:nvPr>
        </p:nvSpPr>
        <p:spPr>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chemeClr val="dk1"/>
              </a:buClr>
              <a:buSzPts val="1100"/>
              <a:buFont typeface="Arial"/>
              <a:buNone/>
            </a:pPr>
            <a:r>
              <a:rPr lang="en-GB"/>
              <a:t>Digimine ja säilitamine: töövahendid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2"/>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None/>
            </a:pPr>
            <a:r>
              <a:rPr lang="en-GB">
                <a:solidFill>
                  <a:schemeClr val="dk2"/>
                </a:solidFill>
              </a:rPr>
              <a:t>Päevakava</a:t>
            </a:r>
            <a:endParaRPr/>
          </a:p>
        </p:txBody>
      </p:sp>
      <p:sp>
        <p:nvSpPr>
          <p:cNvPr id="243" name="Google Shape;243;p3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indent="-330200" rtl="0">
              <a:spcBef>
                <a:spcPts val="0"/>
              </a:spcBef>
              <a:spcAft>
                <a:spcPts val="0"/>
              </a:spcAft>
              <a:buClr>
                <a:schemeClr val="dk1"/>
              </a:buClr>
              <a:buSzPts val="3000"/>
              <a:buFont typeface="Arial"/>
              <a:buChar char="•"/>
            </a:pPr>
            <a:r>
              <a:rPr lang="en-GB" sz="3000"/>
              <a:t>Sissejuhatus</a:t>
            </a:r>
            <a:endParaRPr sz="3000"/>
          </a:p>
          <a:p>
            <a:pPr marL="342900" lvl="0" indent="-330200" rtl="0">
              <a:spcBef>
                <a:spcPts val="640"/>
              </a:spcBef>
              <a:spcAft>
                <a:spcPts val="0"/>
              </a:spcAft>
              <a:buClr>
                <a:schemeClr val="dk1"/>
              </a:buClr>
              <a:buSzPts val="3000"/>
              <a:buFont typeface="Arial"/>
              <a:buChar char="•"/>
            </a:pPr>
            <a:r>
              <a:rPr lang="en-GB" sz="3000"/>
              <a:t>Olukorra kaardistamine</a:t>
            </a:r>
            <a:endParaRPr sz="3000"/>
          </a:p>
          <a:p>
            <a:pPr marL="342900" lvl="0" indent="-330200" rtl="0">
              <a:spcBef>
                <a:spcPts val="640"/>
              </a:spcBef>
              <a:spcAft>
                <a:spcPts val="0"/>
              </a:spcAft>
              <a:buClr>
                <a:schemeClr val="dk1"/>
              </a:buClr>
              <a:buSzPts val="3000"/>
              <a:buFont typeface="Arial"/>
              <a:buChar char="•"/>
            </a:pPr>
            <a:r>
              <a:rPr lang="en-GB" sz="3000"/>
              <a:t>Eesmärkide seadmine</a:t>
            </a:r>
            <a:endParaRPr sz="3000"/>
          </a:p>
          <a:p>
            <a:pPr marL="342900" lvl="0" indent="-330200" rtl="0">
              <a:spcBef>
                <a:spcPts val="640"/>
              </a:spcBef>
              <a:spcAft>
                <a:spcPts val="0"/>
              </a:spcAft>
              <a:buClr>
                <a:schemeClr val="dk1"/>
              </a:buClr>
              <a:buSzPts val="3000"/>
              <a:buFont typeface="Arial"/>
              <a:buChar char="•"/>
            </a:pPr>
            <a:r>
              <a:rPr lang="en-GB" sz="3000" b="1"/>
              <a:t>Töövahendite valik</a:t>
            </a:r>
            <a:endParaRPr sz="3000" b="1"/>
          </a:p>
          <a:p>
            <a:pPr marL="342900" lvl="0" indent="-330200" rtl="0">
              <a:spcBef>
                <a:spcPts val="640"/>
              </a:spcBef>
              <a:spcAft>
                <a:spcPts val="0"/>
              </a:spcAft>
              <a:buClr>
                <a:schemeClr val="dk1"/>
              </a:buClr>
              <a:buSzPts val="3000"/>
              <a:buFont typeface="Arial"/>
              <a:buChar char="•"/>
            </a:pPr>
            <a:r>
              <a:rPr lang="en-GB" sz="3000"/>
              <a:t>Töövahendite testimine</a:t>
            </a:r>
            <a:endParaRPr sz="3000"/>
          </a:p>
          <a:p>
            <a:pPr marL="342900" lvl="0" indent="-330200" rtl="0">
              <a:spcBef>
                <a:spcPts val="640"/>
              </a:spcBef>
              <a:spcAft>
                <a:spcPts val="0"/>
              </a:spcAft>
              <a:buClr>
                <a:schemeClr val="dk1"/>
              </a:buClr>
              <a:buSzPts val="3000"/>
              <a:buFont typeface="Arial"/>
              <a:buChar char="•"/>
            </a:pPr>
            <a:r>
              <a:rPr lang="en-GB" sz="3000"/>
              <a:t>Töövoo loomine/täiendamine</a:t>
            </a:r>
            <a:endParaRPr sz="3000"/>
          </a:p>
          <a:p>
            <a:pPr marL="342900" lvl="0" indent="-330200" rtl="0">
              <a:spcBef>
                <a:spcPts val="640"/>
              </a:spcBef>
              <a:spcAft>
                <a:spcPts val="0"/>
              </a:spcAft>
              <a:buClr>
                <a:schemeClr val="dk1"/>
              </a:buClr>
              <a:buSzPts val="3000"/>
              <a:buFont typeface="Arial"/>
              <a:buChar char="•"/>
            </a:pPr>
            <a:r>
              <a:rPr lang="en-GB" sz="3000"/>
              <a:t>Lõpetuseks</a:t>
            </a:r>
            <a:endParaRPr sz="3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1" name="Google Shape;251;p33"/>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Töövahendite valik</a:t>
            </a:r>
            <a:endParaRPr/>
          </a:p>
        </p:txBody>
      </p:sp>
      <p:sp>
        <p:nvSpPr>
          <p:cNvPr id="250" name="Google Shape;250;p3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marR="0" lvl="0" indent="-431800" algn="l" rtl="0">
              <a:spcBef>
                <a:spcPts val="640"/>
              </a:spcBef>
              <a:spcAft>
                <a:spcPts val="0"/>
              </a:spcAft>
              <a:buClr>
                <a:schemeClr val="dk1"/>
              </a:buClr>
              <a:buSzPts val="3200"/>
              <a:buFont typeface="Arial"/>
              <a:buChar char="•"/>
            </a:pPr>
            <a:r>
              <a:rPr lang="en-GB" sz="3200"/>
              <a:t>Mis on valiku kriteeriumid?</a:t>
            </a:r>
            <a:endParaRPr sz="3200"/>
          </a:p>
          <a:p>
            <a:pPr marL="914400" marR="0" lvl="1" indent="-431800" algn="l" rtl="0">
              <a:spcBef>
                <a:spcPts val="0"/>
              </a:spcBef>
              <a:spcAft>
                <a:spcPts val="0"/>
              </a:spcAft>
              <a:buSzPts val="3200"/>
              <a:buChar char="–"/>
            </a:pPr>
            <a:r>
              <a:rPr lang="en-GB" sz="3200"/>
              <a:t>On juba asutuses olemas</a:t>
            </a:r>
            <a:endParaRPr sz="3200"/>
          </a:p>
          <a:p>
            <a:pPr marL="914400" marR="0" lvl="1" indent="-431800" algn="l" rtl="0">
              <a:spcBef>
                <a:spcPts val="0"/>
              </a:spcBef>
              <a:spcAft>
                <a:spcPts val="0"/>
              </a:spcAft>
              <a:buSzPts val="3200"/>
              <a:buChar char="–"/>
            </a:pPr>
            <a:r>
              <a:rPr lang="en-GB" sz="3200"/>
              <a:t>Kolleeg soovitas</a:t>
            </a:r>
            <a:endParaRPr sz="3200"/>
          </a:p>
          <a:p>
            <a:pPr marL="914400" marR="0" lvl="1" indent="-431800" algn="l" rtl="0">
              <a:spcBef>
                <a:spcPts val="0"/>
              </a:spcBef>
              <a:spcAft>
                <a:spcPts val="0"/>
              </a:spcAft>
              <a:buSzPts val="3200"/>
              <a:buChar char="–"/>
            </a:pPr>
            <a:r>
              <a:rPr lang="en-GB" sz="3200"/>
              <a:t>Tasuta</a:t>
            </a:r>
            <a:endParaRPr sz="3200"/>
          </a:p>
          <a:p>
            <a:pPr marL="914400" marR="0" lvl="1" indent="-431800" algn="l" rtl="0">
              <a:spcBef>
                <a:spcPts val="0"/>
              </a:spcBef>
              <a:spcAft>
                <a:spcPts val="0"/>
              </a:spcAft>
              <a:buSzPts val="3200"/>
              <a:buChar char="–"/>
            </a:pPr>
            <a:r>
              <a:rPr lang="en-GB" sz="3200"/>
              <a:t>Tasuline</a:t>
            </a:r>
            <a:endParaRPr sz="3200"/>
          </a:p>
          <a:p>
            <a:pPr marL="914400" lvl="1" indent="-431800" rtl="0">
              <a:spcBef>
                <a:spcPts val="0"/>
              </a:spcBef>
              <a:spcAft>
                <a:spcPts val="0"/>
              </a:spcAft>
              <a:buSzPts val="3200"/>
              <a:buChar char="–"/>
            </a:pPr>
            <a:r>
              <a:rPr lang="en-GB" sz="3200"/>
              <a:t>Kas on saadaval piisavalt tuge ja väljaõpet</a:t>
            </a:r>
            <a:endParaRPr sz="3200"/>
          </a:p>
          <a:p>
            <a:pPr marL="914400" lvl="1" indent="-431800" rtl="0">
              <a:spcBef>
                <a:spcPts val="0"/>
              </a:spcBef>
              <a:spcAft>
                <a:spcPts val="0"/>
              </a:spcAft>
              <a:buSzPts val="3200"/>
              <a:buChar char="–"/>
            </a:pPr>
            <a:r>
              <a:rPr lang="en-GB" sz="3200"/>
              <a:t>Kas luua ise töövahend?</a:t>
            </a:r>
            <a:endParaRPr sz="3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9" name="Google Shape;259;p34"/>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Töövahendite valik</a:t>
            </a:r>
            <a:endParaRPr/>
          </a:p>
        </p:txBody>
      </p:sp>
      <p:sp>
        <p:nvSpPr>
          <p:cNvPr id="258" name="Google Shape;258;p3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400050" rtl="0">
              <a:spcBef>
                <a:spcPts val="640"/>
              </a:spcBef>
              <a:spcAft>
                <a:spcPts val="0"/>
              </a:spcAft>
              <a:buSzPts val="2700"/>
              <a:buChar char="•"/>
            </a:pPr>
            <a:r>
              <a:rPr lang="en-GB" sz="2700"/>
              <a:t>Vahendeid pildi- ja meta-andmete halduseks (DAM - Digital Asset Manager):</a:t>
            </a:r>
            <a:endParaRPr sz="2700"/>
          </a:p>
          <a:p>
            <a:pPr marL="914400" lvl="1" indent="-400050" rtl="0">
              <a:spcBef>
                <a:spcPts val="0"/>
              </a:spcBef>
              <a:spcAft>
                <a:spcPts val="0"/>
              </a:spcAft>
              <a:buSzPts val="2700"/>
              <a:buChar char="–"/>
            </a:pPr>
            <a:r>
              <a:rPr lang="en-GB" sz="2700"/>
              <a:t>Adobe tooted</a:t>
            </a:r>
            <a:endParaRPr sz="2700"/>
          </a:p>
          <a:p>
            <a:pPr marL="1371600" lvl="2" indent="-400050" rtl="0">
              <a:spcBef>
                <a:spcPts val="0"/>
              </a:spcBef>
              <a:spcAft>
                <a:spcPts val="0"/>
              </a:spcAft>
              <a:buSzPts val="2700"/>
              <a:buChar char="•"/>
            </a:pPr>
            <a:r>
              <a:rPr lang="en-GB" sz="2700"/>
              <a:t>Bridge (tasuta, vajab registreerimist)</a:t>
            </a:r>
            <a:endParaRPr sz="2700"/>
          </a:p>
          <a:p>
            <a:pPr marL="1371600" lvl="2" indent="-400050" rtl="0">
              <a:spcBef>
                <a:spcPts val="0"/>
              </a:spcBef>
              <a:spcAft>
                <a:spcPts val="0"/>
              </a:spcAft>
              <a:buSzPts val="2700"/>
              <a:buChar char="•"/>
            </a:pPr>
            <a:r>
              <a:rPr lang="en-GB" sz="2700"/>
              <a:t>Lightroom</a:t>
            </a:r>
            <a:endParaRPr sz="2700"/>
          </a:p>
          <a:p>
            <a:pPr marL="914400" lvl="1" indent="-400050" rtl="0">
              <a:spcBef>
                <a:spcPts val="0"/>
              </a:spcBef>
              <a:spcAft>
                <a:spcPts val="0"/>
              </a:spcAft>
              <a:buSzPts val="2700"/>
              <a:buChar char="–"/>
            </a:pPr>
            <a:r>
              <a:rPr lang="en-GB" sz="2700"/>
              <a:t>Kaameravalmistaja tooted</a:t>
            </a:r>
            <a:endParaRPr sz="2700"/>
          </a:p>
          <a:p>
            <a:pPr marL="914400" lvl="1" indent="-400050" rtl="0">
              <a:spcBef>
                <a:spcPts val="0"/>
              </a:spcBef>
              <a:spcAft>
                <a:spcPts val="0"/>
              </a:spcAft>
              <a:buSzPts val="2700"/>
              <a:buChar char="–"/>
            </a:pPr>
            <a:r>
              <a:rPr lang="en-GB" sz="2700"/>
              <a:t>ACDSee 20</a:t>
            </a:r>
            <a:endParaRPr sz="2700"/>
          </a:p>
          <a:p>
            <a:pPr marL="914400" lvl="1" indent="-400050" rtl="0">
              <a:spcBef>
                <a:spcPts val="0"/>
              </a:spcBef>
              <a:spcAft>
                <a:spcPts val="0"/>
              </a:spcAft>
              <a:buSzPts val="2700"/>
              <a:buChar char="–"/>
            </a:pPr>
            <a:r>
              <a:rPr lang="en-GB" sz="2700"/>
              <a:t>XnView (tasuta isiklikuks kasutamiseks)</a:t>
            </a:r>
            <a:endParaRPr sz="2700"/>
          </a:p>
          <a:p>
            <a:pPr marL="914400" lvl="1" indent="-400050" rtl="0">
              <a:spcBef>
                <a:spcPts val="0"/>
              </a:spcBef>
              <a:spcAft>
                <a:spcPts val="0"/>
              </a:spcAft>
              <a:buSzPts val="2700"/>
              <a:buChar char="–"/>
            </a:pPr>
            <a:r>
              <a:rPr lang="en-GB" sz="2700"/>
              <a:t>FastStone (tasuta kodukasutajale)</a:t>
            </a:r>
            <a:endParaRPr sz="2700"/>
          </a:p>
          <a:p>
            <a:pPr marL="0" marR="0" lvl="0" indent="0" algn="l" rtl="0">
              <a:lnSpc>
                <a:spcPct val="100000"/>
              </a:lnSpc>
              <a:spcBef>
                <a:spcPts val="640"/>
              </a:spcBef>
              <a:spcAft>
                <a:spcPts val="0"/>
              </a:spcAft>
              <a:buNone/>
            </a:pPr>
            <a:endParaRPr sz="27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7" name="Google Shape;267;p35"/>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Töövahendite valik</a:t>
            </a:r>
            <a:endParaRPr/>
          </a:p>
        </p:txBody>
      </p:sp>
      <p:sp>
        <p:nvSpPr>
          <p:cNvPr id="266" name="Google Shape;266;p3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marR="0" lvl="0" indent="-400050" algn="l" rtl="0">
              <a:spcBef>
                <a:spcPts val="640"/>
              </a:spcBef>
              <a:spcAft>
                <a:spcPts val="0"/>
              </a:spcAft>
              <a:buClr>
                <a:schemeClr val="dk1"/>
              </a:buClr>
              <a:buSzPts val="2700"/>
              <a:buFont typeface="Arial"/>
              <a:buChar char="•"/>
            </a:pPr>
            <a:r>
              <a:rPr lang="en-GB" sz="2700"/>
              <a:t>Vahendeid pilditöötluseks:</a:t>
            </a:r>
            <a:endParaRPr sz="2700"/>
          </a:p>
          <a:p>
            <a:pPr marL="914400" marR="0" lvl="1" indent="-400050" algn="l" rtl="0">
              <a:spcBef>
                <a:spcPts val="0"/>
              </a:spcBef>
              <a:spcAft>
                <a:spcPts val="0"/>
              </a:spcAft>
              <a:buSzPts val="2700"/>
              <a:buChar char="–"/>
            </a:pPr>
            <a:r>
              <a:rPr lang="en-GB" sz="2700"/>
              <a:t>Adobe tooted</a:t>
            </a:r>
            <a:endParaRPr sz="2700"/>
          </a:p>
          <a:p>
            <a:pPr marL="1371600" marR="0" lvl="2" indent="-400050" algn="l" rtl="0">
              <a:spcBef>
                <a:spcPts val="0"/>
              </a:spcBef>
              <a:spcAft>
                <a:spcPts val="0"/>
              </a:spcAft>
              <a:buSzPts val="2700"/>
              <a:buChar char="•"/>
            </a:pPr>
            <a:r>
              <a:rPr lang="en-GB" sz="2700"/>
              <a:t>Photoshop</a:t>
            </a:r>
            <a:endParaRPr sz="2700"/>
          </a:p>
          <a:p>
            <a:pPr marL="1371600" marR="0" lvl="2" indent="-400050" algn="l" rtl="0">
              <a:spcBef>
                <a:spcPts val="0"/>
              </a:spcBef>
              <a:spcAft>
                <a:spcPts val="0"/>
              </a:spcAft>
              <a:buSzPts val="2700"/>
              <a:buChar char="•"/>
            </a:pPr>
            <a:r>
              <a:rPr lang="en-GB" sz="2700"/>
              <a:t>Lightroom</a:t>
            </a:r>
            <a:endParaRPr sz="2700"/>
          </a:p>
          <a:p>
            <a:pPr marL="914400" marR="0" lvl="1" indent="-400050" algn="l" rtl="0">
              <a:spcBef>
                <a:spcPts val="0"/>
              </a:spcBef>
              <a:spcAft>
                <a:spcPts val="0"/>
              </a:spcAft>
              <a:buSzPts val="2700"/>
              <a:buChar char="–"/>
            </a:pPr>
            <a:r>
              <a:rPr lang="en-GB" sz="2700"/>
              <a:t>Gimp (tasuta)</a:t>
            </a:r>
            <a:endParaRPr sz="2700"/>
          </a:p>
          <a:p>
            <a:pPr marL="914400" marR="0" lvl="1" indent="-400050" algn="l" rtl="0">
              <a:spcBef>
                <a:spcPts val="0"/>
              </a:spcBef>
              <a:spcAft>
                <a:spcPts val="0"/>
              </a:spcAft>
              <a:buSzPts val="2700"/>
              <a:buChar char="–"/>
            </a:pPr>
            <a:r>
              <a:rPr lang="en-GB" sz="2700"/>
              <a:t>Kaameravalmistaja tooted</a:t>
            </a:r>
            <a:endParaRPr sz="2700"/>
          </a:p>
          <a:p>
            <a:pPr marL="914400" marR="0" lvl="1" indent="-400050" algn="l" rtl="0">
              <a:spcBef>
                <a:spcPts val="0"/>
              </a:spcBef>
              <a:spcAft>
                <a:spcPts val="0"/>
              </a:spcAft>
              <a:buSzPts val="2700"/>
              <a:buChar char="–"/>
            </a:pPr>
            <a:r>
              <a:rPr lang="en-GB" sz="2700"/>
              <a:t>Operatsioonisüsteemi valmistaja poolt loodud vahendid</a:t>
            </a:r>
            <a:endParaRPr sz="2700"/>
          </a:p>
          <a:p>
            <a:pPr marL="1371600" marR="0" lvl="2" indent="-400050" algn="l" rtl="0">
              <a:spcBef>
                <a:spcPts val="0"/>
              </a:spcBef>
              <a:spcAft>
                <a:spcPts val="0"/>
              </a:spcAft>
              <a:buSzPts val="2700"/>
              <a:buChar char="•"/>
            </a:pPr>
            <a:r>
              <a:rPr lang="en-GB" sz="2700"/>
              <a:t>Paint</a:t>
            </a:r>
            <a:endParaRPr sz="2700"/>
          </a:p>
          <a:p>
            <a:pPr marL="1371600" marR="0" lvl="2" indent="-400050" algn="l" rtl="0">
              <a:spcBef>
                <a:spcPts val="0"/>
              </a:spcBef>
              <a:spcAft>
                <a:spcPts val="0"/>
              </a:spcAft>
              <a:buSzPts val="2700"/>
              <a:buChar char="•"/>
            </a:pPr>
            <a:r>
              <a:rPr lang="en-GB" sz="2700"/>
              <a:t>Microsoft Photsos</a:t>
            </a:r>
            <a:endParaRPr sz="2700"/>
          </a:p>
          <a:p>
            <a:pPr marL="1371600" marR="0" lvl="2" indent="-400050" algn="l" rtl="0">
              <a:spcBef>
                <a:spcPts val="0"/>
              </a:spcBef>
              <a:spcAft>
                <a:spcPts val="0"/>
              </a:spcAft>
              <a:buSzPts val="2700"/>
              <a:buChar char="•"/>
            </a:pPr>
            <a:r>
              <a:rPr lang="en-GB" sz="2700"/>
              <a:t>iPhoto</a:t>
            </a:r>
            <a:endParaRPr sz="27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5" name="Google Shape;275;p36"/>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Töövahendite valik</a:t>
            </a:r>
            <a:endParaRPr/>
          </a:p>
        </p:txBody>
      </p:sp>
      <p:sp>
        <p:nvSpPr>
          <p:cNvPr id="274" name="Google Shape;274;p36"/>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marR="0" lvl="0" indent="-400050" algn="l" rtl="0">
              <a:lnSpc>
                <a:spcPct val="100000"/>
              </a:lnSpc>
              <a:spcBef>
                <a:spcPts val="640"/>
              </a:spcBef>
              <a:spcAft>
                <a:spcPts val="0"/>
              </a:spcAft>
              <a:buClr>
                <a:schemeClr val="dk1"/>
              </a:buClr>
              <a:buSzPts val="2700"/>
              <a:buFont typeface="Arial"/>
              <a:buChar char="•"/>
            </a:pPr>
            <a:r>
              <a:rPr lang="en-GB" sz="2700"/>
              <a:t>Vahendid pildistamiseks:</a:t>
            </a:r>
            <a:endParaRPr sz="2700"/>
          </a:p>
          <a:p>
            <a:pPr marL="914400" marR="0" lvl="1" indent="-400050" algn="l" rtl="0">
              <a:spcBef>
                <a:spcPts val="0"/>
              </a:spcBef>
              <a:spcAft>
                <a:spcPts val="0"/>
              </a:spcAft>
              <a:buSzPts val="2700"/>
              <a:buChar char="–"/>
            </a:pPr>
            <a:r>
              <a:rPr lang="en-GB" sz="2700"/>
              <a:t>Lightroom</a:t>
            </a:r>
            <a:endParaRPr sz="2700"/>
          </a:p>
          <a:p>
            <a:pPr marL="914400" marR="0" lvl="1" indent="-400050" algn="l" rtl="0">
              <a:spcBef>
                <a:spcPts val="0"/>
              </a:spcBef>
              <a:spcAft>
                <a:spcPts val="0"/>
              </a:spcAft>
              <a:buSzPts val="2700"/>
              <a:buChar char="–"/>
            </a:pPr>
            <a:r>
              <a:rPr lang="en-GB" sz="2700"/>
              <a:t>Smart Shooter</a:t>
            </a:r>
            <a:endParaRPr sz="2700"/>
          </a:p>
          <a:p>
            <a:pPr marL="914400" marR="0" lvl="1" indent="-400050" algn="l" rtl="0">
              <a:spcBef>
                <a:spcPts val="0"/>
              </a:spcBef>
              <a:spcAft>
                <a:spcPts val="0"/>
              </a:spcAft>
              <a:buSzPts val="2700"/>
              <a:buChar char="–"/>
            </a:pPr>
            <a:r>
              <a:rPr lang="en-GB" sz="2700"/>
              <a:t>Kaameravalmistaja tooted</a:t>
            </a:r>
            <a:endParaRPr sz="2700"/>
          </a:p>
          <a:p>
            <a:pPr marL="457200" lvl="0" indent="-400050" rtl="0">
              <a:spcBef>
                <a:spcPts val="0"/>
              </a:spcBef>
              <a:spcAft>
                <a:spcPts val="0"/>
              </a:spcAft>
              <a:buSzPts val="2700"/>
              <a:buChar char="•"/>
            </a:pPr>
            <a:r>
              <a:rPr lang="en-GB" sz="2700"/>
              <a:t>Tegevuse ja otsuste dokumenteerimine:</a:t>
            </a:r>
            <a:endParaRPr sz="2700"/>
          </a:p>
          <a:p>
            <a:pPr marL="914400" lvl="1" indent="-400050" rtl="0">
              <a:spcBef>
                <a:spcPts val="0"/>
              </a:spcBef>
              <a:spcAft>
                <a:spcPts val="0"/>
              </a:spcAft>
              <a:buSzPts val="2700"/>
              <a:buChar char="–"/>
            </a:pPr>
            <a:r>
              <a:rPr lang="en-GB" sz="2700"/>
              <a:t>Kontoritarkvara (MS Office, G Suite ja sarnased)</a:t>
            </a:r>
            <a:endParaRPr sz="2700"/>
          </a:p>
          <a:p>
            <a:pPr marL="914400" marR="0" lvl="1" indent="-400050" algn="l" rtl="0">
              <a:spcBef>
                <a:spcPts val="0"/>
              </a:spcBef>
              <a:spcAft>
                <a:spcPts val="0"/>
              </a:spcAft>
              <a:buSzPts val="2700"/>
              <a:buChar char="–"/>
            </a:pPr>
            <a:r>
              <a:rPr lang="en-GB" sz="2700"/>
              <a:t>Projekti- ja ülesannete haldus</a:t>
            </a:r>
            <a:endParaRPr sz="2700"/>
          </a:p>
          <a:p>
            <a:pPr marL="1371600" marR="0" lvl="2" indent="-400050" algn="l" rtl="0">
              <a:spcBef>
                <a:spcPts val="0"/>
              </a:spcBef>
              <a:spcAft>
                <a:spcPts val="0"/>
              </a:spcAft>
              <a:buSzPts val="2700"/>
              <a:buChar char="•"/>
            </a:pPr>
            <a:r>
              <a:rPr lang="en-GB" sz="2700"/>
              <a:t>Asana</a:t>
            </a:r>
            <a:endParaRPr sz="2700"/>
          </a:p>
          <a:p>
            <a:pPr marL="1371600" marR="0" lvl="2" indent="-400050" algn="l" rtl="0">
              <a:spcBef>
                <a:spcPts val="0"/>
              </a:spcBef>
              <a:spcAft>
                <a:spcPts val="0"/>
              </a:spcAft>
              <a:buSzPts val="2700"/>
              <a:buChar char="•"/>
            </a:pPr>
            <a:r>
              <a:rPr lang="en-GB" sz="2700"/>
              <a:t>Trello</a:t>
            </a:r>
            <a:endParaRPr sz="2700"/>
          </a:p>
          <a:p>
            <a:pPr marL="1371600" marR="0" lvl="2" indent="-400050" algn="l" rtl="0">
              <a:spcBef>
                <a:spcPts val="0"/>
              </a:spcBef>
              <a:spcAft>
                <a:spcPts val="0"/>
              </a:spcAft>
              <a:buSzPts val="2700"/>
              <a:buChar char="•"/>
            </a:pPr>
            <a:r>
              <a:rPr lang="en-GB" sz="2700"/>
              <a:t>Toggl</a:t>
            </a:r>
            <a:endParaRPr sz="2700"/>
          </a:p>
          <a:p>
            <a:pPr marL="457200" marR="0" lvl="0" indent="0" algn="l" rtl="0">
              <a:lnSpc>
                <a:spcPct val="100000"/>
              </a:lnSpc>
              <a:spcBef>
                <a:spcPts val="640"/>
              </a:spcBef>
              <a:spcAft>
                <a:spcPts val="0"/>
              </a:spcAft>
              <a:buNone/>
            </a:pPr>
            <a:endParaRPr sz="27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3" name="Google Shape;283;p37"/>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Töövahendite valik</a:t>
            </a:r>
            <a:endParaRPr/>
          </a:p>
        </p:txBody>
      </p:sp>
      <p:sp>
        <p:nvSpPr>
          <p:cNvPr id="282" name="Google Shape;282;p37"/>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400050" rtl="0">
              <a:spcBef>
                <a:spcPts val="640"/>
              </a:spcBef>
              <a:spcAft>
                <a:spcPts val="0"/>
              </a:spcAft>
              <a:buSzPts val="2700"/>
              <a:buChar char="•"/>
            </a:pPr>
            <a:r>
              <a:rPr lang="en-GB" sz="2700"/>
              <a:t>Failide ümbernimetamise abivahendid</a:t>
            </a:r>
            <a:endParaRPr sz="2700"/>
          </a:p>
          <a:p>
            <a:pPr marL="914400" lvl="1" indent="-400050" rtl="0">
              <a:spcBef>
                <a:spcPts val="0"/>
              </a:spcBef>
              <a:spcAft>
                <a:spcPts val="0"/>
              </a:spcAft>
              <a:buSzPts val="2700"/>
              <a:buChar char="–"/>
            </a:pPr>
            <a:r>
              <a:rPr lang="en-GB" sz="2700"/>
              <a:t>Adobe Lightroom</a:t>
            </a:r>
            <a:endParaRPr sz="2700"/>
          </a:p>
          <a:p>
            <a:pPr marL="914400" lvl="1" indent="-400050" rtl="0">
              <a:spcBef>
                <a:spcPts val="0"/>
              </a:spcBef>
              <a:spcAft>
                <a:spcPts val="0"/>
              </a:spcAft>
              <a:buSzPts val="2700"/>
              <a:buChar char="–"/>
            </a:pPr>
            <a:r>
              <a:rPr lang="en-GB" sz="2700"/>
              <a:t>OS vahendid</a:t>
            </a:r>
            <a:endParaRPr sz="2700"/>
          </a:p>
          <a:p>
            <a:pPr marL="914400" lvl="1" indent="-400050" rtl="0">
              <a:spcBef>
                <a:spcPts val="0"/>
              </a:spcBef>
              <a:spcAft>
                <a:spcPts val="0"/>
              </a:spcAft>
              <a:buSzPts val="2700"/>
              <a:buChar char="–"/>
            </a:pPr>
            <a:r>
              <a:rPr lang="en-GB" sz="2700"/>
              <a:t>Bulk Rename Utility</a:t>
            </a:r>
            <a:endParaRPr sz="2700"/>
          </a:p>
          <a:p>
            <a:pPr marL="914400" lvl="1" indent="-400050" rtl="0">
              <a:spcBef>
                <a:spcPts val="0"/>
              </a:spcBef>
              <a:spcAft>
                <a:spcPts val="0"/>
              </a:spcAft>
              <a:buSzPts val="2700"/>
              <a:buChar char="–"/>
            </a:pPr>
            <a:r>
              <a:rPr lang="en-GB" sz="2700"/>
              <a:t>Advanced Renamer</a:t>
            </a:r>
            <a:endParaRPr sz="2700"/>
          </a:p>
          <a:p>
            <a:pPr marL="457200" lvl="0" indent="-400050" rtl="0">
              <a:spcBef>
                <a:spcPts val="0"/>
              </a:spcBef>
              <a:spcAft>
                <a:spcPts val="0"/>
              </a:spcAft>
              <a:buSzPts val="2700"/>
              <a:buChar char="•"/>
            </a:pPr>
            <a:r>
              <a:rPr lang="en-GB" sz="2700"/>
              <a:t>Enda loodud abivahendid</a:t>
            </a:r>
            <a:endParaRPr sz="2700"/>
          </a:p>
          <a:p>
            <a:pPr marL="914400" lvl="1" indent="-400050" rtl="0">
              <a:spcBef>
                <a:spcPts val="0"/>
              </a:spcBef>
              <a:spcAft>
                <a:spcPts val="0"/>
              </a:spcAft>
              <a:buSzPts val="2700"/>
              <a:buChar char="–"/>
            </a:pPr>
            <a:r>
              <a:rPr lang="en-GB" sz="2700"/>
              <a:t>ESMi MuISi skriptid</a:t>
            </a:r>
            <a:endParaRPr sz="27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Text Placeholder 2"/>
          <p:cNvSpPr>
            <a:spLocks noGrp="1"/>
          </p:cNvSpPr>
          <p:nvPr>
            <p:ph type="body" idx="1"/>
          </p:nvPr>
        </p:nvSpPr>
        <p:spPr/>
        <p:txBody>
          <a:bodyPr/>
          <a:lstStyle/>
          <a:p>
            <a:pPr marL="25400" indent="0">
              <a:buNone/>
            </a:pPr>
            <a:r>
              <a:rPr lang="et-EE" dirty="0"/>
              <a:t>Slaidid on osa õppematerjalist, mida kasutati ICOM-CIDOC suvekoolis „Digitaalne kultuuripärand“ 12.-17. augustil 2018 Tartus. Kõik autoriõigused kuuluvad </a:t>
            </a:r>
            <a:r>
              <a:rPr lang="et-EE" dirty="0" smtClean="0"/>
              <a:t>Hembo Pagile ja Andres </a:t>
            </a:r>
            <a:r>
              <a:rPr lang="et-EE" smtClean="0"/>
              <a:t>Uuenile. </a:t>
            </a:r>
            <a:endParaRPr lang="et-EE" dirty="0"/>
          </a:p>
          <a:p>
            <a:pPr marL="25400" indent="0">
              <a:buNone/>
            </a:pPr>
            <a:r>
              <a:rPr lang="et-EE" dirty="0"/>
              <a:t>Slaidide kasutamine on lubatud vaid seaduses ettenähtud vabakasutuse tingimustel või õiguste valdaja nõusolekul.</a:t>
            </a:r>
          </a:p>
          <a:p>
            <a:endParaRPr lang="et-EE" dirty="0"/>
          </a:p>
        </p:txBody>
      </p:sp>
    </p:spTree>
    <p:extLst>
      <p:ext uri="{BB962C8B-B14F-4D97-AF65-F5344CB8AC3E}">
        <p14:creationId xmlns:p14="http://schemas.microsoft.com/office/powerpoint/2010/main" val="1472652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2" name="Google Shape;292;p38"/>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Töövahendite valik</a:t>
            </a:r>
            <a:endParaRPr/>
          </a:p>
        </p:txBody>
      </p:sp>
      <p:sp>
        <p:nvSpPr>
          <p:cNvPr id="291" name="Google Shape;291;p3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400050" rtl="0">
              <a:spcBef>
                <a:spcPts val="640"/>
              </a:spcBef>
              <a:spcAft>
                <a:spcPts val="0"/>
              </a:spcAft>
              <a:buSzPts val="2700"/>
              <a:buChar char="•"/>
            </a:pPr>
            <a:r>
              <a:rPr lang="en-GB" sz="2700"/>
              <a:t>Vahendeid riba/ruutkoodi lugemiseks</a:t>
            </a:r>
            <a:endParaRPr sz="2700"/>
          </a:p>
          <a:p>
            <a:pPr marL="914400" lvl="1" indent="-400050" rtl="0">
              <a:spcBef>
                <a:spcPts val="0"/>
              </a:spcBef>
              <a:spcAft>
                <a:spcPts val="0"/>
              </a:spcAft>
              <a:buSzPts val="2700"/>
              <a:buChar char="–"/>
            </a:pPr>
            <a:r>
              <a:rPr lang="en-GB" sz="2700"/>
              <a:t>LR Barcodes (Adobe Lightroomi laiendus)</a:t>
            </a:r>
            <a:endParaRPr sz="2700"/>
          </a:p>
          <a:p>
            <a:pPr marL="914400" lvl="1" indent="-400050" rtl="0">
              <a:spcBef>
                <a:spcPts val="0"/>
              </a:spcBef>
              <a:spcAft>
                <a:spcPts val="0"/>
              </a:spcAft>
              <a:buSzPts val="2700"/>
              <a:buChar char="–"/>
            </a:pPr>
            <a:r>
              <a:rPr lang="en-GB" sz="2700"/>
              <a:t>Smart Shooter</a:t>
            </a:r>
            <a:endParaRPr sz="27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300" name="Google Shape;300;p39"/>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Töövahendite valik</a:t>
            </a:r>
            <a:endParaRPr/>
          </a:p>
        </p:txBody>
      </p:sp>
      <p:sp>
        <p:nvSpPr>
          <p:cNvPr id="299" name="Google Shape;299;p39"/>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marR="0" lvl="0" indent="-400050" algn="l" rtl="0">
              <a:lnSpc>
                <a:spcPct val="100000"/>
              </a:lnSpc>
              <a:spcBef>
                <a:spcPts val="640"/>
              </a:spcBef>
              <a:spcAft>
                <a:spcPts val="0"/>
              </a:spcAft>
              <a:buClr>
                <a:schemeClr val="dk1"/>
              </a:buClr>
              <a:buSzPts val="2700"/>
              <a:buFont typeface="Arial"/>
              <a:buChar char="•"/>
            </a:pPr>
            <a:r>
              <a:rPr lang="en-GB" sz="2700"/>
              <a:t>Vahendid säilitamise organiseerimiseks:</a:t>
            </a:r>
            <a:endParaRPr sz="2700"/>
          </a:p>
          <a:p>
            <a:pPr marL="914400" marR="0" lvl="1" indent="-400050" algn="l" rtl="0">
              <a:spcBef>
                <a:spcPts val="0"/>
              </a:spcBef>
              <a:spcAft>
                <a:spcPts val="0"/>
              </a:spcAft>
              <a:buSzPts val="2700"/>
              <a:buChar char="–"/>
            </a:pPr>
            <a:r>
              <a:rPr lang="en-GB" sz="2700"/>
              <a:t>Adobe Lightroom</a:t>
            </a:r>
            <a:endParaRPr sz="2700"/>
          </a:p>
          <a:p>
            <a:pPr marL="914400" marR="0" lvl="1" indent="-400050" algn="l" rtl="0">
              <a:spcBef>
                <a:spcPts val="0"/>
              </a:spcBef>
              <a:spcAft>
                <a:spcPts val="0"/>
              </a:spcAft>
              <a:buSzPts val="2700"/>
              <a:buChar char="–"/>
            </a:pPr>
            <a:r>
              <a:rPr lang="en-GB" sz="2700"/>
              <a:t>Adobe Bridge</a:t>
            </a:r>
            <a:endParaRPr sz="2700"/>
          </a:p>
          <a:p>
            <a:pPr marL="914400" marR="0" lvl="1" indent="-400050" algn="l" rtl="0">
              <a:spcBef>
                <a:spcPts val="0"/>
              </a:spcBef>
              <a:spcAft>
                <a:spcPts val="0"/>
              </a:spcAft>
              <a:buSzPts val="2700"/>
              <a:buChar char="–"/>
            </a:pPr>
            <a:r>
              <a:rPr lang="en-GB" sz="2700"/>
              <a:t>Adobe Cloud</a:t>
            </a:r>
            <a:endParaRPr sz="2700"/>
          </a:p>
          <a:p>
            <a:pPr marL="914400" marR="0" lvl="1" indent="-400050" algn="l" rtl="0">
              <a:spcBef>
                <a:spcPts val="0"/>
              </a:spcBef>
              <a:spcAft>
                <a:spcPts val="0"/>
              </a:spcAft>
              <a:buSzPts val="2700"/>
              <a:buChar char="–"/>
            </a:pPr>
            <a:r>
              <a:rPr lang="en-GB" sz="2700"/>
              <a:t>MuIS Digihoidla</a:t>
            </a:r>
            <a:endParaRPr sz="2700"/>
          </a:p>
          <a:p>
            <a:pPr marL="914400" marR="0" lvl="1" indent="-400050" algn="l" rtl="0">
              <a:spcBef>
                <a:spcPts val="0"/>
              </a:spcBef>
              <a:spcAft>
                <a:spcPts val="0"/>
              </a:spcAft>
              <a:buSzPts val="2700"/>
              <a:buChar char="–"/>
            </a:pPr>
            <a:r>
              <a:rPr lang="en-GB" sz="2700"/>
              <a:t>G Suite</a:t>
            </a:r>
            <a:endParaRPr sz="2700"/>
          </a:p>
          <a:p>
            <a:pPr marL="914400" marR="0" lvl="1" indent="-400050" algn="l" rtl="0">
              <a:spcBef>
                <a:spcPts val="0"/>
              </a:spcBef>
              <a:spcAft>
                <a:spcPts val="0"/>
              </a:spcAft>
              <a:buSzPts val="2700"/>
              <a:buChar char="–"/>
            </a:pPr>
            <a:r>
              <a:rPr lang="en-GB" sz="2700"/>
              <a:t>Dropbox</a:t>
            </a:r>
            <a:endParaRPr sz="2700"/>
          </a:p>
          <a:p>
            <a:pPr marL="914400" marR="0" lvl="1" indent="-400050" algn="l" rtl="0">
              <a:spcBef>
                <a:spcPts val="0"/>
              </a:spcBef>
              <a:spcAft>
                <a:spcPts val="0"/>
              </a:spcAft>
              <a:buSzPts val="2700"/>
              <a:buChar char="–"/>
            </a:pPr>
            <a:r>
              <a:rPr lang="en-GB" sz="2700"/>
              <a:t>NAS/kõvakettad</a:t>
            </a:r>
            <a:endParaRPr sz="2700"/>
          </a:p>
          <a:p>
            <a:pPr marL="457200" marR="0" lvl="0" indent="0" algn="l" rtl="0">
              <a:lnSpc>
                <a:spcPct val="100000"/>
              </a:lnSpc>
              <a:spcBef>
                <a:spcPts val="640"/>
              </a:spcBef>
              <a:spcAft>
                <a:spcPts val="0"/>
              </a:spcAft>
              <a:buNone/>
            </a:pPr>
            <a:endParaRPr sz="27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40"/>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TÖÖVAHENDITE TESTIMINE</a:t>
            </a:r>
            <a:endParaRPr/>
          </a:p>
        </p:txBody>
      </p:sp>
      <p:sp>
        <p:nvSpPr>
          <p:cNvPr id="308" name="Google Shape;308;p40"/>
          <p:cNvSpPr txBox="1">
            <a:spLocks noGrp="1"/>
          </p:cNvSpPr>
          <p:nvPr>
            <p:ph type="body" idx="1"/>
          </p:nvPr>
        </p:nvSpPr>
        <p:spPr>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chemeClr val="dk1"/>
              </a:buClr>
              <a:buSzPts val="1100"/>
              <a:buFont typeface="Arial"/>
              <a:buNone/>
            </a:pPr>
            <a:r>
              <a:rPr lang="en-GB"/>
              <a:t>Digimine ja säilitamine: töövahendid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41"/>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None/>
            </a:pPr>
            <a:r>
              <a:rPr lang="en-GB">
                <a:solidFill>
                  <a:schemeClr val="dk2"/>
                </a:solidFill>
              </a:rPr>
              <a:t>Päevakava</a:t>
            </a:r>
            <a:endParaRPr/>
          </a:p>
        </p:txBody>
      </p:sp>
      <p:sp>
        <p:nvSpPr>
          <p:cNvPr id="316" name="Google Shape;316;p4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indent="-330200" rtl="0">
              <a:spcBef>
                <a:spcPts val="0"/>
              </a:spcBef>
              <a:spcAft>
                <a:spcPts val="0"/>
              </a:spcAft>
              <a:buClr>
                <a:schemeClr val="dk1"/>
              </a:buClr>
              <a:buSzPts val="3000"/>
              <a:buFont typeface="Arial"/>
              <a:buChar char="•"/>
            </a:pPr>
            <a:r>
              <a:rPr lang="en-GB" sz="3000"/>
              <a:t>Sissejuhatus</a:t>
            </a:r>
            <a:endParaRPr sz="3000"/>
          </a:p>
          <a:p>
            <a:pPr marL="342900" lvl="0" indent="-330200" rtl="0">
              <a:spcBef>
                <a:spcPts val="640"/>
              </a:spcBef>
              <a:spcAft>
                <a:spcPts val="0"/>
              </a:spcAft>
              <a:buClr>
                <a:schemeClr val="dk1"/>
              </a:buClr>
              <a:buSzPts val="3000"/>
              <a:buFont typeface="Arial"/>
              <a:buChar char="•"/>
            </a:pPr>
            <a:r>
              <a:rPr lang="en-GB" sz="3000"/>
              <a:t>Olukorra kaardistamine</a:t>
            </a:r>
            <a:endParaRPr sz="3000"/>
          </a:p>
          <a:p>
            <a:pPr marL="342900" lvl="0" indent="-330200" rtl="0">
              <a:spcBef>
                <a:spcPts val="640"/>
              </a:spcBef>
              <a:spcAft>
                <a:spcPts val="0"/>
              </a:spcAft>
              <a:buClr>
                <a:schemeClr val="dk1"/>
              </a:buClr>
              <a:buSzPts val="3000"/>
              <a:buFont typeface="Arial"/>
              <a:buChar char="•"/>
            </a:pPr>
            <a:r>
              <a:rPr lang="en-GB" sz="3000"/>
              <a:t>Eesmärkide seadmine</a:t>
            </a:r>
            <a:endParaRPr sz="3000"/>
          </a:p>
          <a:p>
            <a:pPr marL="342900" lvl="0" indent="-330200" rtl="0">
              <a:spcBef>
                <a:spcPts val="640"/>
              </a:spcBef>
              <a:spcAft>
                <a:spcPts val="0"/>
              </a:spcAft>
              <a:buClr>
                <a:schemeClr val="dk1"/>
              </a:buClr>
              <a:buSzPts val="3000"/>
              <a:buFont typeface="Arial"/>
              <a:buChar char="•"/>
            </a:pPr>
            <a:r>
              <a:rPr lang="en-GB" sz="3000"/>
              <a:t>Töövahendite valik</a:t>
            </a:r>
            <a:endParaRPr sz="3000"/>
          </a:p>
          <a:p>
            <a:pPr marL="342900" lvl="0" indent="-330200" rtl="0">
              <a:spcBef>
                <a:spcPts val="640"/>
              </a:spcBef>
              <a:spcAft>
                <a:spcPts val="0"/>
              </a:spcAft>
              <a:buClr>
                <a:schemeClr val="dk1"/>
              </a:buClr>
              <a:buSzPts val="3000"/>
              <a:buFont typeface="Arial"/>
              <a:buChar char="•"/>
            </a:pPr>
            <a:r>
              <a:rPr lang="en-GB" sz="3000" b="1"/>
              <a:t>Töövahendite testimine</a:t>
            </a:r>
            <a:endParaRPr sz="3000" b="1"/>
          </a:p>
          <a:p>
            <a:pPr marL="342900" lvl="0" indent="-330200" rtl="0">
              <a:spcBef>
                <a:spcPts val="640"/>
              </a:spcBef>
              <a:spcAft>
                <a:spcPts val="0"/>
              </a:spcAft>
              <a:buClr>
                <a:schemeClr val="dk1"/>
              </a:buClr>
              <a:buSzPts val="3000"/>
              <a:buFont typeface="Arial"/>
              <a:buChar char="•"/>
            </a:pPr>
            <a:r>
              <a:rPr lang="en-GB" sz="3000"/>
              <a:t>Töövoo loomine/täiendamine</a:t>
            </a:r>
            <a:endParaRPr sz="3000"/>
          </a:p>
          <a:p>
            <a:pPr marL="342900" lvl="0" indent="-330200" rtl="0">
              <a:spcBef>
                <a:spcPts val="640"/>
              </a:spcBef>
              <a:spcAft>
                <a:spcPts val="0"/>
              </a:spcAft>
              <a:buClr>
                <a:schemeClr val="dk1"/>
              </a:buClr>
              <a:buSzPts val="3000"/>
              <a:buFont typeface="Arial"/>
              <a:buChar char="•"/>
            </a:pPr>
            <a:r>
              <a:rPr lang="en-GB" sz="3000"/>
              <a:t>Lõpetuseks</a:t>
            </a:r>
            <a:endParaRPr sz="3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4" name="Google Shape;324;p42"/>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Töövahendite testimine</a:t>
            </a:r>
            <a:endParaRPr/>
          </a:p>
        </p:txBody>
      </p:sp>
      <p:sp>
        <p:nvSpPr>
          <p:cNvPr id="323" name="Google Shape;323;p4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marR="0" lvl="0" indent="-431800" algn="l" rtl="0">
              <a:spcBef>
                <a:spcPts val="640"/>
              </a:spcBef>
              <a:spcAft>
                <a:spcPts val="0"/>
              </a:spcAft>
              <a:buSzPts val="3200"/>
              <a:buChar char="•"/>
            </a:pPr>
            <a:r>
              <a:rPr lang="en-GB" sz="3200"/>
              <a:t>Enne lõplikku otsust testi töövahendit</a:t>
            </a:r>
            <a:endParaRPr sz="3200"/>
          </a:p>
          <a:p>
            <a:pPr marL="914400" marR="0" lvl="1" indent="-431800" algn="l" rtl="0">
              <a:spcBef>
                <a:spcPts val="0"/>
              </a:spcBef>
              <a:spcAft>
                <a:spcPts val="0"/>
              </a:spcAft>
              <a:buSzPts val="3200"/>
              <a:buChar char="–"/>
            </a:pPr>
            <a:r>
              <a:rPr lang="en-GB" sz="3200"/>
              <a:t>Kas vajadused on täidetud?</a:t>
            </a:r>
            <a:endParaRPr sz="3200"/>
          </a:p>
          <a:p>
            <a:pPr marL="914400" marR="0" lvl="1" indent="-431800" algn="l" rtl="0">
              <a:spcBef>
                <a:spcPts val="0"/>
              </a:spcBef>
              <a:spcAft>
                <a:spcPts val="0"/>
              </a:spcAft>
              <a:buSzPts val="3200"/>
              <a:buChar char="–"/>
            </a:pPr>
            <a:r>
              <a:rPr lang="en-GB" sz="3200"/>
              <a:t>Kas töövahend on sobilik olemasolevasse töövoogu?</a:t>
            </a:r>
            <a:endParaRPr sz="3200"/>
          </a:p>
          <a:p>
            <a:pPr marL="914400" marR="0" lvl="1" indent="-431800" algn="l" rtl="0">
              <a:spcBef>
                <a:spcPts val="0"/>
              </a:spcBef>
              <a:spcAft>
                <a:spcPts val="0"/>
              </a:spcAft>
              <a:buSzPts val="3200"/>
              <a:buChar char="–"/>
            </a:pPr>
            <a:r>
              <a:rPr lang="en-GB" sz="3200"/>
              <a:t>Kas töövahend annab võimaluse töövoogu optimeerida</a:t>
            </a:r>
            <a:endParaRPr sz="3200"/>
          </a:p>
          <a:p>
            <a:pPr marL="457200" marR="0" lvl="0" indent="0" algn="l" rtl="0">
              <a:spcBef>
                <a:spcPts val="640"/>
              </a:spcBef>
              <a:spcAft>
                <a:spcPts val="0"/>
              </a:spcAft>
              <a:buNone/>
            </a:pPr>
            <a:endParaRPr sz="32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43"/>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TÖÖVOO LOOMINE / TÄIENDAMINE</a:t>
            </a:r>
            <a:endParaRPr/>
          </a:p>
        </p:txBody>
      </p:sp>
      <p:sp>
        <p:nvSpPr>
          <p:cNvPr id="332" name="Google Shape;332;p43"/>
          <p:cNvSpPr txBox="1">
            <a:spLocks noGrp="1"/>
          </p:cNvSpPr>
          <p:nvPr>
            <p:ph type="body" idx="1"/>
          </p:nvPr>
        </p:nvSpPr>
        <p:spPr>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chemeClr val="dk1"/>
              </a:buClr>
              <a:buSzPts val="1100"/>
              <a:buFont typeface="Arial"/>
              <a:buNone/>
            </a:pPr>
            <a:r>
              <a:rPr lang="en-GB"/>
              <a:t>Digimine ja säilitamine: töövahendid</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44"/>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None/>
            </a:pPr>
            <a:r>
              <a:rPr lang="en-GB">
                <a:solidFill>
                  <a:schemeClr val="dk2"/>
                </a:solidFill>
              </a:rPr>
              <a:t>Päevakava</a:t>
            </a:r>
            <a:endParaRPr/>
          </a:p>
        </p:txBody>
      </p:sp>
      <p:sp>
        <p:nvSpPr>
          <p:cNvPr id="340" name="Google Shape;340;p4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indent="-330200" rtl="0">
              <a:spcBef>
                <a:spcPts val="0"/>
              </a:spcBef>
              <a:spcAft>
                <a:spcPts val="0"/>
              </a:spcAft>
              <a:buClr>
                <a:schemeClr val="dk1"/>
              </a:buClr>
              <a:buSzPts val="3000"/>
              <a:buFont typeface="Arial"/>
              <a:buChar char="•"/>
            </a:pPr>
            <a:r>
              <a:rPr lang="en-GB" sz="3000"/>
              <a:t>Sissejuhatus</a:t>
            </a:r>
            <a:endParaRPr sz="3000"/>
          </a:p>
          <a:p>
            <a:pPr marL="342900" lvl="0" indent="-330200" rtl="0">
              <a:spcBef>
                <a:spcPts val="640"/>
              </a:spcBef>
              <a:spcAft>
                <a:spcPts val="0"/>
              </a:spcAft>
              <a:buClr>
                <a:schemeClr val="dk1"/>
              </a:buClr>
              <a:buSzPts val="3000"/>
              <a:buFont typeface="Arial"/>
              <a:buChar char="•"/>
            </a:pPr>
            <a:r>
              <a:rPr lang="en-GB" sz="3000"/>
              <a:t>Olukorra kaardistamine</a:t>
            </a:r>
            <a:endParaRPr sz="3000"/>
          </a:p>
          <a:p>
            <a:pPr marL="342900" lvl="0" indent="-330200" rtl="0">
              <a:spcBef>
                <a:spcPts val="640"/>
              </a:spcBef>
              <a:spcAft>
                <a:spcPts val="0"/>
              </a:spcAft>
              <a:buClr>
                <a:schemeClr val="dk1"/>
              </a:buClr>
              <a:buSzPts val="3000"/>
              <a:buFont typeface="Arial"/>
              <a:buChar char="•"/>
            </a:pPr>
            <a:r>
              <a:rPr lang="en-GB" sz="3000"/>
              <a:t>Eesmärkide seadmine</a:t>
            </a:r>
            <a:endParaRPr sz="3000"/>
          </a:p>
          <a:p>
            <a:pPr marL="342900" lvl="0" indent="-330200" rtl="0">
              <a:spcBef>
                <a:spcPts val="640"/>
              </a:spcBef>
              <a:spcAft>
                <a:spcPts val="0"/>
              </a:spcAft>
              <a:buClr>
                <a:schemeClr val="dk1"/>
              </a:buClr>
              <a:buSzPts val="3000"/>
              <a:buFont typeface="Arial"/>
              <a:buChar char="•"/>
            </a:pPr>
            <a:r>
              <a:rPr lang="en-GB" sz="3000"/>
              <a:t>Töövahendite valik</a:t>
            </a:r>
            <a:endParaRPr sz="3000"/>
          </a:p>
          <a:p>
            <a:pPr marL="342900" lvl="0" indent="-330200" rtl="0">
              <a:spcBef>
                <a:spcPts val="640"/>
              </a:spcBef>
              <a:spcAft>
                <a:spcPts val="0"/>
              </a:spcAft>
              <a:buClr>
                <a:schemeClr val="dk1"/>
              </a:buClr>
              <a:buSzPts val="3000"/>
              <a:buFont typeface="Arial"/>
              <a:buChar char="•"/>
            </a:pPr>
            <a:r>
              <a:rPr lang="en-GB" sz="3000"/>
              <a:t>Töövahendite testimine</a:t>
            </a:r>
            <a:endParaRPr sz="3000"/>
          </a:p>
          <a:p>
            <a:pPr marL="342900" lvl="0" indent="-330200" rtl="0">
              <a:spcBef>
                <a:spcPts val="640"/>
              </a:spcBef>
              <a:spcAft>
                <a:spcPts val="0"/>
              </a:spcAft>
              <a:buClr>
                <a:schemeClr val="dk1"/>
              </a:buClr>
              <a:buSzPts val="3000"/>
              <a:buFont typeface="Arial"/>
              <a:buChar char="•"/>
            </a:pPr>
            <a:r>
              <a:rPr lang="en-GB" sz="3000" b="1"/>
              <a:t>Töövoo loomine/täiendamine</a:t>
            </a:r>
            <a:endParaRPr sz="3000" b="1"/>
          </a:p>
          <a:p>
            <a:pPr marL="342900" lvl="0" indent="-330200" rtl="0">
              <a:spcBef>
                <a:spcPts val="640"/>
              </a:spcBef>
              <a:spcAft>
                <a:spcPts val="0"/>
              </a:spcAft>
              <a:buClr>
                <a:schemeClr val="dk1"/>
              </a:buClr>
              <a:buSzPts val="3000"/>
              <a:buFont typeface="Arial"/>
              <a:buChar char="•"/>
            </a:pPr>
            <a:r>
              <a:rPr lang="en-GB" sz="3000"/>
              <a:t>Lõpetuseks</a:t>
            </a:r>
            <a:endParaRPr sz="3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8" name="Google Shape;348;p45"/>
          <p:cNvSpPr txBox="1">
            <a:spLocks noGrp="1"/>
          </p:cNvSpPr>
          <p:nvPr>
            <p:ph type="title"/>
          </p:nvPr>
        </p:nvSpPr>
        <p:spPr>
          <a:xfrm>
            <a:off x="1285875" y="274638"/>
            <a:ext cx="7401000" cy="11430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None/>
            </a:pPr>
            <a:r>
              <a:rPr lang="en-GB"/>
              <a:t>Töövoo loomine/täiendamine</a:t>
            </a:r>
            <a:endParaRPr/>
          </a:p>
        </p:txBody>
      </p:sp>
      <p:sp>
        <p:nvSpPr>
          <p:cNvPr id="347" name="Google Shape;347;p4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marR="0" lvl="0" indent="-431800" algn="l" rtl="0">
              <a:spcBef>
                <a:spcPts val="640"/>
              </a:spcBef>
              <a:spcAft>
                <a:spcPts val="0"/>
              </a:spcAft>
              <a:buSzPts val="3200"/>
              <a:buChar char="•"/>
            </a:pPr>
            <a:r>
              <a:rPr lang="en-GB" sz="3200"/>
              <a:t>Olemasoleva töövoo analüüs</a:t>
            </a:r>
            <a:endParaRPr sz="3200"/>
          </a:p>
          <a:p>
            <a:pPr marL="457200" marR="0" lvl="0" indent="-431800" algn="l" rtl="0">
              <a:spcBef>
                <a:spcPts val="0"/>
              </a:spcBef>
              <a:spcAft>
                <a:spcPts val="0"/>
              </a:spcAft>
              <a:buSzPts val="3200"/>
              <a:buChar char="•"/>
            </a:pPr>
            <a:r>
              <a:rPr lang="en-GB" sz="3200"/>
              <a:t>Eesmärk</a:t>
            </a:r>
            <a:endParaRPr sz="3200"/>
          </a:p>
          <a:p>
            <a:pPr marL="914400" marR="0" lvl="1" indent="-431800" algn="l" rtl="0">
              <a:spcBef>
                <a:spcPts val="0"/>
              </a:spcBef>
              <a:spcAft>
                <a:spcPts val="0"/>
              </a:spcAft>
              <a:buSzPts val="3200"/>
              <a:buChar char="–"/>
            </a:pPr>
            <a:r>
              <a:rPr lang="en-GB" sz="3200"/>
              <a:t>Aja ja ressursside kokkuhoid</a:t>
            </a:r>
            <a:endParaRPr sz="3200"/>
          </a:p>
          <a:p>
            <a:pPr marL="914400" marR="0" lvl="1" indent="-431800" algn="l" rtl="0">
              <a:spcBef>
                <a:spcPts val="0"/>
              </a:spcBef>
              <a:spcAft>
                <a:spcPts val="0"/>
              </a:spcAft>
              <a:buSzPts val="3200"/>
              <a:buChar char="–"/>
            </a:pPr>
            <a:r>
              <a:rPr lang="en-GB" sz="3200"/>
              <a:t>Kvaliteedi tõstmine</a:t>
            </a:r>
            <a:endParaRPr sz="3200"/>
          </a:p>
          <a:p>
            <a:pPr marL="914400" marR="0" lvl="1" indent="-431800" algn="l" rtl="0">
              <a:spcBef>
                <a:spcPts val="0"/>
              </a:spcBef>
              <a:spcAft>
                <a:spcPts val="0"/>
              </a:spcAft>
              <a:buSzPts val="3200"/>
              <a:buChar char="–"/>
            </a:pPr>
            <a:r>
              <a:rPr lang="en-GB" sz="3200"/>
              <a:t>Standarile vastavus</a:t>
            </a:r>
            <a:endParaRPr sz="3200"/>
          </a:p>
          <a:p>
            <a:pPr marL="457200" marR="0" lvl="0" indent="-431800" algn="l" rtl="0">
              <a:spcBef>
                <a:spcPts val="0"/>
              </a:spcBef>
              <a:spcAft>
                <a:spcPts val="0"/>
              </a:spcAft>
              <a:buSzPts val="3200"/>
              <a:buChar char="•"/>
            </a:pPr>
            <a:r>
              <a:rPr lang="en-GB" sz="3200"/>
              <a:t>Mitu teed</a:t>
            </a:r>
            <a:endParaRPr sz="3200"/>
          </a:p>
          <a:p>
            <a:pPr marL="914400" marR="0" lvl="1" indent="-431800" algn="l" rtl="0">
              <a:spcBef>
                <a:spcPts val="0"/>
              </a:spcBef>
              <a:spcAft>
                <a:spcPts val="0"/>
              </a:spcAft>
              <a:buSzPts val="3200"/>
              <a:buChar char="–"/>
            </a:pPr>
            <a:r>
              <a:rPr lang="en-GB" sz="3200"/>
              <a:t>Alusta nullist</a:t>
            </a:r>
            <a:endParaRPr sz="3200"/>
          </a:p>
          <a:p>
            <a:pPr marL="914400" marR="0" lvl="1" indent="-431800" algn="l" rtl="0">
              <a:spcBef>
                <a:spcPts val="0"/>
              </a:spcBef>
              <a:spcAft>
                <a:spcPts val="0"/>
              </a:spcAft>
              <a:buSzPts val="3200"/>
              <a:buChar char="–"/>
            </a:pPr>
            <a:r>
              <a:rPr lang="en-GB" sz="3200"/>
              <a:t>Kopeeri analoog töövöög digimaailma</a:t>
            </a:r>
            <a:endParaRPr sz="3200"/>
          </a:p>
          <a:p>
            <a:pPr marL="914400" marR="0" lvl="1" indent="-431800" algn="l" rtl="0">
              <a:spcBef>
                <a:spcPts val="0"/>
              </a:spcBef>
              <a:spcAft>
                <a:spcPts val="0"/>
              </a:spcAft>
              <a:buSzPts val="3200"/>
              <a:buChar char="–"/>
            </a:pPr>
            <a:r>
              <a:rPr lang="en-GB" sz="3200"/>
              <a:t>Kohanda ja muuda analoog töövoogu</a:t>
            </a:r>
            <a:endParaRPr sz="3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46"/>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LÕPETUSEKS</a:t>
            </a:r>
            <a:endParaRPr/>
          </a:p>
        </p:txBody>
      </p:sp>
      <p:sp>
        <p:nvSpPr>
          <p:cNvPr id="356" name="Google Shape;356;p46"/>
          <p:cNvSpPr txBox="1">
            <a:spLocks noGrp="1"/>
          </p:cNvSpPr>
          <p:nvPr>
            <p:ph type="body" idx="1"/>
          </p:nvPr>
        </p:nvSpPr>
        <p:spPr>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chemeClr val="dk1"/>
              </a:buClr>
              <a:buSzPts val="1100"/>
              <a:buFont typeface="Arial"/>
              <a:buNone/>
            </a:pPr>
            <a:r>
              <a:rPr lang="en-GB"/>
              <a:t>Digimine ja säilitamine: töövahendid</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47"/>
          <p:cNvSpPr txBox="1">
            <a:spLocks noGrp="1"/>
          </p:cNvSpPr>
          <p:nvPr>
            <p:ph type="title"/>
          </p:nvPr>
        </p:nvSpPr>
        <p:spPr>
          <a:xfrm>
            <a:off x="1285875" y="274638"/>
            <a:ext cx="7400925"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Päevakava</a:t>
            </a:r>
            <a:endParaRPr/>
          </a:p>
        </p:txBody>
      </p:sp>
      <p:sp>
        <p:nvSpPr>
          <p:cNvPr id="364" name="Google Shape;364;p4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indent="-330200" rtl="0">
              <a:spcBef>
                <a:spcPts val="0"/>
              </a:spcBef>
              <a:spcAft>
                <a:spcPts val="0"/>
              </a:spcAft>
              <a:buClr>
                <a:schemeClr val="dk1"/>
              </a:buClr>
              <a:buSzPts val="3000"/>
              <a:buFont typeface="Arial"/>
              <a:buChar char="•"/>
            </a:pPr>
            <a:r>
              <a:rPr lang="en-GB" sz="3000"/>
              <a:t>Sissejuhatus</a:t>
            </a:r>
            <a:endParaRPr sz="3000"/>
          </a:p>
          <a:p>
            <a:pPr marL="342900" lvl="0" indent="-330200" rtl="0">
              <a:spcBef>
                <a:spcPts val="640"/>
              </a:spcBef>
              <a:spcAft>
                <a:spcPts val="0"/>
              </a:spcAft>
              <a:buClr>
                <a:schemeClr val="dk1"/>
              </a:buClr>
              <a:buSzPts val="3000"/>
              <a:buFont typeface="Arial"/>
              <a:buChar char="•"/>
            </a:pPr>
            <a:r>
              <a:rPr lang="en-GB" sz="3000"/>
              <a:t>Olukorra kaardistamine</a:t>
            </a:r>
            <a:endParaRPr sz="3000"/>
          </a:p>
          <a:p>
            <a:pPr marL="342900" lvl="0" indent="-330200" rtl="0">
              <a:spcBef>
                <a:spcPts val="640"/>
              </a:spcBef>
              <a:spcAft>
                <a:spcPts val="0"/>
              </a:spcAft>
              <a:buClr>
                <a:schemeClr val="dk1"/>
              </a:buClr>
              <a:buSzPts val="3000"/>
              <a:buFont typeface="Arial"/>
              <a:buChar char="•"/>
            </a:pPr>
            <a:r>
              <a:rPr lang="en-GB" sz="3000"/>
              <a:t>Eesmärkide seadmine</a:t>
            </a:r>
            <a:endParaRPr sz="3000"/>
          </a:p>
          <a:p>
            <a:pPr marL="342900" lvl="0" indent="-330200" rtl="0">
              <a:spcBef>
                <a:spcPts val="640"/>
              </a:spcBef>
              <a:spcAft>
                <a:spcPts val="0"/>
              </a:spcAft>
              <a:buClr>
                <a:schemeClr val="dk1"/>
              </a:buClr>
              <a:buSzPts val="3000"/>
              <a:buFont typeface="Arial"/>
              <a:buChar char="•"/>
            </a:pPr>
            <a:r>
              <a:rPr lang="en-GB" sz="3000"/>
              <a:t>Töövahendite valik</a:t>
            </a:r>
            <a:endParaRPr sz="3000"/>
          </a:p>
          <a:p>
            <a:pPr marL="342900" lvl="0" indent="-330200" rtl="0">
              <a:spcBef>
                <a:spcPts val="640"/>
              </a:spcBef>
              <a:spcAft>
                <a:spcPts val="0"/>
              </a:spcAft>
              <a:buClr>
                <a:schemeClr val="dk1"/>
              </a:buClr>
              <a:buSzPts val="3000"/>
              <a:buFont typeface="Arial"/>
              <a:buChar char="•"/>
            </a:pPr>
            <a:r>
              <a:rPr lang="en-GB" sz="3000"/>
              <a:t>Töövahendite testimine</a:t>
            </a:r>
            <a:endParaRPr sz="3000"/>
          </a:p>
          <a:p>
            <a:pPr marL="342900" lvl="0" indent="-330200" rtl="0">
              <a:spcBef>
                <a:spcPts val="640"/>
              </a:spcBef>
              <a:spcAft>
                <a:spcPts val="0"/>
              </a:spcAft>
              <a:buClr>
                <a:schemeClr val="dk1"/>
              </a:buClr>
              <a:buSzPts val="3000"/>
              <a:buFont typeface="Arial"/>
              <a:buChar char="•"/>
            </a:pPr>
            <a:r>
              <a:rPr lang="en-GB" sz="3000"/>
              <a:t>Töövoo loomine/täiendamine</a:t>
            </a:r>
            <a:endParaRPr sz="3000"/>
          </a:p>
          <a:p>
            <a:pPr marL="342900" lvl="0" indent="-330200" rtl="0">
              <a:spcBef>
                <a:spcPts val="640"/>
              </a:spcBef>
              <a:spcAft>
                <a:spcPts val="0"/>
              </a:spcAft>
              <a:buClr>
                <a:schemeClr val="dk1"/>
              </a:buClr>
              <a:buSzPts val="3000"/>
              <a:buFont typeface="Arial"/>
              <a:buChar char="•"/>
            </a:pPr>
            <a:r>
              <a:rPr lang="en-GB" sz="3000" b="1"/>
              <a:t>Lõpetuseks</a:t>
            </a:r>
            <a:endParaRPr sz="3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SISSEJUHATUS</a:t>
            </a:r>
            <a:endParaRPr/>
          </a:p>
        </p:txBody>
      </p:sp>
      <p:sp>
        <p:nvSpPr>
          <p:cNvPr id="105" name="Google Shape;105;p16"/>
          <p:cNvSpPr txBox="1">
            <a:spLocks noGrp="1"/>
          </p:cNvSpPr>
          <p:nvPr>
            <p:ph type="body" idx="1"/>
          </p:nvPr>
        </p:nvSpPr>
        <p:spPr>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1"/>
              </a:buClr>
              <a:buSzPts val="1100"/>
              <a:buFont typeface="Arial"/>
              <a:buNone/>
            </a:pPr>
            <a:r>
              <a:rPr lang="en-GB"/>
              <a:t>Digimine ja säilitamine: töövahendid</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48"/>
          <p:cNvSpPr txBox="1">
            <a:spLocks noGrp="1"/>
          </p:cNvSpPr>
          <p:nvPr>
            <p:ph type="title"/>
          </p:nvPr>
        </p:nvSpPr>
        <p:spPr>
          <a:xfrm>
            <a:off x="1285875" y="274638"/>
            <a:ext cx="7400925"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Lõpetuseks</a:t>
            </a:r>
            <a:endParaRPr/>
          </a:p>
        </p:txBody>
      </p:sp>
      <p:sp>
        <p:nvSpPr>
          <p:cNvPr id="372" name="Google Shape;372;p4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50000"/>
              </a:lnSpc>
              <a:spcBef>
                <a:spcPts val="0"/>
              </a:spcBef>
              <a:spcAft>
                <a:spcPts val="0"/>
              </a:spcAft>
              <a:buClr>
                <a:schemeClr val="dk1"/>
              </a:buClr>
              <a:buSzPts val="3200"/>
              <a:buFont typeface="Arial"/>
              <a:buChar char="•"/>
            </a:pPr>
            <a:r>
              <a:rPr lang="en-GB" sz="3200"/>
              <a:t>Katseta ja võta riske</a:t>
            </a:r>
            <a:endParaRPr sz="3200"/>
          </a:p>
          <a:p>
            <a:pPr marL="342900" marR="0" lvl="0" indent="-342900" algn="l" rtl="0">
              <a:lnSpc>
                <a:spcPct val="150000"/>
              </a:lnSpc>
              <a:spcBef>
                <a:spcPts val="0"/>
              </a:spcBef>
              <a:spcAft>
                <a:spcPts val="0"/>
              </a:spcAft>
              <a:buClr>
                <a:schemeClr val="dk1"/>
              </a:buClr>
              <a:buSzPts val="3200"/>
              <a:buFont typeface="Arial"/>
              <a:buChar char="•"/>
            </a:pPr>
            <a:r>
              <a:rPr lang="en-GB" sz="3200"/>
              <a:t>Investering töövahendisse ei ole “kulu”</a:t>
            </a:r>
            <a:endParaRPr sz="3200"/>
          </a:p>
          <a:p>
            <a:pPr marL="342900" lvl="0" indent="-342900" rtl="0">
              <a:lnSpc>
                <a:spcPct val="150000"/>
              </a:lnSpc>
              <a:spcBef>
                <a:spcPts val="0"/>
              </a:spcBef>
              <a:spcAft>
                <a:spcPts val="0"/>
              </a:spcAft>
              <a:buClr>
                <a:schemeClr val="dk1"/>
              </a:buClr>
              <a:buSzPts val="3200"/>
              <a:buFont typeface="Arial"/>
              <a:buChar char="•"/>
            </a:pPr>
            <a:r>
              <a:rPr lang="en-GB" sz="3200"/>
              <a:t>Jaga oma kogemusi (ka negatiivseid)</a:t>
            </a:r>
            <a:endParaRPr sz="3200"/>
          </a:p>
          <a:p>
            <a:pPr marL="0" marR="0" lvl="0" indent="0" algn="l" rtl="0">
              <a:lnSpc>
                <a:spcPct val="15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50"/>
          <p:cNvSpPr txBox="1">
            <a:spLocks noGrp="1"/>
          </p:cNvSpPr>
          <p:nvPr>
            <p:ph type="title"/>
          </p:nvPr>
        </p:nvSpPr>
        <p:spPr>
          <a:xfrm>
            <a:off x="1285875" y="274638"/>
            <a:ext cx="7400925"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Tänud</a:t>
            </a:r>
            <a:endParaRPr/>
          </a:p>
        </p:txBody>
      </p:sp>
      <p:sp>
        <p:nvSpPr>
          <p:cNvPr id="388" name="Google Shape;388;p50"/>
          <p:cNvSpPr txBox="1">
            <a:spLocks noGrp="1"/>
          </p:cNvSpPr>
          <p:nvPr>
            <p:ph type="body" idx="1"/>
          </p:nvPr>
        </p:nvSpPr>
        <p:spPr>
          <a:xfrm>
            <a:off x="457200" y="1600200"/>
            <a:ext cx="7931224"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GB" sz="3200"/>
              <a:t>Kontaktandmed</a:t>
            </a:r>
            <a:endParaRPr/>
          </a:p>
          <a:p>
            <a:pPr marL="742950" marR="0" lvl="1" indent="-285750" algn="l" rtl="0">
              <a:spcBef>
                <a:spcPts val="480"/>
              </a:spcBef>
              <a:spcAft>
                <a:spcPts val="0"/>
              </a:spcAft>
              <a:buClr>
                <a:schemeClr val="dk1"/>
              </a:buClr>
              <a:buSzPts val="2400"/>
              <a:buFont typeface="Arial"/>
              <a:buChar char="–"/>
            </a:pPr>
            <a:r>
              <a:rPr lang="en-GB" sz="2400" b="0" i="0" u="none" strike="noStrike" cap="none">
                <a:solidFill>
                  <a:schemeClr val="dk1"/>
                </a:solidFill>
                <a:latin typeface="Arial"/>
                <a:ea typeface="Arial"/>
                <a:cs typeface="Arial"/>
                <a:sym typeface="Arial"/>
              </a:rPr>
              <a:t>Email:</a:t>
            </a:r>
            <a:r>
              <a:rPr lang="en-GB"/>
              <a:t> </a:t>
            </a:r>
            <a:r>
              <a:rPr lang="en-GB" u="sng">
                <a:solidFill>
                  <a:schemeClr val="hlink"/>
                </a:solidFill>
                <a:hlinkClick r:id="rId3"/>
              </a:rPr>
              <a:t>hembo@archaeovision.eu</a:t>
            </a:r>
            <a:endParaRPr/>
          </a:p>
          <a:p>
            <a:pPr marL="742950" lvl="1" indent="-285750" rtl="0">
              <a:spcBef>
                <a:spcPts val="480"/>
              </a:spcBef>
              <a:spcAft>
                <a:spcPts val="0"/>
              </a:spcAft>
              <a:buClr>
                <a:schemeClr val="dk1"/>
              </a:buClr>
              <a:buSzPts val="2400"/>
              <a:buFont typeface="Arial"/>
              <a:buChar char="–"/>
            </a:pPr>
            <a:r>
              <a:rPr lang="en-GB"/>
              <a:t>Email: </a:t>
            </a:r>
            <a:r>
              <a:rPr lang="en-GB" u="sng">
                <a:solidFill>
                  <a:schemeClr val="hlink"/>
                </a:solidFill>
                <a:hlinkClick r:id="rId4"/>
              </a:rPr>
              <a:t>andres@archaeovision.eu</a:t>
            </a:r>
            <a:r>
              <a:rPr lang="en-GB"/>
              <a:t> </a:t>
            </a:r>
            <a:endParaRPr/>
          </a:p>
          <a:p>
            <a:pPr marL="742950" marR="0" lvl="1" indent="-285750" algn="l" rtl="0">
              <a:spcBef>
                <a:spcPts val="480"/>
              </a:spcBef>
              <a:spcAft>
                <a:spcPts val="0"/>
              </a:spcAft>
              <a:buClr>
                <a:schemeClr val="dk1"/>
              </a:buClr>
              <a:buSzPts val="2400"/>
              <a:buFont typeface="Arial"/>
              <a:buChar char="–"/>
            </a:pPr>
            <a:r>
              <a:rPr lang="en-GB" sz="2400" b="0" i="0" u="none" strike="noStrike" cap="none">
                <a:solidFill>
                  <a:schemeClr val="dk1"/>
                </a:solidFill>
                <a:latin typeface="Arial"/>
                <a:ea typeface="Arial"/>
                <a:cs typeface="Arial"/>
                <a:sym typeface="Arial"/>
              </a:rPr>
              <a:t>Web site: </a:t>
            </a:r>
            <a:r>
              <a:rPr lang="en-GB" u="sng">
                <a:solidFill>
                  <a:schemeClr val="hlink"/>
                </a:solidFill>
                <a:hlinkClick r:id="rId5"/>
              </a:rPr>
              <a:t>archaeovision.eu</a:t>
            </a:r>
            <a:endParaRPr/>
          </a:p>
          <a:p>
            <a:pPr marL="342900" marR="0" lvl="0" indent="0" algn="l" rtl="0">
              <a:lnSpc>
                <a:spcPct val="100000"/>
              </a:lnSpc>
              <a:spcBef>
                <a:spcPts val="64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1285875" y="274638"/>
            <a:ext cx="7400925"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Päevakava</a:t>
            </a:r>
            <a:endParaRPr/>
          </a:p>
        </p:txBody>
      </p:sp>
      <p:sp>
        <p:nvSpPr>
          <p:cNvPr id="113" name="Google Shape;113;p1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30200" algn="l" rtl="0">
              <a:spcBef>
                <a:spcPts val="0"/>
              </a:spcBef>
              <a:spcAft>
                <a:spcPts val="0"/>
              </a:spcAft>
              <a:buClr>
                <a:schemeClr val="dk1"/>
              </a:buClr>
              <a:buSzPts val="3000"/>
              <a:buFont typeface="Arial"/>
              <a:buChar char="•"/>
            </a:pPr>
            <a:r>
              <a:rPr lang="en-GB" sz="3000" b="1"/>
              <a:t>Sissejuhatus</a:t>
            </a:r>
            <a:endParaRPr sz="3000"/>
          </a:p>
          <a:p>
            <a:pPr marL="342900" marR="0" lvl="0" indent="-330200" algn="l" rtl="0">
              <a:spcBef>
                <a:spcPts val="640"/>
              </a:spcBef>
              <a:spcAft>
                <a:spcPts val="0"/>
              </a:spcAft>
              <a:buClr>
                <a:schemeClr val="dk1"/>
              </a:buClr>
              <a:buSzPts val="3000"/>
              <a:buFont typeface="Arial"/>
              <a:buChar char="•"/>
            </a:pPr>
            <a:r>
              <a:rPr lang="en-GB" sz="3000"/>
              <a:t>Olukorra kaardistamine</a:t>
            </a:r>
            <a:endParaRPr sz="3000"/>
          </a:p>
          <a:p>
            <a:pPr marL="342900" marR="0" lvl="0" indent="-330200" algn="l" rtl="0">
              <a:spcBef>
                <a:spcPts val="640"/>
              </a:spcBef>
              <a:spcAft>
                <a:spcPts val="0"/>
              </a:spcAft>
              <a:buClr>
                <a:schemeClr val="dk1"/>
              </a:buClr>
              <a:buSzPts val="3000"/>
              <a:buFont typeface="Arial"/>
              <a:buChar char="•"/>
            </a:pPr>
            <a:r>
              <a:rPr lang="en-GB" sz="3000"/>
              <a:t>Eesmärkide seadmine</a:t>
            </a:r>
            <a:endParaRPr sz="3000"/>
          </a:p>
          <a:p>
            <a:pPr marL="342900" marR="0" lvl="0" indent="-330200" algn="l" rtl="0">
              <a:spcBef>
                <a:spcPts val="640"/>
              </a:spcBef>
              <a:spcAft>
                <a:spcPts val="0"/>
              </a:spcAft>
              <a:buClr>
                <a:schemeClr val="dk1"/>
              </a:buClr>
              <a:buSzPts val="3000"/>
              <a:buFont typeface="Arial"/>
              <a:buChar char="•"/>
            </a:pPr>
            <a:r>
              <a:rPr lang="en-GB" sz="3000"/>
              <a:t>Töövahendite valik</a:t>
            </a:r>
            <a:endParaRPr sz="3000"/>
          </a:p>
          <a:p>
            <a:pPr marL="342900" marR="0" lvl="0" indent="-330200" algn="l" rtl="0">
              <a:spcBef>
                <a:spcPts val="640"/>
              </a:spcBef>
              <a:spcAft>
                <a:spcPts val="0"/>
              </a:spcAft>
              <a:buClr>
                <a:schemeClr val="dk1"/>
              </a:buClr>
              <a:buSzPts val="3000"/>
              <a:buFont typeface="Arial"/>
              <a:buChar char="•"/>
            </a:pPr>
            <a:r>
              <a:rPr lang="en-GB" sz="3000"/>
              <a:t>Töövahendite testimine</a:t>
            </a:r>
            <a:endParaRPr sz="3000"/>
          </a:p>
          <a:p>
            <a:pPr marL="342900" marR="0" lvl="0" indent="-330200" algn="l" rtl="0">
              <a:spcBef>
                <a:spcPts val="640"/>
              </a:spcBef>
              <a:spcAft>
                <a:spcPts val="0"/>
              </a:spcAft>
              <a:buClr>
                <a:schemeClr val="dk1"/>
              </a:buClr>
              <a:buSzPts val="3000"/>
              <a:buFont typeface="Arial"/>
              <a:buChar char="•"/>
            </a:pPr>
            <a:r>
              <a:rPr lang="en-GB" sz="3000"/>
              <a:t>Töövoo loomine/täiendamine</a:t>
            </a:r>
            <a:endParaRPr sz="3000"/>
          </a:p>
          <a:p>
            <a:pPr marL="342900" marR="0" lvl="0" indent="-330200" algn="l" rtl="0">
              <a:spcBef>
                <a:spcPts val="640"/>
              </a:spcBef>
              <a:spcAft>
                <a:spcPts val="0"/>
              </a:spcAft>
              <a:buClr>
                <a:schemeClr val="dk1"/>
              </a:buClr>
              <a:buSzPts val="3000"/>
              <a:buFont typeface="Arial"/>
              <a:buChar char="•"/>
            </a:pPr>
            <a:r>
              <a:rPr lang="en-GB" sz="3000"/>
              <a:t>Lõpetuseks</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8"/>
          <p:cNvSpPr txBox="1">
            <a:spLocks noGrp="1"/>
          </p:cNvSpPr>
          <p:nvPr>
            <p:ph type="title"/>
          </p:nvPr>
        </p:nvSpPr>
        <p:spPr>
          <a:xfrm>
            <a:off x="1285875" y="274638"/>
            <a:ext cx="7400925"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Eesmärgid</a:t>
            </a:r>
            <a:endParaRPr/>
          </a:p>
        </p:txBody>
      </p:sp>
      <p:sp>
        <p:nvSpPr>
          <p:cNvPr id="121" name="Google Shape;121;p18"/>
          <p:cNvSpPr txBox="1">
            <a:spLocks noGrp="1"/>
          </p:cNvSpPr>
          <p:nvPr>
            <p:ph type="body" idx="1"/>
          </p:nvPr>
        </p:nvSpPr>
        <p:spPr>
          <a:xfrm>
            <a:off x="457200" y="1600200"/>
            <a:ext cx="7992000" cy="4526100"/>
          </a:xfrm>
          <a:prstGeom prst="rect">
            <a:avLst/>
          </a:prstGeom>
          <a:noFill/>
          <a:ln>
            <a:noFill/>
          </a:ln>
        </p:spPr>
        <p:txBody>
          <a:bodyPr spcFirstLastPara="1" wrap="square" lIns="91425" tIns="45700" rIns="91425" bIns="45700" anchor="t" anchorCtr="0">
            <a:noAutofit/>
          </a:bodyPr>
          <a:lstStyle/>
          <a:p>
            <a:pPr marL="342900" marR="0" lvl="0" indent="-165100" algn="l" rtl="0">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342900" marR="0" lvl="0" indent="-342900" algn="l" rtl="0">
              <a:spcBef>
                <a:spcPts val="640"/>
              </a:spcBef>
              <a:spcAft>
                <a:spcPts val="0"/>
              </a:spcAft>
              <a:buClr>
                <a:schemeClr val="dk1"/>
              </a:buClr>
              <a:buSzPts val="3200"/>
              <a:buFont typeface="Arial"/>
              <a:buChar char="•"/>
            </a:pPr>
            <a:r>
              <a:rPr lang="en-GB" sz="3200"/>
              <a:t>Ettekande lõpuks on Sul arusaam</a:t>
            </a:r>
            <a:r>
              <a:rPr lang="en-GB" sz="3200" b="0" i="0" u="none" strike="noStrike" cap="none">
                <a:solidFill>
                  <a:schemeClr val="dk1"/>
                </a:solidFill>
                <a:latin typeface="Arial"/>
                <a:ea typeface="Arial"/>
                <a:cs typeface="Arial"/>
                <a:sym typeface="Arial"/>
              </a:rPr>
              <a:t>:</a:t>
            </a:r>
            <a:endParaRPr/>
          </a:p>
          <a:p>
            <a:pPr marL="742950" marR="0" lvl="1" indent="-285750" algn="l" rtl="0">
              <a:spcBef>
                <a:spcPts val="480"/>
              </a:spcBef>
              <a:spcAft>
                <a:spcPts val="0"/>
              </a:spcAft>
              <a:buClr>
                <a:schemeClr val="dk1"/>
              </a:buClr>
              <a:buSzPts val="2400"/>
              <a:buFont typeface="Arial"/>
              <a:buChar char="–"/>
            </a:pPr>
            <a:r>
              <a:rPr lang="en-GB"/>
              <a:t>Olemasolevate protsesside kaardistamise vajadusest</a:t>
            </a:r>
            <a:endParaRPr/>
          </a:p>
          <a:p>
            <a:pPr marL="742950" lvl="1" indent="-285750" rtl="0">
              <a:spcBef>
                <a:spcPts val="480"/>
              </a:spcBef>
              <a:spcAft>
                <a:spcPts val="0"/>
              </a:spcAft>
              <a:buClr>
                <a:schemeClr val="dk1"/>
              </a:buClr>
              <a:buSzPts val="2400"/>
              <a:buFont typeface="Arial"/>
              <a:buChar char="–"/>
            </a:pPr>
            <a:r>
              <a:rPr lang="en-GB"/>
              <a:t>Töövahendite valiku analüüsi olulisusest</a:t>
            </a:r>
            <a:endParaRPr/>
          </a:p>
          <a:p>
            <a:pPr marL="742950" marR="0" lvl="1" indent="-285750" algn="l" rtl="0">
              <a:spcBef>
                <a:spcPts val="480"/>
              </a:spcBef>
              <a:spcAft>
                <a:spcPts val="0"/>
              </a:spcAft>
              <a:buClr>
                <a:schemeClr val="dk1"/>
              </a:buClr>
              <a:buSzPts val="2400"/>
              <a:buFont typeface="Arial"/>
              <a:buChar char="–"/>
            </a:pPr>
            <a:r>
              <a:rPr lang="en-GB"/>
              <a:t>Standarite olulisusest</a:t>
            </a:r>
            <a:endParaRPr/>
          </a:p>
          <a:p>
            <a:pPr marL="742950" marR="0" lvl="0" indent="0" algn="l" rtl="0">
              <a:spcBef>
                <a:spcPts val="48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a:xfrm>
            <a:off x="1285875" y="274638"/>
            <a:ext cx="7400925"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Mida õpid</a:t>
            </a:r>
            <a:endParaRPr/>
          </a:p>
        </p:txBody>
      </p:sp>
      <p:sp>
        <p:nvSpPr>
          <p:cNvPr id="129" name="Google Shape;129;p19"/>
          <p:cNvSpPr txBox="1">
            <a:spLocks noGrp="1"/>
          </p:cNvSpPr>
          <p:nvPr>
            <p:ph type="body" idx="1"/>
          </p:nvPr>
        </p:nvSpPr>
        <p:spPr>
          <a:xfrm>
            <a:off x="457200" y="1600200"/>
            <a:ext cx="7963800" cy="45261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GB" sz="3200"/>
              <a:t>Ettekande lõpuks oled omandanud kuidas:</a:t>
            </a:r>
            <a:endParaRPr/>
          </a:p>
          <a:p>
            <a:pPr marL="742950" marR="0" lvl="1" indent="-285750" algn="l" rtl="0">
              <a:spcBef>
                <a:spcPts val="480"/>
              </a:spcBef>
              <a:spcAft>
                <a:spcPts val="0"/>
              </a:spcAft>
              <a:buClr>
                <a:schemeClr val="dk1"/>
              </a:buClr>
              <a:buSzPts val="2400"/>
              <a:buFont typeface="Arial"/>
              <a:buChar char="–"/>
            </a:pPr>
            <a:r>
              <a:rPr lang="en-GB"/>
              <a:t>Tehnoloogia on abiks töövoo automatiseerimisel</a:t>
            </a:r>
            <a:endParaRPr/>
          </a:p>
          <a:p>
            <a:pPr marL="742950" marR="0" lvl="1" indent="-285750" algn="l" rtl="0">
              <a:spcBef>
                <a:spcPts val="480"/>
              </a:spcBef>
              <a:spcAft>
                <a:spcPts val="0"/>
              </a:spcAft>
              <a:buClr>
                <a:schemeClr val="dk1"/>
              </a:buClr>
              <a:buSzPts val="2400"/>
              <a:buFont typeface="Arial"/>
              <a:buChar char="–"/>
            </a:pPr>
            <a:r>
              <a:rPr lang="en-GB"/>
              <a:t>Valida endale sobivad töövahendid</a:t>
            </a:r>
            <a:endParaRPr/>
          </a:p>
          <a:p>
            <a:pPr marL="742950" lvl="1" indent="-285750" rtl="0">
              <a:spcBef>
                <a:spcPts val="480"/>
              </a:spcBef>
              <a:spcAft>
                <a:spcPts val="0"/>
              </a:spcAft>
              <a:buClr>
                <a:schemeClr val="dk1"/>
              </a:buClr>
              <a:buSzPts val="2400"/>
              <a:buFont typeface="Arial"/>
              <a:buChar char="–"/>
            </a:pPr>
            <a:r>
              <a:rPr lang="en-GB"/>
              <a:t>Standardid loovad aluse ühtsele kvaliteedile</a:t>
            </a:r>
            <a:endParaRPr/>
          </a:p>
          <a:p>
            <a:pPr marL="0" marR="0" lvl="0" indent="0" algn="l" rtl="0">
              <a:spcBef>
                <a:spcPts val="48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4"/>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OLUKORRA KAARDISTAMINE</a:t>
            </a:r>
            <a:endParaRPr/>
          </a:p>
        </p:txBody>
      </p:sp>
      <p:sp>
        <p:nvSpPr>
          <p:cNvPr id="176" name="Google Shape;176;p24"/>
          <p:cNvSpPr txBox="1">
            <a:spLocks noGrp="1"/>
          </p:cNvSpPr>
          <p:nvPr>
            <p:ph type="body" idx="1"/>
          </p:nvPr>
        </p:nvSpPr>
        <p:spPr>
          <a:prstGeom prst="rect">
            <a:avLst/>
          </a:prstGeom>
          <a:noFill/>
          <a:ln>
            <a:noFill/>
          </a:ln>
        </p:spPr>
        <p:txBody>
          <a:bodyPr spcFirstLastPara="1" wrap="square" lIns="91425" tIns="45700" rIns="91425" bIns="45700" anchor="b" anchorCtr="0">
            <a:noAutofit/>
          </a:bodyPr>
          <a:lstStyle/>
          <a:p>
            <a:pPr marL="0" lvl="0" indent="0" rtl="0">
              <a:spcBef>
                <a:spcPts val="0"/>
              </a:spcBef>
              <a:spcAft>
                <a:spcPts val="0"/>
              </a:spcAft>
              <a:buClr>
                <a:schemeClr val="dk1"/>
              </a:buClr>
              <a:buSzPts val="1100"/>
              <a:buFont typeface="Arial"/>
              <a:buNone/>
            </a:pPr>
            <a:r>
              <a:rPr lang="en-GB"/>
              <a:t>Digimine ja säilitamine: töövahendid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5"/>
          <p:cNvSpPr txBox="1">
            <a:spLocks noGrp="1"/>
          </p:cNvSpPr>
          <p:nvPr>
            <p:ph type="title"/>
          </p:nvPr>
        </p:nvSpPr>
        <p:spPr>
          <a:xfrm>
            <a:off x="1285875" y="274638"/>
            <a:ext cx="7400925" cy="11430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dk1"/>
              </a:buClr>
              <a:buFont typeface="Arial"/>
              <a:buNone/>
            </a:pPr>
            <a:r>
              <a:rPr lang="en-GB">
                <a:solidFill>
                  <a:schemeClr val="dk2"/>
                </a:solidFill>
              </a:rPr>
              <a:t>Päevakava</a:t>
            </a:r>
            <a:endParaRPr/>
          </a:p>
        </p:txBody>
      </p:sp>
      <p:sp>
        <p:nvSpPr>
          <p:cNvPr id="184" name="Google Shape;184;p2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indent="-330200" rtl="0">
              <a:spcBef>
                <a:spcPts val="0"/>
              </a:spcBef>
              <a:spcAft>
                <a:spcPts val="0"/>
              </a:spcAft>
              <a:buClr>
                <a:schemeClr val="dk1"/>
              </a:buClr>
              <a:buSzPts val="3000"/>
              <a:buFont typeface="Arial"/>
              <a:buChar char="•"/>
            </a:pPr>
            <a:r>
              <a:rPr lang="en-GB" sz="3000"/>
              <a:t>Sissejuhatus</a:t>
            </a:r>
            <a:endParaRPr sz="3000"/>
          </a:p>
          <a:p>
            <a:pPr marL="342900" lvl="0" indent="-330200" rtl="0">
              <a:spcBef>
                <a:spcPts val="640"/>
              </a:spcBef>
              <a:spcAft>
                <a:spcPts val="0"/>
              </a:spcAft>
              <a:buClr>
                <a:schemeClr val="dk1"/>
              </a:buClr>
              <a:buSzPts val="3000"/>
              <a:buFont typeface="Arial"/>
              <a:buChar char="•"/>
            </a:pPr>
            <a:r>
              <a:rPr lang="en-GB" sz="3000" b="1"/>
              <a:t>Olukorra kaardistamine</a:t>
            </a:r>
            <a:endParaRPr sz="3000" b="1"/>
          </a:p>
          <a:p>
            <a:pPr marL="342900" lvl="0" indent="-330200" rtl="0">
              <a:spcBef>
                <a:spcPts val="640"/>
              </a:spcBef>
              <a:spcAft>
                <a:spcPts val="0"/>
              </a:spcAft>
              <a:buClr>
                <a:schemeClr val="dk1"/>
              </a:buClr>
              <a:buSzPts val="3000"/>
              <a:buFont typeface="Arial"/>
              <a:buChar char="•"/>
            </a:pPr>
            <a:r>
              <a:rPr lang="en-GB" sz="3000"/>
              <a:t>Eesmärkide seadmine</a:t>
            </a:r>
            <a:endParaRPr sz="3000"/>
          </a:p>
          <a:p>
            <a:pPr marL="342900" lvl="0" indent="-330200" rtl="0">
              <a:spcBef>
                <a:spcPts val="640"/>
              </a:spcBef>
              <a:spcAft>
                <a:spcPts val="0"/>
              </a:spcAft>
              <a:buClr>
                <a:schemeClr val="dk1"/>
              </a:buClr>
              <a:buSzPts val="3000"/>
              <a:buFont typeface="Arial"/>
              <a:buChar char="•"/>
            </a:pPr>
            <a:r>
              <a:rPr lang="en-GB" sz="3000"/>
              <a:t>Töövahendite valik</a:t>
            </a:r>
            <a:endParaRPr sz="3000"/>
          </a:p>
          <a:p>
            <a:pPr marL="342900" lvl="0" indent="-330200" rtl="0">
              <a:spcBef>
                <a:spcPts val="640"/>
              </a:spcBef>
              <a:spcAft>
                <a:spcPts val="0"/>
              </a:spcAft>
              <a:buClr>
                <a:schemeClr val="dk1"/>
              </a:buClr>
              <a:buSzPts val="3000"/>
              <a:buFont typeface="Arial"/>
              <a:buChar char="•"/>
            </a:pPr>
            <a:r>
              <a:rPr lang="en-GB" sz="3000"/>
              <a:t>Töövahendite testimine</a:t>
            </a:r>
            <a:endParaRPr sz="3000"/>
          </a:p>
          <a:p>
            <a:pPr marL="342900" lvl="0" indent="-330200" rtl="0">
              <a:spcBef>
                <a:spcPts val="640"/>
              </a:spcBef>
              <a:spcAft>
                <a:spcPts val="0"/>
              </a:spcAft>
              <a:buClr>
                <a:schemeClr val="dk1"/>
              </a:buClr>
              <a:buSzPts val="3000"/>
              <a:buFont typeface="Arial"/>
              <a:buChar char="•"/>
            </a:pPr>
            <a:r>
              <a:rPr lang="en-GB" sz="3000"/>
              <a:t>Töövoo loomine/täiendamine</a:t>
            </a:r>
            <a:endParaRPr sz="3000"/>
          </a:p>
          <a:p>
            <a:pPr marL="342900" lvl="0" indent="-330200" rtl="0">
              <a:spcBef>
                <a:spcPts val="640"/>
              </a:spcBef>
              <a:spcAft>
                <a:spcPts val="0"/>
              </a:spcAft>
              <a:buClr>
                <a:schemeClr val="dk1"/>
              </a:buClr>
              <a:buSzPts val="3000"/>
              <a:buFont typeface="Arial"/>
              <a:buChar char="•"/>
            </a:pPr>
            <a:r>
              <a:rPr lang="en-GB" sz="3000"/>
              <a:t>Lõpetuseks</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7"/>
          <p:cNvSpPr txBox="1">
            <a:spLocks noGrp="1"/>
          </p:cNvSpPr>
          <p:nvPr>
            <p:ph type="title"/>
          </p:nvPr>
        </p:nvSpPr>
        <p:spPr>
          <a:xfrm>
            <a:off x="1285875" y="274638"/>
            <a:ext cx="7400925"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a:t>Olukorra kaardistamine</a:t>
            </a:r>
            <a:endParaRPr/>
          </a:p>
        </p:txBody>
      </p:sp>
      <p:sp>
        <p:nvSpPr>
          <p:cNvPr id="200" name="Google Shape;200;p27"/>
          <p:cNvSpPr txBox="1">
            <a:spLocks noGrp="1"/>
          </p:cNvSpPr>
          <p:nvPr>
            <p:ph type="body" idx="1"/>
          </p:nvPr>
        </p:nvSpPr>
        <p:spPr>
          <a:xfrm>
            <a:off x="457200" y="1600200"/>
            <a:ext cx="4400550" cy="4525963"/>
          </a:xfrm>
          <a:prstGeom prst="rect">
            <a:avLst/>
          </a:prstGeom>
          <a:noFill/>
          <a:ln>
            <a:noFill/>
          </a:ln>
        </p:spPr>
        <p:txBody>
          <a:bodyPr spcFirstLastPara="1" wrap="square" lIns="91425" tIns="45700" rIns="91425" bIns="45700" anchor="t" anchorCtr="0">
            <a:noAutofit/>
          </a:bodyPr>
          <a:lstStyle/>
          <a:p>
            <a:pPr marL="342900" marR="0" lvl="0" indent="-323850" algn="l" rtl="0">
              <a:spcBef>
                <a:spcPts val="0"/>
              </a:spcBef>
              <a:spcAft>
                <a:spcPts val="0"/>
              </a:spcAft>
              <a:buClr>
                <a:schemeClr val="dk1"/>
              </a:buClr>
              <a:buSzPts val="2900"/>
              <a:buFont typeface="Arial"/>
              <a:buChar char="•"/>
            </a:pPr>
            <a:r>
              <a:rPr lang="en-GB" sz="2900"/>
              <a:t>Mis meil olemas on?</a:t>
            </a:r>
            <a:endParaRPr sz="2900"/>
          </a:p>
          <a:p>
            <a:pPr marL="742950" lvl="1" indent="-317500" rtl="0">
              <a:spcBef>
                <a:spcPts val="640"/>
              </a:spcBef>
              <a:spcAft>
                <a:spcPts val="0"/>
              </a:spcAft>
              <a:buSzPts val="2900"/>
              <a:buChar char="–"/>
            </a:pPr>
            <a:r>
              <a:rPr lang="en-GB" sz="2900"/>
              <a:t>inimesed</a:t>
            </a:r>
            <a:endParaRPr sz="2900"/>
          </a:p>
          <a:p>
            <a:pPr marL="742950" lvl="1" indent="-317500" rtl="0">
              <a:spcBef>
                <a:spcPts val="640"/>
              </a:spcBef>
              <a:spcAft>
                <a:spcPts val="0"/>
              </a:spcAft>
              <a:buSzPts val="2900"/>
              <a:buChar char="–"/>
            </a:pPr>
            <a:r>
              <a:rPr lang="en-GB" sz="2900"/>
              <a:t>töövahendid</a:t>
            </a:r>
            <a:endParaRPr sz="2900"/>
          </a:p>
          <a:p>
            <a:pPr marL="342900" marR="0" lvl="0" indent="-323850" algn="l" rtl="0">
              <a:spcBef>
                <a:spcPts val="640"/>
              </a:spcBef>
              <a:spcAft>
                <a:spcPts val="0"/>
              </a:spcAft>
              <a:buClr>
                <a:schemeClr val="dk1"/>
              </a:buClr>
              <a:buSzPts val="2900"/>
              <a:buFont typeface="Arial"/>
              <a:buChar char="•"/>
            </a:pPr>
            <a:r>
              <a:rPr lang="en-GB" sz="2900"/>
              <a:t>Kuidas me praegu toimime?</a:t>
            </a:r>
            <a:endParaRPr sz="2900"/>
          </a:p>
          <a:p>
            <a:pPr marL="342900" marR="0" lvl="0" indent="-323850" algn="l" rtl="0">
              <a:spcBef>
                <a:spcPts val="640"/>
              </a:spcBef>
              <a:spcAft>
                <a:spcPts val="0"/>
              </a:spcAft>
              <a:buClr>
                <a:schemeClr val="dk1"/>
              </a:buClr>
              <a:buSzPts val="2900"/>
              <a:buFont typeface="Arial"/>
              <a:buChar char="•"/>
            </a:pPr>
            <a:r>
              <a:rPr lang="en-GB" sz="2900"/>
              <a:t>Mis on meie vajadused?</a:t>
            </a:r>
            <a:endParaRPr sz="2900"/>
          </a:p>
          <a:p>
            <a:pPr marL="342900" lvl="0" indent="-323850" rtl="0">
              <a:spcBef>
                <a:spcPts val="640"/>
              </a:spcBef>
              <a:spcAft>
                <a:spcPts val="0"/>
              </a:spcAft>
              <a:buClr>
                <a:schemeClr val="dk1"/>
              </a:buClr>
              <a:buSzPts val="2900"/>
              <a:buFont typeface="Arial"/>
              <a:buChar char="•"/>
            </a:pPr>
            <a:r>
              <a:rPr lang="en-GB" sz="2900"/>
              <a:t>Standardite ja juhendite olemasolu/saadavus</a:t>
            </a:r>
            <a:endParaRPr sz="2900"/>
          </a:p>
          <a:p>
            <a:pPr marL="342900" marR="0" lvl="0" indent="-139700" algn="l" rtl="0">
              <a:spcBef>
                <a:spcPts val="640"/>
              </a:spcBef>
              <a:spcAft>
                <a:spcPts val="0"/>
              </a:spcAft>
              <a:buClr>
                <a:schemeClr val="dk1"/>
              </a:buClr>
              <a:buSzPts val="3200"/>
              <a:buFont typeface="Arial"/>
              <a:buNone/>
            </a:pPr>
            <a:endParaRPr sz="2900" b="0" i="0" u="none" strike="noStrike" cap="none">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SzPts val="3200"/>
              <a:buFont typeface="Arial"/>
              <a:buNone/>
            </a:pPr>
            <a:endParaRPr sz="2900" b="0" i="0" u="none" strike="noStrike" cap="none">
              <a:solidFill>
                <a:schemeClr val="dk1"/>
              </a:solidFill>
              <a:latin typeface="Arial"/>
              <a:ea typeface="Arial"/>
              <a:cs typeface="Arial"/>
              <a:sym typeface="Arial"/>
            </a:endParaRPr>
          </a:p>
        </p:txBody>
      </p:sp>
      <p:sp>
        <p:nvSpPr>
          <p:cNvPr id="201" name="Google Shape;201;p27"/>
          <p:cNvSpPr txBox="1"/>
          <p:nvPr/>
        </p:nvSpPr>
        <p:spPr>
          <a:xfrm>
            <a:off x="6242577" y="5197350"/>
            <a:ext cx="2605200" cy="478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GB" sz="1000"/>
              <a:t>Foto: Hembo Pagi</a:t>
            </a:r>
            <a:endParaRPr sz="1000"/>
          </a:p>
        </p:txBody>
      </p:sp>
      <p:pic>
        <p:nvPicPr>
          <p:cNvPr id="202" name="Google Shape;202;p27"/>
          <p:cNvPicPr preferRelativeResize="0"/>
          <p:nvPr/>
        </p:nvPicPr>
        <p:blipFill>
          <a:blip r:embed="rId3">
            <a:alphaModFix/>
          </a:blip>
          <a:stretch>
            <a:fillRect/>
          </a:stretch>
        </p:blipFill>
        <p:spPr>
          <a:xfrm>
            <a:off x="5238750" y="1646238"/>
            <a:ext cx="3507111" cy="3507111"/>
          </a:xfrm>
          <a:prstGeom prst="rect">
            <a:avLst/>
          </a:prstGeom>
          <a:noFill/>
          <a:ln>
            <a:noFill/>
          </a:ln>
        </p:spPr>
      </p:pic>
    </p:spTree>
  </p:cSld>
  <p:clrMapOvr>
    <a:masterClrMapping/>
  </p:clrMapOvr>
</p:sld>
</file>

<file path=ppt/theme/theme1.xml><?xml version="1.0" encoding="utf-8"?>
<a:theme xmlns:a="http://schemas.openxmlformats.org/drawingml/2006/main" name="CIDOC presentation master">
  <a:themeElements>
    <a:clrScheme name="Anpassad formgivning 13">
      <a:dk1>
        <a:srgbClr val="000000"/>
      </a:dk1>
      <a:lt1>
        <a:srgbClr val="FFFFFF"/>
      </a:lt1>
      <a:dk2>
        <a:srgbClr val="1469A2"/>
      </a:dk2>
      <a:lt2>
        <a:srgbClr val="A8A8AA"/>
      </a:lt2>
      <a:accent1>
        <a:srgbClr val="BBE0E3"/>
      </a:accent1>
      <a:accent2>
        <a:srgbClr val="A8A8AA"/>
      </a:accent2>
      <a:accent3>
        <a:srgbClr val="FFFFFF"/>
      </a:accent3>
      <a:accent4>
        <a:srgbClr val="000000"/>
      </a:accent4>
      <a:accent5>
        <a:srgbClr val="DAEDEF"/>
      </a:accent5>
      <a:accent6>
        <a:srgbClr val="98989A"/>
      </a:accent6>
      <a:hlink>
        <a:srgbClr val="1469A2"/>
      </a:hlink>
      <a:folHlink>
        <a:srgbClr val="A8A8A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814</Words>
  <Application>Microsoft Office PowerPoint</Application>
  <PresentationFormat>Ekraaniseanss (4:3)</PresentationFormat>
  <Paragraphs>269</Paragraphs>
  <Slides>31</Slides>
  <Notes>30</Notes>
  <HiddenSlides>0</HiddenSlides>
  <MMClips>0</MMClips>
  <ScaleCrop>false</ScaleCrop>
  <HeadingPairs>
    <vt:vector size="6" baseType="variant">
      <vt:variant>
        <vt:lpstr>Kasutatud fondid</vt:lpstr>
      </vt:variant>
      <vt:variant>
        <vt:i4>2</vt:i4>
      </vt:variant>
      <vt:variant>
        <vt:lpstr>Kujundus</vt:lpstr>
      </vt:variant>
      <vt:variant>
        <vt:i4>1</vt:i4>
      </vt:variant>
      <vt:variant>
        <vt:lpstr>Slaidipealkirjad</vt:lpstr>
      </vt:variant>
      <vt:variant>
        <vt:i4>31</vt:i4>
      </vt:variant>
    </vt:vector>
  </HeadingPairs>
  <TitlesOfParts>
    <vt:vector size="34" baseType="lpstr">
      <vt:lpstr>Arial</vt:lpstr>
      <vt:lpstr>Calibri</vt:lpstr>
      <vt:lpstr>CIDOC presentation master</vt:lpstr>
      <vt:lpstr>Digimine ja säilitamine: töövahendid</vt:lpstr>
      <vt:lpstr>PowerPointi esitlus</vt:lpstr>
      <vt:lpstr>SISSEJUHATUS</vt:lpstr>
      <vt:lpstr>Päevakava</vt:lpstr>
      <vt:lpstr>Eesmärgid</vt:lpstr>
      <vt:lpstr>Mida õpid</vt:lpstr>
      <vt:lpstr>OLUKORRA KAARDISTAMINE</vt:lpstr>
      <vt:lpstr>Päevakava</vt:lpstr>
      <vt:lpstr>Olukorra kaardistamine</vt:lpstr>
      <vt:lpstr>EESMÄRKIDE SEADMINE</vt:lpstr>
      <vt:lpstr>Päevakava</vt:lpstr>
      <vt:lpstr>Eesmärkide seadmine</vt:lpstr>
      <vt:lpstr>TÖÖVAHENDITE VALIK</vt:lpstr>
      <vt:lpstr>Päevakava</vt:lpstr>
      <vt:lpstr>Töövahendite valik</vt:lpstr>
      <vt:lpstr>Töövahendite valik</vt:lpstr>
      <vt:lpstr>Töövahendite valik</vt:lpstr>
      <vt:lpstr>Töövahendite valik</vt:lpstr>
      <vt:lpstr>Töövahendite valik</vt:lpstr>
      <vt:lpstr>Töövahendite valik</vt:lpstr>
      <vt:lpstr>Töövahendite valik</vt:lpstr>
      <vt:lpstr>TÖÖVAHENDITE TESTIMINE</vt:lpstr>
      <vt:lpstr>Päevakava</vt:lpstr>
      <vt:lpstr>Töövahendite testimine</vt:lpstr>
      <vt:lpstr>TÖÖVOO LOOMINE / TÄIENDAMINE</vt:lpstr>
      <vt:lpstr>Päevakava</vt:lpstr>
      <vt:lpstr>Töövoo loomine/täiendamine</vt:lpstr>
      <vt:lpstr>LÕPETUSEKS</vt:lpstr>
      <vt:lpstr>Päevakava</vt:lpstr>
      <vt:lpstr>Lõpetuseks</vt:lpstr>
      <vt:lpstr>Tänud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Digimine ja säilitamine: töövahendid</dc:title>
  <dc:creator>Agnes Aljas</dc:creator>
  <cp:lastModifiedBy>Agnes Aljas</cp:lastModifiedBy>
  <cp:revision>8</cp:revision>
  <cp:lastPrinted>2018-08-13T06:18:23Z</cp:lastPrinted>
  <dcterms:modified xsi:type="dcterms:W3CDTF">2018-08-31T13:45:51Z</dcterms:modified>
</cp:coreProperties>
</file>