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65" r:id="rId2"/>
    <p:sldMasterId id="2147483700" r:id="rId3"/>
    <p:sldMasterId id="2147483752" r:id="rId4"/>
  </p:sldMasterIdLst>
  <p:notesMasterIdLst>
    <p:notesMasterId r:id="rId23"/>
  </p:notesMasterIdLst>
  <p:handoutMasterIdLst>
    <p:handoutMasterId r:id="rId24"/>
  </p:handoutMasterIdLst>
  <p:sldIdLst>
    <p:sldId id="408" r:id="rId5"/>
    <p:sldId id="611" r:id="rId6"/>
    <p:sldId id="620" r:id="rId7"/>
    <p:sldId id="654" r:id="rId8"/>
    <p:sldId id="655" r:id="rId9"/>
    <p:sldId id="656" r:id="rId10"/>
    <p:sldId id="653" r:id="rId11"/>
    <p:sldId id="632" r:id="rId12"/>
    <p:sldId id="633" r:id="rId13"/>
    <p:sldId id="651" r:id="rId14"/>
    <p:sldId id="657" r:id="rId15"/>
    <p:sldId id="658" r:id="rId16"/>
    <p:sldId id="659" r:id="rId17"/>
    <p:sldId id="660" r:id="rId18"/>
    <p:sldId id="663" r:id="rId19"/>
    <p:sldId id="664" r:id="rId20"/>
    <p:sldId id="662" r:id="rId21"/>
    <p:sldId id="661" r:id="rId22"/>
  </p:sldIdLst>
  <p:sldSz cx="9144000" cy="6858000" type="screen4x3"/>
  <p:notesSz cx="6797675" cy="9928225"/>
  <p:custDataLst>
    <p:tags r:id="rId25"/>
  </p:custDataLst>
  <p:defaultTextStyle>
    <a:defPPr>
      <a:defRPr lang="de-DE"/>
    </a:defPPr>
    <a:lvl1pPr algn="ctr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orient="horz" pos="913" userDrawn="1">
          <p15:clr>
            <a:srgbClr val="A4A3A4"/>
          </p15:clr>
        </p15:guide>
        <p15:guide id="3" orient="horz" pos="3827">
          <p15:clr>
            <a:srgbClr val="A4A3A4"/>
          </p15:clr>
        </p15:guide>
        <p15:guide id="4" orient="horz" pos="3563">
          <p15:clr>
            <a:srgbClr val="A4A3A4"/>
          </p15:clr>
        </p15:guide>
        <p15:guide id="5" orient="horz" pos="1089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pos="2706">
          <p15:clr>
            <a:srgbClr val="A4A3A4"/>
          </p15:clr>
        </p15:guide>
        <p15:guide id="8" pos="3061" userDrawn="1">
          <p15:clr>
            <a:srgbClr val="A4A3A4"/>
          </p15:clr>
        </p15:guide>
        <p15:guide id="9" pos="249" userDrawn="1">
          <p15:clr>
            <a:srgbClr val="A4A3A4"/>
          </p15:clr>
        </p15:guide>
        <p15:guide id="10" pos="3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arbeiter" initials="M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3399"/>
    <a:srgbClr val="FF9900"/>
    <a:srgbClr val="535F7F"/>
    <a:srgbClr val="787878"/>
    <a:srgbClr val="878787"/>
    <a:srgbClr val="B4B4B4"/>
    <a:srgbClr val="D2D2D2"/>
    <a:srgbClr val="DCDFE6"/>
    <a:srgbClr val="B3B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8" autoAdjust="0"/>
    <p:restoredTop sz="95482" autoAdjust="0"/>
  </p:normalViewPr>
  <p:slideViewPr>
    <p:cSldViewPr snapToGrid="0" snapToObjects="1">
      <p:cViewPr varScale="1">
        <p:scale>
          <a:sx n="85" d="100"/>
          <a:sy n="85" d="100"/>
        </p:scale>
        <p:origin x="413" y="58"/>
      </p:cViewPr>
      <p:guideLst>
        <p:guide orient="horz" pos="1933"/>
        <p:guide orient="horz" pos="913"/>
        <p:guide orient="horz" pos="3827"/>
        <p:guide orient="horz" pos="3563"/>
        <p:guide orient="horz" pos="1089"/>
        <p:guide pos="5511"/>
        <p:guide pos="2706"/>
        <p:guide pos="3061"/>
        <p:guide pos="249"/>
        <p:guide pos="38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Tallinn</a:t>
            </a:r>
            <a:r>
              <a:rPr lang="et-EE" baseline="0" dirty="0" smtClean="0"/>
              <a:t> Airport Statistics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TLL pax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Sheet1!$B$3:$U$3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Sheet1!$B$4:$U$4</c:f>
              <c:numCache>
                <c:formatCode>#,##0</c:formatCode>
                <c:ptCount val="20"/>
                <c:pt idx="0">
                  <c:v>431212</c:v>
                </c:pt>
                <c:pt idx="1">
                  <c:v>502442</c:v>
                </c:pt>
                <c:pt idx="2" formatCode="General">
                  <c:v>563946</c:v>
                </c:pt>
                <c:pt idx="3">
                  <c:v>550747</c:v>
                </c:pt>
                <c:pt idx="4">
                  <c:v>559658</c:v>
                </c:pt>
                <c:pt idx="5">
                  <c:v>573493</c:v>
                </c:pt>
                <c:pt idx="6">
                  <c:v>605697</c:v>
                </c:pt>
                <c:pt idx="7">
                  <c:v>715859</c:v>
                </c:pt>
                <c:pt idx="8">
                  <c:v>997461</c:v>
                </c:pt>
                <c:pt idx="9">
                  <c:v>1401059</c:v>
                </c:pt>
                <c:pt idx="10">
                  <c:v>1541832</c:v>
                </c:pt>
                <c:pt idx="11">
                  <c:v>1728430</c:v>
                </c:pt>
                <c:pt idx="12">
                  <c:v>1811536</c:v>
                </c:pt>
                <c:pt idx="13">
                  <c:v>1346236</c:v>
                </c:pt>
                <c:pt idx="14">
                  <c:v>1384831</c:v>
                </c:pt>
                <c:pt idx="15">
                  <c:v>1913325</c:v>
                </c:pt>
                <c:pt idx="16">
                  <c:v>2206791</c:v>
                </c:pt>
                <c:pt idx="17">
                  <c:v>1958801</c:v>
                </c:pt>
                <c:pt idx="18">
                  <c:v>2017371</c:v>
                </c:pt>
                <c:pt idx="19">
                  <c:v>1887298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OV pax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Sheet1!$B$3:$U$3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Sheet1!$B$6:$U$6</c:f>
              <c:numCache>
                <c:formatCode>General</c:formatCode>
                <c:ptCount val="20"/>
                <c:pt idx="0">
                  <c:v>173337</c:v>
                </c:pt>
                <c:pt idx="1">
                  <c:v>243503</c:v>
                </c:pt>
                <c:pt idx="2">
                  <c:v>295431</c:v>
                </c:pt>
                <c:pt idx="3">
                  <c:v>310081</c:v>
                </c:pt>
                <c:pt idx="4">
                  <c:v>286223</c:v>
                </c:pt>
                <c:pt idx="5">
                  <c:v>291428</c:v>
                </c:pt>
                <c:pt idx="6">
                  <c:v>319423</c:v>
                </c:pt>
                <c:pt idx="7">
                  <c:v>409842</c:v>
                </c:pt>
                <c:pt idx="8">
                  <c:v>546639</c:v>
                </c:pt>
                <c:pt idx="9">
                  <c:v>641058</c:v>
                </c:pt>
                <c:pt idx="10">
                  <c:v>690862</c:v>
                </c:pt>
                <c:pt idx="11">
                  <c:v>742878</c:v>
                </c:pt>
                <c:pt idx="12">
                  <c:v>750772</c:v>
                </c:pt>
                <c:pt idx="13">
                  <c:v>556874</c:v>
                </c:pt>
                <c:pt idx="14">
                  <c:v>537506</c:v>
                </c:pt>
                <c:pt idx="15">
                  <c:v>624220</c:v>
                </c:pt>
                <c:pt idx="16">
                  <c:v>887083</c:v>
                </c:pt>
                <c:pt idx="17">
                  <c:v>540694</c:v>
                </c:pt>
                <c:pt idx="18">
                  <c:v>536666</c:v>
                </c:pt>
                <c:pt idx="19">
                  <c:v>516240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270624"/>
        <c:axId val="351271016"/>
      </c:barChart>
      <c:lineChart>
        <c:grouping val="standard"/>
        <c:varyColors val="0"/>
        <c:ser>
          <c:idx val="4"/>
          <c:order val="4"/>
          <c:tx>
            <c:strRef>
              <c:f>Sheet1!$A$8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Sheet1!$B$3:$U$3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Sheet1!$B$8:$U$8</c:f>
              <c:numCache>
                <c:formatCode>General</c:formatCode>
                <c:ptCount val="20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270624"/>
        <c:axId val="351271016"/>
      </c:lineChart>
      <c:lineChart>
        <c:grouping val="standard"/>
        <c:varyColors val="0"/>
        <c:ser>
          <c:idx val="1"/>
          <c:order val="1"/>
          <c:tx>
            <c:strRef>
              <c:f>Sheet1!$A$5</c:f>
              <c:strCache>
                <c:ptCount val="1"/>
                <c:pt idx="0">
                  <c:v>TLL 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Sheet1!$B$3:$U$3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Sheet1!$B$5:$U$5</c:f>
              <c:numCache>
                <c:formatCode>0%</c:formatCode>
                <c:ptCount val="20"/>
                <c:pt idx="0">
                  <c:v>0.17499999999999999</c:v>
                </c:pt>
                <c:pt idx="1">
                  <c:v>0.16518556997486145</c:v>
                </c:pt>
                <c:pt idx="2">
                  <c:v>0.12241014883309909</c:v>
                </c:pt>
                <c:pt idx="3">
                  <c:v>-2.3404723147251727E-2</c:v>
                </c:pt>
                <c:pt idx="4">
                  <c:v>1.6179843013216511E-2</c:v>
                </c:pt>
                <c:pt idx="5">
                  <c:v>2.4720454277433745E-2</c:v>
                </c:pt>
                <c:pt idx="6">
                  <c:v>5.6154129169841749E-2</c:v>
                </c:pt>
                <c:pt idx="7">
                  <c:v>0.18187641675623301</c:v>
                </c:pt>
                <c:pt idx="8">
                  <c:v>0.39337634925313503</c:v>
                </c:pt>
                <c:pt idx="9">
                  <c:v>0.40462534374777559</c:v>
                </c:pt>
                <c:pt idx="10">
                  <c:v>0.10047613983422532</c:v>
                </c:pt>
                <c:pt idx="11">
                  <c:v>0.1210235615812878</c:v>
                </c:pt>
                <c:pt idx="12">
                  <c:v>4.8081785203913485E-2</c:v>
                </c:pt>
                <c:pt idx="13">
                  <c:v>-0.25685385220056345</c:v>
                </c:pt>
                <c:pt idx="14">
                  <c:v>2.8668821811331791E-2</c:v>
                </c:pt>
                <c:pt idx="15">
                  <c:v>0.38163068273312772</c:v>
                </c:pt>
                <c:pt idx="16">
                  <c:v>0.15338011054055123</c:v>
                </c:pt>
                <c:pt idx="17">
                  <c:v>-0.11237584347588869</c:v>
                </c:pt>
                <c:pt idx="18">
                  <c:v>2.9900944506358718E-2</c:v>
                </c:pt>
                <c:pt idx="19">
                  <c:v>-6.4476489450874475E-2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OV Share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Sheet1!$B$3:$U$3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Sheet1!$B$7:$U$7</c:f>
              <c:numCache>
                <c:formatCode>0%</c:formatCode>
                <c:ptCount val="20"/>
                <c:pt idx="0">
                  <c:v>0.40197629008469155</c:v>
                </c:pt>
                <c:pt idx="1">
                  <c:v>0.48463902301161127</c:v>
                </c:pt>
                <c:pt idx="2">
                  <c:v>0.5238639869774766</c:v>
                </c:pt>
                <c:pt idx="3">
                  <c:v>0.56301895425667325</c:v>
                </c:pt>
                <c:pt idx="4">
                  <c:v>0.51142483445246922</c:v>
                </c:pt>
                <c:pt idx="5">
                  <c:v>0.50816313363894594</c:v>
                </c:pt>
                <c:pt idx="6">
                  <c:v>0.52736434223712514</c:v>
                </c:pt>
                <c:pt idx="7">
                  <c:v>0.57251777235461176</c:v>
                </c:pt>
                <c:pt idx="8">
                  <c:v>0.54803044931080014</c:v>
                </c:pt>
                <c:pt idx="9">
                  <c:v>0.45755246567061059</c:v>
                </c:pt>
                <c:pt idx="10">
                  <c:v>0.44807864929512425</c:v>
                </c:pt>
                <c:pt idx="11">
                  <c:v>0.42979929762848368</c:v>
                </c:pt>
                <c:pt idx="12">
                  <c:v>0.41443945911094232</c:v>
                </c:pt>
                <c:pt idx="13">
                  <c:v>0.41365258394516269</c:v>
                </c:pt>
                <c:pt idx="14">
                  <c:v>0.38813833601356412</c:v>
                </c:pt>
                <c:pt idx="15">
                  <c:v>0.32624880770386633</c:v>
                </c:pt>
                <c:pt idx="16">
                  <c:v>0.4019787102630018</c:v>
                </c:pt>
                <c:pt idx="17">
                  <c:v>0.27603314476559898</c:v>
                </c:pt>
                <c:pt idx="18">
                  <c:v>0.26602246190710582</c:v>
                </c:pt>
                <c:pt idx="19">
                  <c:v>0.27353390932433563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271408"/>
        <c:axId val="351274152"/>
      </c:lineChart>
      <c:catAx>
        <c:axId val="3512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71016"/>
        <c:crosses val="autoZero"/>
        <c:auto val="1"/>
        <c:lblAlgn val="ctr"/>
        <c:lblOffset val="100"/>
        <c:noMultiLvlLbl val="0"/>
      </c:catAx>
      <c:valAx>
        <c:axId val="35127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70624"/>
        <c:crosses val="autoZero"/>
        <c:crossBetween val="between"/>
      </c:valAx>
      <c:valAx>
        <c:axId val="3512741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71408"/>
        <c:crosses val="max"/>
        <c:crossBetween val="between"/>
      </c:valAx>
      <c:catAx>
        <c:axId val="35127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1274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Estonian</a:t>
            </a:r>
            <a:r>
              <a:rPr lang="et-EE" baseline="0" dirty="0" smtClean="0"/>
              <a:t> Regional Airports Summarized Traffic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Sheet2!$B$2:$L$2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Sheet2!$B$3:$L$3</c:f>
              <c:numCache>
                <c:formatCode>#,##0</c:formatCode>
                <c:ptCount val="11"/>
                <c:pt idx="0">
                  <c:v>36622</c:v>
                </c:pt>
                <c:pt idx="1">
                  <c:v>34866</c:v>
                </c:pt>
                <c:pt idx="2">
                  <c:v>33758</c:v>
                </c:pt>
                <c:pt idx="3">
                  <c:v>37128</c:v>
                </c:pt>
                <c:pt idx="4">
                  <c:v>42506</c:v>
                </c:pt>
                <c:pt idx="5">
                  <c:v>58905</c:v>
                </c:pt>
                <c:pt idx="6">
                  <c:v>50963</c:v>
                </c:pt>
                <c:pt idx="7">
                  <c:v>47057</c:v>
                </c:pt>
                <c:pt idx="8">
                  <c:v>40640</c:v>
                </c:pt>
                <c:pt idx="9">
                  <c:v>38660</c:v>
                </c:pt>
                <c:pt idx="10">
                  <c:v>37606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273760"/>
        <c:axId val="351274936"/>
      </c:lineChart>
      <c:catAx>
        <c:axId val="35127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74936"/>
        <c:crosses val="autoZero"/>
        <c:auto val="1"/>
        <c:lblAlgn val="ctr"/>
        <c:lblOffset val="100"/>
        <c:noMultiLvlLbl val="0"/>
      </c:catAx>
      <c:valAx>
        <c:axId val="35127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7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Riga Airport and airBaltic passenger volumes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RIX!$B$3</c:f>
              <c:strCache>
                <c:ptCount val="1"/>
                <c:pt idx="0">
                  <c:v>RIX pax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RIX!$C$2:$V$2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RIX!$C$3:$V$3</c:f>
              <c:numCache>
                <c:formatCode>General</c:formatCode>
                <c:ptCount val="14"/>
                <c:pt idx="0">
                  <c:v>633322</c:v>
                </c:pt>
                <c:pt idx="1">
                  <c:v>711753</c:v>
                </c:pt>
                <c:pt idx="2">
                  <c:v>1060426</c:v>
                </c:pt>
                <c:pt idx="3">
                  <c:v>1878035</c:v>
                </c:pt>
                <c:pt idx="4">
                  <c:v>2495020</c:v>
                </c:pt>
                <c:pt idx="5">
                  <c:v>3160945</c:v>
                </c:pt>
                <c:pt idx="6">
                  <c:v>3690549</c:v>
                </c:pt>
                <c:pt idx="7">
                  <c:v>4066854</c:v>
                </c:pt>
                <c:pt idx="8">
                  <c:v>4663647</c:v>
                </c:pt>
                <c:pt idx="9">
                  <c:v>5106926</c:v>
                </c:pt>
                <c:pt idx="10">
                  <c:v>4767764</c:v>
                </c:pt>
                <c:pt idx="11">
                  <c:v>4793045</c:v>
                </c:pt>
                <c:pt idx="12">
                  <c:v>4813959</c:v>
                </c:pt>
                <c:pt idx="13">
                  <c:v>4398274</c:v>
                </c:pt>
              </c:numCache>
            </c:numRef>
          </c:val>
        </c:ser>
        <c:ser>
          <c:idx val="2"/>
          <c:order val="2"/>
          <c:tx>
            <c:strRef>
              <c:f>RIX!$B$5</c:f>
              <c:strCache>
                <c:ptCount val="1"/>
                <c:pt idx="0">
                  <c:v>BT pax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RIX!$C$2:$V$2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RIX!$C$5:$V$5</c:f>
              <c:numCache>
                <c:formatCode>General</c:formatCode>
                <c:ptCount val="14"/>
                <c:pt idx="0">
                  <c:v>262000</c:v>
                </c:pt>
                <c:pt idx="1">
                  <c:v>347966</c:v>
                </c:pt>
                <c:pt idx="2">
                  <c:v>530900</c:v>
                </c:pt>
                <c:pt idx="3">
                  <c:v>769107</c:v>
                </c:pt>
                <c:pt idx="4">
                  <c:v>1002205</c:v>
                </c:pt>
                <c:pt idx="5">
                  <c:v>2009000</c:v>
                </c:pt>
                <c:pt idx="6">
                  <c:v>2590000</c:v>
                </c:pt>
                <c:pt idx="7">
                  <c:v>2757000</c:v>
                </c:pt>
                <c:pt idx="8">
                  <c:v>3207000</c:v>
                </c:pt>
                <c:pt idx="9">
                  <c:v>3373977</c:v>
                </c:pt>
                <c:pt idx="10">
                  <c:v>2987542</c:v>
                </c:pt>
                <c:pt idx="11">
                  <c:v>2858283</c:v>
                </c:pt>
                <c:pt idx="12">
                  <c:v>2680191</c:v>
                </c:pt>
                <c:pt idx="13">
                  <c:v>2164677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1271800"/>
        <c:axId val="351275328"/>
      </c:barChart>
      <c:lineChart>
        <c:grouping val="standard"/>
        <c:varyColors val="0"/>
        <c:ser>
          <c:idx val="1"/>
          <c:order val="1"/>
          <c:tx>
            <c:strRef>
              <c:f>RIX!$B$4</c:f>
              <c:strCache>
                <c:ptCount val="1"/>
                <c:pt idx="0">
                  <c:v>RIX 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RIX!$C$2:$V$2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RIX!$C$4:$V$4</c:f>
              <c:numCache>
                <c:formatCode>0%</c:formatCode>
                <c:ptCount val="14"/>
                <c:pt idx="0">
                  <c:v>1.7144545785975129E-2</c:v>
                </c:pt>
                <c:pt idx="1">
                  <c:v>0.12384063714824367</c:v>
                </c:pt>
                <c:pt idx="2">
                  <c:v>0.48987921371599419</c:v>
                </c:pt>
                <c:pt idx="3">
                  <c:v>0.77101938277635584</c:v>
                </c:pt>
                <c:pt idx="4">
                  <c:v>0.32852689113887656</c:v>
                </c:pt>
                <c:pt idx="5">
                  <c:v>0.26690166812290084</c:v>
                </c:pt>
                <c:pt idx="6">
                  <c:v>0.16754609776506713</c:v>
                </c:pt>
                <c:pt idx="7">
                  <c:v>0.1019645044680344</c:v>
                </c:pt>
                <c:pt idx="8">
                  <c:v>0.14674561712812895</c:v>
                </c:pt>
                <c:pt idx="9">
                  <c:v>9.5049861192324281E-2</c:v>
                </c:pt>
                <c:pt idx="10">
                  <c:v>-6.6412162619940096E-2</c:v>
                </c:pt>
                <c:pt idx="11">
                  <c:v>5.3024856096064443E-3</c:v>
                </c:pt>
                <c:pt idx="12">
                  <c:v>4.3634057264223536E-3</c:v>
                </c:pt>
                <c:pt idx="13">
                  <c:v>-8.634992529018215E-2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RIX!$B$6</c:f>
              <c:strCache>
                <c:ptCount val="1"/>
                <c:pt idx="0">
                  <c:v>BT Share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RIX!$C$2:$V$2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RIX!$C$6:$V$6</c:f>
              <c:numCache>
                <c:formatCode>0%</c:formatCode>
                <c:ptCount val="14"/>
                <c:pt idx="0">
                  <c:v>0.4136916134288719</c:v>
                </c:pt>
                <c:pt idx="1">
                  <c:v>0.48888589159441548</c:v>
                </c:pt>
                <c:pt idx="2">
                  <c:v>0.50064785284404567</c:v>
                </c:pt>
                <c:pt idx="3">
                  <c:v>0.40952751146810362</c:v>
                </c:pt>
                <c:pt idx="4">
                  <c:v>0.40168215084448222</c:v>
                </c:pt>
                <c:pt idx="5">
                  <c:v>0.63556942623171231</c:v>
                </c:pt>
                <c:pt idx="6">
                  <c:v>0.70179260592394244</c:v>
                </c:pt>
                <c:pt idx="7">
                  <c:v>0.67791959091720533</c:v>
                </c:pt>
                <c:pt idx="8">
                  <c:v>0.68765925036779152</c:v>
                </c:pt>
                <c:pt idx="9">
                  <c:v>0.66066690608009593</c:v>
                </c:pt>
                <c:pt idx="10">
                  <c:v>0.62661281053340723</c:v>
                </c:pt>
                <c:pt idx="11">
                  <c:v>0.59633969637255646</c:v>
                </c:pt>
                <c:pt idx="12">
                  <c:v>0.55675401473091068</c:v>
                </c:pt>
                <c:pt idx="13">
                  <c:v>0.49216510840388755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272192"/>
        <c:axId val="351269056"/>
      </c:lineChart>
      <c:catAx>
        <c:axId val="35127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75328"/>
        <c:crosses val="autoZero"/>
        <c:auto val="1"/>
        <c:lblAlgn val="ctr"/>
        <c:lblOffset val="100"/>
        <c:noMultiLvlLbl val="0"/>
      </c:catAx>
      <c:valAx>
        <c:axId val="3512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71800"/>
        <c:crosses val="autoZero"/>
        <c:crossBetween val="between"/>
      </c:valAx>
      <c:valAx>
        <c:axId val="3512690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72192"/>
        <c:crosses val="max"/>
        <c:crossBetween val="between"/>
      </c:valAx>
      <c:catAx>
        <c:axId val="351272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1269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Tallinn</a:t>
            </a:r>
            <a:r>
              <a:rPr lang="et-EE" baseline="0" dirty="0" smtClean="0"/>
              <a:t> Airport Passenger Traffic forecast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TLL!$S$12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TLL!$T$11:$AN$11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TLL!$T$12:$AN$12</c:f>
              <c:numCache>
                <c:formatCode>0</c:formatCode>
                <c:ptCount val="21"/>
                <c:pt idx="0">
                  <c:v>2138413.2600000002</c:v>
                </c:pt>
                <c:pt idx="1">
                  <c:v>2223949.7904000003</c:v>
                </c:pt>
                <c:pt idx="2">
                  <c:v>2312907.7820160002</c:v>
                </c:pt>
                <c:pt idx="3">
                  <c:v>2405424.0932966401</c:v>
                </c:pt>
                <c:pt idx="4">
                  <c:v>2501641.0570285055</c:v>
                </c:pt>
                <c:pt idx="5">
                  <c:v>2601706.6993096457</c:v>
                </c:pt>
                <c:pt idx="6">
                  <c:v>2705774.9672820317</c:v>
                </c:pt>
                <c:pt idx="7">
                  <c:v>2814005.965973313</c:v>
                </c:pt>
                <c:pt idx="8">
                  <c:v>2926566.2046122453</c:v>
                </c:pt>
                <c:pt idx="9">
                  <c:v>3043628.8527967352</c:v>
                </c:pt>
                <c:pt idx="10">
                  <c:v>3165374.0069086049</c:v>
                </c:pt>
                <c:pt idx="11">
                  <c:v>3291988.9671849492</c:v>
                </c:pt>
                <c:pt idx="12">
                  <c:v>3423668.5258723469</c:v>
                </c:pt>
                <c:pt idx="13">
                  <c:v>3560615.2669072407</c:v>
                </c:pt>
                <c:pt idx="14">
                  <c:v>3703039.8775835303</c:v>
                </c:pt>
                <c:pt idx="15">
                  <c:v>3851161.4726868714</c:v>
                </c:pt>
                <c:pt idx="16">
                  <c:v>4005207.9315943462</c:v>
                </c:pt>
                <c:pt idx="17">
                  <c:v>4165416.2488581198</c:v>
                </c:pt>
                <c:pt idx="18">
                  <c:v>4332032.8988124449</c:v>
                </c:pt>
                <c:pt idx="19">
                  <c:v>4505314.2147649424</c:v>
                </c:pt>
                <c:pt idx="20">
                  <c:v>4685526.7833555397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TLL!$S$13</c:f>
              <c:strCache>
                <c:ptCount val="1"/>
                <c:pt idx="0">
                  <c:v>Optimistic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TLL!$T$11:$AN$11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TLL!$T$13:$AN$13</c:f>
              <c:numCache>
                <c:formatCode>0</c:formatCode>
                <c:ptCount val="21"/>
                <c:pt idx="0">
                  <c:v>2138413.2600000002</c:v>
                </c:pt>
                <c:pt idx="1">
                  <c:v>2352254.5860000001</c:v>
                </c:pt>
                <c:pt idx="2">
                  <c:v>2587480.0446000001</c:v>
                </c:pt>
                <c:pt idx="3">
                  <c:v>2846228.0490600001</c:v>
                </c:pt>
                <c:pt idx="4">
                  <c:v>3130850.853966</c:v>
                </c:pt>
                <c:pt idx="5">
                  <c:v>3443935.9393626</c:v>
                </c:pt>
                <c:pt idx="6">
                  <c:v>3788329.5332988598</c:v>
                </c:pt>
                <c:pt idx="7">
                  <c:v>4167162.4866287457</c:v>
                </c:pt>
                <c:pt idx="8">
                  <c:v>4583878.7352916207</c:v>
                </c:pt>
                <c:pt idx="9">
                  <c:v>5042266.608820783</c:v>
                </c:pt>
                <c:pt idx="10">
                  <c:v>5546493.2697028611</c:v>
                </c:pt>
                <c:pt idx="11">
                  <c:v>6101142.5966731468</c:v>
                </c:pt>
                <c:pt idx="12">
                  <c:v>6711256.8563404614</c:v>
                </c:pt>
                <c:pt idx="13">
                  <c:v>7382382.5419745073</c:v>
                </c:pt>
                <c:pt idx="14">
                  <c:v>8120620.7961719576</c:v>
                </c:pt>
                <c:pt idx="15">
                  <c:v>8932682.8757891543</c:v>
                </c:pt>
                <c:pt idx="16">
                  <c:v>9825951.1633680705</c:v>
                </c:pt>
                <c:pt idx="17">
                  <c:v>10808546.279704878</c:v>
                </c:pt>
                <c:pt idx="18">
                  <c:v>11889400.907675367</c:v>
                </c:pt>
                <c:pt idx="19">
                  <c:v>13078340.998442903</c:v>
                </c:pt>
                <c:pt idx="20">
                  <c:v>14386175.098287193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TLL!$S$14</c:f>
              <c:strCache>
                <c:ptCount val="1"/>
                <c:pt idx="0">
                  <c:v>Pessimistic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TLL!$T$11:$AN$11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TLL!$T$14:$AN$14</c:f>
              <c:numCache>
                <c:formatCode>0</c:formatCode>
                <c:ptCount val="21"/>
                <c:pt idx="0">
                  <c:v>2138413.2600000002</c:v>
                </c:pt>
                <c:pt idx="1">
                  <c:v>2181181.5252</c:v>
                </c:pt>
                <c:pt idx="2">
                  <c:v>2224805.155704</c:v>
                </c:pt>
                <c:pt idx="3">
                  <c:v>2269301.2588180802</c:v>
                </c:pt>
                <c:pt idx="4">
                  <c:v>2314687.2839944419</c:v>
                </c:pt>
                <c:pt idx="5">
                  <c:v>2360981.0296743307</c:v>
                </c:pt>
                <c:pt idx="6">
                  <c:v>2408200.6502678175</c:v>
                </c:pt>
                <c:pt idx="7">
                  <c:v>2456364.6632731739</c:v>
                </c:pt>
                <c:pt idx="8">
                  <c:v>2505491.9565386372</c:v>
                </c:pt>
                <c:pt idx="9">
                  <c:v>2555601.7956694099</c:v>
                </c:pt>
                <c:pt idx="10">
                  <c:v>2606713.8315827982</c:v>
                </c:pt>
                <c:pt idx="11">
                  <c:v>2658848.1082144543</c:v>
                </c:pt>
                <c:pt idx="12">
                  <c:v>2712025.0703787431</c:v>
                </c:pt>
                <c:pt idx="13">
                  <c:v>2766265.571786318</c:v>
                </c:pt>
                <c:pt idx="14">
                  <c:v>2821590.8832220444</c:v>
                </c:pt>
                <c:pt idx="15">
                  <c:v>2878022.7008864852</c:v>
                </c:pt>
                <c:pt idx="16">
                  <c:v>2935583.1549042147</c:v>
                </c:pt>
                <c:pt idx="17">
                  <c:v>2994294.8180022989</c:v>
                </c:pt>
                <c:pt idx="18">
                  <c:v>3054180.7143623447</c:v>
                </c:pt>
                <c:pt idx="19">
                  <c:v>3115264.3286495917</c:v>
                </c:pt>
                <c:pt idx="20">
                  <c:v>3177569.6152225835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918112"/>
        <c:axId val="352917720"/>
      </c:lineChart>
      <c:catAx>
        <c:axId val="35291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17720"/>
        <c:crosses val="autoZero"/>
        <c:auto val="1"/>
        <c:lblAlgn val="ctr"/>
        <c:lblOffset val="100"/>
        <c:noMultiLvlLbl val="0"/>
      </c:catAx>
      <c:valAx>
        <c:axId val="35291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1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r>
              <a:rPr lang="de-DE" dirty="0"/>
              <a:t>Kopf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4958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29671"/>
            <a:ext cx="2944958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fld id="{1AB8AE15-7624-49A4-925E-FA27EBD09D0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65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r>
              <a:rPr lang="en-US" dirty="0" smtClean="0"/>
              <a:t>Kopf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524" y="4715629"/>
            <a:ext cx="4988628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4958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29671"/>
            <a:ext cx="2944958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</a:defRPr>
            </a:lvl1pPr>
          </a:lstStyle>
          <a:p>
            <a:fld id="{3A10D3F2-A2D2-4B90-A03E-A71F3EFD5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747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Kopf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0D3F2-A2D2-4B90-A03E-A71F3EFD57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99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Kopf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0D3F2-A2D2-4B90-A03E-A71F3EFD57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6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Kopf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0D3F2-A2D2-4B90-A03E-A71F3EFD57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8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Kopf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0D3F2-A2D2-4B90-A03E-A71F3EFD57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0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Kopf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0D3F2-A2D2-4B90-A03E-A71F3EFD57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8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05" indent="-285732"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31" indent="-228586"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102" indent="-228586"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75" indent="-228586"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447" indent="-228586" algn="ctr" defTabSz="9206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619" indent="-228586" algn="ctr" defTabSz="9206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92" indent="-228586" algn="ctr" defTabSz="9206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964" indent="-228586" algn="ctr" defTabSz="9206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Times" charset="0"/>
              </a:rPr>
              <a:t>Kopf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05" indent="-285732"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31" indent="-228586"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102" indent="-228586"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75" indent="-228586" defTabSz="920694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447" indent="-228586" algn="ctr" defTabSz="9206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619" indent="-228586" algn="ctr" defTabSz="9206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92" indent="-228586" algn="ctr" defTabSz="9206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964" indent="-228586" algn="ctr" defTabSz="9206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F2EDF3-403C-488E-8033-F190F6C3EEE7}" type="slidenum">
              <a:rPr lang="de-DE">
                <a:solidFill>
                  <a:srgbClr val="000000"/>
                </a:solidFill>
                <a:latin typeface="Times" charset="0"/>
              </a:rPr>
              <a:pPr/>
              <a:t>8</a:t>
            </a:fld>
            <a:endParaRPr lang="de-DE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16464"/>
            <a:ext cx="4991100" cy="4467225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572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Kopf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25C75-1B77-4229-B391-8BF4B70BB4EA}" type="slidenum">
              <a:rPr lang="de-DE"/>
              <a:pPr/>
              <a:t>12</a:t>
            </a:fld>
            <a:endParaRPr lang="de-DE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Kopf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25C75-1B77-4229-B391-8BF4B70BB4EA}" type="slidenum">
              <a:rPr lang="de-DE"/>
              <a:pPr/>
              <a:t>13</a:t>
            </a:fld>
            <a:endParaRPr lang="de-DE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Kopf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0D3F2-A2D2-4B90-A03E-A71F3EFD57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73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Kopf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0D3F2-A2D2-4B90-A03E-A71F3EFD57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1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42654" y="2718809"/>
            <a:ext cx="4634583" cy="76944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22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noProof="0" dirty="0" smtClean="0"/>
              <a:t>Title of the presentation</a:t>
            </a:r>
            <a:br>
              <a:rPr lang="en-US" noProof="0" dirty="0" smtClean="0"/>
            </a:br>
            <a:r>
              <a:rPr lang="en-US" noProof="0" dirty="0" smtClean="0"/>
              <a:t>second line for title (22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742654" y="4004967"/>
            <a:ext cx="2417762" cy="274637"/>
          </a:xfrm>
          <a:extLst>
            <a:ext uri="{91240B29-F687-4f45-9708-019B960494DF}">
              <a14:hiddenLine xmlns:a14="http://schemas.microsoft.com/office/drawing/2010/main" xmlns="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tIns="45720" anchor="b">
            <a:spAutoFit/>
          </a:bodyPr>
          <a:lstStyle>
            <a:lvl1pPr marL="0" indent="0" algn="l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Date (12 </a:t>
            </a:r>
            <a:r>
              <a:rPr lang="en-US" altLang="de-DE" noProof="0" dirty="0" err="1" smtClean="0"/>
              <a:t>pt</a:t>
            </a:r>
            <a:r>
              <a:rPr lang="en-US" altLang="de-DE" noProof="0" dirty="0" smtClean="0"/>
              <a:t>)</a:t>
            </a:r>
          </a:p>
        </p:txBody>
      </p:sp>
      <p:sp>
        <p:nvSpPr>
          <p:cNvPr id="11" name="Inhaltsplatzhalter 10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988822" y="2733226"/>
            <a:ext cx="2126586" cy="765658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77838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239837" indent="0">
              <a:buNone/>
              <a:defRPr>
                <a:solidFill>
                  <a:schemeClr val="bg1"/>
                </a:solidFill>
              </a:defRPr>
            </a:lvl4pPr>
            <a:lvl5pPr marL="152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1" y="5163766"/>
            <a:ext cx="3366493" cy="492754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 bwMode="auto">
          <a:xfrm>
            <a:off x="3307242" y="1520456"/>
            <a:ext cx="84544" cy="34236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3392044" y="2307267"/>
            <a:ext cx="84544" cy="333862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3742654" y="3451259"/>
            <a:ext cx="4633913" cy="2651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 smtClean="0"/>
              <a:t>Subtitle, one line only (14pt)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24F50E05-5967-46CF-9471-20F013BC9AE2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5222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8BF83D85-1BB6-4A45-A422-181F28DEB9CA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1937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4525" y="1162050"/>
            <a:ext cx="37782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1162050"/>
            <a:ext cx="37782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2E71AA3B-6D2C-4D87-BAB2-E8FF829A31B9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0482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5034AAFA-F6E3-4623-8C7F-506AFE8030E5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3342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D3573830-757F-46A0-91EC-9A5690ACB7A8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6386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85DA7899-3A83-4454-AEF5-94D5056FC4A8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683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98267702-8CA5-42A7-B9C5-EB90DA0CE46B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072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7A443550-C8D7-4B80-A0E3-76BBE39505AD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60676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19712AA0-A8C0-41C6-8C63-0D4A7D31C63A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7308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86500" y="0"/>
            <a:ext cx="2095500" cy="5581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34100" cy="55816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18814A13-D13D-4F0C-92DD-01CC96E1D2BD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0296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en-US" noProof="0" dirty="0" smtClean="0"/>
              <a:t>Action Title</a:t>
            </a:r>
            <a:br>
              <a:rPr lang="en-US" noProof="0" dirty="0" smtClean="0"/>
            </a:br>
            <a:r>
              <a:rPr lang="en-US" noProof="0" dirty="0" smtClean="0"/>
              <a:t>two lines (20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97000"/>
            <a:ext cx="8356599" cy="4663558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- </a:t>
            </a:r>
            <a:fld id="{DECFEFA7-DEA6-4E10-8151-2ADF4A45D8B0}" type="slidenum">
              <a:rPr lang="en-US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5876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83820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44525" y="1162050"/>
            <a:ext cx="3778250" cy="2133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5175" y="1162050"/>
            <a:ext cx="3778250" cy="2133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44525" y="3448050"/>
            <a:ext cx="3778250" cy="2133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5175" y="3448050"/>
            <a:ext cx="3778250" cy="2133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636363"/>
                </a:solidFill>
              </a:rPr>
              <a:t>- </a:t>
            </a:r>
            <a:fld id="{E0BB8F04-4955-4DD9-90DA-9F4B147C408B}" type="slidenum">
              <a:rPr lang="en-US" altLang="en-US">
                <a:solidFill>
                  <a:srgbClr val="636363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58074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42654" y="2718809"/>
            <a:ext cx="4634583" cy="76944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22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noProof="0" dirty="0" smtClean="0"/>
              <a:t>Title of the presentation</a:t>
            </a:r>
            <a:br>
              <a:rPr lang="en-US" noProof="0" dirty="0" smtClean="0"/>
            </a:br>
            <a:r>
              <a:rPr lang="en-US" noProof="0" dirty="0" smtClean="0"/>
              <a:t>second line for title (22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742654" y="4004967"/>
            <a:ext cx="2417762" cy="2746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tIns="45720" anchor="b">
            <a:spAutoFit/>
          </a:bodyPr>
          <a:lstStyle>
            <a:lvl1pPr marL="0" indent="0" algn="l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Date (12 </a:t>
            </a:r>
            <a:r>
              <a:rPr lang="en-US" altLang="de-DE" noProof="0" dirty="0" err="1" smtClean="0"/>
              <a:t>pt</a:t>
            </a:r>
            <a:r>
              <a:rPr lang="en-US" altLang="de-DE" noProof="0" dirty="0" smtClean="0"/>
              <a:t>)</a:t>
            </a:r>
          </a:p>
        </p:txBody>
      </p:sp>
      <p:sp>
        <p:nvSpPr>
          <p:cNvPr id="11" name="Inhaltsplatzhalter 10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988822" y="2733226"/>
            <a:ext cx="2126586" cy="765658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77838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239837" indent="0">
              <a:buNone/>
              <a:defRPr>
                <a:solidFill>
                  <a:schemeClr val="bg1"/>
                </a:solidFill>
              </a:defRPr>
            </a:lvl4pPr>
            <a:lvl5pPr marL="152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1" y="5163766"/>
            <a:ext cx="3366493" cy="492754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 bwMode="auto">
          <a:xfrm>
            <a:off x="3307242" y="1520456"/>
            <a:ext cx="84544" cy="34236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B300"/>
              </a:buClr>
            </a:pPr>
            <a:endParaRPr lang="de-DE" dirty="0" smtClean="0">
              <a:solidFill>
                <a:srgbClr val="636363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3392044" y="2307267"/>
            <a:ext cx="84544" cy="333862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B300"/>
              </a:buClr>
            </a:pPr>
            <a:endParaRPr lang="de-DE" dirty="0" smtClean="0">
              <a:solidFill>
                <a:srgbClr val="636363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3742654" y="3451259"/>
            <a:ext cx="4633913" cy="26511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noProof="0" dirty="0" smtClean="0"/>
              <a:t>Subtitle, one line only (14pt)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205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en-US" noProof="0" dirty="0" smtClean="0"/>
              <a:t>Action Title</a:t>
            </a:r>
            <a:br>
              <a:rPr lang="en-US" noProof="0" dirty="0" smtClean="0"/>
            </a:br>
            <a:r>
              <a:rPr lang="en-US" noProof="0" dirty="0" smtClean="0"/>
              <a:t>two lines (20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97000"/>
            <a:ext cx="8356599" cy="4663558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DECFEFA7-DEA6-4E10-8151-2ADF4A45D8B0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5275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3175" indent="0">
              <a:defRPr sz="2000" baseline="0"/>
            </a:lvl1pPr>
          </a:lstStyle>
          <a:p>
            <a:r>
              <a:rPr lang="en-US" noProof="0" dirty="0" smtClean="0"/>
              <a:t>Action Title</a:t>
            </a:r>
            <a:br>
              <a:rPr lang="en-US" noProof="0" dirty="0" smtClean="0"/>
            </a:br>
            <a:r>
              <a:rPr lang="en-US" noProof="0" dirty="0" smtClean="0"/>
              <a:t>two lines (20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76620"/>
            <a:ext cx="3880588" cy="4698741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DECFEFA7-DEA6-4E10-8151-2ADF4A45D8B0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4870004" y="1396999"/>
            <a:ext cx="3880296" cy="4678363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24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s - graf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(20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- </a:t>
            </a:r>
            <a:fld id="{61283B3D-3626-4236-A01E-BBA16B147E6F}" type="slidenum">
              <a:rPr lang="en-US" smtClean="0">
                <a:solidFill>
                  <a:srgbClr val="636363"/>
                </a:solidFill>
              </a:rPr>
              <a:pPr/>
              <a:t>‹#›</a:t>
            </a:fld>
            <a:r>
              <a:rPr lang="en-US" dirty="0" smtClean="0">
                <a:solidFill>
                  <a:srgbClr val="636363"/>
                </a:solidFill>
              </a:rPr>
              <a:t> -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88938" y="1397000"/>
            <a:ext cx="8361362" cy="4678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84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8380" y="0"/>
            <a:ext cx="8361919" cy="914400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20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97000"/>
            <a:ext cx="8356599" cy="4678363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DECFEFA7-DEA6-4E10-8151-2ADF4A45D8B0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34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20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9CD79EDC-B12A-49D8-9E35-CC4CA6B7A051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3189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91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41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88381" y="1143000"/>
            <a:ext cx="8356599" cy="4917559"/>
          </a:xfrm>
        </p:spPr>
        <p:txBody>
          <a:bodyPr vert="horz" lIns="91440" tIns="45720" rIns="91440" bIns="45720" rtlCol="0">
            <a:normAutofit/>
          </a:bodyPr>
          <a:lstStyle>
            <a:lvl1pPr marL="369888" marR="0" indent="-3698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636363"/>
              </a:buClr>
              <a:buSzPct val="100000"/>
              <a:buFont typeface="+mj-lt"/>
              <a:buAutoNum type="arabicPeriod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7400" marR="0" indent="-342900" algn="l" defTabSz="914400" rtl="0" eaLnBrk="1" fontAlgn="base" latinLnBrk="0" hangingPunct="1">
              <a:lnSpc>
                <a:spcPct val="100000"/>
              </a:lnSpc>
              <a:buClr>
                <a:srgbClr val="636363"/>
              </a:buClr>
              <a:buSzPct val="100000"/>
              <a:buFont typeface="+mj-lt"/>
              <a:buAutoNum type="arabicPeriod"/>
              <a:tabLst/>
              <a:def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buClr>
                <a:srgbClr val="636363"/>
              </a:buClr>
              <a:buSzPct val="100000"/>
              <a:buFont typeface="+mj-lt"/>
              <a:buAutoNum type="arabicPeriod"/>
              <a:tabLst/>
              <a:def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buClr>
                <a:srgbClr val="636363"/>
              </a:buClr>
              <a:buSzPct val="100000"/>
              <a:buFont typeface="+mj-lt"/>
              <a:buAutoNum type="arabicPeriod"/>
              <a:tabLst/>
              <a:def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2286000" marR="0" indent="-457200" algn="l" defTabSz="914400" rtl="0" eaLnBrk="1" fontAlgn="base" latinLnBrk="0" hangingPunct="1">
              <a:lnSpc>
                <a:spcPct val="100000"/>
              </a:lnSpc>
              <a:buClr>
                <a:srgbClr val="636363"/>
              </a:buClr>
              <a:buSzPct val="100000"/>
              <a:buFont typeface="+mj-lt"/>
              <a:buAutoNum type="arabicPeriod"/>
              <a:tabLst/>
              <a:def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61950" lvl="0" indent="-361950" algn="l" defTabSz="914400" rtl="0" eaLnBrk="1" latinLnBrk="0" hangingPunct="1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 smtClean="0"/>
              <a:t>Click to edit Master text styles</a:t>
            </a:r>
          </a:p>
          <a:p>
            <a:pPr marL="754063" marR="0" lvl="1" indent="-309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36"/>
              </a:spcAft>
              <a:buClr>
                <a:srgbClr val="636363"/>
              </a:buClr>
              <a:buSzPct val="100000"/>
              <a:buFont typeface="+mj-lt"/>
              <a:buAutoNum type="arabicPeriod"/>
              <a:tabLst/>
            </a:pPr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5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3175" indent="0">
              <a:defRPr sz="2000" baseline="0"/>
            </a:lvl1pPr>
          </a:lstStyle>
          <a:p>
            <a:r>
              <a:rPr lang="en-US" noProof="0" dirty="0" smtClean="0"/>
              <a:t>Action Title</a:t>
            </a:r>
            <a:br>
              <a:rPr lang="en-US" noProof="0" dirty="0" smtClean="0"/>
            </a:br>
            <a:r>
              <a:rPr lang="en-US" noProof="0" dirty="0" smtClean="0"/>
              <a:t>two lines (20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76620"/>
            <a:ext cx="3880588" cy="4698741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- </a:t>
            </a:r>
            <a:fld id="{DECFEFA7-DEA6-4E10-8151-2ADF4A45D8B0}" type="slidenum">
              <a:rPr lang="en-US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4870004" y="1396999"/>
            <a:ext cx="3880296" cy="4678363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338DC399-5EF3-42C2-BA44-2DB904D24C6C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74569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de-DE"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64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de-DE"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87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42654" y="2718809"/>
            <a:ext cx="4634583" cy="76944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22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noProof="0" dirty="0" smtClean="0"/>
              <a:t>Title of the presentation</a:t>
            </a:r>
            <a:br>
              <a:rPr lang="en-US" noProof="0" dirty="0" smtClean="0"/>
            </a:br>
            <a:r>
              <a:rPr lang="en-US" noProof="0" dirty="0" smtClean="0"/>
              <a:t>second line for title (22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742654" y="4004967"/>
            <a:ext cx="2417762" cy="2746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tIns="45720" anchor="b">
            <a:spAutoFit/>
          </a:bodyPr>
          <a:lstStyle>
            <a:lvl1pPr marL="0" indent="0" algn="l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Date (12 </a:t>
            </a:r>
            <a:r>
              <a:rPr lang="en-US" altLang="de-DE" noProof="0" dirty="0" err="1" smtClean="0"/>
              <a:t>pt</a:t>
            </a:r>
            <a:r>
              <a:rPr lang="en-US" altLang="de-DE" noProof="0" dirty="0" smtClean="0"/>
              <a:t>)</a:t>
            </a:r>
          </a:p>
        </p:txBody>
      </p:sp>
      <p:sp>
        <p:nvSpPr>
          <p:cNvPr id="11" name="Inhaltsplatzhalter 10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988822" y="2733226"/>
            <a:ext cx="2126586" cy="765658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77838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239837" indent="0">
              <a:buNone/>
              <a:defRPr>
                <a:solidFill>
                  <a:schemeClr val="bg1"/>
                </a:solidFill>
              </a:defRPr>
            </a:lvl4pPr>
            <a:lvl5pPr marL="152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1" y="5163766"/>
            <a:ext cx="3366493" cy="492754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 bwMode="auto">
          <a:xfrm>
            <a:off x="3307242" y="1520456"/>
            <a:ext cx="84544" cy="34236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B300"/>
              </a:buClr>
            </a:pPr>
            <a:endParaRPr lang="de-DE" dirty="0" smtClean="0">
              <a:solidFill>
                <a:srgbClr val="636363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3392044" y="2307267"/>
            <a:ext cx="84544" cy="333862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B300"/>
              </a:buClr>
            </a:pPr>
            <a:endParaRPr lang="de-DE" dirty="0" smtClean="0">
              <a:solidFill>
                <a:srgbClr val="636363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3742654" y="3451259"/>
            <a:ext cx="4633913" cy="26511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noProof="0" dirty="0" smtClean="0"/>
              <a:t>Subtitle, one line only (14pt)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567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en-US" noProof="0" dirty="0" smtClean="0"/>
              <a:t>Action Title</a:t>
            </a:r>
            <a:br>
              <a:rPr lang="en-US" noProof="0" dirty="0" smtClean="0"/>
            </a:br>
            <a:r>
              <a:rPr lang="en-US" noProof="0" dirty="0" smtClean="0"/>
              <a:t>two lines (20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97000"/>
            <a:ext cx="8356599" cy="4663558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DECFEFA7-DEA6-4E10-8151-2ADF4A45D8B0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7241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3175" indent="0">
              <a:defRPr sz="2000" baseline="0"/>
            </a:lvl1pPr>
          </a:lstStyle>
          <a:p>
            <a:r>
              <a:rPr lang="en-US" noProof="0" dirty="0" smtClean="0"/>
              <a:t>Action Title</a:t>
            </a:r>
            <a:br>
              <a:rPr lang="en-US" noProof="0" dirty="0" smtClean="0"/>
            </a:br>
            <a:r>
              <a:rPr lang="en-US" noProof="0" dirty="0" smtClean="0"/>
              <a:t>two lines (20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76620"/>
            <a:ext cx="3880588" cy="4698741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DECFEFA7-DEA6-4E10-8151-2ADF4A45D8B0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4870004" y="1396999"/>
            <a:ext cx="3880296" cy="4678363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72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s - graf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(20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- </a:t>
            </a:r>
            <a:fld id="{61283B3D-3626-4236-A01E-BBA16B147E6F}" type="slidenum">
              <a:rPr lang="en-US" smtClean="0">
                <a:solidFill>
                  <a:srgbClr val="636363"/>
                </a:solidFill>
              </a:rPr>
              <a:pPr/>
              <a:t>‹#›</a:t>
            </a:fld>
            <a:r>
              <a:rPr lang="en-US" dirty="0" smtClean="0">
                <a:solidFill>
                  <a:srgbClr val="636363"/>
                </a:solidFill>
              </a:rPr>
              <a:t> -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88938" y="1397000"/>
            <a:ext cx="8361362" cy="4678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305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8380" y="0"/>
            <a:ext cx="8361919" cy="914400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20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97000"/>
            <a:ext cx="8356599" cy="4678363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DECFEFA7-DEA6-4E10-8151-2ADF4A45D8B0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3484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Action Title</a:t>
            </a:r>
            <a:br>
              <a:rPr lang="de-DE" dirty="0" smtClean="0"/>
            </a:b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20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9CD79EDC-B12A-49D8-9E35-CC4CA6B7A051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7961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17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s - graf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Action Title</a:t>
            </a:r>
            <a:br>
              <a:rPr lang="en-US" dirty="0" smtClean="0"/>
            </a:br>
            <a:r>
              <a:rPr lang="en-US" dirty="0" smtClean="0"/>
              <a:t>two lines (20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61283B3D-3626-4236-A01E-BBA16B147E6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88938" y="1397000"/>
            <a:ext cx="8361362" cy="4678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32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04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42654" y="2718809"/>
            <a:ext cx="4634583" cy="7694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22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noProof="0" dirty="0" smtClean="0"/>
              <a:t>Title of the presentation</a:t>
            </a:r>
            <a:br>
              <a:rPr lang="en-US" noProof="0" dirty="0" smtClean="0"/>
            </a:br>
            <a:r>
              <a:rPr lang="en-US" noProof="0" dirty="0" smtClean="0"/>
              <a:t>second line for title (22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742654" y="4004967"/>
            <a:ext cx="2417762" cy="274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tIns="45720" anchor="b">
            <a:spAutoFit/>
          </a:bodyPr>
          <a:lstStyle>
            <a:lvl1pPr marL="0" indent="0" algn="l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Date (12 </a:t>
            </a:r>
            <a:r>
              <a:rPr lang="en-US" altLang="de-DE" noProof="0" dirty="0" err="1" smtClean="0"/>
              <a:t>pt</a:t>
            </a:r>
            <a:r>
              <a:rPr lang="en-US" altLang="de-DE" noProof="0" dirty="0" smtClean="0"/>
              <a:t>)</a:t>
            </a:r>
          </a:p>
        </p:txBody>
      </p:sp>
      <p:sp>
        <p:nvSpPr>
          <p:cNvPr id="11" name="Inhaltsplatzhalter 10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988822" y="2733226"/>
            <a:ext cx="2126586" cy="765658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77838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239837" indent="0">
              <a:buNone/>
              <a:defRPr>
                <a:solidFill>
                  <a:schemeClr val="bg1"/>
                </a:solidFill>
              </a:defRPr>
            </a:lvl4pPr>
            <a:lvl5pPr marL="152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1" y="5163766"/>
            <a:ext cx="3366493" cy="492754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 bwMode="auto">
          <a:xfrm>
            <a:off x="3307242" y="1520456"/>
            <a:ext cx="84544" cy="34236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B300"/>
              </a:buClr>
            </a:pPr>
            <a:endParaRPr lang="de-DE" dirty="0" smtClean="0">
              <a:solidFill>
                <a:srgbClr val="636363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3392044" y="2307267"/>
            <a:ext cx="84544" cy="333862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B300"/>
              </a:buClr>
            </a:pPr>
            <a:endParaRPr lang="de-DE" dirty="0" smtClean="0">
              <a:solidFill>
                <a:srgbClr val="636363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3742654" y="3451259"/>
            <a:ext cx="4633913" cy="265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 smtClean="0"/>
              <a:t>Subtitle, one line only (14pt)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71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88381" y="1143000"/>
            <a:ext cx="8356599" cy="4917559"/>
          </a:xfrm>
        </p:spPr>
        <p:txBody>
          <a:bodyPr vert="horz" lIns="91440" tIns="45720" rIns="91440" bIns="45720" rtlCol="0">
            <a:normAutofit/>
          </a:bodyPr>
          <a:lstStyle>
            <a:lvl1pPr marL="369888" marR="0" indent="-3698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636363"/>
              </a:buClr>
              <a:buSzPct val="100000"/>
              <a:buFont typeface="+mj-lt"/>
              <a:buAutoNum type="arabicPeriod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7400" marR="0" indent="-342900" algn="l" defTabSz="914400" rtl="0" eaLnBrk="1" fontAlgn="base" latinLnBrk="0" hangingPunct="1">
              <a:lnSpc>
                <a:spcPct val="100000"/>
              </a:lnSpc>
              <a:buClr>
                <a:srgbClr val="636363"/>
              </a:buClr>
              <a:buSzPct val="100000"/>
              <a:buFont typeface="+mj-lt"/>
              <a:buAutoNum type="arabicPeriod"/>
              <a:tabLst/>
              <a:def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buClr>
                <a:srgbClr val="636363"/>
              </a:buClr>
              <a:buSzPct val="100000"/>
              <a:buFont typeface="+mj-lt"/>
              <a:buAutoNum type="arabicPeriod"/>
              <a:tabLst/>
              <a:def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buClr>
                <a:srgbClr val="636363"/>
              </a:buClr>
              <a:buSzPct val="100000"/>
              <a:buFont typeface="+mj-lt"/>
              <a:buAutoNum type="arabicPeriod"/>
              <a:tabLst/>
              <a:def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2286000" marR="0" indent="-457200" algn="l" defTabSz="914400" rtl="0" eaLnBrk="1" fontAlgn="base" latinLnBrk="0" hangingPunct="1">
              <a:lnSpc>
                <a:spcPct val="100000"/>
              </a:lnSpc>
              <a:buClr>
                <a:srgbClr val="636363"/>
              </a:buClr>
              <a:buSzPct val="100000"/>
              <a:buFont typeface="+mj-lt"/>
              <a:buAutoNum type="arabicPeriod"/>
              <a:tabLst/>
              <a:def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61950" lvl="0" indent="-361950" algn="l" defTabSz="914400" rtl="0" eaLnBrk="1" latinLnBrk="0" hangingPunct="1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 smtClean="0"/>
              <a:t>Click to edit Master text styles</a:t>
            </a:r>
          </a:p>
          <a:p>
            <a:pPr marL="754063" marR="0" lvl="1" indent="-309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36"/>
              </a:spcAft>
              <a:buClr>
                <a:srgbClr val="636363"/>
              </a:buClr>
              <a:buSzPct val="100000"/>
              <a:buFont typeface="+mj-lt"/>
              <a:buAutoNum type="arabicPeriod"/>
              <a:tabLst/>
            </a:pPr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04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338DC399-5EF3-42C2-BA44-2DB904D24C6C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84612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700" y="1124712"/>
            <a:ext cx="8356599" cy="4962888"/>
          </a:xfrm>
        </p:spPr>
        <p:txBody>
          <a:bodyPr/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lvl4pPr>
          </a:lstStyle>
          <a:p>
            <a:pPr marL="265113" lvl="0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450850" lvl="1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622300" lvl="2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Third level</a:t>
            </a:r>
          </a:p>
          <a:p>
            <a:pPr marL="808038" lvl="3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00" y="6569305"/>
            <a:ext cx="5669280" cy="215443"/>
          </a:xfrm>
        </p:spPr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3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8380" y="0"/>
            <a:ext cx="8361919" cy="914400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dirty="0" smtClean="0"/>
              <a:t>Action Title</a:t>
            </a:r>
            <a:br>
              <a:rPr lang="en-US" dirty="0" smtClean="0"/>
            </a:br>
            <a:r>
              <a:rPr lang="en-US" dirty="0" smtClean="0"/>
              <a:t>two lines 20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397000"/>
            <a:ext cx="8356599" cy="4678363"/>
          </a:xfrm>
        </p:spPr>
        <p:txBody>
          <a:bodyPr>
            <a:normAutofit/>
          </a:bodyPr>
          <a:lstStyle>
            <a:lvl1pPr>
              <a:defRPr sz="1600"/>
            </a:lvl1pPr>
            <a:lvl3pPr marL="582613" indent="-131763">
              <a:defRPr/>
            </a:lvl3pPr>
            <a:lvl4pPr marL="728663" indent="-131763">
              <a:defRPr/>
            </a:lvl4pPr>
            <a:lvl5pPr marL="847725" indent="-1190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- </a:t>
            </a:r>
            <a:fld id="{DECFEFA7-DEA6-4E10-8151-2ADF4A45D8B0}" type="slidenum">
              <a:rPr lang="en-US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1825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Action Title</a:t>
            </a:r>
            <a:br>
              <a:rPr lang="en-US" dirty="0" smtClean="0"/>
            </a:br>
            <a:r>
              <a:rPr lang="en-US" dirty="0" smtClean="0"/>
              <a:t>two lines 20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- </a:t>
            </a:r>
            <a:fld id="{9CD79EDC-B12A-49D8-9E35-CC4CA6B7A051}" type="slidenum">
              <a:rPr lang="en-US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5595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6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42654" y="2718809"/>
            <a:ext cx="4634583" cy="7694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22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noProof="0" dirty="0" smtClean="0"/>
              <a:t>Title of the presentation</a:t>
            </a:r>
            <a:br>
              <a:rPr lang="en-US" noProof="0" dirty="0" smtClean="0"/>
            </a:br>
            <a:r>
              <a:rPr lang="en-US" noProof="0" dirty="0" smtClean="0"/>
              <a:t>second line for title (22 </a:t>
            </a:r>
            <a:r>
              <a:rPr lang="en-US" noProof="0" dirty="0" err="1" smtClean="0"/>
              <a:t>pt</a:t>
            </a:r>
            <a:r>
              <a:rPr lang="en-US" noProof="0" dirty="0" smtClean="0"/>
              <a:t>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742654" y="4004967"/>
            <a:ext cx="2417762" cy="274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tIns="45720" anchor="b">
            <a:spAutoFit/>
          </a:bodyPr>
          <a:lstStyle>
            <a:lvl1pPr marL="0" indent="0" algn="l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Date (12 </a:t>
            </a:r>
            <a:r>
              <a:rPr lang="en-US" altLang="de-DE" noProof="0" dirty="0" err="1" smtClean="0"/>
              <a:t>pt</a:t>
            </a:r>
            <a:r>
              <a:rPr lang="en-US" altLang="de-DE" noProof="0" dirty="0" smtClean="0"/>
              <a:t>)</a:t>
            </a:r>
          </a:p>
        </p:txBody>
      </p:sp>
      <p:sp>
        <p:nvSpPr>
          <p:cNvPr id="11" name="Inhaltsplatzhalter 10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988822" y="2733226"/>
            <a:ext cx="2126586" cy="765658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77838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239837" indent="0">
              <a:buNone/>
              <a:defRPr>
                <a:solidFill>
                  <a:schemeClr val="bg1"/>
                </a:solidFill>
              </a:defRPr>
            </a:lvl4pPr>
            <a:lvl5pPr marL="152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1" y="5163766"/>
            <a:ext cx="3366493" cy="492754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 bwMode="auto">
          <a:xfrm>
            <a:off x="3307242" y="1520456"/>
            <a:ext cx="84544" cy="34236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B300"/>
              </a:buClr>
            </a:pPr>
            <a:endParaRPr lang="en-US" dirty="0" smtClean="0">
              <a:solidFill>
                <a:srgbClr val="636363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3392044" y="2307267"/>
            <a:ext cx="84544" cy="333862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FB300"/>
              </a:buClr>
            </a:pPr>
            <a:endParaRPr lang="en-US" dirty="0" smtClean="0">
              <a:solidFill>
                <a:srgbClr val="636363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3742654" y="3451259"/>
            <a:ext cx="4633913" cy="265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noProof="0" dirty="0" smtClean="0"/>
              <a:t>Subtitle, one line only (14pt)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136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ldleiste_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91440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82638" y="3208338"/>
            <a:ext cx="777240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>
                <a:solidFill>
                  <a:srgbClr val="535F7F"/>
                </a:solidFill>
              </a:defRPr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67413" y="5867400"/>
            <a:ext cx="2417762" cy="3048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535F7F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0" indent="0" algn="r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de-DE" noProof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3822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vmlDrawing" Target="../drawings/vmlDrawing2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03387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381" y="0"/>
            <a:ext cx="836191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35F7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xxx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397001"/>
            <a:ext cx="8356599" cy="466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381" y="6524625"/>
            <a:ext cx="448162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800"/>
            </a:lvl1pPr>
          </a:lstStyle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800" b="1"/>
            </a:lvl1pPr>
          </a:lstStyle>
          <a:p>
            <a:r>
              <a:rPr lang="en-US" dirty="0"/>
              <a:t>- </a:t>
            </a:r>
            <a:fld id="{61283B3D-3626-4236-A01E-BBA16B147E6F}" type="slidenum">
              <a:rPr lang="en-US"/>
              <a:pPr/>
              <a:t>‹#›</a:t>
            </a:fld>
            <a:r>
              <a:rPr lang="en-US" dirty="0"/>
              <a:t> -</a:t>
            </a:r>
          </a:p>
        </p:txBody>
      </p:sp>
      <p:pic>
        <p:nvPicPr>
          <p:cNvPr id="30413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6596063"/>
            <a:ext cx="16764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B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2"/>
          <p:cNvCxnSpPr/>
          <p:nvPr/>
        </p:nvCxnSpPr>
        <p:spPr bwMode="auto">
          <a:xfrm>
            <a:off x="393700" y="6483350"/>
            <a:ext cx="61023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6496050" y="6483350"/>
            <a:ext cx="2254249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9" r:id="rId3"/>
    <p:sldLayoutId id="2147483657" r:id="rId4"/>
    <p:sldLayoutId id="2147483652" r:id="rId5"/>
    <p:sldLayoutId id="2147483656" r:id="rId6"/>
    <p:sldLayoutId id="2147483660" r:id="rId7"/>
    <p:sldLayoutId id="214748366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75" indent="0" algn="l" rtl="0" eaLnBrk="1" fontAlgn="base" hangingPunct="1">
        <a:spcBef>
          <a:spcPct val="0"/>
        </a:spcBef>
        <a:spcAft>
          <a:spcPct val="0"/>
        </a:spcAft>
        <a:defRPr sz="2000" b="0">
          <a:solidFill>
            <a:schemeClr val="tx1"/>
          </a:solidFill>
          <a:latin typeface="+mj-lt"/>
          <a:ea typeface="+mj-ea"/>
          <a:cs typeface="+mj-cs"/>
        </a:defRPr>
      </a:lvl1pPr>
      <a:lvl2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11303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15875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20447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25019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ts val="600"/>
        </a:spcBef>
        <a:spcAft>
          <a:spcPts val="300"/>
        </a:spcAft>
        <a:buClr>
          <a:schemeClr val="tx1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73038" algn="l" rtl="0" eaLnBrk="1" fontAlgn="base" hangingPunct="1">
        <a:spcBef>
          <a:spcPct val="20000"/>
        </a:spcBef>
        <a:spcAft>
          <a:spcPts val="336"/>
        </a:spcAft>
        <a:buClr>
          <a:schemeClr val="tx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2pPr>
      <a:lvl3pPr marL="62230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808038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4pPr>
      <a:lvl5pPr marL="981075" indent="-1730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5pPr>
      <a:lvl6pPr marL="20780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6pPr>
      <a:lvl7pPr marL="25352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7pPr>
      <a:lvl8pPr marL="29924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8pPr>
      <a:lvl9pPr marL="34496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35F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162050"/>
            <a:ext cx="77089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Textmasterformate durch Klicken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24625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900" b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2462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SzTx/>
              <a:buFontTx/>
              <a:buNone/>
              <a:defRPr sz="900" smtClean="0"/>
            </a:lvl1pPr>
          </a:lstStyle>
          <a:p>
            <a:pPr>
              <a:defRPr/>
            </a:pPr>
            <a:r>
              <a:rPr lang="en-US" altLang="en-US" b="1" dirty="0">
                <a:solidFill>
                  <a:srgbClr val="636363"/>
                </a:solidFill>
                <a:latin typeface="Arial" panose="020B0604020202020204" pitchFamily="34" charset="0"/>
              </a:rPr>
              <a:t>- </a:t>
            </a:r>
            <a:fld id="{A1D97616-3544-4536-BD54-38B79340C348}" type="slidenum">
              <a:rPr lang="en-US" altLang="en-US" b="1">
                <a:solidFill>
                  <a:srgbClr val="636363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r>
              <a:rPr lang="en-US" altLang="en-US" b="1" dirty="0">
                <a:solidFill>
                  <a:srgbClr val="636363"/>
                </a:solidFill>
                <a:latin typeface="Arial" panose="020B0604020202020204" pitchFamily="34" charset="0"/>
              </a:rPr>
              <a:t> -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4833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96063"/>
            <a:ext cx="16764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B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9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dt="0"/>
  <p:txStyles>
    <p:titleStyle>
      <a:lvl1pPr marL="673100" indent="-6731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marL="673100" indent="-6731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marL="673100" indent="-6731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marL="673100" indent="-6731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marL="673100" indent="-6731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11303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15875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20447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25019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8650" indent="-161925" algn="l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2pPr>
      <a:lvl3pPr marL="989013" indent="-180975" algn="l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3pPr>
      <a:lvl4pPr marL="1349375" indent="-180975" algn="l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4pPr>
      <a:lvl5pPr marL="1704975" indent="-176213" algn="l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162175" indent="-176213" algn="l" rtl="0" fontAlgn="base">
        <a:spcBef>
          <a:spcPct val="15000"/>
        </a:spcBef>
        <a:spcAft>
          <a:spcPct val="15000"/>
        </a:spcAft>
        <a:buClr>
          <a:schemeClr val="accent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619375" indent="-176213" algn="l" rtl="0" fontAlgn="base">
        <a:spcBef>
          <a:spcPct val="15000"/>
        </a:spcBef>
        <a:spcAft>
          <a:spcPct val="15000"/>
        </a:spcAft>
        <a:buClr>
          <a:schemeClr val="accent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076575" indent="-176213" algn="l" rtl="0" fontAlgn="base">
        <a:spcBef>
          <a:spcPct val="15000"/>
        </a:spcBef>
        <a:spcAft>
          <a:spcPct val="15000"/>
        </a:spcAft>
        <a:buClr>
          <a:schemeClr val="accent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533775" indent="-176213" algn="l" rtl="0" fontAlgn="base">
        <a:spcBef>
          <a:spcPct val="15000"/>
        </a:spcBef>
        <a:spcAft>
          <a:spcPct val="15000"/>
        </a:spcAft>
        <a:buClr>
          <a:schemeClr val="accent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381" y="0"/>
            <a:ext cx="836191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35F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xxx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397001"/>
            <a:ext cx="8356599" cy="466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381" y="6524625"/>
            <a:ext cx="448162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800"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800" b="1"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61283B3D-3626-4236-A01E-BBA16B147E6F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  <p:pic>
        <p:nvPicPr>
          <p:cNvPr id="304136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6596063"/>
            <a:ext cx="16764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B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2"/>
          <p:cNvCxnSpPr/>
          <p:nvPr/>
        </p:nvCxnSpPr>
        <p:spPr bwMode="auto">
          <a:xfrm>
            <a:off x="393700" y="6483350"/>
            <a:ext cx="61023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6496050" y="6483350"/>
            <a:ext cx="2254249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72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75" indent="0" algn="l" rtl="0" eaLnBrk="1" fontAlgn="base" hangingPunct="1">
        <a:spcBef>
          <a:spcPct val="0"/>
        </a:spcBef>
        <a:spcAft>
          <a:spcPct val="0"/>
        </a:spcAft>
        <a:defRPr sz="2000" b="0">
          <a:solidFill>
            <a:schemeClr val="tx1"/>
          </a:solidFill>
          <a:latin typeface="+mj-lt"/>
          <a:ea typeface="+mj-ea"/>
          <a:cs typeface="+mj-cs"/>
        </a:defRPr>
      </a:lvl1pPr>
      <a:lvl2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11303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15875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20447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25019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ts val="600"/>
        </a:spcBef>
        <a:spcAft>
          <a:spcPts val="300"/>
        </a:spcAft>
        <a:buClr>
          <a:schemeClr val="tx1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73038" algn="l" rtl="0" eaLnBrk="1" fontAlgn="base" hangingPunct="1">
        <a:spcBef>
          <a:spcPct val="20000"/>
        </a:spcBef>
        <a:spcAft>
          <a:spcPts val="336"/>
        </a:spcAft>
        <a:buClr>
          <a:schemeClr val="tx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2pPr>
      <a:lvl3pPr marL="62230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808038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4pPr>
      <a:lvl5pPr marL="981075" indent="-1730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5pPr>
      <a:lvl6pPr marL="20780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6pPr>
      <a:lvl7pPr marL="25352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7pPr>
      <a:lvl8pPr marL="29924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8pPr>
      <a:lvl9pPr marL="34496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381" y="0"/>
            <a:ext cx="836191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35F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xxx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397001"/>
            <a:ext cx="8356599" cy="466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381" y="6524625"/>
            <a:ext cx="448162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800"/>
            </a:lvl1pPr>
          </a:lstStyle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800" b="1"/>
            </a:lvl1pPr>
          </a:lstStyle>
          <a:p>
            <a:r>
              <a:rPr lang="en-US" dirty="0">
                <a:solidFill>
                  <a:srgbClr val="636363"/>
                </a:solidFill>
              </a:rPr>
              <a:t>- </a:t>
            </a:r>
            <a:fld id="{61283B3D-3626-4236-A01E-BBA16B147E6F}" type="slidenum">
              <a:rPr lang="en-US">
                <a:solidFill>
                  <a:srgbClr val="636363"/>
                </a:solidFill>
              </a:rPr>
              <a:pPr/>
              <a:t>‹#›</a:t>
            </a:fld>
            <a:r>
              <a:rPr lang="en-US" dirty="0">
                <a:solidFill>
                  <a:srgbClr val="636363"/>
                </a:solidFill>
              </a:rPr>
              <a:t> -</a:t>
            </a:r>
          </a:p>
        </p:txBody>
      </p:sp>
      <p:pic>
        <p:nvPicPr>
          <p:cNvPr id="304136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6596063"/>
            <a:ext cx="16764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B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2"/>
          <p:cNvCxnSpPr/>
          <p:nvPr/>
        </p:nvCxnSpPr>
        <p:spPr bwMode="auto">
          <a:xfrm>
            <a:off x="393700" y="6483350"/>
            <a:ext cx="61023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6496050" y="6483350"/>
            <a:ext cx="2254249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0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75" indent="0" algn="l" rtl="0" eaLnBrk="1" fontAlgn="base" hangingPunct="1">
        <a:spcBef>
          <a:spcPct val="0"/>
        </a:spcBef>
        <a:spcAft>
          <a:spcPct val="0"/>
        </a:spcAft>
        <a:defRPr sz="2000" b="0">
          <a:solidFill>
            <a:schemeClr val="tx1"/>
          </a:solidFill>
          <a:latin typeface="+mj-lt"/>
          <a:ea typeface="+mj-ea"/>
          <a:cs typeface="+mj-cs"/>
        </a:defRPr>
      </a:lvl1pPr>
      <a:lvl2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marL="6731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11303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15875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20447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25019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ts val="600"/>
        </a:spcBef>
        <a:spcAft>
          <a:spcPts val="300"/>
        </a:spcAft>
        <a:buClr>
          <a:schemeClr val="tx1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73038" algn="l" rtl="0" eaLnBrk="1" fontAlgn="base" hangingPunct="1">
        <a:spcBef>
          <a:spcPct val="20000"/>
        </a:spcBef>
        <a:spcAft>
          <a:spcPts val="336"/>
        </a:spcAft>
        <a:buClr>
          <a:schemeClr val="tx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2pPr>
      <a:lvl3pPr marL="62230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808038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4pPr>
      <a:lvl5pPr marL="981075" indent="-1730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5pPr>
      <a:lvl6pPr marL="20780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6pPr>
      <a:lvl7pPr marL="25352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7pPr>
      <a:lvl8pPr marL="29924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8pPr>
      <a:lvl9pPr marL="3449638" indent="-96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4.emf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oleObject" Target="../embeddings/oleObject4.bin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notesSlide" Target="../notesSlides/notesSlide6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image" Target="../media/image15.emf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slideLayout" Target="../slideLayouts/slideLayout34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slideLayout" Target="../slideLayouts/slideLayout34.xml"/><Relationship Id="rId3" Type="http://schemas.openxmlformats.org/officeDocument/2006/relationships/tags" Target="../tags/tag35.xml"/><Relationship Id="rId21" Type="http://schemas.openxmlformats.org/officeDocument/2006/relationships/image" Target="../media/image14.emf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16.emf"/><Relationship Id="rId10" Type="http://schemas.openxmlformats.org/officeDocument/2006/relationships/tags" Target="../tags/tag42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7319" y="6312055"/>
            <a:ext cx="834298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r>
              <a:rPr lang="en-US" sz="1000" kern="0" dirty="0" smtClean="0">
                <a:solidFill>
                  <a:srgbClr val="636363"/>
                </a:solidFill>
              </a:rPr>
              <a:t>Source: Kazakhstan – LCG project in 2013, </a:t>
            </a:r>
            <a:r>
              <a:rPr lang="en-US" sz="1000" kern="0" dirty="0" err="1" smtClean="0">
                <a:solidFill>
                  <a:srgbClr val="636363"/>
                </a:solidFill>
              </a:rPr>
              <a:t>Latv</a:t>
            </a:r>
            <a:r>
              <a:rPr lang="et-EE" sz="1000" kern="0" dirty="0" smtClean="0">
                <a:solidFill>
                  <a:srgbClr val="636363"/>
                </a:solidFill>
              </a:rPr>
              <a:t>i</a:t>
            </a:r>
            <a:r>
              <a:rPr lang="en-US" sz="1000" kern="0" dirty="0" smtClean="0">
                <a:solidFill>
                  <a:srgbClr val="636363"/>
                </a:solidFill>
              </a:rPr>
              <a:t>a – Oxford </a:t>
            </a:r>
            <a:r>
              <a:rPr lang="en-US" sz="1000" kern="0" dirty="0" err="1" smtClean="0">
                <a:solidFill>
                  <a:srgbClr val="636363"/>
                </a:solidFill>
              </a:rPr>
              <a:t>economis</a:t>
            </a:r>
            <a:r>
              <a:rPr lang="en-US" sz="1000" kern="0" dirty="0" smtClean="0">
                <a:solidFill>
                  <a:srgbClr val="636363"/>
                </a:solidFill>
              </a:rPr>
              <a:t> study in 2011, Estonia – Tallinn airport study in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2995" y="1122977"/>
            <a:ext cx="3657304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solidFill>
                  <a:srgbClr val="636363"/>
                </a:solidFill>
              </a:rPr>
              <a:t>Direct impact is fairly easy to assess and gives a good indication of the developments</a:t>
            </a:r>
          </a:p>
          <a:p>
            <a:pPr marL="285750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solidFill>
                  <a:srgbClr val="636363"/>
                </a:solidFill>
              </a:rPr>
              <a:t>Indirect and catalytic effects are harder to assess and depend greatly on the transparency of the economy</a:t>
            </a:r>
          </a:p>
          <a:p>
            <a:pPr marL="285750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solidFill>
                  <a:srgbClr val="636363"/>
                </a:solidFill>
              </a:rPr>
              <a:t>Oxford economics study found following items:</a:t>
            </a:r>
          </a:p>
          <a:p>
            <a:pPr marL="742950" lvl="1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solidFill>
                  <a:srgbClr val="636363"/>
                </a:solidFill>
              </a:rPr>
              <a:t>10% improvement on Latvian connectivity would increase 11,5M euros long-term GDP</a:t>
            </a:r>
          </a:p>
          <a:p>
            <a:pPr marL="742950" lvl="1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solidFill>
                  <a:srgbClr val="636363"/>
                </a:solidFill>
              </a:rPr>
              <a:t>Study found correlation between increased air connectivity and increased F</a:t>
            </a:r>
            <a:r>
              <a:rPr lang="et-EE" dirty="0" smtClean="0">
                <a:solidFill>
                  <a:srgbClr val="636363"/>
                </a:solidFill>
              </a:rPr>
              <a:t>oreign Direct Investment (FDI)</a:t>
            </a:r>
            <a:endParaRPr lang="en-US" dirty="0" smtClean="0">
              <a:solidFill>
                <a:srgbClr val="636363"/>
              </a:solidFill>
            </a:endParaRPr>
          </a:p>
          <a:p>
            <a:pPr marL="742950" lvl="1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solidFill>
                  <a:srgbClr val="636363"/>
                </a:solidFill>
              </a:rPr>
              <a:t>Latvian aviation sector provides jobs for roughly 18 600 people</a:t>
            </a:r>
          </a:p>
          <a:p>
            <a:pPr marL="742950" lvl="1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solidFill>
                  <a:srgbClr val="636363"/>
                </a:solidFill>
              </a:rPr>
              <a:t>Carrying passengers is much more beneficial for economy as cargo contributed only 1,3%</a:t>
            </a:r>
          </a:p>
          <a:p>
            <a:pPr marL="742950" lvl="1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endParaRPr lang="en-US" dirty="0" smtClean="0">
              <a:solidFill>
                <a:srgbClr val="636363"/>
              </a:solidFill>
            </a:endParaRPr>
          </a:p>
          <a:p>
            <a:pPr marL="742950" lvl="1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endParaRPr lang="en-US" dirty="0" smtClean="0">
              <a:solidFill>
                <a:srgbClr val="636363"/>
              </a:solidFill>
            </a:endParaRPr>
          </a:p>
          <a:p>
            <a:pPr marL="285750" indent="-285750" algn="l">
              <a:buClr>
                <a:srgbClr val="636363"/>
              </a:buClr>
              <a:buSzPct val="60000"/>
              <a:buFont typeface="Wingdings" pitchFamily="2" charset="2"/>
              <a:buChar char="n"/>
            </a:pPr>
            <a:endParaRPr lang="de-DE" dirty="0">
              <a:solidFill>
                <a:srgbClr val="636363"/>
              </a:solidFill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9" y="1122977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6" y="3878608"/>
            <a:ext cx="4561200" cy="2401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4405" y="1199409"/>
            <a:ext cx="30875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FFB300"/>
              </a:buClr>
            </a:pPr>
            <a:r>
              <a:rPr lang="de-DE" sz="1600" dirty="0" smtClean="0">
                <a:solidFill>
                  <a:srgbClr val="636363"/>
                </a:solidFill>
              </a:rPr>
              <a:t>Air </a:t>
            </a:r>
            <a:r>
              <a:rPr lang="de-DE" sz="1600" dirty="0" err="1" smtClean="0">
                <a:solidFill>
                  <a:srgbClr val="636363"/>
                </a:solidFill>
              </a:rPr>
              <a:t>traffic</a:t>
            </a:r>
            <a:r>
              <a:rPr lang="de-DE" sz="1600" dirty="0" smtClean="0">
                <a:solidFill>
                  <a:srgbClr val="636363"/>
                </a:solidFill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</a:rPr>
              <a:t>effect</a:t>
            </a:r>
            <a:r>
              <a:rPr lang="de-DE" sz="1600" dirty="0" smtClean="0">
                <a:solidFill>
                  <a:srgbClr val="636363"/>
                </a:solidFill>
              </a:rPr>
              <a:t> on GDP</a:t>
            </a:r>
            <a:endParaRPr lang="en-GB" sz="1600" dirty="0">
              <a:solidFill>
                <a:srgbClr val="63636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8380" y="0"/>
            <a:ext cx="8361919" cy="914400"/>
          </a:xfrm>
        </p:spPr>
        <p:txBody>
          <a:bodyPr/>
          <a:lstStyle/>
          <a:p>
            <a:r>
              <a:rPr lang="et-EE" dirty="0" smtClean="0"/>
              <a:t>Review of studies made on air traffic effect on economy revealed unanimous positive impact</a:t>
            </a:r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Estonia</a:t>
            </a:r>
            <a:r>
              <a:rPr lang="en-US" dirty="0" smtClean="0"/>
              <a:t> is best in Baltics in </a:t>
            </a:r>
            <a:r>
              <a:rPr lang="et-EE" dirty="0" smtClean="0"/>
              <a:t>infrastructure </a:t>
            </a:r>
            <a:r>
              <a:rPr lang="en-US" dirty="0" smtClean="0"/>
              <a:t>however low </a:t>
            </a:r>
            <a:r>
              <a:rPr lang="et-EE" dirty="0" smtClean="0"/>
              <a:t>quantity of international seat kilometers per week hinder further improvement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765" y="1495341"/>
            <a:ext cx="3318533" cy="4961270"/>
          </a:xfrm>
        </p:spPr>
        <p:txBody>
          <a:bodyPr>
            <a:normAutofit/>
          </a:bodyPr>
          <a:lstStyle/>
          <a:p>
            <a:r>
              <a:rPr lang="en-US" dirty="0" smtClean="0"/>
              <a:t>The Global Trade Enabling Report is a good indicator for expressing willingness to invest in certain countries </a:t>
            </a:r>
          </a:p>
          <a:p>
            <a:r>
              <a:rPr lang="en-US" dirty="0" smtClean="0"/>
              <a:t>As </a:t>
            </a:r>
            <a:r>
              <a:rPr lang="et-EE" dirty="0" smtClean="0"/>
              <a:t>Estonia</a:t>
            </a:r>
            <a:r>
              <a:rPr lang="en-US" dirty="0" smtClean="0"/>
              <a:t> ranks best in </a:t>
            </a:r>
            <a:r>
              <a:rPr lang="et-EE" dirty="0" smtClean="0"/>
              <a:t>port</a:t>
            </a:r>
            <a:r>
              <a:rPr lang="en-US" dirty="0" smtClean="0"/>
              <a:t> infrastructure</a:t>
            </a:r>
            <a:r>
              <a:rPr lang="et-EE" dirty="0" smtClean="0"/>
              <a:t> and</a:t>
            </a:r>
            <a:r>
              <a:rPr lang="en-US" dirty="0" smtClean="0"/>
              <a:t> </a:t>
            </a:r>
            <a:r>
              <a:rPr lang="et-EE" dirty="0" smtClean="0"/>
              <a:t>shipping connectivity </a:t>
            </a:r>
            <a:r>
              <a:rPr lang="en-US" dirty="0" smtClean="0"/>
              <a:t>then improvement in air service connectivity would potentially further increase </a:t>
            </a:r>
            <a:r>
              <a:rPr lang="et-EE" dirty="0" smtClean="0"/>
              <a:t>Estonian </a:t>
            </a:r>
            <a:r>
              <a:rPr lang="en-US" dirty="0" smtClean="0"/>
              <a:t>position in the list</a:t>
            </a:r>
          </a:p>
          <a:p>
            <a:r>
              <a:rPr lang="en-US" dirty="0" smtClean="0"/>
              <a:t>Best way of improving position is taking over the risk of running the airline and hence making sure that connectivity is guaranteed</a:t>
            </a:r>
            <a:endParaRPr lang="de-DE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6" y="1587487"/>
            <a:ext cx="4800307" cy="12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5" y="3144838"/>
            <a:ext cx="4800307" cy="13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6" y="4786382"/>
            <a:ext cx="4800306" cy="131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027" y="958315"/>
            <a:ext cx="5695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The Global Trade Enabling Report 201</a:t>
            </a:r>
            <a:r>
              <a:rPr lang="et-EE" sz="1600" dirty="0" smtClean="0"/>
              <a:t>4</a:t>
            </a:r>
            <a:endParaRPr lang="de-DE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4706" y="1331159"/>
            <a:ext cx="25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Lithuania</a:t>
            </a:r>
            <a:endParaRPr lang="de-D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4705" y="4533881"/>
            <a:ext cx="25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Estonia</a:t>
            </a:r>
            <a:endParaRPr lang="de-D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705" y="2886438"/>
            <a:ext cx="25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Latvia</a:t>
            </a:r>
            <a:endParaRPr lang="de-DE" b="1" dirty="0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407319" y="6299863"/>
            <a:ext cx="834298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</a:rPr>
              <a:t>Source: The Global Trade Enabling Report 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Estonian Aviation Seminar, 12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kumimoji="0" lang="en-GB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38598" name="Rectangle 6"/>
          <p:cNvSpPr>
            <a:spLocks noGrp="1" noChangeArrowheads="1"/>
          </p:cNvSpPr>
          <p:nvPr>
            <p:ph idx="1"/>
          </p:nvPr>
        </p:nvSpPr>
        <p:spPr>
          <a:xfrm>
            <a:off x="393700" y="899116"/>
            <a:ext cx="8356599" cy="408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Passenger traffic in VNO by carriers (in Millions)</a:t>
            </a:r>
          </a:p>
          <a:p>
            <a:pPr lvl="1"/>
            <a:endParaRPr lang="en-US" dirty="0"/>
          </a:p>
        </p:txBody>
      </p:sp>
      <p:sp>
        <p:nvSpPr>
          <p:cNvPr id="16" name="Titel 7"/>
          <p:cNvSpPr txBox="1">
            <a:spLocks/>
          </p:cNvSpPr>
          <p:nvPr/>
        </p:nvSpPr>
        <p:spPr bwMode="auto">
          <a:xfrm>
            <a:off x="388381" y="0"/>
            <a:ext cx="836191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35F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731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6731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6731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6731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11303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15875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20447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25019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dirty="0" smtClean="0"/>
              <a:t>Only national carrier will take care of the market when things get difficult, adding value for the state and increasing stability amongst investors</a:t>
            </a:r>
            <a:endParaRPr lang="en-US" kern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Estonian Aviation Seminar, 12 November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685800" y="1219200"/>
          <a:ext cx="5143567" cy="461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iagramm" r:id="rId35" imgW="5143367" imgH="4617562" progId="MSGraph.Chart.8">
                  <p:embed followColorScheme="full"/>
                </p:oleObj>
              </mc:Choice>
              <mc:Fallback>
                <p:oleObj name="Diagramm" r:id="rId35" imgW="5143367" imgH="461756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85800" y="1219200"/>
                        <a:ext cx="5143567" cy="4619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Placeholder 196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71488" y="1246188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9997D29-17BE-4D53-B427-CDE57121E651}" type="datetime'''''''''''''''2''''''.''''''8''''''''''''''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2.8</a:t>
            </a:fld>
            <a:endParaRPr lang="en-GB" sz="1400" dirty="0">
              <a:sym typeface="+mn-lt"/>
            </a:endParaRPr>
          </a:p>
        </p:txBody>
      </p:sp>
      <p:sp>
        <p:nvSpPr>
          <p:cNvPr id="100" name="Text Placeholder 195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71488" y="1560513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BC4A7D2-E50A-46EB-9145-A84A70597322}" type="datetime'''''''2''''''''''''''''.''''''''''''6''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2.6</a:t>
            </a:fld>
            <a:endParaRPr lang="en-GB" sz="1400" dirty="0">
              <a:sym typeface="+mn-lt"/>
            </a:endParaRPr>
          </a:p>
        </p:txBody>
      </p:sp>
      <p:sp>
        <p:nvSpPr>
          <p:cNvPr id="99" name="Text Placeholder 194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71488" y="1874838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80DFC7C-4B9C-45A5-AD8B-0D54E01DC171}" type="datetime'2''''''''''''''.''''''''''''''''''''''''4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2.4</a:t>
            </a:fld>
            <a:endParaRPr lang="en-GB" sz="1400" dirty="0">
              <a:sym typeface="+mn-lt"/>
            </a:endParaRPr>
          </a:p>
        </p:txBody>
      </p:sp>
      <p:sp>
        <p:nvSpPr>
          <p:cNvPr id="98" name="Text Placeholder 19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71488" y="2189163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35B392A-0F78-407E-AA5E-9058FC12E364}" type="datetime'''''''''''''''''''''''2''''.''2''''''''''''''''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2.2</a:t>
            </a:fld>
            <a:endParaRPr lang="en-GB" sz="1400" dirty="0">
              <a:sym typeface="+mn-lt"/>
            </a:endParaRPr>
          </a:p>
        </p:txBody>
      </p:sp>
      <p:sp>
        <p:nvSpPr>
          <p:cNvPr id="93" name="Text Placeholder 188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71488" y="3751263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BCCEA77-576D-400E-ABFF-B8DE8841CF4C}" type="datetime'''''''1''.''''''''''''''''2''''''''''''''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lang="en-GB" sz="1400" dirty="0">
              <a:sym typeface="+mn-lt"/>
            </a:endParaRPr>
          </a:p>
        </p:txBody>
      </p:sp>
      <p:sp>
        <p:nvSpPr>
          <p:cNvPr id="97" name="Text Placeholder 19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71488" y="2493963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A4729D5-7429-42A4-BA31-C3149608D67A}" type="datetime'''2''''''''''''''''.''''''''''''''0''''''''''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GB" sz="1400" dirty="0">
              <a:sym typeface="+mn-lt"/>
            </a:endParaRPr>
          </a:p>
        </p:txBody>
      </p:sp>
      <p:sp>
        <p:nvSpPr>
          <p:cNvPr id="96" name="Text Placeholder 191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71488" y="2808288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C72EE8A-FC58-46B2-BBE9-C26AA5CA7DBF}" type="datetime'''''''''''''1''''''''''''''.''''''''8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endParaRPr lang="en-GB" sz="1400" dirty="0">
              <a:sym typeface="+mn-lt"/>
            </a:endParaRPr>
          </a:p>
        </p:txBody>
      </p:sp>
      <p:sp>
        <p:nvSpPr>
          <p:cNvPr id="95" name="Text Placeholder 190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71488" y="3122613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7F8503C-8236-43E9-A8BC-FA9ED0245EAD}" type="datetime'''''''''''''''''''''''''''''''''1.''''''''''6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lang="en-GB" sz="1400" dirty="0">
              <a:sym typeface="+mn-lt"/>
            </a:endParaRPr>
          </a:p>
        </p:txBody>
      </p:sp>
      <p:sp>
        <p:nvSpPr>
          <p:cNvPr id="94" name="Text Placeholder 189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71488" y="3436938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5BA35ED-5710-4A2E-9677-09A00BF48622}" type="datetime'''1''''''''''''.''4''''''''''''''''''''''''''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lang="en-GB" sz="1400" dirty="0">
              <a:sym typeface="+mn-lt"/>
            </a:endParaRPr>
          </a:p>
        </p:txBody>
      </p:sp>
      <p:sp>
        <p:nvSpPr>
          <p:cNvPr id="92" name="Text Placeholder 187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71488" y="4065588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4D221C-9B67-425D-9B81-014A6248F966}" type="datetime'''1.''''''''''''''''''''''''''''''''''''''''''''0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GB" sz="1400" dirty="0">
              <a:sym typeface="+mn-lt"/>
            </a:endParaRPr>
          </a:p>
        </p:txBody>
      </p:sp>
      <p:sp>
        <p:nvSpPr>
          <p:cNvPr id="91" name="Text Placeholder 186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71488" y="4379913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DA49B52-1974-4D68-A141-D4C24C283ADA}" type="datetime'''''''''0''''''''''''''''''''.''8''''''''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lang="en-GB" sz="1400" dirty="0">
              <a:sym typeface="+mn-lt"/>
            </a:endParaRPr>
          </a:p>
        </p:txBody>
      </p:sp>
      <p:sp>
        <p:nvSpPr>
          <p:cNvPr id="90" name="Text Placeholder 185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71488" y="4684713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2F61191-1E6F-471C-890D-802665DFD6A4}" type="datetime'''''''''''''''''''''''''''''''''0''''''''.''''6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0.6</a:t>
            </a:fld>
            <a:endParaRPr lang="en-GB" sz="1400" dirty="0">
              <a:sym typeface="+mn-lt"/>
            </a:endParaRPr>
          </a:p>
        </p:txBody>
      </p:sp>
      <p:sp>
        <p:nvSpPr>
          <p:cNvPr id="89" name="Text Placeholder 184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71488" y="4999038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68E4DC7-DEBC-43EF-A462-9A510C8E5CF6}" type="datetime'''''''''''''''''0''''''''''.''''4''''''''''''''''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0.4</a:t>
            </a:fld>
            <a:endParaRPr lang="en-GB" sz="1400" dirty="0">
              <a:sym typeface="+mn-lt"/>
            </a:endParaRPr>
          </a:p>
        </p:txBody>
      </p:sp>
      <p:sp>
        <p:nvSpPr>
          <p:cNvPr id="88" name="Text Placeholder 18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71488" y="5313363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499A0D6-8C67-431A-9772-6B190616E594}" type="datetime'''''''''''''''''''''0''.''''''''''''''''''''''''''''''''''''2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0.2</a:t>
            </a:fld>
            <a:endParaRPr lang="en-GB" sz="1400" dirty="0">
              <a:sym typeface="+mn-lt"/>
            </a:endParaRPr>
          </a:p>
        </p:txBody>
      </p:sp>
      <p:sp>
        <p:nvSpPr>
          <p:cNvPr id="87" name="Text Placeholder 18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71488" y="5627688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A18BD9-18FF-4465-9FB5-9C729CB902D0}" type="datetime'''''''''0''.''''''''''''''''0'''''">
              <a:rPr 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lang="en-GB" sz="1400" dirty="0">
              <a:sym typeface="+mn-lt"/>
            </a:endParaRPr>
          </a:p>
        </p:txBody>
      </p:sp>
      <p:sp>
        <p:nvSpPr>
          <p:cNvPr id="25" name="Text Placeholder 144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613150" y="5873750"/>
            <a:ext cx="3381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FBB6C5-04B6-4157-820D-64855430628B}" type="datetime'''2''''''''''''''''''''''''0''''''''1''''1'''''''">
              <a:rPr lang="en-US" sz="1200">
                <a:latin typeface="Arial"/>
                <a:sym typeface="Arial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2011</a:t>
            </a:fld>
            <a:endParaRPr lang="en-GB" sz="1200" dirty="0">
              <a:latin typeface="Arial"/>
              <a:sym typeface="Arial"/>
            </a:endParaRPr>
          </a:p>
        </p:txBody>
      </p:sp>
      <p:sp>
        <p:nvSpPr>
          <p:cNvPr id="22" name="Text Placeholder 141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625725" y="58737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95D77C-8384-46E3-8404-9BB3AB5085D9}" type="datetime'''''''''2''''''''''''0''''''''1''''0'''''''''''''''''">
              <a:rPr lang="en-US" sz="1200"/>
              <a:pPr/>
              <a:t>2010</a:t>
            </a:fld>
            <a:endParaRPr lang="en-GB" sz="1200" dirty="0">
              <a:latin typeface="Arial"/>
              <a:sym typeface="Arial"/>
            </a:endParaRPr>
          </a:p>
        </p:txBody>
      </p:sp>
      <p:sp>
        <p:nvSpPr>
          <p:cNvPr id="21" name="Text Placeholder 140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654175" y="58737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D3EC5E-0D2F-4072-81FB-F8EFAE9E2E4C}" type="datetime'2''''''0''''''''''''''''0''''''''''''''''''''9'''''">
              <a:rPr lang="en-US" sz="1200"/>
              <a:pPr/>
              <a:t>2009</a:t>
            </a:fld>
            <a:endParaRPr lang="en-GB" sz="1200" dirty="0">
              <a:latin typeface="Arial"/>
              <a:sym typeface="Arial"/>
            </a:endParaRPr>
          </a:p>
        </p:txBody>
      </p:sp>
      <p:sp>
        <p:nvSpPr>
          <p:cNvPr id="20" name="Text Placeholder 139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82625" y="58737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64FD02-1131-4B42-979C-345F503AD7F4}" type="datetime'2''''''''''''''''''''0''''''''''''''''0''8'''''''''''''''">
              <a:rPr lang="en-US" sz="1200"/>
              <a:pPr/>
              <a:t>2008</a:t>
            </a:fld>
            <a:endParaRPr lang="en-GB" sz="1200" dirty="0">
              <a:latin typeface="Arial"/>
              <a:sym typeface="Arial"/>
            </a:endParaRPr>
          </a:p>
        </p:txBody>
      </p:sp>
      <p:sp>
        <p:nvSpPr>
          <p:cNvPr id="44" name="Text Placeholder 5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849938" y="1628775"/>
            <a:ext cx="5000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0A53828-B944-45E9-AC39-8D50635C7D14}" type="datetime'Ai''''''r'' ''''''''B''''a''''lt''i''''''''''''''''''''c'">
              <a:rPr lang="en-US" sz="1000"/>
              <a:pPr/>
              <a:t>Air Baltic</a:t>
            </a:fld>
            <a:endParaRPr lang="en-GB" sz="1000" dirty="0">
              <a:sym typeface="+mn-lt"/>
            </a:endParaRPr>
          </a:p>
        </p:txBody>
      </p:sp>
      <p:sp>
        <p:nvSpPr>
          <p:cNvPr id="45" name="Text Placeholder 6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849938" y="2290763"/>
            <a:ext cx="436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68318C4-B99D-40E0-B1C3-3FF6B7B9922A}" type="datetime'''''''''''''R''''ya''''''''''''n''''''''a''''''''''''''''i''r'">
              <a:rPr lang="en-US" sz="1000"/>
              <a:pPr/>
              <a:t>Ryanair</a:t>
            </a:fld>
            <a:endParaRPr lang="en-GB" sz="1000" dirty="0">
              <a:sym typeface="+mn-lt"/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849938" y="3228975"/>
            <a:ext cx="4667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3636848-4085-4194-A841-7A9847B53FE6}" type="datetime'Wiz''''z'''''''''''''''''''''''''' ''''''A''''''''''ir'''''">
              <a:rPr lang="en-US" sz="1000"/>
              <a:pPr/>
              <a:t>Wizz Air</a:t>
            </a:fld>
            <a:endParaRPr lang="en-GB" sz="1000" dirty="0">
              <a:sym typeface="+mn-lt"/>
            </a:endParaRPr>
          </a:p>
        </p:txBody>
      </p:sp>
      <p:sp>
        <p:nvSpPr>
          <p:cNvPr id="47" name="Text Placeholder 8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849938" y="3795713"/>
            <a:ext cx="552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013327-F8FF-4AD2-8411-C97E9C7C7BF7}" type="datetime'Lu''''f''''''''''''''''t''''''''''h''''''an''s''''a'''''''''">
              <a:rPr lang="en-US" sz="1000"/>
              <a:pPr/>
              <a:t>Lufthansa</a:t>
            </a:fld>
            <a:endParaRPr lang="en-GB" sz="1000" dirty="0">
              <a:sym typeface="+mn-lt"/>
            </a:endParaRPr>
          </a:p>
        </p:txBody>
      </p:sp>
      <p:sp>
        <p:nvSpPr>
          <p:cNvPr id="50" name="Text Placeholder 11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849938" y="5119688"/>
            <a:ext cx="3794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40AD724-F40C-416E-B14D-867F04202D2A}" type="datetime'''''''O''''''''''t''''''''''''h''e''''''r''''s'''''''''''">
              <a:rPr lang="en-US" sz="1000"/>
              <a:pPr/>
              <a:t>Others</a:t>
            </a:fld>
            <a:endParaRPr lang="en-GB" sz="1000" dirty="0">
              <a:sym typeface="+mn-lt"/>
            </a:endParaRPr>
          </a:p>
        </p:txBody>
      </p:sp>
      <p:sp>
        <p:nvSpPr>
          <p:cNvPr id="28" name="Text Placeholder 146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549900" y="58737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7779A6-392E-44DE-B064-60430D84AA10}" type="datetime'''''''''''''''2''0''''''1''''''3'''''''''''">
              <a:rPr lang="en-US" sz="1200">
                <a:latin typeface="Arial"/>
                <a:sym typeface="Arial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GB" sz="1200" dirty="0">
              <a:latin typeface="Arial"/>
              <a:sym typeface="Arial"/>
            </a:endParaRPr>
          </a:p>
        </p:txBody>
      </p:sp>
      <p:sp>
        <p:nvSpPr>
          <p:cNvPr id="27" name="Text Placeholder 145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578350" y="58737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D546E3-B14F-4D5A-ACAC-F453E3C03FCB}" type="datetime'2''''01''''''''''''''''''''''''''''2'''''''''''''''">
              <a:rPr lang="en-US" sz="1200">
                <a:latin typeface="Arial"/>
                <a:sym typeface="Arial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GB" sz="1200" dirty="0">
              <a:latin typeface="Arial"/>
              <a:sym typeface="Arial"/>
            </a:endParaRPr>
          </a:p>
        </p:txBody>
      </p:sp>
      <p:sp>
        <p:nvSpPr>
          <p:cNvPr id="114" name="Text Box 12"/>
          <p:cNvSpPr txBox="1">
            <a:spLocks noChangeArrowheads="1"/>
          </p:cNvSpPr>
          <p:nvPr/>
        </p:nvSpPr>
        <p:spPr bwMode="auto">
          <a:xfrm>
            <a:off x="399133" y="6152963"/>
            <a:ext cx="83511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Source: Vilnius Airport data, Lufthansa Consulting</a:t>
            </a:r>
            <a:endParaRPr lang="en-US" sz="1000" dirty="0"/>
          </a:p>
          <a:p>
            <a:pPr algn="l" eaLnBrk="1" hangingPunct="1"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115" name="Rectangle 5"/>
          <p:cNvSpPr txBox="1">
            <a:spLocks noChangeArrowheads="1"/>
          </p:cNvSpPr>
          <p:nvPr/>
        </p:nvSpPr>
        <p:spPr bwMode="auto">
          <a:xfrm>
            <a:off x="6605516" y="1519402"/>
            <a:ext cx="2115403" cy="410828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72000" rIns="90000" bIns="72000"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338" indent="-1905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104933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1333500" indent="-93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1620838" indent="-96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180975" indent="-180975" eaLnBrk="1" hangingPunct="1">
              <a:spcBef>
                <a:spcPts val="0"/>
              </a:spcBef>
              <a:spcAft>
                <a:spcPts val="300"/>
              </a:spcAft>
              <a:buClr>
                <a:srgbClr val="63636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400" dirty="0" smtClean="0">
                <a:solidFill>
                  <a:srgbClr val="636363"/>
                </a:solidFill>
              </a:rPr>
              <a:t>Airlines operating in Vilnius never recaptured the passengers lost when </a:t>
            </a:r>
            <a:r>
              <a:rPr lang="en-US" sz="1400" dirty="0" err="1" smtClean="0">
                <a:solidFill>
                  <a:srgbClr val="636363"/>
                </a:solidFill>
              </a:rPr>
              <a:t>FlyLAL</a:t>
            </a:r>
            <a:r>
              <a:rPr lang="en-US" sz="1400" dirty="0" smtClean="0">
                <a:solidFill>
                  <a:srgbClr val="636363"/>
                </a:solidFill>
              </a:rPr>
              <a:t> went bankruptcy</a:t>
            </a:r>
          </a:p>
          <a:p>
            <a:pPr marL="180975" indent="-180975" eaLnBrk="1" hangingPunct="1">
              <a:spcBef>
                <a:spcPts val="0"/>
              </a:spcBef>
              <a:spcAft>
                <a:spcPts val="300"/>
              </a:spcAft>
              <a:buClr>
                <a:srgbClr val="636363"/>
              </a:buClr>
              <a:buSzPct val="80000"/>
              <a:buFont typeface="Wingdings" pitchFamily="2" charset="2"/>
              <a:buChar char="n"/>
              <a:defRPr/>
            </a:pPr>
            <a:endParaRPr lang="en-US" sz="1400" dirty="0" smtClean="0">
              <a:solidFill>
                <a:srgbClr val="636363"/>
              </a:solidFill>
            </a:endParaRPr>
          </a:p>
          <a:p>
            <a:pPr marL="180975" indent="-180975" eaLnBrk="1" hangingPunct="1">
              <a:spcBef>
                <a:spcPts val="0"/>
              </a:spcBef>
              <a:spcAft>
                <a:spcPts val="300"/>
              </a:spcAft>
              <a:buClr>
                <a:srgbClr val="63636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400" dirty="0" smtClean="0">
                <a:solidFill>
                  <a:srgbClr val="636363"/>
                </a:solidFill>
              </a:rPr>
              <a:t>Only the stimulation of the market by Ryanair and </a:t>
            </a:r>
            <a:r>
              <a:rPr lang="en-US" sz="1400" dirty="0" err="1" smtClean="0">
                <a:solidFill>
                  <a:srgbClr val="636363"/>
                </a:solidFill>
              </a:rPr>
              <a:t>Wizz</a:t>
            </a:r>
            <a:r>
              <a:rPr lang="en-US" sz="1400" dirty="0" smtClean="0">
                <a:solidFill>
                  <a:srgbClr val="636363"/>
                </a:solidFill>
              </a:rPr>
              <a:t> Air allowed to recover a decent traffic</a:t>
            </a:r>
          </a:p>
          <a:p>
            <a:pPr marL="180975" indent="-180975" eaLnBrk="1" hangingPunct="1">
              <a:spcBef>
                <a:spcPts val="0"/>
              </a:spcBef>
              <a:spcAft>
                <a:spcPts val="300"/>
              </a:spcAft>
              <a:buClr>
                <a:srgbClr val="636363"/>
              </a:buClr>
              <a:buSzPct val="80000"/>
              <a:buFont typeface="Wingdings" pitchFamily="2" charset="2"/>
              <a:buChar char="n"/>
              <a:defRPr/>
            </a:pPr>
            <a:endParaRPr lang="en-US" sz="1400" dirty="0">
              <a:solidFill>
                <a:srgbClr val="636363"/>
              </a:solidFill>
            </a:endParaRPr>
          </a:p>
          <a:p>
            <a:pPr marL="180975" indent="-180975" eaLnBrk="1" hangingPunct="1">
              <a:spcBef>
                <a:spcPts val="0"/>
              </a:spcBef>
              <a:spcAft>
                <a:spcPts val="300"/>
              </a:spcAft>
              <a:buClr>
                <a:srgbClr val="63636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400" dirty="0" smtClean="0">
                <a:solidFill>
                  <a:srgbClr val="636363"/>
                </a:solidFill>
              </a:rPr>
              <a:t>Would </a:t>
            </a:r>
            <a:r>
              <a:rPr lang="en-US" sz="1400" dirty="0" err="1" smtClean="0">
                <a:solidFill>
                  <a:srgbClr val="636363"/>
                </a:solidFill>
              </a:rPr>
              <a:t>FlyLaL</a:t>
            </a:r>
            <a:r>
              <a:rPr lang="en-US" sz="1400" dirty="0" smtClean="0">
                <a:solidFill>
                  <a:srgbClr val="636363"/>
                </a:solidFill>
              </a:rPr>
              <a:t> continued, dynamics would have been completely changed and airport </a:t>
            </a:r>
            <a:r>
              <a:rPr lang="en-US" sz="1400" smtClean="0">
                <a:solidFill>
                  <a:srgbClr val="636363"/>
                </a:solidFill>
              </a:rPr>
              <a:t>more profitable </a:t>
            </a:r>
            <a:r>
              <a:rPr lang="en-US" sz="1400" dirty="0" smtClean="0">
                <a:solidFill>
                  <a:srgbClr val="636363"/>
                </a:solidFill>
              </a:rPr>
              <a:t>for the state</a:t>
            </a:r>
            <a:endParaRPr lang="en-US" sz="1400" dirty="0">
              <a:solidFill>
                <a:srgbClr val="63636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2149" y="4006213"/>
            <a:ext cx="9428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050" dirty="0" smtClean="0"/>
              <a:t>Small Planet</a:t>
            </a:r>
          </a:p>
          <a:p>
            <a:pPr algn="l">
              <a:spcBef>
                <a:spcPts val="0"/>
              </a:spcBef>
            </a:pPr>
            <a:r>
              <a:rPr lang="de-DE" sz="1050" dirty="0" smtClean="0"/>
              <a:t>Airlines</a:t>
            </a:r>
            <a:endParaRPr lang="en-GB" sz="1050" dirty="0"/>
          </a:p>
        </p:txBody>
      </p:sp>
      <p:sp>
        <p:nvSpPr>
          <p:cNvPr id="52" name="TextBox 51"/>
          <p:cNvSpPr txBox="1"/>
          <p:nvPr/>
        </p:nvSpPr>
        <p:spPr>
          <a:xfrm>
            <a:off x="5741346" y="4349776"/>
            <a:ext cx="9973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050" dirty="0" smtClean="0"/>
              <a:t>Scandinavian</a:t>
            </a:r>
          </a:p>
          <a:p>
            <a:pPr algn="l">
              <a:spcBef>
                <a:spcPts val="0"/>
              </a:spcBef>
            </a:pPr>
            <a:r>
              <a:rPr lang="en-US" sz="1050" dirty="0" smtClean="0"/>
              <a:t>Airlines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39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kumimoji="0" lang="en-GB" sz="12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6" name="Titel 7"/>
          <p:cNvSpPr txBox="1">
            <a:spLocks/>
          </p:cNvSpPr>
          <p:nvPr/>
        </p:nvSpPr>
        <p:spPr bwMode="auto">
          <a:xfrm>
            <a:off x="388381" y="0"/>
            <a:ext cx="836191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35F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731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6731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6731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6731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11303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15875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20447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25019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dirty="0" smtClean="0"/>
              <a:t>Even if to import services then carrier without true mission to serve the area will leave or reduce as seen by the example of Air Baltic</a:t>
            </a:r>
            <a:endParaRPr lang="en-US" kern="0" dirty="0"/>
          </a:p>
        </p:txBody>
      </p:sp>
      <p:sp>
        <p:nvSpPr>
          <p:cNvPr id="238598" name="Rectangle 6"/>
          <p:cNvSpPr>
            <a:spLocks noGrp="1" noChangeArrowheads="1"/>
          </p:cNvSpPr>
          <p:nvPr>
            <p:ph idx="1"/>
          </p:nvPr>
        </p:nvSpPr>
        <p:spPr>
          <a:xfrm>
            <a:off x="412456" y="899930"/>
            <a:ext cx="8356599" cy="408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Market share of passenger traffic in VNO by carriers</a:t>
            </a:r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99133" y="6152963"/>
            <a:ext cx="83511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Source: Vilnius Airport data, Lufthansa Consulting</a:t>
            </a:r>
            <a:endParaRPr lang="en-US" sz="1000" dirty="0"/>
          </a:p>
          <a:p>
            <a:pPr algn="l" eaLnBrk="1" hangingPunct="1"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Estonian Aviation Seminar, 12 November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-152400" y="1028700"/>
          <a:ext cx="7029551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iagramm" r:id="rId22" imgW="7033482" imgH="4876747" progId="MSGraph.Chart.8">
                  <p:embed followColorScheme="full"/>
                </p:oleObj>
              </mc:Choice>
              <mc:Fallback>
                <p:oleObj name="Diagramm" r:id="rId22" imgW="7033482" imgH="487674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-152400" y="1028700"/>
                        <a:ext cx="7029551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Placeholder 24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578600" y="5743575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B89006-233F-4D90-A80F-E79734F7070C}" type="datetime'''''''''''''2''0''''''''''''''''''''''1''''''3'''''''''">
              <a:rPr lang="en-US" sz="1400">
                <a:latin typeface="Arial"/>
                <a:sym typeface="Arial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GB" sz="1400" dirty="0">
              <a:latin typeface="Arial"/>
              <a:sym typeface="Arial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464175" y="5743575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887B3D-2896-4B67-9F5B-0E17AD5F7DCB}" type="datetime'''''''''''''2''''''''''''0''''''1''''''2'''''''''''''''">
              <a:rPr lang="en-US" sz="1400">
                <a:latin typeface="Arial"/>
                <a:sym typeface="Arial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GB" sz="1400" dirty="0">
              <a:latin typeface="Arial"/>
              <a:sym typeface="Arial"/>
            </a:endParaRPr>
          </a:p>
        </p:txBody>
      </p:sp>
      <p:sp>
        <p:nvSpPr>
          <p:cNvPr id="37" name="Text Placeholder 2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356100" y="5743575"/>
            <a:ext cx="3937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58F040-C131-418B-B2C3-83E3822927AC}" type="datetime'2''''''''''''''''''''''''''0''''''''''''11'''''">
              <a:rPr lang="en-US" sz="1400">
                <a:latin typeface="Arial"/>
                <a:sym typeface="Arial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2011</a:t>
            </a:fld>
            <a:endParaRPr lang="en-GB" sz="1400" dirty="0">
              <a:latin typeface="Arial"/>
              <a:sym typeface="Arial"/>
            </a:endParaRPr>
          </a:p>
        </p:txBody>
      </p:sp>
      <p:sp>
        <p:nvSpPr>
          <p:cNvPr id="33" name="Text Placeholder 18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235325" y="5743575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3D5EC-8BDC-4D09-8459-446AD2AE92F5}" type="datetime'''''2''''''''''''''''''''''''''''''''''''0''''''''''10'">
              <a:rPr lang="en-US" sz="1400"/>
              <a:pPr/>
              <a:t>2010</a:t>
            </a:fld>
            <a:endParaRPr lang="en-GB" sz="1400" dirty="0">
              <a:latin typeface="Arial"/>
              <a:sym typeface="Arial"/>
            </a:endParaRPr>
          </a:p>
        </p:txBody>
      </p:sp>
      <p:sp>
        <p:nvSpPr>
          <p:cNvPr id="32" name="Text Placeholder 1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120900" y="5743575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3611E0-9E17-4303-9AAB-D4B122AC837C}" type="datetime'''''''''''''''''''''''''2''''0''''0''''''''9'''''''''''">
              <a:rPr lang="en-US" sz="1400"/>
              <a:pPr/>
              <a:t>2009</a:t>
            </a:fld>
            <a:endParaRPr lang="en-GB" sz="1400" dirty="0">
              <a:latin typeface="Arial"/>
              <a:sym typeface="Arial"/>
            </a:endParaRPr>
          </a:p>
        </p:txBody>
      </p:sp>
      <p:sp>
        <p:nvSpPr>
          <p:cNvPr id="31" name="Text Placeholder 16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06475" y="5743575"/>
            <a:ext cx="406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D31B71-EC5A-474A-9600-D5E8D21DA00B}" type="datetime'''''''''''''''''''20''''''''''''''''''''''0''''''''''''8'">
              <a:rPr lang="en-US" sz="1400"/>
              <a:pPr/>
              <a:t>2008</a:t>
            </a:fld>
            <a:endParaRPr lang="en-GB" sz="1400" dirty="0">
              <a:latin typeface="Arial"/>
              <a:sym typeface="Arial"/>
            </a:endParaRPr>
          </a:p>
        </p:txBody>
      </p:sp>
      <p:sp>
        <p:nvSpPr>
          <p:cNvPr id="28" name="Text Placeholder 1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927851" y="1400175"/>
            <a:ext cx="6000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CD8A00C-144B-4683-841C-10584B5F17F4}" type="datetime'''A''ir'' ''''''''''''''''''''''Bal''''''t''i''''''c'''''''">
              <a:rPr lang="en-US" sz="1200"/>
              <a:pPr/>
              <a:t>Air Baltic</a:t>
            </a:fld>
            <a:endParaRPr lang="en-GB" sz="1200" dirty="0">
              <a:sym typeface="+mn-lt"/>
            </a:endParaRPr>
          </a:p>
        </p:txBody>
      </p:sp>
      <p:sp>
        <p:nvSpPr>
          <p:cNvPr id="35" name="Text Placeholder 16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927851" y="3948113"/>
            <a:ext cx="13843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2BD44F5-95D9-471F-8894-E10BC1595654}" type="datetime'''Sm''''''al''l ''''''Pl''a''''''n''et'''''''' Airli''''nes'''">
              <a:rPr lang="en-US" sz="1200"/>
              <a:pPr/>
              <a:t>Small Planet Airlines</a:t>
            </a:fld>
            <a:endParaRPr lang="en-GB" sz="1200" dirty="0">
              <a:sym typeface="+mn-lt"/>
            </a:endParaRPr>
          </a:p>
        </p:txBody>
      </p:sp>
      <p:sp>
        <p:nvSpPr>
          <p:cNvPr id="29" name="Text Placeholder 1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927850" y="2076450"/>
            <a:ext cx="522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2573C7-D97B-412F-AFB0-58C8AF15B83D}" type="datetime'''''''''''''R''y''''''''''''a''na''''''''''i''''r'''">
              <a:rPr lang="en-US" sz="1200"/>
              <a:pPr/>
              <a:t>Ryanair</a:t>
            </a:fld>
            <a:endParaRPr lang="en-GB" sz="1200" dirty="0">
              <a:sym typeface="+mn-lt"/>
            </a:endParaRPr>
          </a:p>
        </p:txBody>
      </p:sp>
      <p:sp>
        <p:nvSpPr>
          <p:cNvPr id="38" name="Text Placeholder 18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927850" y="4943475"/>
            <a:ext cx="4572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D1212F7-2879-47DF-BCE8-98231CFFFE67}" type="datetime'''''''''''''''''''''''O''''t''''''''''''h''''e''''rs'''''''''">
              <a:rPr lang="en-US" sz="1200"/>
              <a:pPr/>
              <a:t>Others</a:t>
            </a:fld>
            <a:endParaRPr lang="en-GB" sz="1200" dirty="0">
              <a:sym typeface="+mn-lt"/>
            </a:endParaRPr>
          </a:p>
        </p:txBody>
      </p:sp>
      <p:sp>
        <p:nvSpPr>
          <p:cNvPr id="30" name="Text Placeholder 14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927851" y="3028950"/>
            <a:ext cx="5508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66B284-AC1D-4608-9FE4-767D914806D6}" type="datetime'W''''''''iz''''z'''' ''''Ai''''r'''''''''''''''''''''''''''">
              <a:rPr lang="en-US" sz="1200"/>
              <a:pPr/>
              <a:t>Wizz Air</a:t>
            </a:fld>
            <a:endParaRPr lang="en-GB" sz="1200" dirty="0">
              <a:sym typeface="+mn-lt"/>
            </a:endParaRPr>
          </a:p>
        </p:txBody>
      </p:sp>
      <p:sp>
        <p:nvSpPr>
          <p:cNvPr id="34" name="Text Placeholder 15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927850" y="3600450"/>
            <a:ext cx="6667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9EDCDC7-29ED-4C0D-A303-B517D244DCC4}" type="datetime'L''uf''''t''''h''''''a''''n''''''''''''''''''sa'''''''''''''">
              <a:rPr lang="en-US" sz="1200"/>
              <a:pPr/>
              <a:t>Lufthansa</a:t>
            </a:fld>
            <a:endParaRPr lang="en-GB" sz="1200" dirty="0">
              <a:sym typeface="+mn-lt"/>
            </a:endParaRPr>
          </a:p>
        </p:txBody>
      </p:sp>
      <p:sp>
        <p:nvSpPr>
          <p:cNvPr id="36" name="Text Placeholder 17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927850" y="4267200"/>
            <a:ext cx="14414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7FA479-A4DF-4803-BF9D-402BD42C8424}" type="datetime'Sc''an''d''i''''n''a''vi''a''''n Ai''r''l''i''''ne''''''s'''">
              <a:rPr lang="en-US" sz="1200"/>
              <a:pPr/>
              <a:t>Scandinavian Airlines</a:t>
            </a:fld>
            <a:endParaRPr lang="en-GB" sz="12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7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Titel 3143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Agenda</a:t>
            </a:r>
            <a:endParaRPr lang="en-US" sz="2000" dirty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88381" y="1397000"/>
            <a:ext cx="836191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/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Past 20 Years</a:t>
            </a:r>
            <a:endParaRPr lang="en-US" sz="1600" dirty="0" smtClean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Importance of Aviation</a:t>
            </a:r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b="1" dirty="0" smtClean="0"/>
              <a:t>Next 20 years</a:t>
            </a:r>
            <a:endParaRPr lang="en-US" sz="1600" b="1" dirty="0" smtClean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600" dirty="0" smtClean="0"/>
              <a:t>Contacts</a:t>
            </a:r>
            <a:endParaRPr lang="en-US" sz="1600" dirty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600" dirty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smtClean="0"/>
              <a:t>Estonian Aviation Seminar, 12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With the optimistic (11%) scenario the growth is exponential and impossibly high where as pessimistic (2%) growth unsatisfactory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772482269"/>
              </p:ext>
            </p:extLst>
          </p:nvPr>
        </p:nvGraphicFramePr>
        <p:xfrm>
          <a:off x="388938" y="1397000"/>
          <a:ext cx="5375368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682777" y="1495341"/>
            <a:ext cx="3318533" cy="496127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t-EE" kern="0" dirty="0" smtClean="0"/>
              <a:t>For the base scenario looking average growth rate of 4% over the last 7 years (after recession) airport volumes would reach 4.6 M passengers</a:t>
            </a:r>
          </a:p>
          <a:p>
            <a:r>
              <a:rPr lang="et-EE" kern="0" dirty="0" smtClean="0"/>
              <a:t>For the optimistic scenario of 10% growth rate (last 20 years average) per year airport would end up in 2035 with more than 15 M passengers</a:t>
            </a:r>
          </a:p>
          <a:p>
            <a:r>
              <a:rPr lang="et-EE" kern="0" dirty="0" smtClean="0"/>
              <a:t>In the case of pessimistic scenario growth will be 2% (average of last 3 years) resulting in 3.1 M passengers in 2035</a:t>
            </a:r>
            <a:endParaRPr lang="de-DE" kern="0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8938" y="6069573"/>
            <a:ext cx="83511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Source: Lufthansa Consulting</a:t>
            </a:r>
            <a:endParaRPr lang="en-US" sz="1000" dirty="0"/>
          </a:p>
          <a:p>
            <a:pPr algn="l" eaLnBrk="1" hangingPunct="1">
              <a:spcBef>
                <a:spcPct val="500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385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What will determine which path will follow for Estonia for the next 20 years? </a:t>
            </a:r>
            <a:r>
              <a:rPr lang="et-EE" b="1" dirty="0" smtClean="0"/>
              <a:t>The will of people and decision makers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9340" y="1318785"/>
            <a:ext cx="3936251" cy="496127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73038" algn="l" rtl="0" eaLnBrk="1" fontAlgn="base" hangingPunct="1">
              <a:spcBef>
                <a:spcPct val="20000"/>
              </a:spcBef>
              <a:spcAft>
                <a:spcPts val="336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2pPr>
            <a:lvl3pPr marL="622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8080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4pPr>
            <a:lvl5pPr marL="9810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5pPr>
            <a:lvl6pPr marL="20780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6pPr>
            <a:lvl7pPr marL="25352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7pPr>
            <a:lvl8pPr marL="29924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8pPr>
            <a:lvl9pPr marL="3449638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t-EE" kern="0" dirty="0" smtClean="0"/>
              <a:t>Sucess/Failure of Nordic Aviation Group and their strategy and growth platform</a:t>
            </a:r>
          </a:p>
          <a:p>
            <a:r>
              <a:rPr lang="et-EE" kern="0" dirty="0" smtClean="0"/>
              <a:t>Ministerial plans for the PSO services from/to the islands</a:t>
            </a:r>
          </a:p>
          <a:p>
            <a:r>
              <a:rPr lang="et-EE" kern="0" dirty="0" smtClean="0"/>
              <a:t>Competitive situation around (Finnair, airBaltic, SAS) and their strategic decision</a:t>
            </a:r>
          </a:p>
          <a:p>
            <a:r>
              <a:rPr lang="et-EE" kern="0" dirty="0" smtClean="0"/>
              <a:t>Ability to increase inbound tourism to Estonia</a:t>
            </a:r>
          </a:p>
          <a:p>
            <a:r>
              <a:rPr lang="et-EE" kern="0" dirty="0" smtClean="0"/>
              <a:t>State priorities for the long-term development of the aviation sector:</a:t>
            </a:r>
          </a:p>
          <a:p>
            <a:pPr lvl="1"/>
            <a:r>
              <a:rPr lang="et-EE" kern="0" dirty="0" smtClean="0"/>
              <a:t>Services vs Production</a:t>
            </a:r>
          </a:p>
          <a:p>
            <a:pPr lvl="1"/>
            <a:r>
              <a:rPr lang="et-EE" kern="0" dirty="0" smtClean="0"/>
              <a:t>Maritime vs Aviation</a:t>
            </a:r>
          </a:p>
          <a:p>
            <a:pPr lvl="1"/>
            <a:r>
              <a:rPr lang="et-EE" kern="0" dirty="0" smtClean="0"/>
              <a:t>Road vs Rail</a:t>
            </a:r>
          </a:p>
          <a:p>
            <a:pPr lvl="1"/>
            <a:endParaRPr lang="et-EE" kern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5" y="1326776"/>
            <a:ext cx="2657056" cy="47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1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Titel 3143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Agenda</a:t>
            </a:r>
            <a:endParaRPr lang="en-US" sz="2000" dirty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88381" y="1397000"/>
            <a:ext cx="836191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/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Past 20 Years</a:t>
            </a:r>
            <a:endParaRPr lang="en-US" sz="1600" dirty="0" smtClean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Importance of Aviation</a:t>
            </a:r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Next 20 years</a:t>
            </a:r>
            <a:endParaRPr lang="en-US" sz="1600" dirty="0" smtClean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600" b="1" dirty="0" smtClean="0"/>
              <a:t>Contact</a:t>
            </a:r>
            <a:endParaRPr lang="en-US" sz="1600" b="1" dirty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600" dirty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smtClean="0"/>
              <a:t>Estonian Aviation Seminar, 12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3700" y="6615471"/>
            <a:ext cx="5669280" cy="123111"/>
          </a:xfrm>
        </p:spPr>
        <p:txBody>
          <a:bodyPr/>
          <a:lstStyle/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81012" y="1226018"/>
            <a:ext cx="218002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>
              <a:spcBef>
                <a:spcPct val="50000"/>
              </a:spcBef>
              <a:buSzTx/>
            </a:pPr>
            <a:r>
              <a:rPr lang="en-US" sz="1600" b="1" dirty="0" smtClean="0"/>
              <a:t>Sven Kukemelk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200" b="1" dirty="0" smtClean="0"/>
              <a:t>Consultant</a:t>
            </a:r>
            <a:endParaRPr lang="en-US" sz="12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8701" y="1900705"/>
            <a:ext cx="34829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38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Lufthansa Consulting </a:t>
            </a:r>
            <a:r>
              <a:rPr kumimoji="0" lang="en-US" alt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GmbH</a:t>
            </a:r>
            <a:endParaRPr kumimoji="0" lang="et-EE" alt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t-EE" alt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FRA ZQ</a:t>
            </a:r>
            <a:endParaRPr kumimoji="0" lang="en-US" altLang="de-DE" sz="1200" b="0" i="0" u="none" strike="noStrike" kern="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t-E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FAC 1/ Frankfurt Airport Center 1</a:t>
            </a: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t-E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Building B, 7. OG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t-E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Hugo-Eckner-Ring</a:t>
            </a: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6054</a:t>
            </a:r>
            <a:r>
              <a:rPr kumimoji="0" lang="et-E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, Frankfurt, Germany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de-DE" sz="1200" b="0" i="0" u="none" strike="noStrike" kern="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Mob:</a:t>
            </a:r>
            <a:r>
              <a:rPr lang="et-EE" altLang="de-DE" sz="1200" kern="0" dirty="0">
                <a:solidFill>
                  <a:srgbClr val="636363"/>
                </a:solidFill>
              </a:rPr>
              <a:t>	</a:t>
            </a:r>
            <a:r>
              <a:rPr kumimoji="0" lang="en-US" alt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+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  <a:cs typeface="Arial" charset="0"/>
              </a:rPr>
              <a:t>49 (0) 151 589 40 </a:t>
            </a:r>
            <a:r>
              <a:rPr kumimoji="0" lang="et-E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  <a:cs typeface="Arial" charset="0"/>
              </a:rPr>
              <a:t>567</a:t>
            </a: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Fax:	+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49 69 696 20830 </a:t>
            </a: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</a:br>
            <a:endParaRPr kumimoji="0" lang="en-US" altLang="de-DE" sz="1200" b="0" i="0" u="none" strike="noStrike" kern="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e-mail: </a:t>
            </a:r>
            <a:r>
              <a:rPr kumimoji="0" lang="et-E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Sven.Kukemelk</a:t>
            </a: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@LHConsulting.com</a:t>
            </a: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</a:br>
            <a:endParaRPr kumimoji="0" lang="en-US" altLang="de-DE" sz="1200" b="0" i="0" u="none" strike="noStrike" kern="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B3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charset="0"/>
              </a:rPr>
              <a:t>www.LHConsulting.com</a:t>
            </a:r>
          </a:p>
        </p:txBody>
      </p:sp>
    </p:spTree>
    <p:extLst>
      <p:ext uri="{BB962C8B-B14F-4D97-AF65-F5344CB8AC3E}">
        <p14:creationId xmlns:p14="http://schemas.microsoft.com/office/powerpoint/2010/main" val="17398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t-EE" dirty="0" smtClean="0"/>
              <a:t>12</a:t>
            </a:r>
            <a:r>
              <a:rPr lang="en-US" dirty="0" smtClean="0"/>
              <a:t>.</a:t>
            </a:r>
            <a:r>
              <a:rPr lang="et-EE" dirty="0" smtClean="0"/>
              <a:t>11</a:t>
            </a:r>
            <a:r>
              <a:rPr lang="en-US" dirty="0" smtClean="0"/>
              <a:t>.2015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ctrTitle" sz="quarter"/>
          </p:nvPr>
        </p:nvSpPr>
        <p:spPr>
          <a:xfrm>
            <a:off x="3742654" y="2718809"/>
            <a:ext cx="4634583" cy="769441"/>
          </a:xfrm>
        </p:spPr>
        <p:txBody>
          <a:bodyPr/>
          <a:lstStyle/>
          <a:p>
            <a:r>
              <a:rPr lang="et-EE" dirty="0" smtClean="0"/>
              <a:t>The View on Estonian Aviation for the Next 20 Years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t-EE" dirty="0" smtClean="0"/>
              <a:t>20th Estonian Aviation Seminar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2" y="2178271"/>
            <a:ext cx="2532292" cy="22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Titel 3143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Agenda</a:t>
            </a:r>
            <a:endParaRPr lang="en-US" sz="2000" dirty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88381" y="1397000"/>
            <a:ext cx="836191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/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b="1" dirty="0" smtClean="0"/>
              <a:t>Past 20 Years</a:t>
            </a:r>
            <a:endParaRPr lang="en-US" sz="1600" b="1" dirty="0" smtClean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Importance of Aviation</a:t>
            </a:r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Next </a:t>
            </a:r>
            <a:r>
              <a:rPr lang="et-EE" sz="1600" smtClean="0"/>
              <a:t>20 years</a:t>
            </a:r>
            <a:endParaRPr lang="en-US" sz="1600" dirty="0" smtClean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600" dirty="0" smtClean="0"/>
              <a:t>Contacts</a:t>
            </a:r>
            <a:endParaRPr lang="en-US" sz="1600" dirty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600" dirty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smtClean="0"/>
              <a:t>Estonian Aviation Seminar, 12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Over the last 20 years we have seen the passenger volumes more than quadruple with expected 2.1 M passengers in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2486703112"/>
              </p:ext>
            </p:extLst>
          </p:nvPr>
        </p:nvGraphicFramePr>
        <p:xfrm>
          <a:off x="388938" y="1397000"/>
          <a:ext cx="8361362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938" y="6235358"/>
            <a:ext cx="362278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000" dirty="0">
                <a:solidFill>
                  <a:srgbClr val="636363"/>
                </a:solidFill>
              </a:rPr>
              <a:t>Source: </a:t>
            </a:r>
            <a:r>
              <a:rPr lang="et-EE" sz="1000" dirty="0" smtClean="0">
                <a:solidFill>
                  <a:srgbClr val="636363"/>
                </a:solidFill>
              </a:rPr>
              <a:t>Tallinn Airport Statistics, Note- 2015 is 10 month figures</a:t>
            </a:r>
            <a:endParaRPr lang="en-US" sz="1000"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The peak in regional airports remain at the time when Estonian Air operated 33 seater Saab aircraft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938" y="6235358"/>
            <a:ext cx="362278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000" dirty="0">
                <a:solidFill>
                  <a:srgbClr val="636363"/>
                </a:solidFill>
              </a:rPr>
              <a:t>Source: </a:t>
            </a:r>
            <a:r>
              <a:rPr lang="et-EE" sz="1000" dirty="0" smtClean="0">
                <a:solidFill>
                  <a:srgbClr val="636363"/>
                </a:solidFill>
              </a:rPr>
              <a:t>Tallinn Airport Statistics, Note- 2015 is 10 month figures</a:t>
            </a:r>
            <a:endParaRPr lang="en-US" sz="1000" dirty="0">
              <a:solidFill>
                <a:srgbClr val="636363"/>
              </a:solidFill>
            </a:endParaRPr>
          </a:p>
        </p:txBody>
      </p:sp>
      <p:graphicFrame>
        <p:nvGraphicFramePr>
          <p:cNvPr id="8" name="Picture Placeholder 7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735329078"/>
              </p:ext>
            </p:extLst>
          </p:nvPr>
        </p:nvGraphicFramePr>
        <p:xfrm>
          <a:off x="388938" y="1397000"/>
          <a:ext cx="8361362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3715890" y="2273798"/>
            <a:ext cx="2559404" cy="13389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 the example of Riga Airport base carrier is fundamental to growth and development of an airport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Estonian Aviation Seminar, 12 November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648462706"/>
              </p:ext>
            </p:extLst>
          </p:nvPr>
        </p:nvGraphicFramePr>
        <p:xfrm>
          <a:off x="388938" y="1397000"/>
          <a:ext cx="8361362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Titel 3143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Agenda</a:t>
            </a:r>
            <a:endParaRPr lang="en-US" sz="2000" dirty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88381" y="1397000"/>
            <a:ext cx="836191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/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Past 20 Years</a:t>
            </a:r>
            <a:endParaRPr lang="en-US" sz="1600" dirty="0" smtClean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b="1" dirty="0" smtClean="0"/>
              <a:t>Importance of Aviation</a:t>
            </a:r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t-EE" sz="1600" dirty="0" smtClean="0"/>
              <a:t>Next 20 years</a:t>
            </a:r>
            <a:endParaRPr lang="en-US" sz="1600" dirty="0" smtClean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600" dirty="0" smtClean="0"/>
              <a:t>Contacts</a:t>
            </a:r>
            <a:endParaRPr lang="en-US" sz="1600" dirty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600" dirty="0"/>
          </a:p>
          <a:p>
            <a: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smtClean="0"/>
              <a:t>Estonian Aviation Seminar, 12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760" y="7938"/>
            <a:ext cx="8985504" cy="914400"/>
          </a:xfrm>
        </p:spPr>
        <p:txBody>
          <a:bodyPr/>
          <a:lstStyle/>
          <a:p>
            <a:pPr marL="739775" eaLnBrk="1" hangingPunct="1"/>
            <a:r>
              <a:rPr lang="en-US" dirty="0" smtClean="0"/>
              <a:t>Airlines have lowest profit margins as landscape is faced with strongest competition but all other sectors start benefitting immediately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362950" y="0"/>
            <a:ext cx="76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D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B300"/>
              </a:buClr>
              <a:buSzTx/>
            </a:pPr>
            <a:endParaRPr lang="en-US" sz="4000" b="1" dirty="0">
              <a:solidFill>
                <a:srgbClr val="636363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95158" y="6312302"/>
            <a:ext cx="220252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000" dirty="0">
                <a:solidFill>
                  <a:srgbClr val="636363"/>
                </a:solidFill>
              </a:rPr>
              <a:t>Source: </a:t>
            </a:r>
            <a:r>
              <a:rPr lang="en-US" sz="1000" dirty="0" smtClean="0">
                <a:solidFill>
                  <a:srgbClr val="636363"/>
                </a:solidFill>
              </a:rPr>
              <a:t>Lufthansa Consulting research</a:t>
            </a:r>
            <a:endParaRPr lang="en-US" sz="1000" dirty="0">
              <a:solidFill>
                <a:srgbClr val="636363"/>
              </a:solidFill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110342" y="5466491"/>
            <a:ext cx="422275" cy="384175"/>
          </a:xfrm>
          <a:prstGeom prst="rect">
            <a:avLst/>
          </a:prstGeom>
          <a:solidFill>
            <a:srgbClr val="DDDDDD"/>
          </a:solidFill>
          <a:ln w="12700">
            <a:solidFill>
              <a:srgbClr val="636363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2177142" y="5485541"/>
            <a:ext cx="431800" cy="365125"/>
          </a:xfrm>
          <a:prstGeom prst="rect">
            <a:avLst/>
          </a:prstGeom>
          <a:solidFill>
            <a:srgbClr val="DDDDDD"/>
          </a:solidFill>
          <a:ln w="12700">
            <a:solidFill>
              <a:srgbClr val="636363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3243942" y="5725254"/>
            <a:ext cx="422275" cy="115888"/>
          </a:xfrm>
          <a:prstGeom prst="rect">
            <a:avLst/>
          </a:prstGeom>
          <a:solidFill>
            <a:srgbClr val="515E7F"/>
          </a:solidFill>
          <a:ln w="12700">
            <a:solidFill>
              <a:srgbClr val="636363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4348842" y="5523641"/>
            <a:ext cx="422275" cy="327025"/>
          </a:xfrm>
          <a:prstGeom prst="rect">
            <a:avLst/>
          </a:prstGeom>
          <a:solidFill>
            <a:srgbClr val="DDDDDD"/>
          </a:solidFill>
          <a:ln w="12700">
            <a:solidFill>
              <a:srgbClr val="636363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453742" y="5580791"/>
            <a:ext cx="431800" cy="269875"/>
          </a:xfrm>
          <a:prstGeom prst="rect">
            <a:avLst/>
          </a:prstGeom>
          <a:solidFill>
            <a:srgbClr val="DDDDDD"/>
          </a:solidFill>
          <a:ln w="12700">
            <a:solidFill>
              <a:srgbClr val="636363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6596742" y="5599841"/>
            <a:ext cx="422275" cy="250825"/>
          </a:xfrm>
          <a:prstGeom prst="rect">
            <a:avLst/>
          </a:prstGeom>
          <a:solidFill>
            <a:srgbClr val="DDDDDD"/>
          </a:solidFill>
          <a:ln w="12700">
            <a:solidFill>
              <a:srgbClr val="636363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7663542" y="5133116"/>
            <a:ext cx="422275" cy="717550"/>
          </a:xfrm>
          <a:prstGeom prst="rect">
            <a:avLst/>
          </a:prstGeom>
          <a:solidFill>
            <a:srgbClr val="DDDDDD"/>
          </a:solidFill>
          <a:ln w="12700">
            <a:solidFill>
              <a:srgbClr val="636363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1034142" y="5123591"/>
            <a:ext cx="593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1200830" y="5177566"/>
            <a:ext cx="355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b="1" dirty="0">
                <a:solidFill>
                  <a:srgbClr val="636363"/>
                </a:solidFill>
              </a:rPr>
              <a:t>16%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2100942" y="5161691"/>
            <a:ext cx="593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2267630" y="5215666"/>
            <a:ext cx="355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b="1" dirty="0">
                <a:solidFill>
                  <a:srgbClr val="636363"/>
                </a:solidFill>
              </a:rPr>
              <a:t>15%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3243942" y="5504591"/>
            <a:ext cx="495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3296636" y="5506173"/>
            <a:ext cx="993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t-EE" b="1" dirty="0">
                <a:solidFill>
                  <a:srgbClr val="636363"/>
                </a:solidFill>
              </a:rPr>
              <a:t>3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3450310" y="5506173"/>
            <a:ext cx="158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b="1" dirty="0">
                <a:solidFill>
                  <a:srgbClr val="636363"/>
                </a:solidFill>
              </a:rPr>
              <a:t>%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6476092" y="5301391"/>
            <a:ext cx="593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89" name="Rectangle 20"/>
          <p:cNvSpPr>
            <a:spLocks noChangeArrowheads="1"/>
          </p:cNvSpPr>
          <p:nvPr/>
        </p:nvSpPr>
        <p:spPr bwMode="auto">
          <a:xfrm>
            <a:off x="6642780" y="5355366"/>
            <a:ext cx="355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b="1" dirty="0">
                <a:solidFill>
                  <a:srgbClr val="636363"/>
                </a:solidFill>
              </a:rPr>
              <a:t>10%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4139292" y="5196616"/>
            <a:ext cx="885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91" name="Rectangle 22"/>
          <p:cNvSpPr>
            <a:spLocks noChangeArrowheads="1"/>
          </p:cNvSpPr>
          <p:nvPr/>
        </p:nvSpPr>
        <p:spPr bwMode="auto">
          <a:xfrm>
            <a:off x="5256892" y="5263291"/>
            <a:ext cx="885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7507967" y="4698141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93" name="Rectangle 24"/>
          <p:cNvSpPr>
            <a:spLocks noChangeArrowheads="1"/>
          </p:cNvSpPr>
          <p:nvPr/>
        </p:nvSpPr>
        <p:spPr bwMode="auto">
          <a:xfrm>
            <a:off x="7661955" y="4904516"/>
            <a:ext cx="458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b="1" dirty="0">
                <a:solidFill>
                  <a:srgbClr val="636363"/>
                </a:solidFill>
              </a:rPr>
              <a:t>&gt;30%</a:t>
            </a: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194" name="Freeform 25"/>
          <p:cNvSpPr>
            <a:spLocks/>
          </p:cNvSpPr>
          <p:nvPr/>
        </p:nvSpPr>
        <p:spPr bwMode="auto">
          <a:xfrm>
            <a:off x="815067" y="3805285"/>
            <a:ext cx="1079500" cy="633412"/>
          </a:xfrm>
          <a:custGeom>
            <a:avLst/>
            <a:gdLst>
              <a:gd name="T0" fmla="*/ 1016000 w 680"/>
              <a:gd name="T1" fmla="*/ 0 h 534"/>
              <a:gd name="T2" fmla="*/ 0 w 680"/>
              <a:gd name="T3" fmla="*/ 0 h 534"/>
              <a:gd name="T4" fmla="*/ 63500 w 680"/>
              <a:gd name="T5" fmla="*/ 315520 h 534"/>
              <a:gd name="T6" fmla="*/ 0 w 680"/>
              <a:gd name="T7" fmla="*/ 633412 h 534"/>
              <a:gd name="T8" fmla="*/ 1016000 w 680"/>
              <a:gd name="T9" fmla="*/ 633412 h 534"/>
              <a:gd name="T10" fmla="*/ 1079500 w 680"/>
              <a:gd name="T11" fmla="*/ 315520 h 534"/>
              <a:gd name="T12" fmla="*/ 1016000 w 680"/>
              <a:gd name="T13" fmla="*/ 0 h 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534">
                <a:moveTo>
                  <a:pt x="640" y="0"/>
                </a:moveTo>
                <a:lnTo>
                  <a:pt x="0" y="0"/>
                </a:lnTo>
                <a:lnTo>
                  <a:pt x="40" y="266"/>
                </a:lnTo>
                <a:lnTo>
                  <a:pt x="0" y="534"/>
                </a:lnTo>
                <a:lnTo>
                  <a:pt x="640" y="534"/>
                </a:lnTo>
                <a:lnTo>
                  <a:pt x="680" y="266"/>
                </a:lnTo>
                <a:lnTo>
                  <a:pt x="640" y="0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rgbClr val="63636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195" name="Rectangle 26"/>
          <p:cNvSpPr>
            <a:spLocks noChangeArrowheads="1"/>
          </p:cNvSpPr>
          <p:nvPr/>
        </p:nvSpPr>
        <p:spPr bwMode="auto">
          <a:xfrm>
            <a:off x="999217" y="3959272"/>
            <a:ext cx="803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000" b="1" dirty="0">
                <a:solidFill>
                  <a:srgbClr val="636363"/>
                </a:solidFill>
              </a:rPr>
              <a:t>Manufacturer</a:t>
            </a:r>
            <a:endParaRPr lang="en-US" sz="1300" dirty="0">
              <a:solidFill>
                <a:srgbClr val="636363"/>
              </a:solidFill>
            </a:endParaRPr>
          </a:p>
        </p:txBody>
      </p:sp>
      <p:sp>
        <p:nvSpPr>
          <p:cNvPr id="7196" name="Rectangle 27"/>
          <p:cNvSpPr>
            <a:spLocks noChangeArrowheads="1"/>
          </p:cNvSpPr>
          <p:nvPr/>
        </p:nvSpPr>
        <p:spPr bwMode="auto">
          <a:xfrm>
            <a:off x="1034142" y="4533041"/>
            <a:ext cx="3759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97" name="Rectangle 28"/>
          <p:cNvSpPr>
            <a:spLocks noChangeArrowheads="1"/>
          </p:cNvSpPr>
          <p:nvPr/>
        </p:nvSpPr>
        <p:spPr bwMode="auto">
          <a:xfrm>
            <a:off x="805542" y="4758125"/>
            <a:ext cx="7543800" cy="5522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98" name="Rectangle 29"/>
          <p:cNvSpPr>
            <a:spLocks noChangeArrowheads="1"/>
          </p:cNvSpPr>
          <p:nvPr/>
        </p:nvSpPr>
        <p:spPr bwMode="auto">
          <a:xfrm>
            <a:off x="881742" y="5831616"/>
            <a:ext cx="7543800" cy="19050"/>
          </a:xfrm>
          <a:prstGeom prst="rect">
            <a:avLst/>
          </a:prstGeom>
          <a:solidFill>
            <a:srgbClr val="63636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1904092" y="3805285"/>
            <a:ext cx="1076325" cy="633412"/>
          </a:xfrm>
          <a:custGeom>
            <a:avLst/>
            <a:gdLst>
              <a:gd name="T0" fmla="*/ 1012825 w 678"/>
              <a:gd name="T1" fmla="*/ 0 h 534"/>
              <a:gd name="T2" fmla="*/ 0 w 678"/>
              <a:gd name="T3" fmla="*/ 0 h 534"/>
              <a:gd name="T4" fmla="*/ 63500 w 678"/>
              <a:gd name="T5" fmla="*/ 315520 h 534"/>
              <a:gd name="T6" fmla="*/ 0 w 678"/>
              <a:gd name="T7" fmla="*/ 633412 h 534"/>
              <a:gd name="T8" fmla="*/ 1012825 w 678"/>
              <a:gd name="T9" fmla="*/ 633412 h 534"/>
              <a:gd name="T10" fmla="*/ 1076325 w 678"/>
              <a:gd name="T11" fmla="*/ 315520 h 534"/>
              <a:gd name="T12" fmla="*/ 1012825 w 678"/>
              <a:gd name="T13" fmla="*/ 0 h 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8" h="534">
                <a:moveTo>
                  <a:pt x="638" y="0"/>
                </a:moveTo>
                <a:lnTo>
                  <a:pt x="0" y="0"/>
                </a:lnTo>
                <a:lnTo>
                  <a:pt x="40" y="266"/>
                </a:lnTo>
                <a:lnTo>
                  <a:pt x="0" y="534"/>
                </a:lnTo>
                <a:lnTo>
                  <a:pt x="638" y="534"/>
                </a:lnTo>
                <a:lnTo>
                  <a:pt x="678" y="266"/>
                </a:lnTo>
                <a:lnTo>
                  <a:pt x="638" y="0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rgbClr val="63636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00" name="Rectangle 31"/>
          <p:cNvSpPr>
            <a:spLocks noChangeArrowheads="1"/>
          </p:cNvSpPr>
          <p:nvPr/>
        </p:nvSpPr>
        <p:spPr bwMode="auto">
          <a:xfrm>
            <a:off x="2034267" y="3959272"/>
            <a:ext cx="857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000" b="1" dirty="0">
                <a:solidFill>
                  <a:srgbClr val="636363"/>
                </a:solidFill>
              </a:rPr>
              <a:t>Aircraft lessor</a:t>
            </a:r>
          </a:p>
        </p:txBody>
      </p:sp>
      <p:sp>
        <p:nvSpPr>
          <p:cNvPr id="7201" name="Freeform 32"/>
          <p:cNvSpPr>
            <a:spLocks/>
          </p:cNvSpPr>
          <p:nvPr/>
        </p:nvSpPr>
        <p:spPr bwMode="auto">
          <a:xfrm>
            <a:off x="2993117" y="3805285"/>
            <a:ext cx="1076325" cy="633412"/>
          </a:xfrm>
          <a:custGeom>
            <a:avLst/>
            <a:gdLst>
              <a:gd name="T0" fmla="*/ 1012825 w 678"/>
              <a:gd name="T1" fmla="*/ 0 h 534"/>
              <a:gd name="T2" fmla="*/ 0 w 678"/>
              <a:gd name="T3" fmla="*/ 0 h 534"/>
              <a:gd name="T4" fmla="*/ 63500 w 678"/>
              <a:gd name="T5" fmla="*/ 315520 h 534"/>
              <a:gd name="T6" fmla="*/ 0 w 678"/>
              <a:gd name="T7" fmla="*/ 633412 h 534"/>
              <a:gd name="T8" fmla="*/ 1012825 w 678"/>
              <a:gd name="T9" fmla="*/ 633412 h 534"/>
              <a:gd name="T10" fmla="*/ 1076325 w 678"/>
              <a:gd name="T11" fmla="*/ 315520 h 534"/>
              <a:gd name="T12" fmla="*/ 1012825 w 678"/>
              <a:gd name="T13" fmla="*/ 0 h 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8" h="534">
                <a:moveTo>
                  <a:pt x="638" y="0"/>
                </a:moveTo>
                <a:lnTo>
                  <a:pt x="0" y="0"/>
                </a:lnTo>
                <a:lnTo>
                  <a:pt x="40" y="266"/>
                </a:lnTo>
                <a:lnTo>
                  <a:pt x="0" y="534"/>
                </a:lnTo>
                <a:lnTo>
                  <a:pt x="638" y="534"/>
                </a:lnTo>
                <a:lnTo>
                  <a:pt x="678" y="266"/>
                </a:lnTo>
                <a:lnTo>
                  <a:pt x="638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63636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02" name="Rectangle 33"/>
          <p:cNvSpPr>
            <a:spLocks noChangeArrowheads="1"/>
          </p:cNvSpPr>
          <p:nvPr/>
        </p:nvSpPr>
        <p:spPr bwMode="auto">
          <a:xfrm>
            <a:off x="3239180" y="3898947"/>
            <a:ext cx="6508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b="1" dirty="0">
                <a:solidFill>
                  <a:srgbClr val="FFFFFF"/>
                </a:solidFill>
              </a:rPr>
              <a:t>Airlines</a:t>
            </a:r>
            <a:endParaRPr lang="en-US" sz="1300" dirty="0">
              <a:solidFill>
                <a:srgbClr val="636363"/>
              </a:solidFill>
            </a:endParaRPr>
          </a:p>
        </p:txBody>
      </p:sp>
      <p:sp>
        <p:nvSpPr>
          <p:cNvPr id="7203" name="Freeform 34"/>
          <p:cNvSpPr>
            <a:spLocks/>
          </p:cNvSpPr>
          <p:nvPr/>
        </p:nvSpPr>
        <p:spPr bwMode="auto">
          <a:xfrm>
            <a:off x="4082142" y="3805285"/>
            <a:ext cx="1076325" cy="633412"/>
          </a:xfrm>
          <a:custGeom>
            <a:avLst/>
            <a:gdLst>
              <a:gd name="T0" fmla="*/ 1012825 w 678"/>
              <a:gd name="T1" fmla="*/ 0 h 534"/>
              <a:gd name="T2" fmla="*/ 0 w 678"/>
              <a:gd name="T3" fmla="*/ 0 h 534"/>
              <a:gd name="T4" fmla="*/ 63500 w 678"/>
              <a:gd name="T5" fmla="*/ 315520 h 534"/>
              <a:gd name="T6" fmla="*/ 0 w 678"/>
              <a:gd name="T7" fmla="*/ 633412 h 534"/>
              <a:gd name="T8" fmla="*/ 1012825 w 678"/>
              <a:gd name="T9" fmla="*/ 633412 h 534"/>
              <a:gd name="T10" fmla="*/ 1076325 w 678"/>
              <a:gd name="T11" fmla="*/ 315520 h 534"/>
              <a:gd name="T12" fmla="*/ 1012825 w 678"/>
              <a:gd name="T13" fmla="*/ 0 h 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8" h="534">
                <a:moveTo>
                  <a:pt x="638" y="0"/>
                </a:moveTo>
                <a:lnTo>
                  <a:pt x="0" y="0"/>
                </a:lnTo>
                <a:lnTo>
                  <a:pt x="40" y="266"/>
                </a:lnTo>
                <a:lnTo>
                  <a:pt x="0" y="534"/>
                </a:lnTo>
                <a:lnTo>
                  <a:pt x="638" y="534"/>
                </a:lnTo>
                <a:lnTo>
                  <a:pt x="678" y="266"/>
                </a:lnTo>
                <a:lnTo>
                  <a:pt x="638" y="0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rgbClr val="63636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04" name="Freeform 35"/>
          <p:cNvSpPr>
            <a:spLocks/>
          </p:cNvSpPr>
          <p:nvPr/>
        </p:nvSpPr>
        <p:spPr bwMode="auto">
          <a:xfrm>
            <a:off x="5167992" y="3805285"/>
            <a:ext cx="1079500" cy="633412"/>
          </a:xfrm>
          <a:custGeom>
            <a:avLst/>
            <a:gdLst>
              <a:gd name="T0" fmla="*/ 1016000 w 680"/>
              <a:gd name="T1" fmla="*/ 0 h 534"/>
              <a:gd name="T2" fmla="*/ 0 w 680"/>
              <a:gd name="T3" fmla="*/ 0 h 534"/>
              <a:gd name="T4" fmla="*/ 63500 w 680"/>
              <a:gd name="T5" fmla="*/ 315520 h 534"/>
              <a:gd name="T6" fmla="*/ 0 w 680"/>
              <a:gd name="T7" fmla="*/ 633412 h 534"/>
              <a:gd name="T8" fmla="*/ 1016000 w 680"/>
              <a:gd name="T9" fmla="*/ 633412 h 534"/>
              <a:gd name="T10" fmla="*/ 1079500 w 680"/>
              <a:gd name="T11" fmla="*/ 315520 h 534"/>
              <a:gd name="T12" fmla="*/ 1016000 w 680"/>
              <a:gd name="T13" fmla="*/ 0 h 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534">
                <a:moveTo>
                  <a:pt x="640" y="0"/>
                </a:moveTo>
                <a:lnTo>
                  <a:pt x="0" y="0"/>
                </a:lnTo>
                <a:lnTo>
                  <a:pt x="40" y="266"/>
                </a:lnTo>
                <a:lnTo>
                  <a:pt x="0" y="534"/>
                </a:lnTo>
                <a:lnTo>
                  <a:pt x="640" y="534"/>
                </a:lnTo>
                <a:lnTo>
                  <a:pt x="680" y="266"/>
                </a:lnTo>
                <a:lnTo>
                  <a:pt x="640" y="0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rgbClr val="63636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05" name="Rectangle 36"/>
          <p:cNvSpPr>
            <a:spLocks noChangeArrowheads="1"/>
          </p:cNvSpPr>
          <p:nvPr/>
        </p:nvSpPr>
        <p:spPr bwMode="auto">
          <a:xfrm>
            <a:off x="5464855" y="3959272"/>
            <a:ext cx="51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000" b="1" dirty="0">
                <a:solidFill>
                  <a:srgbClr val="636363"/>
                </a:solidFill>
              </a:rPr>
              <a:t>Catering</a:t>
            </a:r>
            <a:endParaRPr lang="en-US" sz="1300" dirty="0">
              <a:solidFill>
                <a:srgbClr val="636363"/>
              </a:solidFill>
            </a:endParaRPr>
          </a:p>
        </p:txBody>
      </p:sp>
      <p:sp>
        <p:nvSpPr>
          <p:cNvPr id="7206" name="Freeform 37"/>
          <p:cNvSpPr>
            <a:spLocks/>
          </p:cNvSpPr>
          <p:nvPr/>
        </p:nvSpPr>
        <p:spPr bwMode="auto">
          <a:xfrm>
            <a:off x="6257017" y="3805285"/>
            <a:ext cx="1079500" cy="633412"/>
          </a:xfrm>
          <a:custGeom>
            <a:avLst/>
            <a:gdLst>
              <a:gd name="T0" fmla="*/ 1016000 w 680"/>
              <a:gd name="T1" fmla="*/ 0 h 534"/>
              <a:gd name="T2" fmla="*/ 0 w 680"/>
              <a:gd name="T3" fmla="*/ 0 h 534"/>
              <a:gd name="T4" fmla="*/ 63500 w 680"/>
              <a:gd name="T5" fmla="*/ 315520 h 534"/>
              <a:gd name="T6" fmla="*/ 0 w 680"/>
              <a:gd name="T7" fmla="*/ 633412 h 534"/>
              <a:gd name="T8" fmla="*/ 1016000 w 680"/>
              <a:gd name="T9" fmla="*/ 633412 h 534"/>
              <a:gd name="T10" fmla="*/ 1079500 w 680"/>
              <a:gd name="T11" fmla="*/ 315520 h 534"/>
              <a:gd name="T12" fmla="*/ 1016000 w 680"/>
              <a:gd name="T13" fmla="*/ 0 h 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534">
                <a:moveTo>
                  <a:pt x="640" y="0"/>
                </a:moveTo>
                <a:lnTo>
                  <a:pt x="0" y="0"/>
                </a:lnTo>
                <a:lnTo>
                  <a:pt x="40" y="266"/>
                </a:lnTo>
                <a:lnTo>
                  <a:pt x="0" y="534"/>
                </a:lnTo>
                <a:lnTo>
                  <a:pt x="640" y="534"/>
                </a:lnTo>
                <a:lnTo>
                  <a:pt x="680" y="266"/>
                </a:lnTo>
                <a:lnTo>
                  <a:pt x="640" y="0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rgbClr val="63636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07" name="Rectangle 38"/>
          <p:cNvSpPr>
            <a:spLocks noChangeArrowheads="1"/>
          </p:cNvSpPr>
          <p:nvPr/>
        </p:nvSpPr>
        <p:spPr bwMode="auto">
          <a:xfrm>
            <a:off x="6599917" y="3959272"/>
            <a:ext cx="423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000" b="1" dirty="0">
                <a:solidFill>
                  <a:srgbClr val="636363"/>
                </a:solidFill>
              </a:rPr>
              <a:t>Airport</a:t>
            </a:r>
            <a:endParaRPr lang="en-US" sz="1300" dirty="0">
              <a:solidFill>
                <a:srgbClr val="636363"/>
              </a:solidFill>
            </a:endParaRPr>
          </a:p>
        </p:txBody>
      </p:sp>
      <p:sp>
        <p:nvSpPr>
          <p:cNvPr id="7208" name="Freeform 39"/>
          <p:cNvSpPr>
            <a:spLocks/>
          </p:cNvSpPr>
          <p:nvPr/>
        </p:nvSpPr>
        <p:spPr bwMode="auto">
          <a:xfrm>
            <a:off x="7346042" y="3805285"/>
            <a:ext cx="1016908" cy="633412"/>
          </a:xfrm>
          <a:custGeom>
            <a:avLst/>
            <a:gdLst>
              <a:gd name="T0" fmla="*/ 1016000 w 680"/>
              <a:gd name="T1" fmla="*/ 0 h 534"/>
              <a:gd name="T2" fmla="*/ 0 w 680"/>
              <a:gd name="T3" fmla="*/ 0 h 534"/>
              <a:gd name="T4" fmla="*/ 63500 w 680"/>
              <a:gd name="T5" fmla="*/ 315520 h 534"/>
              <a:gd name="T6" fmla="*/ 0 w 680"/>
              <a:gd name="T7" fmla="*/ 633412 h 534"/>
              <a:gd name="T8" fmla="*/ 1016000 w 680"/>
              <a:gd name="T9" fmla="*/ 633412 h 534"/>
              <a:gd name="T10" fmla="*/ 1079500 w 680"/>
              <a:gd name="T11" fmla="*/ 315520 h 534"/>
              <a:gd name="T12" fmla="*/ 1016000 w 680"/>
              <a:gd name="T13" fmla="*/ 0 h 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534">
                <a:moveTo>
                  <a:pt x="640" y="0"/>
                </a:moveTo>
                <a:lnTo>
                  <a:pt x="0" y="0"/>
                </a:lnTo>
                <a:lnTo>
                  <a:pt x="40" y="266"/>
                </a:lnTo>
                <a:lnTo>
                  <a:pt x="0" y="534"/>
                </a:lnTo>
                <a:lnTo>
                  <a:pt x="640" y="534"/>
                </a:lnTo>
                <a:lnTo>
                  <a:pt x="680" y="266"/>
                </a:lnTo>
                <a:lnTo>
                  <a:pt x="640" y="0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rgbClr val="63636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09" name="Line 40"/>
          <p:cNvSpPr>
            <a:spLocks noChangeShapeType="1"/>
          </p:cNvSpPr>
          <p:nvPr/>
        </p:nvSpPr>
        <p:spPr bwMode="auto">
          <a:xfrm>
            <a:off x="1796142" y="5688741"/>
            <a:ext cx="1588" cy="228600"/>
          </a:xfrm>
          <a:prstGeom prst="line">
            <a:avLst/>
          </a:prstGeom>
          <a:noFill/>
          <a:ln w="9525">
            <a:solidFill>
              <a:srgbClr val="6363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10" name="Line 41"/>
          <p:cNvSpPr>
            <a:spLocks noChangeShapeType="1"/>
          </p:cNvSpPr>
          <p:nvPr/>
        </p:nvSpPr>
        <p:spPr bwMode="auto">
          <a:xfrm flipH="1">
            <a:off x="2940730" y="5688741"/>
            <a:ext cx="0" cy="228600"/>
          </a:xfrm>
          <a:prstGeom prst="line">
            <a:avLst/>
          </a:prstGeom>
          <a:noFill/>
          <a:ln w="9525">
            <a:solidFill>
              <a:srgbClr val="6363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11" name="Line 42"/>
          <p:cNvSpPr>
            <a:spLocks noChangeShapeType="1"/>
          </p:cNvSpPr>
          <p:nvPr/>
        </p:nvSpPr>
        <p:spPr bwMode="auto">
          <a:xfrm>
            <a:off x="4005942" y="5688741"/>
            <a:ext cx="1588" cy="228600"/>
          </a:xfrm>
          <a:prstGeom prst="line">
            <a:avLst/>
          </a:prstGeom>
          <a:noFill/>
          <a:ln w="9525">
            <a:solidFill>
              <a:srgbClr val="6363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12" name="Line 43"/>
          <p:cNvSpPr>
            <a:spLocks noChangeShapeType="1"/>
          </p:cNvSpPr>
          <p:nvPr/>
        </p:nvSpPr>
        <p:spPr bwMode="auto">
          <a:xfrm>
            <a:off x="5148942" y="5688741"/>
            <a:ext cx="1588" cy="228600"/>
          </a:xfrm>
          <a:prstGeom prst="line">
            <a:avLst/>
          </a:prstGeom>
          <a:noFill/>
          <a:ln w="9525">
            <a:solidFill>
              <a:srgbClr val="6363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13" name="Line 44"/>
          <p:cNvSpPr>
            <a:spLocks noChangeShapeType="1"/>
          </p:cNvSpPr>
          <p:nvPr/>
        </p:nvSpPr>
        <p:spPr bwMode="auto">
          <a:xfrm>
            <a:off x="6215742" y="5688741"/>
            <a:ext cx="1588" cy="228600"/>
          </a:xfrm>
          <a:prstGeom prst="line">
            <a:avLst/>
          </a:prstGeom>
          <a:noFill/>
          <a:ln w="9525">
            <a:solidFill>
              <a:srgbClr val="6363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14" name="Line 45"/>
          <p:cNvSpPr>
            <a:spLocks noChangeShapeType="1"/>
          </p:cNvSpPr>
          <p:nvPr/>
        </p:nvSpPr>
        <p:spPr bwMode="auto">
          <a:xfrm>
            <a:off x="7358742" y="5688741"/>
            <a:ext cx="1588" cy="228600"/>
          </a:xfrm>
          <a:prstGeom prst="line">
            <a:avLst/>
          </a:prstGeom>
          <a:noFill/>
          <a:ln w="9525">
            <a:solidFill>
              <a:srgbClr val="6363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15" name="Rectangle 46"/>
          <p:cNvSpPr>
            <a:spLocks noChangeArrowheads="1"/>
          </p:cNvSpPr>
          <p:nvPr/>
        </p:nvSpPr>
        <p:spPr bwMode="auto">
          <a:xfrm>
            <a:off x="990600" y="1168900"/>
            <a:ext cx="5908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B300"/>
              </a:buClr>
            </a:pPr>
            <a:endParaRPr lang="fr-FR" dirty="0">
              <a:solidFill>
                <a:srgbClr val="636363"/>
              </a:solidFill>
            </a:endParaRPr>
          </a:p>
        </p:txBody>
      </p:sp>
      <p:sp>
        <p:nvSpPr>
          <p:cNvPr id="7216" name="Rectangle 47"/>
          <p:cNvSpPr>
            <a:spLocks noChangeArrowheads="1"/>
          </p:cNvSpPr>
          <p:nvPr/>
        </p:nvSpPr>
        <p:spPr bwMode="auto">
          <a:xfrm>
            <a:off x="833438" y="1423692"/>
            <a:ext cx="7543800" cy="849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17" name="Text Box 48"/>
          <p:cNvSpPr txBox="1">
            <a:spLocks noChangeArrowheads="1"/>
          </p:cNvSpPr>
          <p:nvPr/>
        </p:nvSpPr>
        <p:spPr bwMode="auto">
          <a:xfrm>
            <a:off x="2920092" y="4860066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B300"/>
              </a:buClr>
              <a:buSzTx/>
            </a:pPr>
            <a:endParaRPr lang="en-US" sz="1100" dirty="0">
              <a:solidFill>
                <a:srgbClr val="636363"/>
              </a:solidFill>
            </a:endParaRPr>
          </a:p>
        </p:txBody>
      </p:sp>
      <p:sp>
        <p:nvSpPr>
          <p:cNvPr id="7218" name="Text Box 49"/>
          <p:cNvSpPr txBox="1">
            <a:spLocks noChangeArrowheads="1"/>
          </p:cNvSpPr>
          <p:nvPr/>
        </p:nvSpPr>
        <p:spPr bwMode="auto">
          <a:xfrm>
            <a:off x="4196442" y="4831491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B300"/>
              </a:buClr>
              <a:buSzTx/>
            </a:pPr>
            <a:endParaRPr lang="en-US" sz="1100" dirty="0">
              <a:solidFill>
                <a:srgbClr val="636363"/>
              </a:solidFill>
            </a:endParaRPr>
          </a:p>
        </p:txBody>
      </p:sp>
      <p:sp>
        <p:nvSpPr>
          <p:cNvPr id="7219" name="Text Box 50"/>
          <p:cNvSpPr txBox="1">
            <a:spLocks noChangeArrowheads="1"/>
          </p:cNvSpPr>
          <p:nvPr/>
        </p:nvSpPr>
        <p:spPr bwMode="auto">
          <a:xfrm>
            <a:off x="5263242" y="4831491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B300"/>
              </a:buClr>
              <a:buSzTx/>
            </a:pPr>
            <a:endParaRPr lang="en-US" sz="1100" dirty="0">
              <a:solidFill>
                <a:srgbClr val="636363"/>
              </a:solidFill>
            </a:endParaRPr>
          </a:p>
        </p:txBody>
      </p:sp>
      <p:sp>
        <p:nvSpPr>
          <p:cNvPr id="7220" name="Text Box 51"/>
          <p:cNvSpPr txBox="1">
            <a:spLocks noChangeArrowheads="1"/>
          </p:cNvSpPr>
          <p:nvPr/>
        </p:nvSpPr>
        <p:spPr bwMode="auto">
          <a:xfrm>
            <a:off x="6330042" y="4831491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B300"/>
              </a:buClr>
              <a:buSzTx/>
            </a:pPr>
            <a:endParaRPr lang="en-US" sz="1100" dirty="0">
              <a:solidFill>
                <a:srgbClr val="636363"/>
              </a:solidFill>
            </a:endParaRPr>
          </a:p>
          <a:p>
            <a:pPr algn="l" eaLnBrk="1" hangingPunct="1">
              <a:spcBef>
                <a:spcPct val="50000"/>
              </a:spcBef>
              <a:buClr>
                <a:srgbClr val="FFB300"/>
              </a:buClr>
              <a:buSzTx/>
            </a:pPr>
            <a:endParaRPr lang="en-US" sz="1100" dirty="0">
              <a:solidFill>
                <a:srgbClr val="636363"/>
              </a:solidFill>
            </a:endParaRPr>
          </a:p>
        </p:txBody>
      </p:sp>
      <p:sp>
        <p:nvSpPr>
          <p:cNvPr id="7221" name="Text Box 52"/>
          <p:cNvSpPr txBox="1">
            <a:spLocks noChangeArrowheads="1"/>
          </p:cNvSpPr>
          <p:nvPr/>
        </p:nvSpPr>
        <p:spPr bwMode="auto">
          <a:xfrm>
            <a:off x="1529442" y="4831491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B300"/>
              </a:buClr>
              <a:buSzTx/>
            </a:pPr>
            <a:endParaRPr lang="en-US" sz="1100" dirty="0">
              <a:solidFill>
                <a:srgbClr val="636363"/>
              </a:solidFill>
            </a:endParaRPr>
          </a:p>
        </p:txBody>
      </p:sp>
      <p:sp>
        <p:nvSpPr>
          <p:cNvPr id="7222" name="Rectangle 53"/>
          <p:cNvSpPr>
            <a:spLocks noChangeArrowheads="1"/>
          </p:cNvSpPr>
          <p:nvPr/>
        </p:nvSpPr>
        <p:spPr bwMode="auto">
          <a:xfrm>
            <a:off x="815067" y="1590722"/>
            <a:ext cx="987425" cy="204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18000"/>
          <a:lstStyle/>
          <a:p>
            <a:pPr algn="l">
              <a:spcBef>
                <a:spcPct val="25000"/>
              </a:spcBef>
              <a:buClr>
                <a:srgbClr val="FFB300"/>
              </a:buClr>
              <a:buSzTx/>
            </a:pPr>
            <a:r>
              <a:rPr lang="en-US" sz="1100" dirty="0">
                <a:solidFill>
                  <a:srgbClr val="636363"/>
                </a:solidFill>
              </a:rPr>
              <a:t>Duopoly:</a:t>
            </a:r>
          </a:p>
          <a:p>
            <a:pPr marL="190500" lvl="1" indent="-188913" algn="l">
              <a:spcBef>
                <a:spcPct val="25000"/>
              </a:spcBef>
              <a:buClr>
                <a:srgbClr val="FF9900"/>
              </a:buClr>
              <a:buSzPct val="75000"/>
              <a:buFont typeface="Wingdings" pitchFamily="2" charset="2"/>
              <a:buChar char="l"/>
            </a:pPr>
            <a:r>
              <a:rPr lang="en-US" sz="1100" dirty="0">
                <a:solidFill>
                  <a:srgbClr val="636363"/>
                </a:solidFill>
              </a:rPr>
              <a:t>Airbus</a:t>
            </a:r>
          </a:p>
          <a:p>
            <a:pPr marL="190500" lvl="1" indent="-188913" algn="l">
              <a:spcBef>
                <a:spcPct val="25000"/>
              </a:spcBef>
              <a:buClr>
                <a:srgbClr val="FF9900"/>
              </a:buClr>
              <a:buSzPct val="75000"/>
              <a:buFont typeface="Wingdings" pitchFamily="2" charset="2"/>
              <a:buChar char="l"/>
            </a:pPr>
            <a:r>
              <a:rPr lang="en-US" sz="1100" dirty="0">
                <a:solidFill>
                  <a:srgbClr val="636363"/>
                </a:solidFill>
              </a:rPr>
              <a:t>Boeing</a:t>
            </a:r>
          </a:p>
          <a:p>
            <a:pPr algn="l">
              <a:spcBef>
                <a:spcPct val="25000"/>
              </a:spcBef>
              <a:buClr>
                <a:srgbClr val="FF9900"/>
              </a:buClr>
              <a:buSzPct val="75000"/>
              <a:buFont typeface="Wingdings" pitchFamily="2" charset="2"/>
              <a:buChar char="l"/>
            </a:pPr>
            <a:endParaRPr lang="en-US" sz="1600" dirty="0">
              <a:solidFill>
                <a:srgbClr val="636363"/>
              </a:solidFill>
            </a:endParaRPr>
          </a:p>
        </p:txBody>
      </p:sp>
      <p:sp>
        <p:nvSpPr>
          <p:cNvPr id="7223" name="Rectangle 54"/>
          <p:cNvSpPr>
            <a:spLocks noChangeArrowheads="1"/>
          </p:cNvSpPr>
          <p:nvPr/>
        </p:nvSpPr>
        <p:spPr bwMode="auto">
          <a:xfrm>
            <a:off x="1904092" y="1590722"/>
            <a:ext cx="987425" cy="204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18000"/>
          <a:lstStyle/>
          <a:p>
            <a:pPr algn="l">
              <a:spcBef>
                <a:spcPct val="25000"/>
              </a:spcBef>
              <a:buClr>
                <a:srgbClr val="FFB300"/>
              </a:buClr>
              <a:buSzTx/>
            </a:pPr>
            <a:r>
              <a:rPr lang="en-US" sz="1100" dirty="0">
                <a:solidFill>
                  <a:srgbClr val="636363"/>
                </a:solidFill>
              </a:rPr>
              <a:t>Two lessors have 45% of market share</a:t>
            </a:r>
          </a:p>
          <a:p>
            <a:pPr algn="l">
              <a:spcBef>
                <a:spcPct val="25000"/>
              </a:spcBef>
              <a:buClr>
                <a:srgbClr val="FFB300"/>
              </a:buClr>
              <a:buSzTx/>
            </a:pPr>
            <a:endParaRPr lang="en-US" sz="1600" dirty="0">
              <a:solidFill>
                <a:srgbClr val="636363"/>
              </a:solidFill>
            </a:endParaRPr>
          </a:p>
        </p:txBody>
      </p:sp>
      <p:sp>
        <p:nvSpPr>
          <p:cNvPr id="7224" name="Rectangle 55"/>
          <p:cNvSpPr>
            <a:spLocks noChangeArrowheads="1"/>
          </p:cNvSpPr>
          <p:nvPr/>
        </p:nvSpPr>
        <p:spPr bwMode="auto">
          <a:xfrm>
            <a:off x="2993117" y="1590722"/>
            <a:ext cx="987425" cy="204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18000"/>
          <a:lstStyle/>
          <a:p>
            <a:pPr algn="l">
              <a:spcBef>
                <a:spcPct val="25000"/>
              </a:spcBef>
              <a:buClr>
                <a:srgbClr val="FFB300"/>
              </a:buClr>
              <a:buSzTx/>
            </a:pPr>
            <a:r>
              <a:rPr lang="en-US" sz="1100" dirty="0">
                <a:solidFill>
                  <a:srgbClr val="636363"/>
                </a:solidFill>
              </a:rPr>
              <a:t>1500 airlines despite overcapacity and fierce competition</a:t>
            </a:r>
          </a:p>
          <a:p>
            <a:pPr algn="l">
              <a:spcBef>
                <a:spcPct val="25000"/>
              </a:spcBef>
              <a:buClr>
                <a:srgbClr val="FFB300"/>
              </a:buClr>
              <a:buSzTx/>
            </a:pPr>
            <a:endParaRPr lang="en-US" sz="1600" dirty="0">
              <a:solidFill>
                <a:srgbClr val="636363"/>
              </a:solidFill>
            </a:endParaRPr>
          </a:p>
        </p:txBody>
      </p:sp>
      <p:sp>
        <p:nvSpPr>
          <p:cNvPr id="7225" name="Rectangle 56"/>
          <p:cNvSpPr>
            <a:spLocks noChangeArrowheads="1"/>
          </p:cNvSpPr>
          <p:nvPr/>
        </p:nvSpPr>
        <p:spPr bwMode="auto">
          <a:xfrm>
            <a:off x="4082142" y="1590722"/>
            <a:ext cx="987425" cy="204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18000"/>
          <a:lstStyle/>
          <a:p>
            <a:pPr marL="101600" indent="-101600" algn="l">
              <a:spcBef>
                <a:spcPct val="25000"/>
              </a:spcBef>
              <a:buClr>
                <a:srgbClr val="FF9900"/>
              </a:buClr>
              <a:buSzPct val="75000"/>
              <a:buFont typeface="Wingdings" pitchFamily="2" charset="2"/>
              <a:buChar char="l"/>
            </a:pPr>
            <a:r>
              <a:rPr lang="en-US" sz="1100" dirty="0">
                <a:solidFill>
                  <a:srgbClr val="636363"/>
                </a:solidFill>
              </a:rPr>
              <a:t>Less than three providers in deregulated markets</a:t>
            </a:r>
          </a:p>
          <a:p>
            <a:pPr marL="101600" indent="-101600" algn="l">
              <a:spcBef>
                <a:spcPct val="25000"/>
              </a:spcBef>
              <a:buClr>
                <a:srgbClr val="FF9900"/>
              </a:buClr>
              <a:buSzPct val="75000"/>
              <a:buFont typeface="Wingdings" pitchFamily="2" charset="2"/>
              <a:buChar char="l"/>
            </a:pPr>
            <a:r>
              <a:rPr lang="en-US" sz="1100" dirty="0">
                <a:solidFill>
                  <a:srgbClr val="636363"/>
                </a:solidFill>
              </a:rPr>
              <a:t>In regulated markets: monopolies and state-owned airports</a:t>
            </a:r>
            <a:endParaRPr lang="en-US" sz="1600" dirty="0">
              <a:solidFill>
                <a:srgbClr val="636363"/>
              </a:solidFill>
            </a:endParaRPr>
          </a:p>
        </p:txBody>
      </p:sp>
      <p:sp>
        <p:nvSpPr>
          <p:cNvPr id="7226" name="Rectangle 57"/>
          <p:cNvSpPr>
            <a:spLocks noChangeArrowheads="1"/>
          </p:cNvSpPr>
          <p:nvPr/>
        </p:nvSpPr>
        <p:spPr bwMode="auto">
          <a:xfrm>
            <a:off x="5171167" y="1590722"/>
            <a:ext cx="987425" cy="204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18000"/>
          <a:lstStyle/>
          <a:p>
            <a:pPr algn="l">
              <a:spcBef>
                <a:spcPct val="25000"/>
              </a:spcBef>
              <a:buClr>
                <a:srgbClr val="FFB300"/>
              </a:buClr>
              <a:buSzTx/>
            </a:pPr>
            <a:r>
              <a:rPr lang="en-US" sz="1100" dirty="0">
                <a:solidFill>
                  <a:srgbClr val="636363"/>
                </a:solidFill>
              </a:rPr>
              <a:t>Two providers dominate 40% of the market, 7 providers control 70%</a:t>
            </a:r>
          </a:p>
          <a:p>
            <a:pPr algn="l">
              <a:spcBef>
                <a:spcPct val="25000"/>
              </a:spcBef>
              <a:buClr>
                <a:srgbClr val="FFB300"/>
              </a:buClr>
              <a:buSzTx/>
            </a:pPr>
            <a:endParaRPr lang="en-US" sz="1600" dirty="0">
              <a:solidFill>
                <a:srgbClr val="636363"/>
              </a:solidFill>
            </a:endParaRPr>
          </a:p>
        </p:txBody>
      </p:sp>
      <p:sp>
        <p:nvSpPr>
          <p:cNvPr id="7227" name="Rectangle 58"/>
          <p:cNvSpPr>
            <a:spLocks noChangeArrowheads="1"/>
          </p:cNvSpPr>
          <p:nvPr/>
        </p:nvSpPr>
        <p:spPr bwMode="auto">
          <a:xfrm>
            <a:off x="6260192" y="1590722"/>
            <a:ext cx="987425" cy="204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18000"/>
          <a:lstStyle/>
          <a:p>
            <a:pPr algn="l">
              <a:spcBef>
                <a:spcPct val="25000"/>
              </a:spcBef>
              <a:buClr>
                <a:srgbClr val="FFB300"/>
              </a:buClr>
              <a:buSzTx/>
            </a:pPr>
            <a:r>
              <a:rPr lang="en-US" sz="1100" dirty="0">
                <a:solidFill>
                  <a:srgbClr val="636363"/>
                </a:solidFill>
              </a:rPr>
              <a:t>Monopolists</a:t>
            </a:r>
          </a:p>
        </p:txBody>
      </p:sp>
      <p:sp>
        <p:nvSpPr>
          <p:cNvPr id="7228" name="Rectangle 59"/>
          <p:cNvSpPr>
            <a:spLocks noChangeArrowheads="1"/>
          </p:cNvSpPr>
          <p:nvPr/>
        </p:nvSpPr>
        <p:spPr bwMode="auto">
          <a:xfrm>
            <a:off x="7349217" y="1590722"/>
            <a:ext cx="987425" cy="204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18000"/>
          <a:lstStyle/>
          <a:p>
            <a:pPr marL="187325" indent="-187325" algn="l">
              <a:spcBef>
                <a:spcPct val="25000"/>
              </a:spcBef>
              <a:buClr>
                <a:srgbClr val="FF9900"/>
              </a:buClr>
              <a:buSzPct val="75000"/>
              <a:buFont typeface="Wingdings" pitchFamily="2" charset="2"/>
              <a:buChar char="l"/>
            </a:pPr>
            <a:r>
              <a:rPr lang="en-US" sz="1100" dirty="0">
                <a:solidFill>
                  <a:srgbClr val="636363"/>
                </a:solidFill>
              </a:rPr>
              <a:t>4 providers dominate the world market</a:t>
            </a:r>
          </a:p>
          <a:p>
            <a:pPr marL="187325" indent="-187325" algn="l">
              <a:spcBef>
                <a:spcPct val="25000"/>
              </a:spcBef>
              <a:buClr>
                <a:srgbClr val="FF9900"/>
              </a:buClr>
              <a:buSzPct val="75000"/>
              <a:buFont typeface="Wingdings" pitchFamily="2" charset="2"/>
              <a:buChar char="l"/>
            </a:pPr>
            <a:r>
              <a:rPr lang="en-US" sz="1100" dirty="0">
                <a:solidFill>
                  <a:srgbClr val="636363"/>
                </a:solidFill>
              </a:rPr>
              <a:t>Individual providers dominate single markets</a:t>
            </a:r>
          </a:p>
          <a:p>
            <a:pPr marL="187325" indent="-187325" algn="l">
              <a:spcBef>
                <a:spcPct val="25000"/>
              </a:spcBef>
              <a:buClr>
                <a:srgbClr val="FF9900"/>
              </a:buClr>
              <a:buSzPct val="75000"/>
              <a:buFont typeface="Wingdings" pitchFamily="2" charset="2"/>
              <a:buChar char="l"/>
            </a:pPr>
            <a:endParaRPr lang="en-US" sz="1600" dirty="0">
              <a:solidFill>
                <a:srgbClr val="636363"/>
              </a:solidFill>
            </a:endParaRPr>
          </a:p>
        </p:txBody>
      </p:sp>
      <p:sp>
        <p:nvSpPr>
          <p:cNvPr id="7229" name="Rectangle 60"/>
          <p:cNvSpPr>
            <a:spLocks noChangeArrowheads="1"/>
          </p:cNvSpPr>
          <p:nvPr/>
        </p:nvSpPr>
        <p:spPr bwMode="auto">
          <a:xfrm>
            <a:off x="7438117" y="3805285"/>
            <a:ext cx="987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Clr>
                <a:srgbClr val="FFB300"/>
              </a:buClr>
              <a:buSzTx/>
            </a:pPr>
            <a:r>
              <a:rPr lang="en-US" sz="1000" b="1" dirty="0">
                <a:solidFill>
                  <a:srgbClr val="666666"/>
                </a:solidFill>
              </a:rPr>
              <a:t>Computer Reservation System</a:t>
            </a:r>
          </a:p>
        </p:txBody>
      </p:sp>
      <p:sp>
        <p:nvSpPr>
          <p:cNvPr id="7230" name="Rectangle 61"/>
          <p:cNvSpPr>
            <a:spLocks noChangeArrowheads="1"/>
          </p:cNvSpPr>
          <p:nvPr/>
        </p:nvSpPr>
        <p:spPr bwMode="auto">
          <a:xfrm>
            <a:off x="4139292" y="3898947"/>
            <a:ext cx="987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Clr>
                <a:srgbClr val="FFB300"/>
              </a:buClr>
              <a:buSzTx/>
            </a:pPr>
            <a:r>
              <a:rPr lang="en-US" sz="1000" b="1" dirty="0">
                <a:solidFill>
                  <a:srgbClr val="666666"/>
                </a:solidFill>
              </a:rPr>
              <a:t>Ground Handling</a:t>
            </a:r>
          </a:p>
        </p:txBody>
      </p:sp>
      <p:sp>
        <p:nvSpPr>
          <p:cNvPr id="7231" name="Line 62"/>
          <p:cNvSpPr>
            <a:spLocks noChangeShapeType="1"/>
          </p:cNvSpPr>
          <p:nvPr/>
        </p:nvSpPr>
        <p:spPr bwMode="auto">
          <a:xfrm>
            <a:off x="1275442" y="3541760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32" name="Line 63"/>
          <p:cNvSpPr>
            <a:spLocks noChangeShapeType="1"/>
          </p:cNvSpPr>
          <p:nvPr/>
        </p:nvSpPr>
        <p:spPr bwMode="auto">
          <a:xfrm>
            <a:off x="2380342" y="3541760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33" name="Line 64"/>
          <p:cNvSpPr>
            <a:spLocks noChangeShapeType="1"/>
          </p:cNvSpPr>
          <p:nvPr/>
        </p:nvSpPr>
        <p:spPr bwMode="auto">
          <a:xfrm>
            <a:off x="3485242" y="3541760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34" name="Line 65"/>
          <p:cNvSpPr>
            <a:spLocks noChangeShapeType="1"/>
          </p:cNvSpPr>
          <p:nvPr/>
        </p:nvSpPr>
        <p:spPr bwMode="auto">
          <a:xfrm>
            <a:off x="4590142" y="3541760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35" name="Line 66"/>
          <p:cNvSpPr>
            <a:spLocks noChangeShapeType="1"/>
          </p:cNvSpPr>
          <p:nvPr/>
        </p:nvSpPr>
        <p:spPr bwMode="auto">
          <a:xfrm>
            <a:off x="5695042" y="3541760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36" name="Line 67"/>
          <p:cNvSpPr>
            <a:spLocks noChangeShapeType="1"/>
          </p:cNvSpPr>
          <p:nvPr/>
        </p:nvSpPr>
        <p:spPr bwMode="auto">
          <a:xfrm>
            <a:off x="6799942" y="3541760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37" name="Line 68"/>
          <p:cNvSpPr>
            <a:spLocks noChangeShapeType="1"/>
          </p:cNvSpPr>
          <p:nvPr/>
        </p:nvSpPr>
        <p:spPr bwMode="auto">
          <a:xfrm>
            <a:off x="7904842" y="3541760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B300"/>
              </a:buClr>
            </a:pPr>
            <a:endParaRPr lang="en-US" dirty="0">
              <a:solidFill>
                <a:srgbClr val="636363"/>
              </a:solidFill>
            </a:endParaRPr>
          </a:p>
        </p:txBody>
      </p:sp>
      <p:sp>
        <p:nvSpPr>
          <p:cNvPr id="7238" name="Text Box 69"/>
          <p:cNvSpPr txBox="1">
            <a:spLocks noChangeArrowheads="1"/>
          </p:cNvSpPr>
          <p:nvPr/>
        </p:nvSpPr>
        <p:spPr bwMode="auto">
          <a:xfrm>
            <a:off x="4221842" y="5250591"/>
            <a:ext cx="7540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300" b="1" dirty="0">
                <a:solidFill>
                  <a:srgbClr val="636363"/>
                </a:solidFill>
              </a:rPr>
              <a:t>11-14%</a:t>
            </a:r>
          </a:p>
        </p:txBody>
      </p:sp>
      <p:sp>
        <p:nvSpPr>
          <p:cNvPr id="7239" name="Text Box 70"/>
          <p:cNvSpPr txBox="1">
            <a:spLocks noChangeArrowheads="1"/>
          </p:cNvSpPr>
          <p:nvPr/>
        </p:nvSpPr>
        <p:spPr bwMode="auto">
          <a:xfrm>
            <a:off x="5339442" y="5301391"/>
            <a:ext cx="7540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300" b="1" dirty="0">
                <a:solidFill>
                  <a:srgbClr val="636363"/>
                </a:solidFill>
              </a:rPr>
              <a:t>10-13%</a:t>
            </a:r>
          </a:p>
        </p:txBody>
      </p:sp>
      <p:sp>
        <p:nvSpPr>
          <p:cNvPr id="7240" name="Text Box 71"/>
          <p:cNvSpPr txBox="1">
            <a:spLocks noChangeArrowheads="1"/>
          </p:cNvSpPr>
          <p:nvPr/>
        </p:nvSpPr>
        <p:spPr bwMode="auto">
          <a:xfrm>
            <a:off x="2641602" y="4895899"/>
            <a:ext cx="1634028" cy="4789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FFB300"/>
              </a:buClr>
              <a:buFont typeface="Wingdings" pitchFamily="2" charset="2"/>
              <a:buChar char="l"/>
            </a:pPr>
            <a:r>
              <a:rPr lang="en-US" b="1" dirty="0" smtClean="0">
                <a:solidFill>
                  <a:srgbClr val="FFFFFF"/>
                </a:solidFill>
              </a:rPr>
              <a:t>2,6% </a:t>
            </a:r>
            <a:r>
              <a:rPr lang="en-US" b="1" dirty="0">
                <a:solidFill>
                  <a:srgbClr val="FFFFFF"/>
                </a:solidFill>
              </a:rPr>
              <a:t>profit forecast </a:t>
            </a:r>
          </a:p>
          <a:p>
            <a:pPr algn="l" eaLnBrk="1" hangingPunct="1">
              <a:buClr>
                <a:srgbClr val="FFB300"/>
              </a:buClr>
            </a:pPr>
            <a:r>
              <a:rPr lang="en-US" b="1" dirty="0">
                <a:solidFill>
                  <a:srgbClr val="FFFFFF"/>
                </a:solidFill>
              </a:rPr>
              <a:t>for </a:t>
            </a:r>
            <a:r>
              <a:rPr lang="en-US" b="1" dirty="0" smtClean="0">
                <a:solidFill>
                  <a:srgbClr val="FFFFFF"/>
                </a:solidFill>
              </a:rPr>
              <a:t>2014 </a:t>
            </a:r>
            <a:r>
              <a:rPr lang="en-US" b="1" dirty="0">
                <a:solidFill>
                  <a:srgbClr val="FFFFFF"/>
                </a:solidFill>
              </a:rPr>
              <a:t>by IATA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333" y="1112338"/>
            <a:ext cx="6684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600" dirty="0">
                <a:solidFill>
                  <a:srgbClr val="636363"/>
                </a:solidFill>
              </a:rPr>
              <a:t>Airline concentration in comparison to supplier industries...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1943" y="4478946"/>
            <a:ext cx="3586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535F7F"/>
              </a:buClr>
              <a:buSzTx/>
            </a:pPr>
            <a:r>
              <a:rPr lang="en-US" sz="1600" dirty="0">
                <a:solidFill>
                  <a:srgbClr val="636363"/>
                </a:solidFill>
              </a:rPr>
              <a:t>...and the impact on operating margin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When assesing the value of an airline, there is a wide range of beneficiaries involved to be considered</a:t>
            </a:r>
            <a:endParaRPr lang="de-DE" dirty="0"/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852487" y="1793875"/>
            <a:ext cx="4248150" cy="4233862"/>
          </a:xfrm>
          <a:prstGeom prst="ellipse">
            <a:avLst/>
          </a:prstGeom>
          <a:solidFill>
            <a:srgbClr val="DCDF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endParaRPr lang="fr-FR" sz="1100" kern="0" dirty="0" smtClean="0">
              <a:solidFill>
                <a:srgbClr val="636363"/>
              </a:solidFill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962150" y="2914650"/>
            <a:ext cx="2105025" cy="2082800"/>
          </a:xfrm>
          <a:prstGeom prst="ellipse">
            <a:avLst/>
          </a:prstGeom>
          <a:solidFill>
            <a:srgbClr val="B3BA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endParaRPr lang="fr-FR" sz="1100" kern="0" dirty="0" smtClean="0">
              <a:solidFill>
                <a:srgbClr val="636363"/>
              </a:solidFill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2660650" y="3640138"/>
            <a:ext cx="684213" cy="633412"/>
          </a:xfrm>
          <a:prstGeom prst="ellipse">
            <a:avLst/>
          </a:prstGeom>
          <a:solidFill>
            <a:srgbClr val="808D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marL="119063" indent="-11906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1" kern="0" dirty="0" smtClean="0">
              <a:solidFill>
                <a:srgbClr val="636363"/>
              </a:solidFill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2681729" y="3865563"/>
            <a:ext cx="669042" cy="214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tIns="0" rIns="45720" bIns="0">
            <a:spAutoFit/>
          </a:bodyPr>
          <a:lstStyle/>
          <a:p>
            <a:pPr marL="119063" indent="-11906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 smtClean="0">
                <a:solidFill>
                  <a:srgbClr val="636363"/>
                </a:solidFill>
              </a:rPr>
              <a:t>Airline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029471" y="3644900"/>
            <a:ext cx="654346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FFFFFF"/>
                </a:solidFill>
              </a:rPr>
              <a:t>Airport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052638" y="4292600"/>
            <a:ext cx="863600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FFFFFF"/>
                </a:solidFill>
              </a:rPr>
              <a:t>Ground handler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3066522" y="4416501"/>
            <a:ext cx="678392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FFFFFF"/>
                </a:solidFill>
              </a:rPr>
              <a:t>Caterer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3158332" y="3560864"/>
            <a:ext cx="948016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FFFFFF"/>
                </a:solidFill>
              </a:rPr>
              <a:t>Other </a:t>
            </a:r>
            <a:r>
              <a:rPr lang="en-US" sz="1100" b="1" kern="0" dirty="0" smtClean="0">
                <a:solidFill>
                  <a:srgbClr val="FFFFFF"/>
                </a:solidFill>
              </a:rPr>
              <a:t/>
            </a:r>
            <a:br>
              <a:rPr lang="en-US" sz="1100" b="1" kern="0" dirty="0" smtClean="0">
                <a:solidFill>
                  <a:srgbClr val="FFFFFF"/>
                </a:solidFill>
              </a:rPr>
            </a:br>
            <a:r>
              <a:rPr lang="en-US" sz="1100" b="1" kern="0" dirty="0" smtClean="0">
                <a:solidFill>
                  <a:srgbClr val="FFFFFF"/>
                </a:solidFill>
              </a:rPr>
              <a:t>providers</a:t>
            </a:r>
            <a:endParaRPr lang="en-US" sz="1100" b="1" kern="0" dirty="0">
              <a:solidFill>
                <a:srgbClr val="FFFFFF"/>
              </a:solidFill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132719" y="3258318"/>
            <a:ext cx="615874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636363"/>
                </a:solidFill>
              </a:rPr>
              <a:t>Hotels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227857" y="3182144"/>
            <a:ext cx="1125537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FFFFFF"/>
                </a:solidFill>
              </a:rPr>
              <a:t>Maintenance providers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984307" y="3957638"/>
            <a:ext cx="309701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FFFFFF"/>
                </a:solidFill>
              </a:rPr>
              <a:t>IT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226865" y="2492375"/>
            <a:ext cx="567784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636363"/>
                </a:solidFill>
              </a:rPr>
              <a:t>Retail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067175" y="3874528"/>
            <a:ext cx="877888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 smtClean="0">
                <a:solidFill>
                  <a:srgbClr val="636363"/>
                </a:solidFill>
              </a:rPr>
              <a:t>Financial services</a:t>
            </a:r>
            <a:endParaRPr lang="en-US" sz="1100" b="1" kern="0" dirty="0">
              <a:solidFill>
                <a:srgbClr val="636363"/>
              </a:solidFill>
            </a:endParaRP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833438" y="2024063"/>
            <a:ext cx="1382713" cy="361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FF9900"/>
            </a:solidFill>
            <a:round/>
            <a:headEnd/>
            <a:tailEnd/>
          </a:ln>
          <a:effectLst/>
          <a:extLst/>
        </p:spPr>
        <p:txBody>
          <a:bodyPr wrap="none" lIns="45720" tIns="0" rIns="45720" bIns="0" anchor="ctr"/>
          <a:lstStyle/>
          <a:p>
            <a:pPr marL="119063" indent="-11906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kern="0" dirty="0" smtClean="0">
                <a:solidFill>
                  <a:srgbClr val="636363"/>
                </a:solidFill>
              </a:rPr>
              <a:t>+up to 3% GDP*</a:t>
            </a: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971550" y="4492676"/>
            <a:ext cx="1152525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636363"/>
                </a:solidFill>
              </a:rPr>
              <a:t>Ground transportation</a:t>
            </a: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5183843" y="1723119"/>
            <a:ext cx="3206096" cy="26654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63636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0" rIns="45720" bIns="0" anchor="ctr"/>
          <a:lstStyle/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50" b="1" kern="0" dirty="0" smtClean="0">
                <a:solidFill>
                  <a:srgbClr val="636363"/>
                </a:solidFill>
              </a:rPr>
              <a:t>Direct impact</a:t>
            </a:r>
            <a:endParaRPr lang="en-US" sz="1050" kern="0" dirty="0" smtClean="0">
              <a:solidFill>
                <a:srgbClr val="636363"/>
              </a:solidFill>
            </a:endParaRP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Creates jobs (industry average is 60 to 80 airline employees per aircraft)</a:t>
            </a: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Generates payroll </a:t>
            </a: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Increases government revenues from local taxes</a:t>
            </a: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Produces airport rental fees</a:t>
            </a:r>
          </a:p>
          <a:p>
            <a:pPr marL="266700" lvl="1" indent="-15081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- Landing and parking fees</a:t>
            </a:r>
          </a:p>
          <a:p>
            <a:pPr marL="266700" lvl="1" indent="-15081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- Gate and hangar space rental </a:t>
            </a: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Increases supplier revenues</a:t>
            </a:r>
          </a:p>
          <a:p>
            <a:pPr marL="355600" lvl="2" indent="-23971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- Fuel &amp; Maintenance </a:t>
            </a:r>
          </a:p>
          <a:p>
            <a:pPr marL="355600" lvl="2" indent="-23971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- Catering &amp; ground handling services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512219" y="5513387"/>
            <a:ext cx="1008062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636363"/>
                </a:solidFill>
              </a:rPr>
              <a:t>Tour operators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405938" y="6148198"/>
            <a:ext cx="4853893" cy="15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r>
              <a:rPr lang="en-US" sz="1000" kern="0" dirty="0" smtClean="0">
                <a:solidFill>
                  <a:srgbClr val="636363"/>
                </a:solidFill>
              </a:rPr>
              <a:t>Note: * Figures based on averages &amp; global benchmarks for illustration purposes only 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1851819" y="2568549"/>
            <a:ext cx="1009650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marL="119063" indent="-119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b="1" kern="0" dirty="0">
                <a:solidFill>
                  <a:srgbClr val="636363"/>
                </a:solidFill>
              </a:rPr>
              <a:t>Utilities</a:t>
            </a: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405938" y="6299863"/>
            <a:ext cx="456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r>
              <a:rPr lang="en-US" sz="1000" kern="0" dirty="0" smtClean="0">
                <a:solidFill>
                  <a:srgbClr val="636363"/>
                </a:solidFill>
              </a:rPr>
              <a:t>Source: Economic catalytic effects of Air Transport; Oxford Economic Forecasting</a:t>
            </a:r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>
            <a:off x="5244431" y="4425499"/>
            <a:ext cx="3145508" cy="17086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63636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0" rIns="45720" bIns="0" anchor="ctr"/>
          <a:lstStyle/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50" b="1" kern="0" dirty="0" smtClean="0">
                <a:solidFill>
                  <a:srgbClr val="636363"/>
                </a:solidFill>
              </a:rPr>
              <a:t>Indirect social impact</a:t>
            </a:r>
            <a:endParaRPr lang="en-US" sz="1050" kern="0" dirty="0" smtClean="0">
              <a:solidFill>
                <a:srgbClr val="636363"/>
              </a:solidFill>
            </a:endParaRP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Increases tourism expenditures (trade, restaurants, hotels, local transportation, etc..)</a:t>
            </a: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Facilitates business, import / exports, government affairs and VFR travel</a:t>
            </a: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Jobs &amp; demand for skilled workers</a:t>
            </a: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Creates publicity for the region</a:t>
            </a:r>
          </a:p>
          <a:p>
            <a:pPr marL="119063" indent="-119063" algn="l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636363"/>
                </a:solidFill>
              </a:rPr>
              <a:t>Link to key world economies</a:t>
            </a:r>
          </a:p>
        </p:txBody>
      </p:sp>
      <p:sp>
        <p:nvSpPr>
          <p:cNvPr id="51" name="Pfeil nach rechts 2"/>
          <p:cNvSpPr/>
          <p:nvPr/>
        </p:nvSpPr>
        <p:spPr bwMode="auto">
          <a:xfrm>
            <a:off x="3359234" y="2975660"/>
            <a:ext cx="1885197" cy="286191"/>
          </a:xfrm>
          <a:prstGeom prst="rightArrow">
            <a:avLst/>
          </a:prstGeom>
          <a:solidFill>
            <a:srgbClr val="535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endParaRPr lang="en-US" sz="1800" kern="0" dirty="0" smtClean="0">
              <a:solidFill>
                <a:srgbClr val="636363"/>
              </a:solidFill>
            </a:endParaRPr>
          </a:p>
        </p:txBody>
      </p:sp>
      <p:sp>
        <p:nvSpPr>
          <p:cNvPr id="52" name="Pfeil nach rechts 30"/>
          <p:cNvSpPr/>
          <p:nvPr/>
        </p:nvSpPr>
        <p:spPr bwMode="auto">
          <a:xfrm>
            <a:off x="4341890" y="5007381"/>
            <a:ext cx="950560" cy="256395"/>
          </a:xfrm>
          <a:prstGeom prst="rightArrow">
            <a:avLst/>
          </a:prstGeom>
          <a:solidFill>
            <a:srgbClr val="535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endParaRPr lang="en-US" sz="1800" kern="0" dirty="0" smtClean="0">
              <a:solidFill>
                <a:srgbClr val="63636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31" y="1223636"/>
            <a:ext cx="2303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defRPr/>
            </a:pPr>
            <a:r>
              <a:rPr lang="en-US" sz="1600" kern="0" dirty="0">
                <a:solidFill>
                  <a:srgbClr val="636363"/>
                </a:solidFill>
              </a:rPr>
              <a:t>Socio-economic impact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6363"/>
                </a:solidFill>
              </a:rPr>
              <a:t>Estonian Aviation Seminar, 12 November</a:t>
            </a:r>
            <a:endParaRPr lang="en-US" dirty="0">
              <a:solidFill>
                <a:srgbClr val="63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uw__5XjUWsBOLLt4ub9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RWmUJ2ZUWgdt1hHQFW9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XkpYafkGWcftY_IVf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KKzkhyFU2jtecBfrAQ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J8u1yWaEqlVo76nHHE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8sWkPBG0aNgaO6Gl9_P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7hjUZ5XEamDZdLg9mYS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CnL8OOLECeSEkCgEUP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nklJQ4J0K6JaaehSHF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OuGP83Ei2cCvHjEVZ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GNIaMKLU2_sD.KGwrsM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UbL3HCK0uFH6rRiiusW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UzxMyMwUe1.LzTV475m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mdPieeEy541jaF65.X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DeVp3r_0G4dTNNniC1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GDlMky5kSAbzmJMO1dp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5RhZEpBECvQn9rzb.1h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.3zUPMBUC6TPHbDnuX6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vBMVOmAEGmGoML2Iyw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ECVdQ2.0mEXfYF9ipY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ZlXEGd4EO0Kwc9RN_8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lGoGvQZk6bVBFKmEXG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KkEeWP0UiS3ofobUg1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jCUFaa6023JULz3OiQd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uVNmOV7UezXZN_2kLV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ih3ZyY0at_xhkiAU3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tcOnCmo0qLatXDtPmr.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nQlGPgh0yR9y73fTpK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iusPJ9A0mTgeLrhrbV.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9YmpAuJ0CSz1Lr25U2Z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YWyVM2a06CjJN7D5Bnj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jDwlwD60yqN6QyZ6mo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2m8oGun06xUQ38lFSv6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SZHqiFhE2UB6OSGY9US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Rn6JcD70e4IIpfFoU.q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f.a0bEnEOGNSjfQOgW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nek_23Y0GLmu12oaeNJ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FzZ5Z4QE2LykaTaoqv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R9Vbu8k0aAuq0KFlGy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lRRdscuUujou_S2IwdI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wu_DNbhkyA8G.NMbGN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PboYUrOUOJJVh8W9_R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UFzvlcf0uJT2K5bhFdcw"/>
</p:tagLst>
</file>

<file path=ppt/theme/theme1.xml><?xml version="1.0" encoding="utf-8"?>
<a:theme xmlns:a="http://schemas.openxmlformats.org/drawingml/2006/main" name="Presentation_Master_2013_E_Sample">
  <a:themeElements>
    <a:clrScheme name="LCG_CorpColors_2012">
      <a:dk1>
        <a:srgbClr val="636363"/>
      </a:dk1>
      <a:lt1>
        <a:srgbClr val="FFFFFF"/>
      </a:lt1>
      <a:dk2>
        <a:srgbClr val="808DA6"/>
      </a:dk2>
      <a:lt2>
        <a:srgbClr val="535F7F"/>
      </a:lt2>
      <a:accent1>
        <a:srgbClr val="FFB300"/>
      </a:accent1>
      <a:accent2>
        <a:srgbClr val="090948"/>
      </a:accent2>
      <a:accent3>
        <a:srgbClr val="535F7F"/>
      </a:accent3>
      <a:accent4>
        <a:srgbClr val="808DA6"/>
      </a:accent4>
      <a:accent5>
        <a:srgbClr val="B3BAC9"/>
      </a:accent5>
      <a:accent6>
        <a:srgbClr val="DCDFE6"/>
      </a:accent6>
      <a:hlink>
        <a:srgbClr val="535F7F"/>
      </a:hlink>
      <a:folHlink>
        <a:srgbClr val="4040E7"/>
      </a:folHlink>
    </a:clrScheme>
    <a:fontScheme name="Presentation_Master_BlueBar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Master_BlueBar_E 1">
        <a:dk1>
          <a:srgbClr val="636363"/>
        </a:dk1>
        <a:lt1>
          <a:srgbClr val="FFFFFF"/>
        </a:lt1>
        <a:dk2>
          <a:srgbClr val="808DA6"/>
        </a:dk2>
        <a:lt2>
          <a:srgbClr val="535F7F"/>
        </a:lt2>
        <a:accent1>
          <a:srgbClr val="FF9900"/>
        </a:accent1>
        <a:accent2>
          <a:srgbClr val="B3BAC9"/>
        </a:accent2>
        <a:accent3>
          <a:srgbClr val="FFFFFF"/>
        </a:accent3>
        <a:accent4>
          <a:srgbClr val="535353"/>
        </a:accent4>
        <a:accent5>
          <a:srgbClr val="FFCAAA"/>
        </a:accent5>
        <a:accent6>
          <a:srgbClr val="A2A8B6"/>
        </a:accent6>
        <a:hlink>
          <a:srgbClr val="DCDFE6"/>
        </a:hlink>
        <a:folHlink>
          <a:srgbClr val="E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CG_PresentationMaster2008_En_BA_new">
  <a:themeElements>
    <a:clrScheme name="LCG_PresentationMaster2008_En_BA_new 1">
      <a:dk1>
        <a:srgbClr val="636363"/>
      </a:dk1>
      <a:lt1>
        <a:srgbClr val="FFFFFF"/>
      </a:lt1>
      <a:dk2>
        <a:srgbClr val="808DA6"/>
      </a:dk2>
      <a:lt2>
        <a:srgbClr val="535F7F"/>
      </a:lt2>
      <a:accent1>
        <a:srgbClr val="FF9900"/>
      </a:accent1>
      <a:accent2>
        <a:srgbClr val="B3BAC9"/>
      </a:accent2>
      <a:accent3>
        <a:srgbClr val="FFFFFF"/>
      </a:accent3>
      <a:accent4>
        <a:srgbClr val="535353"/>
      </a:accent4>
      <a:accent5>
        <a:srgbClr val="FFCAAA"/>
      </a:accent5>
      <a:accent6>
        <a:srgbClr val="A2A8B6"/>
      </a:accent6>
      <a:hlink>
        <a:srgbClr val="DCDFE6"/>
      </a:hlink>
      <a:folHlink>
        <a:srgbClr val="E60000"/>
      </a:folHlink>
    </a:clrScheme>
    <a:fontScheme name="LCG_PresentationMaster2008_En_BA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535F7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535F7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G_PresentationMaster2008_En_BA_new 1">
        <a:dk1>
          <a:srgbClr val="636363"/>
        </a:dk1>
        <a:lt1>
          <a:srgbClr val="FFFFFF"/>
        </a:lt1>
        <a:dk2>
          <a:srgbClr val="808DA6"/>
        </a:dk2>
        <a:lt2>
          <a:srgbClr val="535F7F"/>
        </a:lt2>
        <a:accent1>
          <a:srgbClr val="FF9900"/>
        </a:accent1>
        <a:accent2>
          <a:srgbClr val="B3BAC9"/>
        </a:accent2>
        <a:accent3>
          <a:srgbClr val="FFFFFF"/>
        </a:accent3>
        <a:accent4>
          <a:srgbClr val="535353"/>
        </a:accent4>
        <a:accent5>
          <a:srgbClr val="FFCAAA"/>
        </a:accent5>
        <a:accent6>
          <a:srgbClr val="A2A8B6"/>
        </a:accent6>
        <a:hlink>
          <a:srgbClr val="DCDFE6"/>
        </a:hlink>
        <a:folHlink>
          <a:srgbClr val="E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_Master_2013_E_Sample">
  <a:themeElements>
    <a:clrScheme name="LCG_CorpColors_2012">
      <a:dk1>
        <a:srgbClr val="636363"/>
      </a:dk1>
      <a:lt1>
        <a:srgbClr val="FFFFFF"/>
      </a:lt1>
      <a:dk2>
        <a:srgbClr val="808DA6"/>
      </a:dk2>
      <a:lt2>
        <a:srgbClr val="535F7F"/>
      </a:lt2>
      <a:accent1>
        <a:srgbClr val="FFB300"/>
      </a:accent1>
      <a:accent2>
        <a:srgbClr val="090948"/>
      </a:accent2>
      <a:accent3>
        <a:srgbClr val="535F7F"/>
      </a:accent3>
      <a:accent4>
        <a:srgbClr val="808DA6"/>
      </a:accent4>
      <a:accent5>
        <a:srgbClr val="B3BAC9"/>
      </a:accent5>
      <a:accent6>
        <a:srgbClr val="DCDFE6"/>
      </a:accent6>
      <a:hlink>
        <a:srgbClr val="535F7F"/>
      </a:hlink>
      <a:folHlink>
        <a:srgbClr val="4040E7"/>
      </a:folHlink>
    </a:clrScheme>
    <a:fontScheme name="Presentation_Master_BlueBar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Master_BlueBar_E 1">
        <a:dk1>
          <a:srgbClr val="636363"/>
        </a:dk1>
        <a:lt1>
          <a:srgbClr val="FFFFFF"/>
        </a:lt1>
        <a:dk2>
          <a:srgbClr val="808DA6"/>
        </a:dk2>
        <a:lt2>
          <a:srgbClr val="535F7F"/>
        </a:lt2>
        <a:accent1>
          <a:srgbClr val="FF9900"/>
        </a:accent1>
        <a:accent2>
          <a:srgbClr val="B3BAC9"/>
        </a:accent2>
        <a:accent3>
          <a:srgbClr val="FFFFFF"/>
        </a:accent3>
        <a:accent4>
          <a:srgbClr val="535353"/>
        </a:accent4>
        <a:accent5>
          <a:srgbClr val="FFCAAA"/>
        </a:accent5>
        <a:accent6>
          <a:srgbClr val="A2A8B6"/>
        </a:accent6>
        <a:hlink>
          <a:srgbClr val="DCDFE6"/>
        </a:hlink>
        <a:folHlink>
          <a:srgbClr val="E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Presentation_Master_2013_E_Sample">
  <a:themeElements>
    <a:clrScheme name="LCG_CorpColors_2012">
      <a:dk1>
        <a:srgbClr val="636363"/>
      </a:dk1>
      <a:lt1>
        <a:srgbClr val="FFFFFF"/>
      </a:lt1>
      <a:dk2>
        <a:srgbClr val="808DA6"/>
      </a:dk2>
      <a:lt2>
        <a:srgbClr val="535F7F"/>
      </a:lt2>
      <a:accent1>
        <a:srgbClr val="FFB300"/>
      </a:accent1>
      <a:accent2>
        <a:srgbClr val="090948"/>
      </a:accent2>
      <a:accent3>
        <a:srgbClr val="535F7F"/>
      </a:accent3>
      <a:accent4>
        <a:srgbClr val="808DA6"/>
      </a:accent4>
      <a:accent5>
        <a:srgbClr val="B3BAC9"/>
      </a:accent5>
      <a:accent6>
        <a:srgbClr val="DCDFE6"/>
      </a:accent6>
      <a:hlink>
        <a:srgbClr val="535F7F"/>
      </a:hlink>
      <a:folHlink>
        <a:srgbClr val="4040E7"/>
      </a:folHlink>
    </a:clrScheme>
    <a:fontScheme name="Presentation_Master_BlueBar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Master_BlueBar_E 1">
        <a:dk1>
          <a:srgbClr val="636363"/>
        </a:dk1>
        <a:lt1>
          <a:srgbClr val="FFFFFF"/>
        </a:lt1>
        <a:dk2>
          <a:srgbClr val="808DA6"/>
        </a:dk2>
        <a:lt2>
          <a:srgbClr val="535F7F"/>
        </a:lt2>
        <a:accent1>
          <a:srgbClr val="FF9900"/>
        </a:accent1>
        <a:accent2>
          <a:srgbClr val="B3BAC9"/>
        </a:accent2>
        <a:accent3>
          <a:srgbClr val="FFFFFF"/>
        </a:accent3>
        <a:accent4>
          <a:srgbClr val="535353"/>
        </a:accent4>
        <a:accent5>
          <a:srgbClr val="FFCAAA"/>
        </a:accent5>
        <a:accent6>
          <a:srgbClr val="A2A8B6"/>
        </a:accent6>
        <a:hlink>
          <a:srgbClr val="DCDFE6"/>
        </a:hlink>
        <a:folHlink>
          <a:srgbClr val="E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Presentation_Master_2013_E_Sample</Template>
  <TotalTime>0</TotalTime>
  <Words>1177</Words>
  <Application>Microsoft Office PowerPoint</Application>
  <PresentationFormat>On-screen Show (4:3)</PresentationFormat>
  <Paragraphs>233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Times</vt:lpstr>
      <vt:lpstr>Wingdings</vt:lpstr>
      <vt:lpstr>Presentation_Master_2013_E_Sample</vt:lpstr>
      <vt:lpstr>LCG_PresentationMaster2008_En_BA_new</vt:lpstr>
      <vt:lpstr>3_Presentation_Master_2013_E_Sample</vt:lpstr>
      <vt:lpstr>7_Presentation_Master_2013_E_Sample</vt:lpstr>
      <vt:lpstr>think-cell Slide</vt:lpstr>
      <vt:lpstr>Diagramm</vt:lpstr>
      <vt:lpstr>PowerPoint Presentation</vt:lpstr>
      <vt:lpstr>The View on Estonian Aviation for the Next 20 Years</vt:lpstr>
      <vt:lpstr>Agenda</vt:lpstr>
      <vt:lpstr>Over the last 20 years we have seen the passenger volumes more than quadruple with expected 2.1 M passengers in 2015</vt:lpstr>
      <vt:lpstr>The peak in regional airports remain at the time when Estonian Air operated 33 seater Saab aircraft</vt:lpstr>
      <vt:lpstr>In the example of Riga Airport base carrier is fundamental to growth and development of an airport</vt:lpstr>
      <vt:lpstr>Agenda</vt:lpstr>
      <vt:lpstr>Airlines have lowest profit margins as landscape is faced with strongest competition but all other sectors start benefitting immediately</vt:lpstr>
      <vt:lpstr>When assesing the value of an airline, there is a wide range of beneficiaries involved to be considered</vt:lpstr>
      <vt:lpstr>Review of studies made on air traffic effect on economy revealed unanimous positive impact</vt:lpstr>
      <vt:lpstr>Estonia is best in Baltics in infrastructure however low quantity of international seat kilometers per week hinder further improvement</vt:lpstr>
      <vt:lpstr>PowerPoint Presentation</vt:lpstr>
      <vt:lpstr>PowerPoint Presentation</vt:lpstr>
      <vt:lpstr>Agenda</vt:lpstr>
      <vt:lpstr>With the optimistic (11%) scenario the growth is exponential and impossibly high where as pessimistic (2%) growth unsatisfactory</vt:lpstr>
      <vt:lpstr>What will determine which path will follow for Estonia for the next 20 years? The will of people and decision makers</vt:lpstr>
      <vt:lpstr>Agenda</vt:lpstr>
      <vt:lpstr>Contacts</vt:lpstr>
    </vt:vector>
  </TitlesOfParts>
  <Company>Lufthansa Consulting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Kukemelk</dc:creator>
  <cp:lastModifiedBy>Kukemelk, Sven</cp:lastModifiedBy>
  <cp:revision>1042</cp:revision>
  <cp:lastPrinted>2012-12-05T15:47:41Z</cp:lastPrinted>
  <dcterms:created xsi:type="dcterms:W3CDTF">2013-02-28T18:04:44Z</dcterms:created>
  <dcterms:modified xsi:type="dcterms:W3CDTF">2015-11-11T16:44:05Z</dcterms:modified>
</cp:coreProperties>
</file>