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57" r:id="rId3"/>
    <p:sldId id="258" r:id="rId4"/>
    <p:sldId id="259" r:id="rId5"/>
    <p:sldId id="260" r:id="rId6"/>
    <p:sldId id="261" r:id="rId7"/>
    <p:sldId id="264" r:id="rId8"/>
    <p:sldId id="262" r:id="rId9"/>
    <p:sldId id="263" r:id="rId10"/>
    <p:sldId id="265" r:id="rId11"/>
    <p:sldId id="268" r:id="rId12"/>
  </p:sldIdLst>
  <p:sldSz cx="9144000" cy="6858000" type="screen4x3"/>
  <p:notesSz cx="7099300" cy="1023461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22" y="-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Ty&#246;kirja2"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P%20K&#228;ytt&#228;j&#228;\Desktop\Tart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i-FI"/>
  <c:chart>
    <c:plotArea>
      <c:layout>
        <c:manualLayout>
          <c:layoutTarget val="inner"/>
          <c:xMode val="edge"/>
          <c:yMode val="edge"/>
          <c:x val="0.10042936940574718"/>
          <c:y val="3.757196861799212E-2"/>
          <c:w val="0.85709190197379292"/>
          <c:h val="0.80867432417563434"/>
        </c:manualLayout>
      </c:layout>
      <c:lineChart>
        <c:grouping val="stacked"/>
        <c:ser>
          <c:idx val="0"/>
          <c:order val="0"/>
          <c:tx>
            <c:v>PPL</c:v>
          </c:tx>
          <c:marker>
            <c:symbol val="none"/>
          </c:marker>
          <c:cat>
            <c:numRef>
              <c:f>Taul1!$C$4:$L$4</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Taul1!$C$32:$L$32</c:f>
              <c:numCache>
                <c:formatCode>General</c:formatCode>
                <c:ptCount val="10"/>
                <c:pt idx="0">
                  <c:v>2182</c:v>
                </c:pt>
                <c:pt idx="1">
                  <c:v>2120</c:v>
                </c:pt>
                <c:pt idx="2">
                  <c:v>2127</c:v>
                </c:pt>
                <c:pt idx="3">
                  <c:v>2157</c:v>
                </c:pt>
                <c:pt idx="4">
                  <c:v>2177</c:v>
                </c:pt>
                <c:pt idx="5">
                  <c:v>1963</c:v>
                </c:pt>
                <c:pt idx="6">
                  <c:v>2068</c:v>
                </c:pt>
                <c:pt idx="7">
                  <c:v>2134</c:v>
                </c:pt>
                <c:pt idx="8">
                  <c:v>1881</c:v>
                </c:pt>
                <c:pt idx="9">
                  <c:v>1830</c:v>
                </c:pt>
              </c:numCache>
            </c:numRef>
          </c:val>
        </c:ser>
        <c:ser>
          <c:idx val="1"/>
          <c:order val="1"/>
          <c:tx>
            <c:v>CPL</c:v>
          </c:tx>
          <c:marker>
            <c:symbol val="none"/>
          </c:marker>
          <c:cat>
            <c:numRef>
              <c:f>Taul1!$C$4:$L$4</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Taul1!$C$33:$L$33</c:f>
              <c:numCache>
                <c:formatCode>General</c:formatCode>
                <c:ptCount val="10"/>
                <c:pt idx="0">
                  <c:v>879</c:v>
                </c:pt>
                <c:pt idx="1">
                  <c:v>923</c:v>
                </c:pt>
                <c:pt idx="2">
                  <c:v>933</c:v>
                </c:pt>
                <c:pt idx="3">
                  <c:v>970</c:v>
                </c:pt>
                <c:pt idx="4">
                  <c:v>1015</c:v>
                </c:pt>
                <c:pt idx="5">
                  <c:v>923</c:v>
                </c:pt>
                <c:pt idx="6">
                  <c:v>968</c:v>
                </c:pt>
                <c:pt idx="7">
                  <c:v>973</c:v>
                </c:pt>
                <c:pt idx="8">
                  <c:v>817</c:v>
                </c:pt>
                <c:pt idx="9">
                  <c:v>808</c:v>
                </c:pt>
              </c:numCache>
            </c:numRef>
          </c:val>
        </c:ser>
        <c:ser>
          <c:idx val="2"/>
          <c:order val="2"/>
          <c:tx>
            <c:v>UPL</c:v>
          </c:tx>
          <c:marker>
            <c:symbol val="none"/>
          </c:marker>
          <c:cat>
            <c:numRef>
              <c:f>Taul1!$C$4:$L$4</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Taul1!$C$34:$L$34</c:f>
              <c:numCache>
                <c:formatCode>General</c:formatCode>
                <c:ptCount val="10"/>
                <c:pt idx="0">
                  <c:v>974</c:v>
                </c:pt>
                <c:pt idx="1">
                  <c:v>1065</c:v>
                </c:pt>
                <c:pt idx="2">
                  <c:v>1134</c:v>
                </c:pt>
                <c:pt idx="3">
                  <c:v>1208</c:v>
                </c:pt>
                <c:pt idx="4">
                  <c:v>1248</c:v>
                </c:pt>
                <c:pt idx="5">
                  <c:v>1290</c:v>
                </c:pt>
                <c:pt idx="6">
                  <c:v>1337</c:v>
                </c:pt>
                <c:pt idx="7">
                  <c:v>1351</c:v>
                </c:pt>
                <c:pt idx="8">
                  <c:v>1377</c:v>
                </c:pt>
                <c:pt idx="9">
                  <c:v>1373</c:v>
                </c:pt>
              </c:numCache>
            </c:numRef>
          </c:val>
        </c:ser>
        <c:marker val="1"/>
        <c:axId val="104972288"/>
        <c:axId val="104973824"/>
      </c:lineChart>
      <c:catAx>
        <c:axId val="104972288"/>
        <c:scaling>
          <c:orientation val="minMax"/>
        </c:scaling>
        <c:axPos val="b"/>
        <c:numFmt formatCode="General" sourceLinked="1"/>
        <c:tickLblPos val="nextTo"/>
        <c:txPr>
          <a:bodyPr rot="-5400000" vert="horz"/>
          <a:lstStyle/>
          <a:p>
            <a:pPr>
              <a:defRPr/>
            </a:pPr>
            <a:endParaRPr lang="fi-FI"/>
          </a:p>
        </c:txPr>
        <c:crossAx val="104973824"/>
        <c:crosses val="autoZero"/>
        <c:auto val="1"/>
        <c:lblAlgn val="ctr"/>
        <c:lblOffset val="100"/>
      </c:catAx>
      <c:valAx>
        <c:axId val="104973824"/>
        <c:scaling>
          <c:orientation val="minMax"/>
          <c:max val="4500"/>
          <c:min val="1500"/>
        </c:scaling>
        <c:axPos val="l"/>
        <c:majorGridlines/>
        <c:numFmt formatCode="General" sourceLinked="1"/>
        <c:tickLblPos val="nextTo"/>
        <c:crossAx val="104972288"/>
        <c:crosses val="autoZero"/>
        <c:crossBetween val="between"/>
      </c:valAx>
    </c:plotArea>
    <c:legend>
      <c:legendPos val="r"/>
      <c:layout>
        <c:manualLayout>
          <c:xMode val="edge"/>
          <c:yMode val="edge"/>
          <c:x val="0.26997260721031041"/>
          <c:y val="0.20898183997427641"/>
          <c:w val="0.51937890718205659"/>
          <c:h val="0.13238963439429241"/>
        </c:manualLayout>
      </c:layout>
      <c:spPr>
        <a:solidFill>
          <a:schemeClr val="bg1"/>
        </a:solidFill>
        <a:ln>
          <a:solidFill>
            <a:schemeClr val="tx1"/>
          </a:solidFill>
        </a:ln>
      </c:sp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fi-FI"/>
  <c:chart>
    <c:plotArea>
      <c:layout>
        <c:manualLayout>
          <c:layoutTarget val="inner"/>
          <c:xMode val="edge"/>
          <c:yMode val="edge"/>
          <c:x val="0.10042936940574726"/>
          <c:y val="3.7571968617992085E-2"/>
          <c:w val="0.85709190197379248"/>
          <c:h val="0.85032445999055162"/>
        </c:manualLayout>
      </c:layout>
      <c:lineChart>
        <c:grouping val="stacked"/>
        <c:ser>
          <c:idx val="1"/>
          <c:order val="0"/>
          <c:tx>
            <c:v>Aircraft private</c:v>
          </c:tx>
          <c:marker>
            <c:symbol val="none"/>
          </c:marker>
          <c:cat>
            <c:numRef>
              <c:f>Taul1!$C$4:$L$4</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Taul1!$C$6:$L$6</c:f>
              <c:numCache>
                <c:formatCode>General</c:formatCode>
                <c:ptCount val="10"/>
                <c:pt idx="0">
                  <c:v>27290</c:v>
                </c:pt>
                <c:pt idx="1">
                  <c:v>32756</c:v>
                </c:pt>
                <c:pt idx="2">
                  <c:v>28584</c:v>
                </c:pt>
                <c:pt idx="3">
                  <c:v>26084</c:v>
                </c:pt>
                <c:pt idx="4">
                  <c:v>26172</c:v>
                </c:pt>
                <c:pt idx="5">
                  <c:v>23679</c:v>
                </c:pt>
                <c:pt idx="6">
                  <c:v>23576</c:v>
                </c:pt>
                <c:pt idx="7">
                  <c:v>18626</c:v>
                </c:pt>
                <c:pt idx="8">
                  <c:v>20245</c:v>
                </c:pt>
                <c:pt idx="9">
                  <c:v>17789</c:v>
                </c:pt>
              </c:numCache>
            </c:numRef>
          </c:val>
        </c:ser>
        <c:ser>
          <c:idx val="2"/>
          <c:order val="1"/>
          <c:tx>
            <c:v>Ultra light</c:v>
          </c:tx>
          <c:marker>
            <c:symbol val="none"/>
          </c:marker>
          <c:cat>
            <c:numRef>
              <c:f>Taul1!$C$4:$L$4</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Taul1!$C$7:$L$7</c:f>
              <c:numCache>
                <c:formatCode>General</c:formatCode>
                <c:ptCount val="10"/>
                <c:pt idx="0">
                  <c:v>12128</c:v>
                </c:pt>
                <c:pt idx="1">
                  <c:v>12841</c:v>
                </c:pt>
                <c:pt idx="2">
                  <c:v>12686</c:v>
                </c:pt>
                <c:pt idx="3">
                  <c:v>12586</c:v>
                </c:pt>
                <c:pt idx="4">
                  <c:v>13357</c:v>
                </c:pt>
                <c:pt idx="5">
                  <c:v>13589</c:v>
                </c:pt>
                <c:pt idx="6">
                  <c:v>13344</c:v>
                </c:pt>
                <c:pt idx="7">
                  <c:v>13785</c:v>
                </c:pt>
                <c:pt idx="8">
                  <c:v>13294</c:v>
                </c:pt>
                <c:pt idx="9">
                  <c:v>11978</c:v>
                </c:pt>
              </c:numCache>
            </c:numRef>
          </c:val>
        </c:ser>
        <c:ser>
          <c:idx val="0"/>
          <c:order val="2"/>
          <c:tx>
            <c:v>Aircraft OPS</c:v>
          </c:tx>
          <c:marker>
            <c:symbol val="none"/>
          </c:marker>
          <c:cat>
            <c:numRef>
              <c:f>Taul1!$C$4:$L$4</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Taul1!$C$5:$L$5</c:f>
              <c:numCache>
                <c:formatCode>General</c:formatCode>
                <c:ptCount val="10"/>
                <c:pt idx="0">
                  <c:v>25372</c:v>
                </c:pt>
                <c:pt idx="1">
                  <c:v>26474</c:v>
                </c:pt>
                <c:pt idx="2">
                  <c:v>29092</c:v>
                </c:pt>
                <c:pt idx="3">
                  <c:v>29131</c:v>
                </c:pt>
                <c:pt idx="4">
                  <c:v>25046</c:v>
                </c:pt>
                <c:pt idx="5">
                  <c:v>27424</c:v>
                </c:pt>
                <c:pt idx="6">
                  <c:v>24935</c:v>
                </c:pt>
                <c:pt idx="7">
                  <c:v>18612</c:v>
                </c:pt>
                <c:pt idx="8">
                  <c:v>10034</c:v>
                </c:pt>
                <c:pt idx="9">
                  <c:v>21308</c:v>
                </c:pt>
              </c:numCache>
            </c:numRef>
          </c:val>
        </c:ser>
        <c:marker val="1"/>
        <c:axId val="106490496"/>
        <c:axId val="104595840"/>
      </c:lineChart>
      <c:catAx>
        <c:axId val="106490496"/>
        <c:scaling>
          <c:orientation val="minMax"/>
        </c:scaling>
        <c:axPos val="b"/>
        <c:numFmt formatCode="General" sourceLinked="1"/>
        <c:tickLblPos val="nextTo"/>
        <c:txPr>
          <a:bodyPr rot="-5400000" vert="horz"/>
          <a:lstStyle/>
          <a:p>
            <a:pPr>
              <a:defRPr/>
            </a:pPr>
            <a:endParaRPr lang="fi-FI"/>
          </a:p>
        </c:txPr>
        <c:crossAx val="104595840"/>
        <c:crosses val="autoZero"/>
        <c:auto val="1"/>
        <c:lblAlgn val="ctr"/>
        <c:lblOffset val="100"/>
      </c:catAx>
      <c:valAx>
        <c:axId val="104595840"/>
        <c:scaling>
          <c:orientation val="minMax"/>
        </c:scaling>
        <c:axPos val="l"/>
        <c:majorGridlines/>
        <c:numFmt formatCode="General" sourceLinked="1"/>
        <c:tickLblPos val="nextTo"/>
        <c:crossAx val="106490496"/>
        <c:crosses val="autoZero"/>
        <c:crossBetween val="between"/>
      </c:valAx>
    </c:plotArea>
    <c:legend>
      <c:legendPos val="r"/>
      <c:layout>
        <c:manualLayout>
          <c:xMode val="edge"/>
          <c:yMode val="edge"/>
          <c:x val="0.16382114950190721"/>
          <c:y val="0.63679747956059207"/>
          <c:w val="0.27695466475781494"/>
          <c:h val="0.20375113674171028"/>
        </c:manualLayout>
      </c:layout>
      <c:spPr>
        <a:solidFill>
          <a:schemeClr val="bg1"/>
        </a:solidFill>
        <a:ln>
          <a:solidFill>
            <a:schemeClr val="tx1"/>
          </a:solidFill>
        </a:ln>
      </c:spPr>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3077137" cy="512304"/>
          </a:xfrm>
          <a:prstGeom prst="rect">
            <a:avLst/>
          </a:prstGeom>
        </p:spPr>
        <p:txBody>
          <a:bodyPr vert="horz" lIns="94768" tIns="47384" rIns="94768" bIns="47384" rtlCol="0"/>
          <a:lstStyle>
            <a:lvl1pPr algn="l">
              <a:defRPr sz="1200"/>
            </a:lvl1pPr>
          </a:lstStyle>
          <a:p>
            <a:endParaRPr lang="fi-FI"/>
          </a:p>
        </p:txBody>
      </p:sp>
      <p:sp>
        <p:nvSpPr>
          <p:cNvPr id="3" name="Päivämäärän paikkamerkki 2"/>
          <p:cNvSpPr>
            <a:spLocks noGrp="1"/>
          </p:cNvSpPr>
          <p:nvPr>
            <p:ph type="dt" sz="quarter" idx="1"/>
          </p:nvPr>
        </p:nvSpPr>
        <p:spPr>
          <a:xfrm>
            <a:off x="4020506" y="0"/>
            <a:ext cx="3077137" cy="512304"/>
          </a:xfrm>
          <a:prstGeom prst="rect">
            <a:avLst/>
          </a:prstGeom>
        </p:spPr>
        <p:txBody>
          <a:bodyPr vert="horz" lIns="94768" tIns="47384" rIns="94768" bIns="47384" rtlCol="0"/>
          <a:lstStyle>
            <a:lvl1pPr algn="r">
              <a:defRPr sz="1200"/>
            </a:lvl1pPr>
          </a:lstStyle>
          <a:p>
            <a:fld id="{4C51C8B6-2B47-466E-BBB3-19ABA2BE00CA}" type="datetimeFigureOut">
              <a:rPr lang="fi-FI" smtClean="0"/>
              <a:pPr/>
              <a:t>11.11.2015</a:t>
            </a:fld>
            <a:endParaRPr lang="fi-FI"/>
          </a:p>
        </p:txBody>
      </p:sp>
      <p:sp>
        <p:nvSpPr>
          <p:cNvPr id="4" name="Alatunnisteen paikkamerkki 3"/>
          <p:cNvSpPr>
            <a:spLocks noGrp="1"/>
          </p:cNvSpPr>
          <p:nvPr>
            <p:ph type="ftr" sz="quarter" idx="2"/>
          </p:nvPr>
        </p:nvSpPr>
        <p:spPr>
          <a:xfrm>
            <a:off x="0" y="9720673"/>
            <a:ext cx="3077137" cy="512303"/>
          </a:xfrm>
          <a:prstGeom prst="rect">
            <a:avLst/>
          </a:prstGeom>
        </p:spPr>
        <p:txBody>
          <a:bodyPr vert="horz" lIns="94768" tIns="47384" rIns="94768" bIns="47384" rtlCol="0" anchor="b"/>
          <a:lstStyle>
            <a:lvl1pPr algn="l">
              <a:defRPr sz="1200"/>
            </a:lvl1pPr>
          </a:lstStyle>
          <a:p>
            <a:endParaRPr lang="fi-FI"/>
          </a:p>
        </p:txBody>
      </p:sp>
      <p:sp>
        <p:nvSpPr>
          <p:cNvPr id="5" name="Dian numeron paikkamerkki 4"/>
          <p:cNvSpPr>
            <a:spLocks noGrp="1"/>
          </p:cNvSpPr>
          <p:nvPr>
            <p:ph type="sldNum" sz="quarter" idx="3"/>
          </p:nvPr>
        </p:nvSpPr>
        <p:spPr>
          <a:xfrm>
            <a:off x="4020506" y="9720673"/>
            <a:ext cx="3077137" cy="512303"/>
          </a:xfrm>
          <a:prstGeom prst="rect">
            <a:avLst/>
          </a:prstGeom>
        </p:spPr>
        <p:txBody>
          <a:bodyPr vert="horz" lIns="94768" tIns="47384" rIns="94768" bIns="47384" rtlCol="0" anchor="b"/>
          <a:lstStyle>
            <a:lvl1pPr algn="r">
              <a:defRPr sz="1200"/>
            </a:lvl1pPr>
          </a:lstStyle>
          <a:p>
            <a:fld id="{D894A330-3DB6-43A9-9A2A-8E7D470B775F}" type="slidenum">
              <a:rPr lang="fi-FI" smtClean="0"/>
              <a:pPr/>
              <a:t>‹#›</a:t>
            </a:fld>
            <a:endParaRPr lang="fi-FI"/>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57CBA60F-02A7-4594-A6B0-2914DCB89C49}" type="datetimeFigureOut">
              <a:rPr lang="fi-FI" smtClean="0"/>
              <a:pPr/>
              <a:t>11.11.2015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C5847C9F-F311-4B33-8ACD-0616416636B4}" type="slidenum">
              <a:rPr lang="fi-FI" smtClean="0"/>
              <a:pPr/>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57CBA60F-02A7-4594-A6B0-2914DCB89C49}" type="datetimeFigureOut">
              <a:rPr lang="fi-FI" smtClean="0"/>
              <a:pPr/>
              <a:t>11.11.2015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C5847C9F-F311-4B33-8ACD-0616416636B4}" type="slidenum">
              <a:rPr lang="fi-FI" smtClean="0"/>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57CBA60F-02A7-4594-A6B0-2914DCB89C49}" type="datetimeFigureOut">
              <a:rPr lang="fi-FI" smtClean="0"/>
              <a:pPr/>
              <a:t>11.11.2015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C5847C9F-F311-4B33-8ACD-0616416636B4}" type="slidenum">
              <a:rPr lang="fi-FI" smtClean="0"/>
              <a:pPr/>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57CBA60F-02A7-4594-A6B0-2914DCB89C49}" type="datetimeFigureOut">
              <a:rPr lang="fi-FI" smtClean="0"/>
              <a:pPr/>
              <a:t>11.11.2015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C5847C9F-F311-4B33-8ACD-0616416636B4}" type="slidenum">
              <a:rPr lang="fi-FI" smtClean="0"/>
              <a:pPr/>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57CBA60F-02A7-4594-A6B0-2914DCB89C49}" type="datetimeFigureOut">
              <a:rPr lang="fi-FI" smtClean="0"/>
              <a:pPr/>
              <a:t>11.11.2015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C5847C9F-F311-4B33-8ACD-0616416636B4}" type="slidenum">
              <a:rPr lang="fi-FI" smtClean="0"/>
              <a:pPr/>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57CBA60F-02A7-4594-A6B0-2914DCB89C49}" type="datetimeFigureOut">
              <a:rPr lang="fi-FI" smtClean="0"/>
              <a:pPr/>
              <a:t>11.11.2015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C5847C9F-F311-4B33-8ACD-0616416636B4}" type="slidenum">
              <a:rPr lang="fi-FI" smtClean="0"/>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57CBA60F-02A7-4594-A6B0-2914DCB89C49}" type="datetimeFigureOut">
              <a:rPr lang="fi-FI" smtClean="0"/>
              <a:pPr/>
              <a:t>11.11.2015</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C5847C9F-F311-4B33-8ACD-0616416636B4}" type="slidenum">
              <a:rPr lang="fi-FI" smtClean="0"/>
              <a:pPr/>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57CBA60F-02A7-4594-A6B0-2914DCB89C49}" type="datetimeFigureOut">
              <a:rPr lang="fi-FI" smtClean="0"/>
              <a:pPr/>
              <a:t>11.11.2015</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C5847C9F-F311-4B33-8ACD-0616416636B4}" type="slidenum">
              <a:rPr lang="fi-FI" smtClean="0"/>
              <a:pPr/>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57CBA60F-02A7-4594-A6B0-2914DCB89C49}" type="datetimeFigureOut">
              <a:rPr lang="fi-FI" smtClean="0"/>
              <a:pPr/>
              <a:t>11.11.2015</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C5847C9F-F311-4B33-8ACD-0616416636B4}" type="slidenum">
              <a:rPr lang="fi-FI" smtClean="0"/>
              <a:pPr/>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57CBA60F-02A7-4594-A6B0-2914DCB89C49}" type="datetimeFigureOut">
              <a:rPr lang="fi-FI" smtClean="0"/>
              <a:pPr/>
              <a:t>11.11.2015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C5847C9F-F311-4B33-8ACD-0616416636B4}" type="slidenum">
              <a:rPr lang="fi-FI" smtClean="0"/>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57CBA60F-02A7-4594-A6B0-2914DCB89C49}" type="datetimeFigureOut">
              <a:rPr lang="fi-FI" smtClean="0"/>
              <a:pPr/>
              <a:t>11.11.2015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C5847C9F-F311-4B33-8ACD-0616416636B4}" type="slidenum">
              <a:rPr lang="fi-FI" smtClean="0"/>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BA60F-02A7-4594-A6B0-2914DCB89C49}" type="datetimeFigureOut">
              <a:rPr lang="fi-FI" smtClean="0"/>
              <a:pPr/>
              <a:t>11.11.2015</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847C9F-F311-4B33-8ACD-0616416636B4}" type="slidenum">
              <a:rPr lang="fi-FI" smtClean="0"/>
              <a:pPr/>
              <a:t>‹#›</a:t>
            </a:fld>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p:cNvSpPr/>
          <p:nvPr/>
        </p:nvSpPr>
        <p:spPr>
          <a:xfrm>
            <a:off x="0" y="3212977"/>
            <a:ext cx="9144000" cy="3645023"/>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BetaSans Normal" pitchFamily="50" charset="0"/>
            </a:endParaRPr>
          </a:p>
        </p:txBody>
      </p:sp>
      <p:sp>
        <p:nvSpPr>
          <p:cNvPr id="5" name="Otsikko 1"/>
          <p:cNvSpPr txBox="1">
            <a:spLocks/>
          </p:cNvSpPr>
          <p:nvPr/>
        </p:nvSpPr>
        <p:spPr>
          <a:xfrm>
            <a:off x="1475656" y="-27384"/>
            <a:ext cx="6815298" cy="3096344"/>
          </a:xfrm>
          <a:prstGeom prst="rect">
            <a:avLst/>
          </a:prstGeom>
        </p:spPr>
        <p:txBody>
          <a:bodyPr vert="horz" lIns="91440" tIns="45720" rIns="91440" bIns="45720" rtlCol="0" anchor="ctr">
            <a:normAutofit/>
          </a:bodyPr>
          <a:lstStyle>
            <a:lvl1pPr>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bg1"/>
                </a:solidFill>
                <a:latin typeface="BetaSans Normal" pitchFamily="50" charset="0"/>
                <a:ea typeface="+mj-ea"/>
                <a:cs typeface="+mj-cs"/>
              </a:rPr>
              <a:t>Finnish Business and General Aviation </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bg1"/>
                </a:solidFill>
                <a:latin typeface="BetaSans Normal" pitchFamily="50" charset="0"/>
                <a:ea typeface="+mj-ea"/>
                <a:cs typeface="+mj-cs"/>
              </a:rPr>
              <a:t>Survival Strategies </a:t>
            </a:r>
            <a:endParaRPr kumimoji="0" lang="en-US" sz="4400" b="0" i="0" u="none" strike="noStrike" kern="1200" cap="none" spc="0" normalizeH="0" baseline="0" noProof="0" dirty="0">
              <a:ln>
                <a:noFill/>
              </a:ln>
              <a:solidFill>
                <a:schemeClr val="bg1"/>
              </a:solidFill>
              <a:effectLst/>
              <a:uLnTx/>
              <a:uFillTx/>
              <a:latin typeface="BetaSans Normal" pitchFamily="50" charset="0"/>
              <a:ea typeface="+mj-ea"/>
              <a:cs typeface="+mj-cs"/>
            </a:endParaRPr>
          </a:p>
        </p:txBody>
      </p:sp>
      <p:sp>
        <p:nvSpPr>
          <p:cNvPr id="6" name="Tekstin paikkamerkki 2"/>
          <p:cNvSpPr txBox="1">
            <a:spLocks/>
          </p:cNvSpPr>
          <p:nvPr/>
        </p:nvSpPr>
        <p:spPr>
          <a:xfrm>
            <a:off x="539552" y="3356992"/>
            <a:ext cx="8229599" cy="639762"/>
          </a:xfrm>
          <a:prstGeom prst="rect">
            <a:avLst/>
          </a:prstGeom>
        </p:spPr>
        <p:txBody>
          <a:bodyPr vert="horz" lIns="91440" tIns="45720" rIns="91440" bIns="45720" rtlCol="0" anchor="b">
            <a:normAutofit/>
          </a:bodyPr>
          <a:lstStyle>
            <a:lvl1pPr marL="0" indent="0" algn="ctr">
              <a:buNone/>
              <a:defRPr sz="2400" b="1" cap="all">
                <a:solidFill>
                  <a:srgbClr val="3233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all" spc="0" normalizeH="0" baseline="0" noProof="0" dirty="0" smtClean="0">
              <a:ln>
                <a:noFill/>
              </a:ln>
              <a:solidFill>
                <a:srgbClr val="323332"/>
              </a:solidFill>
              <a:effectLst/>
              <a:uLnTx/>
              <a:uFillTx/>
              <a:latin typeface="BetaSans Normal" pitchFamily="50" charset="0"/>
            </a:endParaRPr>
          </a:p>
        </p:txBody>
      </p:sp>
      <p:sp>
        <p:nvSpPr>
          <p:cNvPr id="7" name="Sisällön paikkamerkki 3"/>
          <p:cNvSpPr txBox="1">
            <a:spLocks/>
          </p:cNvSpPr>
          <p:nvPr/>
        </p:nvSpPr>
        <p:spPr>
          <a:xfrm>
            <a:off x="1187624" y="4293096"/>
            <a:ext cx="7128792" cy="1581474"/>
          </a:xfrm>
          <a:prstGeom prst="rect">
            <a:avLst/>
          </a:prstGeom>
        </p:spPr>
        <p:txBody>
          <a:bodyPr/>
          <a:lstStyle>
            <a:lvl1pPr algn="ctr">
              <a:defRPr sz="2400">
                <a:solidFill>
                  <a:srgbClr val="323332"/>
                </a:solidFill>
              </a:defRPr>
            </a:lvl1pPr>
            <a:lvl2pPr algn="ctr">
              <a:defRPr sz="2000">
                <a:solidFill>
                  <a:srgbClr val="323332"/>
                </a:solidFill>
              </a:defRPr>
            </a:lvl2pPr>
            <a:lvl3pPr algn="ctr">
              <a:defRPr sz="1800">
                <a:solidFill>
                  <a:srgbClr val="323332"/>
                </a:solidFill>
              </a:defRPr>
            </a:lvl3pPr>
            <a:lvl4pPr algn="ctr">
              <a:defRPr sz="1600">
                <a:solidFill>
                  <a:srgbClr val="323332"/>
                </a:solidFill>
              </a:defRPr>
            </a:lvl4pPr>
            <a:lvl5pPr algn="ctr">
              <a:defRPr sz="1600">
                <a:solidFill>
                  <a:srgbClr val="323332"/>
                </a:solidFill>
              </a:defRPr>
            </a:lvl5pPr>
            <a:lvl6pPr>
              <a:defRPr sz="1600"/>
            </a:lvl6pPr>
            <a:lvl7pPr>
              <a:defRPr sz="1600"/>
            </a:lvl7pPr>
            <a:lvl8pPr>
              <a:defRPr sz="1600"/>
            </a:lvl8pPr>
            <a:lvl9pPr>
              <a:defRPr sz="1600"/>
            </a:lvl9pPr>
          </a:lstStyle>
          <a:p>
            <a:pPr marL="342900" marR="0" lvl="0" indent="-342900" algn="ctr" defTabSz="914400" rtl="0" eaLnBrk="1" fontAlgn="auto" latinLnBrk="0" hangingPunct="1">
              <a:lnSpc>
                <a:spcPct val="100000"/>
              </a:lnSpc>
              <a:spcBef>
                <a:spcPct val="20000"/>
              </a:spcBef>
              <a:spcAft>
                <a:spcPts val="0"/>
              </a:spcAft>
              <a:buClrTx/>
              <a:buSzTx/>
              <a:tabLst/>
              <a:defRPr/>
            </a:pPr>
            <a:r>
              <a:rPr lang="en-US" sz="1600" dirty="0" smtClean="0">
                <a:latin typeface="BetaSans Normal" pitchFamily="50" charset="0"/>
              </a:rPr>
              <a:t>Estonian Aviation Academy 20th </a:t>
            </a:r>
            <a:r>
              <a:rPr lang="en-US" sz="1600" dirty="0" smtClean="0">
                <a:latin typeface="BetaSans Normal" pitchFamily="50" charset="0"/>
              </a:rPr>
              <a:t>Anniversary</a:t>
            </a:r>
            <a:endParaRPr lang="en-US" sz="1600" dirty="0" smtClean="0">
              <a:latin typeface="BetaSans Normal" pitchFamily="50" charset="0"/>
            </a:endParaRPr>
          </a:p>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1600" b="0" i="0" u="none" strike="noStrike" kern="1200" cap="none" spc="0" normalizeH="0" baseline="0" noProof="0" dirty="0" smtClean="0">
                <a:ln>
                  <a:noFill/>
                </a:ln>
                <a:solidFill>
                  <a:srgbClr val="323332"/>
                </a:solidFill>
                <a:effectLst/>
                <a:uLnTx/>
                <a:uFillTx/>
                <a:latin typeface="BetaSans Normal" pitchFamily="50" charset="0"/>
              </a:rPr>
              <a:t>Aviation</a:t>
            </a:r>
            <a:r>
              <a:rPr kumimoji="0" lang="en-US" sz="1600" b="0" i="0" u="none" strike="noStrike" kern="1200" cap="none" spc="0" normalizeH="0" noProof="0" dirty="0" smtClean="0">
                <a:ln>
                  <a:noFill/>
                </a:ln>
                <a:solidFill>
                  <a:srgbClr val="323332"/>
                </a:solidFill>
                <a:effectLst/>
                <a:uLnTx/>
                <a:uFillTx/>
                <a:latin typeface="BetaSans Normal" pitchFamily="50" charset="0"/>
              </a:rPr>
              <a:t> Seminar</a:t>
            </a:r>
          </a:p>
          <a:p>
            <a:pPr marL="342900" marR="0" lvl="0" indent="-342900" algn="ctr" defTabSz="914400" rtl="0" eaLnBrk="1" fontAlgn="auto" latinLnBrk="0" hangingPunct="1">
              <a:lnSpc>
                <a:spcPct val="100000"/>
              </a:lnSpc>
              <a:spcBef>
                <a:spcPct val="20000"/>
              </a:spcBef>
              <a:spcAft>
                <a:spcPts val="0"/>
              </a:spcAft>
              <a:buClrTx/>
              <a:buSzTx/>
              <a:tabLst/>
              <a:defRPr/>
            </a:pPr>
            <a:endParaRPr lang="en-US" sz="1600" baseline="0" dirty="0" smtClean="0">
              <a:latin typeface="BetaSans Normal" pitchFamily="50" charset="0"/>
            </a:endParaRPr>
          </a:p>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1600" b="0" i="0" u="none" strike="noStrike" kern="1200" cap="none" spc="0" normalizeH="0" noProof="0" dirty="0" smtClean="0">
                <a:ln>
                  <a:noFill/>
                </a:ln>
                <a:solidFill>
                  <a:srgbClr val="323332"/>
                </a:solidFill>
                <a:effectLst/>
                <a:uLnTx/>
                <a:uFillTx/>
                <a:latin typeface="BetaSans Normal" pitchFamily="50" charset="0"/>
              </a:rPr>
              <a:t>12.-13.11.2015, Tartu</a:t>
            </a:r>
            <a:r>
              <a:rPr lang="en-US" sz="1600" dirty="0" smtClean="0">
                <a:latin typeface="BetaSans Normal" pitchFamily="50" charset="0"/>
              </a:rPr>
              <a:t>, Estonia</a:t>
            </a:r>
            <a:endParaRPr kumimoji="0" lang="en-US" sz="1600" b="0" i="0" u="none" strike="noStrike" kern="1200" cap="none" spc="0" normalizeH="0" baseline="0" noProof="0" dirty="0">
              <a:ln>
                <a:noFill/>
              </a:ln>
              <a:solidFill>
                <a:srgbClr val="323332"/>
              </a:solidFill>
              <a:effectLst/>
              <a:uLnTx/>
              <a:uFillTx/>
              <a:latin typeface="BetaSans Normal" pitchFamily="50" charset="0"/>
            </a:endParaRPr>
          </a:p>
        </p:txBody>
      </p:sp>
      <p:sp>
        <p:nvSpPr>
          <p:cNvPr id="8" name="Päivämäärän paikkamerkki 6"/>
          <p:cNvSpPr>
            <a:spLocks noGrp="1"/>
          </p:cNvSpPr>
          <p:nvPr>
            <p:ph type="dt" sz="half" idx="10"/>
          </p:nvPr>
        </p:nvSpPr>
        <p:spPr>
          <a:xfrm>
            <a:off x="457200" y="6356350"/>
            <a:ext cx="2133600" cy="365125"/>
          </a:xfrm>
        </p:spPr>
        <p:txBody>
          <a:bodyPr/>
          <a:lstStyle/>
          <a:p>
            <a:r>
              <a:rPr lang="en-US" smtClean="0">
                <a:latin typeface="BetaSans Normal" pitchFamily="50" charset="0"/>
              </a:rPr>
              <a:t>12.11.2015</a:t>
            </a:r>
            <a:endParaRPr lang="en-US" dirty="0">
              <a:latin typeface="BetaSans Normal" pitchFamily="50" charset="0"/>
            </a:endParaRPr>
          </a:p>
        </p:txBody>
      </p:sp>
      <p:sp>
        <p:nvSpPr>
          <p:cNvPr id="9" name="Alatunnisteen paikkamerkki 7"/>
          <p:cNvSpPr>
            <a:spLocks noGrp="1"/>
          </p:cNvSpPr>
          <p:nvPr>
            <p:ph type="ftr" sz="quarter" idx="11"/>
          </p:nvPr>
        </p:nvSpPr>
        <p:spPr>
          <a:xfrm>
            <a:off x="3124200" y="6356350"/>
            <a:ext cx="2895600" cy="365125"/>
          </a:xfrm>
        </p:spPr>
        <p:txBody>
          <a:bodyPr/>
          <a:lstStyle/>
          <a:p>
            <a:r>
              <a:rPr lang="en-US" dirty="0" smtClean="0">
                <a:latin typeface="BetaSans Normal" pitchFamily="50" charset="0"/>
              </a:rPr>
              <a:t>ALMT Oy - EAVA Aviation Seminar</a:t>
            </a:r>
            <a:endParaRPr lang="en-US" dirty="0">
              <a:latin typeface="BetaSans Normal" pitchFamily="50" charset="0"/>
            </a:endParaRPr>
          </a:p>
        </p:txBody>
      </p:sp>
      <p:sp>
        <p:nvSpPr>
          <p:cNvPr id="10" name="Dian numeron paikkamerkki 8"/>
          <p:cNvSpPr>
            <a:spLocks noGrp="1"/>
          </p:cNvSpPr>
          <p:nvPr>
            <p:ph type="sldNum" sz="quarter" idx="12"/>
          </p:nvPr>
        </p:nvSpPr>
        <p:spPr>
          <a:xfrm>
            <a:off x="6553200" y="6356350"/>
            <a:ext cx="2133600" cy="365125"/>
          </a:xfrm>
        </p:spPr>
        <p:txBody>
          <a:bodyPr/>
          <a:lstStyle/>
          <a:p>
            <a:fld id="{88AB1CF1-31D1-A24C-9E03-B24B63DB86C8}" type="slidenum">
              <a:rPr lang="en-US" smtClean="0">
                <a:latin typeface="BetaSans Normal" pitchFamily="50" charset="0"/>
              </a:rPr>
              <a:pPr/>
              <a:t>1</a:t>
            </a:fld>
            <a:endParaRPr lang="en-US">
              <a:latin typeface="BetaSans Normal" pitchFamily="50" charset="0"/>
            </a:endParaRPr>
          </a:p>
        </p:txBody>
      </p:sp>
      <p:pic>
        <p:nvPicPr>
          <p:cNvPr id="11" name="Kuva 10" descr="ALMT_P_2015_W.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81854" y="476672"/>
            <a:ext cx="2478107" cy="725448"/>
          </a:xfrm>
          <a:prstGeom prst="rect">
            <a:avLst/>
          </a:prstGeom>
        </p:spPr>
      </p:pic>
      <p:sp>
        <p:nvSpPr>
          <p:cNvPr id="12" name="Sisällön paikkamerkki 3"/>
          <p:cNvSpPr txBox="1">
            <a:spLocks/>
          </p:cNvSpPr>
          <p:nvPr/>
        </p:nvSpPr>
        <p:spPr>
          <a:xfrm>
            <a:off x="1331640" y="3356992"/>
            <a:ext cx="7128792" cy="648072"/>
          </a:xfrm>
          <a:prstGeom prst="rect">
            <a:avLst/>
          </a:prstGeom>
        </p:spPr>
        <p:txBody>
          <a:bodyPr/>
          <a:lstStyle>
            <a:lvl1pPr algn="ctr">
              <a:defRPr sz="2400">
                <a:solidFill>
                  <a:srgbClr val="323332"/>
                </a:solidFill>
              </a:defRPr>
            </a:lvl1pPr>
            <a:lvl2pPr algn="ctr">
              <a:defRPr sz="2000">
                <a:solidFill>
                  <a:srgbClr val="323332"/>
                </a:solidFill>
              </a:defRPr>
            </a:lvl2pPr>
            <a:lvl3pPr algn="ctr">
              <a:defRPr sz="1800">
                <a:solidFill>
                  <a:srgbClr val="323332"/>
                </a:solidFill>
              </a:defRPr>
            </a:lvl3pPr>
            <a:lvl4pPr algn="ctr">
              <a:defRPr sz="1600">
                <a:solidFill>
                  <a:srgbClr val="323332"/>
                </a:solidFill>
              </a:defRPr>
            </a:lvl4pPr>
            <a:lvl5pPr algn="ctr">
              <a:defRPr sz="1600">
                <a:solidFill>
                  <a:srgbClr val="323332"/>
                </a:solidFill>
              </a:defRPr>
            </a:lvl5pPr>
            <a:lvl6pPr>
              <a:defRPr sz="1600"/>
            </a:lvl6pPr>
            <a:lvl7pPr>
              <a:defRPr sz="1600"/>
            </a:lvl7pPr>
            <a:lvl8pPr>
              <a:defRPr sz="1600"/>
            </a:lvl8pPr>
            <a:lvl9pPr>
              <a:defRPr sz="1600"/>
            </a:lvl9pPr>
          </a:lstStyle>
          <a:p>
            <a:pPr marL="342900" marR="0" lvl="0" indent="-342900" algn="ctr" defTabSz="914400" rtl="0" eaLnBrk="1" fontAlgn="auto" latinLnBrk="0" hangingPunct="1">
              <a:lnSpc>
                <a:spcPct val="100000"/>
              </a:lnSpc>
              <a:spcBef>
                <a:spcPct val="20000"/>
              </a:spcBef>
              <a:spcAft>
                <a:spcPts val="0"/>
              </a:spcAft>
              <a:buClrTx/>
              <a:buSzTx/>
              <a:tabLst/>
              <a:defRPr/>
            </a:pPr>
            <a:r>
              <a:rPr lang="en-US" sz="2800" smtClean="0">
                <a:latin typeface="BetaSans Normal" pitchFamily="50" charset="0"/>
              </a:rPr>
              <a:t>By: Heikki Kunttu, ALMT Oy</a:t>
            </a:r>
            <a:endParaRPr kumimoji="0" lang="en-US" sz="2800" b="0" i="0" u="none" strike="noStrike" kern="1200" cap="none" spc="0" normalizeH="0" noProof="0" dirty="0" smtClean="0">
              <a:ln>
                <a:noFill/>
              </a:ln>
              <a:solidFill>
                <a:srgbClr val="323332"/>
              </a:solidFill>
              <a:effectLst/>
              <a:uLnTx/>
              <a:uFillTx/>
              <a:latin typeface="BetaSans Normal" pitchFamily="50"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p:cNvSpPr/>
          <p:nvPr/>
        </p:nvSpPr>
        <p:spPr>
          <a:xfrm>
            <a:off x="-36512" y="1484785"/>
            <a:ext cx="9144000" cy="5373216"/>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solidFill>
                <a:schemeClr val="tx1"/>
              </a:solidFill>
              <a:latin typeface="BetaSans Normal" pitchFamily="50" charset="0"/>
            </a:endParaRPr>
          </a:p>
        </p:txBody>
      </p:sp>
      <p:sp>
        <p:nvSpPr>
          <p:cNvPr id="6" name="Tekstin paikkamerkki 2"/>
          <p:cNvSpPr txBox="1">
            <a:spLocks/>
          </p:cNvSpPr>
          <p:nvPr/>
        </p:nvSpPr>
        <p:spPr>
          <a:xfrm>
            <a:off x="539552" y="3356992"/>
            <a:ext cx="8229599" cy="639762"/>
          </a:xfrm>
          <a:prstGeom prst="rect">
            <a:avLst/>
          </a:prstGeom>
        </p:spPr>
        <p:txBody>
          <a:bodyPr vert="horz" lIns="91440" tIns="45720" rIns="91440" bIns="45720" rtlCol="0" anchor="b">
            <a:normAutofit/>
          </a:bodyPr>
          <a:lstStyle>
            <a:lvl1pPr marL="0" indent="0" algn="ctr">
              <a:buNone/>
              <a:defRPr sz="2400" b="1" cap="all">
                <a:solidFill>
                  <a:srgbClr val="3233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i-FI" sz="2400" b="1" i="0" u="none" strike="noStrike" kern="1200" cap="all" spc="0" normalizeH="0" baseline="0" noProof="0" dirty="0" smtClean="0">
              <a:ln>
                <a:noFill/>
              </a:ln>
              <a:solidFill>
                <a:srgbClr val="323332"/>
              </a:solidFill>
              <a:effectLst/>
              <a:uLnTx/>
              <a:uFillTx/>
              <a:latin typeface="BetaSans Normal" pitchFamily="50" charset="0"/>
            </a:endParaRPr>
          </a:p>
        </p:txBody>
      </p:sp>
      <p:sp>
        <p:nvSpPr>
          <p:cNvPr id="7" name="Sisällön paikkamerkki 3"/>
          <p:cNvSpPr txBox="1">
            <a:spLocks/>
          </p:cNvSpPr>
          <p:nvPr/>
        </p:nvSpPr>
        <p:spPr>
          <a:xfrm>
            <a:off x="467544" y="1700808"/>
            <a:ext cx="8280920" cy="4392488"/>
          </a:xfrm>
          <a:prstGeom prst="rect">
            <a:avLst/>
          </a:prstGeom>
        </p:spPr>
        <p:txBody>
          <a:bodyPr/>
          <a:lstStyle>
            <a:lvl1pPr algn="ctr">
              <a:defRPr sz="2400">
                <a:solidFill>
                  <a:srgbClr val="323332"/>
                </a:solidFill>
              </a:defRPr>
            </a:lvl1pPr>
            <a:lvl2pPr algn="ctr">
              <a:defRPr sz="2000">
                <a:solidFill>
                  <a:srgbClr val="323332"/>
                </a:solidFill>
              </a:defRPr>
            </a:lvl2pPr>
            <a:lvl3pPr algn="ctr">
              <a:defRPr sz="1800">
                <a:solidFill>
                  <a:srgbClr val="323332"/>
                </a:solidFill>
              </a:defRPr>
            </a:lvl3pPr>
            <a:lvl4pPr algn="ctr">
              <a:defRPr sz="1600">
                <a:solidFill>
                  <a:srgbClr val="323332"/>
                </a:solidFill>
              </a:defRPr>
            </a:lvl4pPr>
            <a:lvl5pPr algn="ctr">
              <a:defRPr sz="1600">
                <a:solidFill>
                  <a:srgbClr val="323332"/>
                </a:solidFill>
              </a:defRPr>
            </a:lvl5pPr>
            <a:lvl6pPr>
              <a:defRPr sz="1600"/>
            </a:lvl6pPr>
            <a:lvl7pPr>
              <a:defRPr sz="1600"/>
            </a:lvl7pPr>
            <a:lvl8pPr>
              <a:defRPr sz="1600"/>
            </a:lvl8pPr>
            <a:lvl9pPr>
              <a:defRPr sz="1600"/>
            </a:lvl9pPr>
          </a:lstStyle>
          <a:p>
            <a:pPr marL="447675" marR="0" lvl="0" indent="-447675"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High end contacts to </a:t>
            </a:r>
            <a:r>
              <a:rPr lang="en-US" sz="1600" dirty="0" err="1" smtClean="0">
                <a:latin typeface="BetaSans Normal" pitchFamily="50" charset="0"/>
              </a:rPr>
              <a:t>Finavia</a:t>
            </a:r>
            <a:r>
              <a:rPr lang="en-US" sz="1600" dirty="0" smtClean="0">
                <a:latin typeface="BetaSans Normal" pitchFamily="50" charset="0"/>
              </a:rPr>
              <a:t> Oy and to different Airports and Cities</a:t>
            </a:r>
          </a:p>
          <a:p>
            <a:pPr marL="904875" lvl="1" indent="-447675" algn="l">
              <a:spcBef>
                <a:spcPct val="20000"/>
              </a:spcBef>
              <a:buFont typeface="Wingdings" pitchFamily="2" charset="2"/>
              <a:buChar char="§"/>
              <a:defRPr/>
            </a:pPr>
            <a:r>
              <a:rPr lang="en-US" sz="1200" dirty="0" smtClean="0">
                <a:latin typeface="BetaSans Normal" pitchFamily="50" charset="0"/>
              </a:rPr>
              <a:t>Only way to really have an influence  on any major issue is to get directly on top</a:t>
            </a:r>
          </a:p>
          <a:p>
            <a:pPr marL="447675" marR="0" lvl="0" indent="-447675"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Being a part of future technologies</a:t>
            </a:r>
          </a:p>
          <a:p>
            <a:pPr marL="904875" lvl="1" indent="-447675" algn="l">
              <a:spcBef>
                <a:spcPct val="20000"/>
              </a:spcBef>
              <a:buFont typeface="Wingdings" pitchFamily="2" charset="2"/>
              <a:buChar char="§"/>
              <a:defRPr/>
            </a:pPr>
            <a:r>
              <a:rPr lang="en-US" sz="1200" dirty="0" smtClean="0">
                <a:latin typeface="BetaSans Normal" pitchFamily="50" charset="0"/>
              </a:rPr>
              <a:t>UAS operations and maintenance</a:t>
            </a:r>
          </a:p>
          <a:p>
            <a:pPr marL="447675" indent="-447675" algn="l">
              <a:spcBef>
                <a:spcPct val="20000"/>
              </a:spcBef>
              <a:buFont typeface="Wingdings" pitchFamily="2" charset="2"/>
              <a:buChar char="§"/>
              <a:defRPr/>
            </a:pPr>
            <a:r>
              <a:rPr lang="en-US" sz="1600" dirty="0" smtClean="0">
                <a:latin typeface="BetaSans Normal" pitchFamily="50" charset="0"/>
              </a:rPr>
              <a:t>Cooperation</a:t>
            </a:r>
          </a:p>
          <a:p>
            <a:pPr marL="904875" lvl="1" indent="-447675" algn="l">
              <a:spcBef>
                <a:spcPct val="20000"/>
              </a:spcBef>
              <a:buFont typeface="Wingdings" pitchFamily="2" charset="2"/>
              <a:buChar char="§"/>
              <a:defRPr/>
            </a:pPr>
            <a:r>
              <a:rPr lang="en-US" sz="1200" dirty="0" smtClean="0">
                <a:latin typeface="BetaSans Normal" pitchFamily="50" charset="0"/>
              </a:rPr>
              <a:t>MT-Propeller GmbH</a:t>
            </a:r>
          </a:p>
          <a:p>
            <a:pPr marL="904875" lvl="1" indent="-447675" algn="l">
              <a:spcBef>
                <a:spcPct val="20000"/>
              </a:spcBef>
              <a:buFont typeface="Wingdings" pitchFamily="2" charset="2"/>
              <a:buChar char="§"/>
              <a:defRPr/>
            </a:pPr>
            <a:r>
              <a:rPr lang="en-US" sz="1200" dirty="0" err="1" smtClean="0">
                <a:latin typeface="BetaSans Normal" pitchFamily="50" charset="0"/>
              </a:rPr>
              <a:t>Bromma</a:t>
            </a:r>
            <a:r>
              <a:rPr lang="en-US" sz="1200" dirty="0" smtClean="0">
                <a:latin typeface="BetaSans Normal" pitchFamily="50" charset="0"/>
              </a:rPr>
              <a:t> Air Maintenance </a:t>
            </a:r>
            <a:r>
              <a:rPr lang="en-US" sz="1200" dirty="0" err="1" smtClean="0">
                <a:latin typeface="BetaSans Normal" pitchFamily="50" charset="0"/>
              </a:rPr>
              <a:t>Ab</a:t>
            </a:r>
            <a:endParaRPr lang="en-US" sz="1200" dirty="0" smtClean="0">
              <a:latin typeface="BetaSans Normal" pitchFamily="50" charset="0"/>
            </a:endParaRPr>
          </a:p>
          <a:p>
            <a:pPr marL="904875" lvl="1" indent="-447675" algn="l">
              <a:spcBef>
                <a:spcPct val="20000"/>
              </a:spcBef>
              <a:buFont typeface="Wingdings" pitchFamily="2" charset="2"/>
              <a:buChar char="§"/>
              <a:defRPr/>
            </a:pPr>
            <a:r>
              <a:rPr lang="en-US" sz="1200" dirty="0" smtClean="0">
                <a:latin typeface="BetaSans Normal" pitchFamily="50" charset="0"/>
              </a:rPr>
              <a:t>Scandinavian Avionics A/S</a:t>
            </a:r>
          </a:p>
          <a:p>
            <a:pPr marL="904875" lvl="1" indent="-447675" algn="l">
              <a:spcBef>
                <a:spcPct val="20000"/>
              </a:spcBef>
              <a:buFont typeface="Wingdings" pitchFamily="2" charset="2"/>
              <a:buChar char="§"/>
              <a:defRPr/>
            </a:pPr>
            <a:r>
              <a:rPr lang="en-US" sz="1200" dirty="0" err="1" smtClean="0">
                <a:latin typeface="BetaSans Normal" pitchFamily="50" charset="0"/>
              </a:rPr>
              <a:t>Mikkeli</a:t>
            </a:r>
            <a:r>
              <a:rPr lang="en-US" sz="1200" dirty="0" smtClean="0">
                <a:latin typeface="BetaSans Normal" pitchFamily="50" charset="0"/>
              </a:rPr>
              <a:t> airport</a:t>
            </a:r>
          </a:p>
          <a:p>
            <a:pPr marR="0" lvl="0" algn="l" defTabSz="914400" rtl="0" eaLnBrk="1" fontAlgn="auto" latinLnBrk="0" hangingPunct="1">
              <a:lnSpc>
                <a:spcPct val="100000"/>
              </a:lnSpc>
              <a:spcBef>
                <a:spcPct val="20000"/>
              </a:spcBef>
              <a:spcAft>
                <a:spcPts val="0"/>
              </a:spcAft>
              <a:buClrTx/>
              <a:buSzTx/>
              <a:tabLst/>
              <a:defRPr/>
            </a:pPr>
            <a:endParaRPr lang="en-US" sz="1600" b="1" dirty="0" smtClean="0">
              <a:latin typeface="BetaSans Normal" pitchFamily="50" charset="0"/>
            </a:endParaRPr>
          </a:p>
          <a:p>
            <a:pPr marR="0" lvl="0" algn="l" defTabSz="914400" rtl="0" eaLnBrk="1" fontAlgn="auto" latinLnBrk="0" hangingPunct="1">
              <a:lnSpc>
                <a:spcPct val="100000"/>
              </a:lnSpc>
              <a:spcBef>
                <a:spcPct val="20000"/>
              </a:spcBef>
              <a:spcAft>
                <a:spcPts val="0"/>
              </a:spcAft>
              <a:buClrTx/>
              <a:buSzTx/>
              <a:tabLst/>
              <a:defRPr/>
            </a:pPr>
            <a:r>
              <a:rPr lang="en-US" sz="1600" dirty="0" smtClean="0">
                <a:latin typeface="BetaSans Normal" pitchFamily="50" charset="0"/>
              </a:rPr>
              <a:t>With the above actions we can survive, but they don’t give much support for growth. To grow up financially and physically the only way is to get involved with airline operations as the general aviation just don’t have enough volume for that.</a:t>
            </a:r>
          </a:p>
          <a:p>
            <a:pPr marR="0" lvl="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R="0" lvl="0" algn="l" defTabSz="914400" rtl="0" eaLnBrk="1" fontAlgn="auto" latinLnBrk="0" hangingPunct="1">
              <a:lnSpc>
                <a:spcPct val="100000"/>
              </a:lnSpc>
              <a:spcBef>
                <a:spcPct val="20000"/>
              </a:spcBef>
              <a:spcAft>
                <a:spcPts val="0"/>
              </a:spcAft>
              <a:buClrTx/>
              <a:buSzTx/>
              <a:tabLst/>
              <a:defRPr/>
            </a:pPr>
            <a:r>
              <a:rPr lang="en-US" sz="1600" dirty="0" smtClean="0">
                <a:latin typeface="BetaSans Normal" pitchFamily="50" charset="0"/>
              </a:rPr>
              <a:t>Even though we are already doing a lot, we are always open for new proposals and ready to discuss about new possibilities… </a:t>
            </a:r>
          </a:p>
          <a:p>
            <a:pPr marR="0" lvl="0" algn="l" defTabSz="914400" rtl="0" eaLnBrk="1" fontAlgn="auto" latinLnBrk="0" hangingPunct="1">
              <a:lnSpc>
                <a:spcPct val="100000"/>
              </a:lnSpc>
              <a:spcBef>
                <a:spcPct val="20000"/>
              </a:spcBef>
              <a:spcAft>
                <a:spcPts val="0"/>
              </a:spcAft>
              <a:buClrTx/>
              <a:buSzTx/>
              <a:tabLst/>
              <a:defRPr/>
            </a:pPr>
            <a:r>
              <a:rPr lang="en-US" sz="1600" dirty="0" smtClean="0">
                <a:latin typeface="BetaSans Normal" pitchFamily="50" charset="0"/>
              </a:rPr>
              <a:t>			</a:t>
            </a:r>
            <a:r>
              <a:rPr lang="en-US" sz="1600" b="1" i="1" dirty="0" smtClean="0">
                <a:latin typeface="BetaSans Normal" pitchFamily="50" charset="0"/>
              </a:rPr>
              <a:t>… DO YOU HAVE ANY?</a:t>
            </a:r>
          </a:p>
          <a:p>
            <a:pPr marR="0" lvl="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R="0" lvl="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R="0" lvl="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R="0" lvl="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R="0" lvl="0" algn="l" defTabSz="914400" rtl="0" eaLnBrk="1" fontAlgn="auto" latinLnBrk="0" hangingPunct="1">
              <a:lnSpc>
                <a:spcPct val="100000"/>
              </a:lnSpc>
              <a:spcBef>
                <a:spcPct val="20000"/>
              </a:spcBef>
              <a:spcAft>
                <a:spcPts val="0"/>
              </a:spcAft>
              <a:buClrTx/>
              <a:buSzTx/>
              <a:tabLst/>
              <a:defRPr/>
            </a:pPr>
            <a:endParaRPr lang="en-US" sz="1600" b="1" dirty="0" smtClean="0">
              <a:latin typeface="BetaSans Normal" pitchFamily="50" charset="0"/>
            </a:endParaRPr>
          </a:p>
          <a:p>
            <a:pPr marL="447675" marR="0" lvl="0" indent="-447675" algn="l" defTabSz="914400" rtl="0" eaLnBrk="1" fontAlgn="auto" latinLnBrk="0" hangingPunct="1">
              <a:lnSpc>
                <a:spcPct val="100000"/>
              </a:lnSpc>
              <a:spcBef>
                <a:spcPct val="20000"/>
              </a:spcBef>
              <a:spcAft>
                <a:spcPts val="0"/>
              </a:spcAft>
              <a:buClrTx/>
              <a:buSzTx/>
              <a:tabLst/>
              <a:defRPr/>
            </a:pPr>
            <a:endParaRPr lang="en-US" sz="1600" b="1"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1"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aseline="0" dirty="0" smtClean="0">
              <a:latin typeface="BetaSans Normal" pitchFamily="50" charset="0"/>
            </a:endParaRPr>
          </a:p>
        </p:txBody>
      </p:sp>
      <p:sp>
        <p:nvSpPr>
          <p:cNvPr id="8" name="Päivämäärän paikkamerkki 6"/>
          <p:cNvSpPr>
            <a:spLocks noGrp="1"/>
          </p:cNvSpPr>
          <p:nvPr>
            <p:ph type="dt" sz="half" idx="10"/>
          </p:nvPr>
        </p:nvSpPr>
        <p:spPr>
          <a:xfrm>
            <a:off x="457200" y="6356350"/>
            <a:ext cx="2133600" cy="365125"/>
          </a:xfrm>
        </p:spPr>
        <p:txBody>
          <a:bodyPr/>
          <a:lstStyle/>
          <a:p>
            <a:r>
              <a:rPr lang="fi-FI" dirty="0" smtClean="0">
                <a:latin typeface="BetaSans Normal" pitchFamily="50" charset="0"/>
              </a:rPr>
              <a:t>12.11.2015</a:t>
            </a:r>
            <a:endParaRPr lang="fi-FI" dirty="0">
              <a:latin typeface="BetaSans Normal" pitchFamily="50" charset="0"/>
            </a:endParaRPr>
          </a:p>
        </p:txBody>
      </p:sp>
      <p:sp>
        <p:nvSpPr>
          <p:cNvPr id="9" name="Alatunnisteen paikkamerkki 7"/>
          <p:cNvSpPr>
            <a:spLocks noGrp="1"/>
          </p:cNvSpPr>
          <p:nvPr>
            <p:ph type="ftr" sz="quarter" idx="11"/>
          </p:nvPr>
        </p:nvSpPr>
        <p:spPr>
          <a:xfrm>
            <a:off x="3124200" y="6356350"/>
            <a:ext cx="2895600" cy="365125"/>
          </a:xfrm>
        </p:spPr>
        <p:txBody>
          <a:bodyPr/>
          <a:lstStyle/>
          <a:p>
            <a:r>
              <a:rPr lang="en-US" dirty="0" smtClean="0">
                <a:latin typeface="BetaSans Normal" pitchFamily="50" charset="0"/>
              </a:rPr>
              <a:t>ALMT Oy - EAVA Aviation Seminar</a:t>
            </a:r>
            <a:endParaRPr lang="en-US" dirty="0">
              <a:latin typeface="BetaSans Normal" pitchFamily="50" charset="0"/>
            </a:endParaRPr>
          </a:p>
        </p:txBody>
      </p:sp>
      <p:sp>
        <p:nvSpPr>
          <p:cNvPr id="10" name="Dian numeron paikkamerkki 8"/>
          <p:cNvSpPr>
            <a:spLocks noGrp="1"/>
          </p:cNvSpPr>
          <p:nvPr>
            <p:ph type="sldNum" sz="quarter" idx="12"/>
          </p:nvPr>
        </p:nvSpPr>
        <p:spPr>
          <a:xfrm>
            <a:off x="6553200" y="6356350"/>
            <a:ext cx="2133600" cy="365125"/>
          </a:xfrm>
        </p:spPr>
        <p:txBody>
          <a:bodyPr/>
          <a:lstStyle/>
          <a:p>
            <a:fld id="{88AB1CF1-31D1-A24C-9E03-B24B63DB86C8}" type="slidenum">
              <a:rPr lang="fi-FI" smtClean="0">
                <a:latin typeface="BetaSans Normal" pitchFamily="50" charset="0"/>
              </a:rPr>
              <a:pPr/>
              <a:t>10</a:t>
            </a:fld>
            <a:endParaRPr lang="fi-FI" dirty="0">
              <a:latin typeface="BetaSans Normal" pitchFamily="50" charset="0"/>
            </a:endParaRPr>
          </a:p>
        </p:txBody>
      </p:sp>
      <p:pic>
        <p:nvPicPr>
          <p:cNvPr id="11" name="Kuva 10" descr="ALMT_P_2015_W.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81854" y="476672"/>
            <a:ext cx="2478107" cy="725448"/>
          </a:xfrm>
          <a:prstGeom prst="rect">
            <a:avLst/>
          </a:prstGeom>
        </p:spPr>
      </p:pic>
      <p:sp>
        <p:nvSpPr>
          <p:cNvPr id="12" name="Otsikko 1"/>
          <p:cNvSpPr txBox="1">
            <a:spLocks/>
          </p:cNvSpPr>
          <p:nvPr/>
        </p:nvSpPr>
        <p:spPr>
          <a:xfrm>
            <a:off x="1691680" y="332656"/>
            <a:ext cx="7416824" cy="1008113"/>
          </a:xfrm>
          <a:prstGeom prst="rect">
            <a:avLst/>
          </a:prstGeom>
        </p:spPr>
        <p:txBody>
          <a:bodyPr vert="horz" lIns="91440" tIns="45720" rIns="91440" bIns="45720" rtlCol="0" anchor="ctr">
            <a:normAutofit/>
          </a:bodyPr>
          <a:lstStyle>
            <a:lvl1pPr>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BetaSans Normal" pitchFamily="50" charset="0"/>
                <a:ea typeface="+mj-ea"/>
                <a:cs typeface="+mj-cs"/>
              </a:rPr>
              <a:t>What we have done?</a:t>
            </a:r>
            <a:endParaRPr kumimoji="0" lang="en-US" sz="2800" b="0" i="0" u="none" strike="noStrike" kern="1200" cap="none" spc="0" normalizeH="0" baseline="0" dirty="0">
              <a:ln>
                <a:noFill/>
              </a:ln>
              <a:solidFill>
                <a:schemeClr val="bg1"/>
              </a:solidFill>
              <a:effectLst/>
              <a:uLnTx/>
              <a:uFillTx/>
              <a:latin typeface="BetaSans Normal" pitchFamily="50" charset="0"/>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p:cNvSpPr/>
          <p:nvPr/>
        </p:nvSpPr>
        <p:spPr>
          <a:xfrm>
            <a:off x="-36512" y="1484785"/>
            <a:ext cx="9144000" cy="5373216"/>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solidFill>
                <a:schemeClr val="tx1"/>
              </a:solidFill>
              <a:latin typeface="BetaSans Normal" pitchFamily="50" charset="0"/>
            </a:endParaRPr>
          </a:p>
        </p:txBody>
      </p:sp>
      <p:sp>
        <p:nvSpPr>
          <p:cNvPr id="6" name="Tekstin paikkamerkki 2"/>
          <p:cNvSpPr txBox="1">
            <a:spLocks/>
          </p:cNvSpPr>
          <p:nvPr/>
        </p:nvSpPr>
        <p:spPr>
          <a:xfrm>
            <a:off x="539552" y="3356992"/>
            <a:ext cx="8229599" cy="639762"/>
          </a:xfrm>
          <a:prstGeom prst="rect">
            <a:avLst/>
          </a:prstGeom>
        </p:spPr>
        <p:txBody>
          <a:bodyPr vert="horz" lIns="91440" tIns="45720" rIns="91440" bIns="45720" rtlCol="0" anchor="b">
            <a:normAutofit/>
          </a:bodyPr>
          <a:lstStyle>
            <a:lvl1pPr marL="0" indent="0" algn="ctr">
              <a:buNone/>
              <a:defRPr sz="2400" b="1" cap="all">
                <a:solidFill>
                  <a:srgbClr val="3233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i-FI" sz="2400" b="1" i="0" u="none" strike="noStrike" kern="1200" cap="all" spc="0" normalizeH="0" baseline="0" noProof="0" dirty="0" smtClean="0">
              <a:ln>
                <a:noFill/>
              </a:ln>
              <a:solidFill>
                <a:srgbClr val="323332"/>
              </a:solidFill>
              <a:effectLst/>
              <a:uLnTx/>
              <a:uFillTx/>
              <a:latin typeface="BetaSans Normal" pitchFamily="50" charset="0"/>
            </a:endParaRPr>
          </a:p>
        </p:txBody>
      </p:sp>
      <p:sp>
        <p:nvSpPr>
          <p:cNvPr id="7" name="Sisällön paikkamerkki 3"/>
          <p:cNvSpPr txBox="1">
            <a:spLocks/>
          </p:cNvSpPr>
          <p:nvPr/>
        </p:nvSpPr>
        <p:spPr>
          <a:xfrm>
            <a:off x="467544" y="3573016"/>
            <a:ext cx="8280920" cy="648072"/>
          </a:xfrm>
          <a:prstGeom prst="rect">
            <a:avLst/>
          </a:prstGeom>
        </p:spPr>
        <p:txBody>
          <a:bodyPr/>
          <a:lstStyle>
            <a:lvl1pPr algn="ctr">
              <a:defRPr sz="2400">
                <a:solidFill>
                  <a:srgbClr val="323332"/>
                </a:solidFill>
              </a:defRPr>
            </a:lvl1pPr>
            <a:lvl2pPr algn="ctr">
              <a:defRPr sz="2000">
                <a:solidFill>
                  <a:srgbClr val="323332"/>
                </a:solidFill>
              </a:defRPr>
            </a:lvl2pPr>
            <a:lvl3pPr algn="ctr">
              <a:defRPr sz="1800">
                <a:solidFill>
                  <a:srgbClr val="323332"/>
                </a:solidFill>
              </a:defRPr>
            </a:lvl3pPr>
            <a:lvl4pPr algn="ctr">
              <a:defRPr sz="1600">
                <a:solidFill>
                  <a:srgbClr val="323332"/>
                </a:solidFill>
              </a:defRPr>
            </a:lvl4pPr>
            <a:lvl5pPr algn="ctr">
              <a:defRPr sz="1600">
                <a:solidFill>
                  <a:srgbClr val="323332"/>
                </a:solidFill>
              </a:defRPr>
            </a:lvl5pPr>
            <a:lvl6pPr>
              <a:defRPr sz="1600"/>
            </a:lvl6pPr>
            <a:lvl7pPr>
              <a:defRPr sz="1600"/>
            </a:lvl7pPr>
            <a:lvl8pPr>
              <a:defRPr sz="1600"/>
            </a:lvl8pPr>
            <a:lvl9pPr>
              <a:defRPr sz="1600"/>
            </a:lvl9pPr>
          </a:lstStyle>
          <a:p>
            <a:pPr marL="342900" marR="0" lvl="0" indent="-342900" defTabSz="914400" rtl="0" eaLnBrk="1" fontAlgn="auto" latinLnBrk="0" hangingPunct="1">
              <a:lnSpc>
                <a:spcPct val="100000"/>
              </a:lnSpc>
              <a:spcBef>
                <a:spcPct val="20000"/>
              </a:spcBef>
              <a:spcAft>
                <a:spcPts val="0"/>
              </a:spcAft>
              <a:buClrTx/>
              <a:buSzTx/>
              <a:tabLst/>
              <a:defRPr/>
            </a:pPr>
            <a:r>
              <a:rPr lang="en-US" sz="4400" dirty="0" smtClean="0">
                <a:latin typeface="BetaSans Normal" pitchFamily="50" charset="0"/>
              </a:rPr>
              <a:t>THANK YOU!</a:t>
            </a:r>
          </a:p>
          <a:p>
            <a:pPr marL="342900" marR="0" lvl="0" indent="-342900" algn="l" defTabSz="914400" rtl="0" eaLnBrk="1" fontAlgn="auto" latinLnBrk="0" hangingPunct="1">
              <a:lnSpc>
                <a:spcPct val="100000"/>
              </a:lnSpc>
              <a:spcBef>
                <a:spcPct val="20000"/>
              </a:spcBef>
              <a:spcAft>
                <a:spcPts val="0"/>
              </a:spcAft>
              <a:buClrTx/>
              <a:buSzTx/>
              <a:tabLst/>
              <a:defRPr/>
            </a:pPr>
            <a:endParaRPr lang="en-US" sz="44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44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44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44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4400" baseline="0" dirty="0" smtClean="0">
              <a:latin typeface="BetaSans Normal" pitchFamily="50" charset="0"/>
            </a:endParaRPr>
          </a:p>
        </p:txBody>
      </p:sp>
      <p:sp>
        <p:nvSpPr>
          <p:cNvPr id="8" name="Päivämäärän paikkamerkki 6"/>
          <p:cNvSpPr>
            <a:spLocks noGrp="1"/>
          </p:cNvSpPr>
          <p:nvPr>
            <p:ph type="dt" sz="half" idx="10"/>
          </p:nvPr>
        </p:nvSpPr>
        <p:spPr>
          <a:xfrm>
            <a:off x="457200" y="6356350"/>
            <a:ext cx="2133600" cy="365125"/>
          </a:xfrm>
        </p:spPr>
        <p:txBody>
          <a:bodyPr/>
          <a:lstStyle/>
          <a:p>
            <a:r>
              <a:rPr lang="fi-FI" dirty="0" smtClean="0">
                <a:latin typeface="BetaSans Normal" pitchFamily="50" charset="0"/>
              </a:rPr>
              <a:t>12.11.2015</a:t>
            </a:r>
            <a:endParaRPr lang="fi-FI" dirty="0">
              <a:latin typeface="BetaSans Normal" pitchFamily="50" charset="0"/>
            </a:endParaRPr>
          </a:p>
        </p:txBody>
      </p:sp>
      <p:sp>
        <p:nvSpPr>
          <p:cNvPr id="9" name="Alatunnisteen paikkamerkki 7"/>
          <p:cNvSpPr>
            <a:spLocks noGrp="1"/>
          </p:cNvSpPr>
          <p:nvPr>
            <p:ph type="ftr" sz="quarter" idx="11"/>
          </p:nvPr>
        </p:nvSpPr>
        <p:spPr>
          <a:xfrm>
            <a:off x="3124200" y="6356350"/>
            <a:ext cx="2895600" cy="365125"/>
          </a:xfrm>
        </p:spPr>
        <p:txBody>
          <a:bodyPr/>
          <a:lstStyle/>
          <a:p>
            <a:r>
              <a:rPr lang="en-US" dirty="0" smtClean="0">
                <a:latin typeface="BetaSans Normal" pitchFamily="50" charset="0"/>
              </a:rPr>
              <a:t>ALMT Oy - EAVA Aviation Seminar</a:t>
            </a:r>
            <a:endParaRPr lang="en-US" dirty="0">
              <a:latin typeface="BetaSans Normal" pitchFamily="50" charset="0"/>
            </a:endParaRPr>
          </a:p>
        </p:txBody>
      </p:sp>
      <p:sp>
        <p:nvSpPr>
          <p:cNvPr id="10" name="Dian numeron paikkamerkki 8"/>
          <p:cNvSpPr>
            <a:spLocks noGrp="1"/>
          </p:cNvSpPr>
          <p:nvPr>
            <p:ph type="sldNum" sz="quarter" idx="12"/>
          </p:nvPr>
        </p:nvSpPr>
        <p:spPr>
          <a:xfrm>
            <a:off x="6553200" y="6356350"/>
            <a:ext cx="2133600" cy="365125"/>
          </a:xfrm>
        </p:spPr>
        <p:txBody>
          <a:bodyPr/>
          <a:lstStyle/>
          <a:p>
            <a:fld id="{88AB1CF1-31D1-A24C-9E03-B24B63DB86C8}" type="slidenum">
              <a:rPr lang="fi-FI" smtClean="0">
                <a:latin typeface="BetaSans Normal" pitchFamily="50" charset="0"/>
              </a:rPr>
              <a:pPr/>
              <a:t>11</a:t>
            </a:fld>
            <a:endParaRPr lang="fi-FI" dirty="0">
              <a:latin typeface="BetaSans Normal" pitchFamily="50" charset="0"/>
            </a:endParaRPr>
          </a:p>
        </p:txBody>
      </p:sp>
      <p:pic>
        <p:nvPicPr>
          <p:cNvPr id="11" name="Kuva 10" descr="ALMT_P_2015_W.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81854" y="476672"/>
            <a:ext cx="2478107" cy="725448"/>
          </a:xfrm>
          <a:prstGeom prst="rect">
            <a:avLst/>
          </a:prstGeom>
        </p:spPr>
      </p:pic>
      <p:sp>
        <p:nvSpPr>
          <p:cNvPr id="12" name="Otsikko 1"/>
          <p:cNvSpPr txBox="1">
            <a:spLocks/>
          </p:cNvSpPr>
          <p:nvPr/>
        </p:nvSpPr>
        <p:spPr>
          <a:xfrm>
            <a:off x="1691680" y="332656"/>
            <a:ext cx="7416824" cy="1008113"/>
          </a:xfrm>
          <a:prstGeom prst="rect">
            <a:avLst/>
          </a:prstGeom>
        </p:spPr>
        <p:txBody>
          <a:bodyPr vert="horz" lIns="91440" tIns="45720" rIns="91440" bIns="45720" rtlCol="0" anchor="ctr">
            <a:normAutofit/>
          </a:bodyPr>
          <a:lstStyle>
            <a:lvl1pPr>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0" dirty="0">
              <a:ln>
                <a:noFill/>
              </a:ln>
              <a:solidFill>
                <a:schemeClr val="bg1"/>
              </a:solidFill>
              <a:effectLst/>
              <a:uLnTx/>
              <a:uFillTx/>
              <a:latin typeface="BetaSans Normal" pitchFamily="50" charset="0"/>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p:cNvSpPr/>
          <p:nvPr/>
        </p:nvSpPr>
        <p:spPr>
          <a:xfrm>
            <a:off x="0" y="1484785"/>
            <a:ext cx="9144000" cy="5373216"/>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solidFill>
                <a:schemeClr val="tx1"/>
              </a:solidFill>
              <a:latin typeface="BetaSans Normal" pitchFamily="50" charset="0"/>
            </a:endParaRPr>
          </a:p>
        </p:txBody>
      </p:sp>
      <p:sp>
        <p:nvSpPr>
          <p:cNvPr id="5" name="Otsikko 1"/>
          <p:cNvSpPr txBox="1">
            <a:spLocks/>
          </p:cNvSpPr>
          <p:nvPr/>
        </p:nvSpPr>
        <p:spPr>
          <a:xfrm>
            <a:off x="1691680" y="332655"/>
            <a:ext cx="7416824" cy="1008113"/>
          </a:xfrm>
          <a:prstGeom prst="rect">
            <a:avLst/>
          </a:prstGeom>
        </p:spPr>
        <p:txBody>
          <a:bodyPr vert="horz" lIns="91440" tIns="45720" rIns="91440" bIns="45720" rtlCol="0" anchor="ctr">
            <a:normAutofit/>
          </a:bodyPr>
          <a:lstStyle>
            <a:lvl1pPr>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BetaSans Normal" pitchFamily="50" charset="0"/>
                <a:ea typeface="+mj-ea"/>
                <a:cs typeface="+mj-cs"/>
              </a:rPr>
              <a:t>Airline Management Technologies ALMT Oy</a:t>
            </a:r>
            <a:endParaRPr kumimoji="0" lang="en-US" sz="2800" b="0" i="0" u="none" strike="noStrike" kern="1200" cap="none" spc="0" normalizeH="0" baseline="0" dirty="0">
              <a:ln>
                <a:noFill/>
              </a:ln>
              <a:solidFill>
                <a:schemeClr val="bg1"/>
              </a:solidFill>
              <a:effectLst/>
              <a:uLnTx/>
              <a:uFillTx/>
              <a:latin typeface="BetaSans Normal" pitchFamily="50" charset="0"/>
              <a:ea typeface="+mj-ea"/>
              <a:cs typeface="+mj-cs"/>
            </a:endParaRPr>
          </a:p>
        </p:txBody>
      </p:sp>
      <p:sp>
        <p:nvSpPr>
          <p:cNvPr id="6" name="Tekstin paikkamerkki 2"/>
          <p:cNvSpPr txBox="1">
            <a:spLocks/>
          </p:cNvSpPr>
          <p:nvPr/>
        </p:nvSpPr>
        <p:spPr>
          <a:xfrm>
            <a:off x="539552" y="3356992"/>
            <a:ext cx="8229599" cy="639762"/>
          </a:xfrm>
          <a:prstGeom prst="rect">
            <a:avLst/>
          </a:prstGeom>
        </p:spPr>
        <p:txBody>
          <a:bodyPr vert="horz" lIns="91440" tIns="45720" rIns="91440" bIns="45720" rtlCol="0" anchor="b">
            <a:normAutofit/>
          </a:bodyPr>
          <a:lstStyle>
            <a:lvl1pPr marL="0" indent="0" algn="ctr">
              <a:buNone/>
              <a:defRPr sz="2400" b="1" cap="all">
                <a:solidFill>
                  <a:srgbClr val="3233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i-FI" sz="2400" b="1" i="0" u="none" strike="noStrike" kern="1200" cap="all" spc="0" normalizeH="0" baseline="0" noProof="0" dirty="0" smtClean="0">
              <a:ln>
                <a:noFill/>
              </a:ln>
              <a:solidFill>
                <a:srgbClr val="323332"/>
              </a:solidFill>
              <a:effectLst/>
              <a:uLnTx/>
              <a:uFillTx/>
              <a:latin typeface="BetaSans Normal" pitchFamily="50" charset="0"/>
            </a:endParaRPr>
          </a:p>
        </p:txBody>
      </p:sp>
      <p:sp>
        <p:nvSpPr>
          <p:cNvPr id="7" name="Sisällön paikkamerkki 3"/>
          <p:cNvSpPr txBox="1">
            <a:spLocks/>
          </p:cNvSpPr>
          <p:nvPr/>
        </p:nvSpPr>
        <p:spPr>
          <a:xfrm>
            <a:off x="467544" y="1628800"/>
            <a:ext cx="8280920" cy="4536504"/>
          </a:xfrm>
          <a:prstGeom prst="rect">
            <a:avLst/>
          </a:prstGeom>
        </p:spPr>
        <p:txBody>
          <a:bodyPr/>
          <a:lstStyle>
            <a:lvl1pPr algn="ctr">
              <a:defRPr sz="2400">
                <a:solidFill>
                  <a:srgbClr val="323332"/>
                </a:solidFill>
              </a:defRPr>
            </a:lvl1pPr>
            <a:lvl2pPr algn="ctr">
              <a:defRPr sz="2000">
                <a:solidFill>
                  <a:srgbClr val="323332"/>
                </a:solidFill>
              </a:defRPr>
            </a:lvl2pPr>
            <a:lvl3pPr algn="ctr">
              <a:defRPr sz="1800">
                <a:solidFill>
                  <a:srgbClr val="323332"/>
                </a:solidFill>
              </a:defRPr>
            </a:lvl3pPr>
            <a:lvl4pPr algn="ctr">
              <a:defRPr sz="1600">
                <a:solidFill>
                  <a:srgbClr val="323332"/>
                </a:solidFill>
              </a:defRPr>
            </a:lvl4pPr>
            <a:lvl5pPr algn="ctr">
              <a:defRPr sz="1600">
                <a:solidFill>
                  <a:srgbClr val="323332"/>
                </a:solidFill>
              </a:defRPr>
            </a:lvl5pPr>
            <a:lvl6pPr>
              <a:defRPr sz="1600"/>
            </a:lvl6pPr>
            <a:lvl7pPr>
              <a:defRPr sz="1600"/>
            </a:lvl7pPr>
            <a:lvl8pPr>
              <a:defRPr sz="1600"/>
            </a:lvl8pPr>
            <a:lvl9pPr>
              <a:defRPr sz="1600"/>
            </a:lvl9p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1600" b="1" dirty="0" smtClean="0">
                <a:latin typeface="BetaSans Normal" pitchFamily="50" charset="0"/>
              </a:rPr>
              <a:t>Who we are? </a:t>
            </a: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smtClean="0">
                <a:latin typeface="BetaSans Normal" pitchFamily="50" charset="0"/>
              </a:rPr>
              <a:t>We provide services in </a:t>
            </a:r>
            <a:r>
              <a:rPr lang="en-US" sz="1600" dirty="0" smtClean="0">
                <a:latin typeface="BetaSans Normal" pitchFamily="50" charset="0"/>
              </a:rPr>
              <a:t>a </a:t>
            </a:r>
            <a:r>
              <a:rPr lang="en-US" sz="1600" dirty="0" smtClean="0">
                <a:latin typeface="BetaSans Normal" pitchFamily="50" charset="0"/>
              </a:rPr>
              <a:t>wide range in the field of aviation</a:t>
            </a:r>
          </a:p>
          <a:p>
            <a:pPr marL="715963"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noProof="0" dirty="0" smtClean="0">
                <a:latin typeface="BetaSans Normal" pitchFamily="50" charset="0"/>
              </a:rPr>
              <a:t>Continuing Airworthiness Management, EASA Part M</a:t>
            </a:r>
          </a:p>
          <a:p>
            <a:pPr marL="715963"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600" b="0" i="0" u="none" strike="noStrike" kern="1200" cap="none" spc="0" normalizeH="0" dirty="0" smtClean="0">
                <a:ln>
                  <a:noFill/>
                </a:ln>
                <a:solidFill>
                  <a:srgbClr val="323332"/>
                </a:solidFill>
                <a:effectLst/>
                <a:uLnTx/>
                <a:uFillTx/>
                <a:latin typeface="BetaSans Normal" pitchFamily="50" charset="0"/>
              </a:rPr>
              <a:t>Aircraft maintenance, EASA Part 145 &amp; Part M Subpart F</a:t>
            </a:r>
          </a:p>
          <a:p>
            <a:pPr marL="715963"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Modification designs (DOA by BAM)</a:t>
            </a:r>
            <a:endParaRPr kumimoji="0" lang="en-US" sz="1600" b="0" i="0" u="none" strike="noStrike" kern="1200" cap="none" spc="0" normalizeH="0" dirty="0" smtClean="0">
              <a:ln>
                <a:noFill/>
              </a:ln>
              <a:solidFill>
                <a:srgbClr val="323332"/>
              </a:solidFill>
              <a:effectLst/>
              <a:uLnTx/>
              <a:uFillTx/>
              <a:latin typeface="BetaSans Normal" pitchFamily="50" charset="0"/>
            </a:endParaRPr>
          </a:p>
          <a:p>
            <a:pPr marL="715963"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Ground Handling for Business Aviation </a:t>
            </a:r>
            <a:endParaRPr kumimoji="0" lang="en-US" sz="1600" b="0" i="0" u="none" strike="noStrike" kern="1200" cap="none" spc="0" normalizeH="0" dirty="0" smtClean="0">
              <a:ln>
                <a:noFill/>
              </a:ln>
              <a:solidFill>
                <a:srgbClr val="323332"/>
              </a:solidFill>
              <a:effectLst/>
              <a:uLnTx/>
              <a:uFillTx/>
              <a:latin typeface="BetaSans Normal" pitchFamily="50" charset="0"/>
            </a:endParaRPr>
          </a:p>
          <a:p>
            <a:pPr marL="715963"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noProof="0" dirty="0" smtClean="0">
                <a:latin typeface="BetaSans Normal" pitchFamily="50" charset="0"/>
              </a:rPr>
              <a:t>Training for Aviation Professionals</a:t>
            </a:r>
          </a:p>
          <a:p>
            <a:pPr marL="715963"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600" b="0" i="0" u="none" strike="noStrike" kern="1200" cap="none" spc="0" normalizeH="0" dirty="0" smtClean="0">
                <a:ln>
                  <a:noFill/>
                </a:ln>
                <a:solidFill>
                  <a:srgbClr val="323332"/>
                </a:solidFill>
                <a:effectLst/>
                <a:uLnTx/>
                <a:uFillTx/>
                <a:latin typeface="BetaSans Normal" pitchFamily="50" charset="0"/>
              </a:rPr>
              <a:t>Consulting</a:t>
            </a:r>
            <a:r>
              <a:rPr lang="en-US" sz="1600" dirty="0" smtClean="0">
                <a:latin typeface="BetaSans Normal" pitchFamily="50" charset="0"/>
              </a:rPr>
              <a:t> </a:t>
            </a:r>
          </a:p>
          <a:p>
            <a:pPr marL="715963"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600" b="0" i="0" u="none" strike="noStrike" kern="1200" cap="none" spc="0" normalizeH="0" noProof="0" dirty="0" smtClean="0">
                <a:ln>
                  <a:noFill/>
                </a:ln>
                <a:solidFill>
                  <a:srgbClr val="323332"/>
                </a:solidFill>
                <a:effectLst/>
                <a:uLnTx/>
                <a:uFillTx/>
                <a:latin typeface="BetaSans Normal" pitchFamily="50" charset="0"/>
              </a:rPr>
              <a:t>Flight Operations under AOC</a:t>
            </a:r>
          </a:p>
          <a:p>
            <a:pPr marR="0" lvl="0" indent="9525" algn="l" defTabSz="914400" rtl="0" eaLnBrk="1" fontAlgn="auto" latinLnBrk="0" hangingPunct="1">
              <a:lnSpc>
                <a:spcPct val="100000"/>
              </a:lnSpc>
              <a:spcBef>
                <a:spcPct val="20000"/>
              </a:spcBef>
              <a:spcAft>
                <a:spcPts val="0"/>
              </a:spcAft>
              <a:buClrTx/>
              <a:buSzTx/>
              <a:tabLst/>
              <a:defRPr/>
            </a:pPr>
            <a:endParaRPr lang="en-US" sz="1600" noProof="0" dirty="0" smtClean="0">
              <a:latin typeface="BetaSans Normal" pitchFamily="50" charset="0"/>
            </a:endParaRPr>
          </a:p>
          <a:p>
            <a:pPr marR="0" lvl="0" indent="9525" algn="l" defTabSz="914400" rtl="0" eaLnBrk="1" fontAlgn="auto" latinLnBrk="0" hangingPunct="1">
              <a:lnSpc>
                <a:spcPct val="100000"/>
              </a:lnSpc>
              <a:spcBef>
                <a:spcPct val="20000"/>
              </a:spcBef>
              <a:spcAft>
                <a:spcPts val="0"/>
              </a:spcAft>
              <a:buClrTx/>
              <a:buSzTx/>
              <a:tabLst/>
              <a:defRPr/>
            </a:pPr>
            <a:r>
              <a:rPr kumimoji="0" lang="en-US" sz="1600" b="0" i="0" u="none" strike="noStrike" kern="1200" cap="none" spc="0" normalizeH="0" dirty="0" smtClean="0">
                <a:ln>
                  <a:noFill/>
                </a:ln>
                <a:solidFill>
                  <a:srgbClr val="323332"/>
                </a:solidFill>
                <a:effectLst/>
                <a:uLnTx/>
                <a:uFillTx/>
                <a:latin typeface="BetaSans Normal" pitchFamily="50" charset="0"/>
              </a:rPr>
              <a:t>Technical  services are</a:t>
            </a:r>
            <a:r>
              <a:rPr lang="en-US" sz="1600" dirty="0" smtClean="0">
                <a:latin typeface="BetaSans Normal" pitchFamily="50" charset="0"/>
              </a:rPr>
              <a:t> provided under trade name FLAPLAND </a:t>
            </a:r>
            <a:endParaRPr kumimoji="0" lang="en-US" sz="1600" b="0" i="0" u="none" strike="noStrike" kern="1200" cap="none" spc="0" normalizeH="0" noProof="0" dirty="0" smtClean="0">
              <a:ln>
                <a:noFill/>
              </a:ln>
              <a:solidFill>
                <a:srgbClr val="323332"/>
              </a:solidFill>
              <a:effectLst/>
              <a:uLnTx/>
              <a:uFillTx/>
              <a:latin typeface="BetaSans Normal" pitchFamily="50" charset="0"/>
            </a:endParaRPr>
          </a:p>
          <a:p>
            <a:pPr marL="715963"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endParaRPr lang="en-US" sz="1600" dirty="0" smtClean="0">
              <a:latin typeface="BetaSans Normal" pitchFamily="50" charset="0"/>
            </a:endParaRPr>
          </a:p>
          <a:p>
            <a:pPr marR="0" lvl="0" algn="l" defTabSz="914400" rtl="0" eaLnBrk="1" fontAlgn="auto" latinLnBrk="0" hangingPunct="1">
              <a:lnSpc>
                <a:spcPct val="100000"/>
              </a:lnSpc>
              <a:spcBef>
                <a:spcPct val="20000"/>
              </a:spcBef>
              <a:spcAft>
                <a:spcPts val="0"/>
              </a:spcAft>
              <a:buClrTx/>
              <a:buSzTx/>
              <a:tabLst/>
              <a:defRPr/>
            </a:pPr>
            <a:r>
              <a:rPr lang="en-US" sz="1600" dirty="0" smtClean="0">
                <a:latin typeface="BetaSans Normal" pitchFamily="50" charset="0"/>
              </a:rPr>
              <a:t>Been in the business for over 20 years and seen the ups and downs in the Finnish aviation environment. Also we’ve got good share of difficulties and problems during the years.</a:t>
            </a:r>
            <a:endParaRPr kumimoji="0" lang="en-US" sz="1600" b="0" i="0" u="none" strike="noStrike" kern="1200" cap="none" spc="0" normalizeH="0" noProof="0" dirty="0" smtClean="0">
              <a:ln>
                <a:noFill/>
              </a:ln>
              <a:solidFill>
                <a:srgbClr val="323332"/>
              </a:solidFill>
              <a:effectLst/>
              <a:uLnTx/>
              <a:uFillTx/>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aseline="0" dirty="0" smtClean="0">
              <a:latin typeface="BetaSans Normal" pitchFamily="50" charset="0"/>
            </a:endParaRPr>
          </a:p>
        </p:txBody>
      </p:sp>
      <p:sp>
        <p:nvSpPr>
          <p:cNvPr id="8" name="Päivämäärän paikkamerkki 6"/>
          <p:cNvSpPr>
            <a:spLocks noGrp="1"/>
          </p:cNvSpPr>
          <p:nvPr>
            <p:ph type="dt" sz="half" idx="10"/>
          </p:nvPr>
        </p:nvSpPr>
        <p:spPr>
          <a:xfrm>
            <a:off x="457200" y="6356350"/>
            <a:ext cx="2133600" cy="365125"/>
          </a:xfrm>
        </p:spPr>
        <p:txBody>
          <a:bodyPr/>
          <a:lstStyle/>
          <a:p>
            <a:r>
              <a:rPr lang="fi-FI" dirty="0" smtClean="0">
                <a:latin typeface="BetaSans Normal" pitchFamily="50" charset="0"/>
              </a:rPr>
              <a:t>12.11.2015</a:t>
            </a:r>
            <a:endParaRPr lang="fi-FI" dirty="0">
              <a:latin typeface="BetaSans Normal" pitchFamily="50" charset="0"/>
            </a:endParaRPr>
          </a:p>
        </p:txBody>
      </p:sp>
      <p:sp>
        <p:nvSpPr>
          <p:cNvPr id="9" name="Alatunnisteen paikkamerkki 7"/>
          <p:cNvSpPr>
            <a:spLocks noGrp="1"/>
          </p:cNvSpPr>
          <p:nvPr>
            <p:ph type="ftr" sz="quarter" idx="11"/>
          </p:nvPr>
        </p:nvSpPr>
        <p:spPr>
          <a:xfrm>
            <a:off x="3124200" y="6356350"/>
            <a:ext cx="2895600" cy="365125"/>
          </a:xfrm>
        </p:spPr>
        <p:txBody>
          <a:bodyPr/>
          <a:lstStyle/>
          <a:p>
            <a:r>
              <a:rPr lang="en-US" dirty="0" smtClean="0">
                <a:latin typeface="BetaSans Normal" pitchFamily="50" charset="0"/>
              </a:rPr>
              <a:t>ALMT Oy - EAVA Aviation Seminar</a:t>
            </a:r>
            <a:endParaRPr lang="en-US" dirty="0">
              <a:latin typeface="BetaSans Normal" pitchFamily="50" charset="0"/>
            </a:endParaRPr>
          </a:p>
        </p:txBody>
      </p:sp>
      <p:sp>
        <p:nvSpPr>
          <p:cNvPr id="10" name="Dian numeron paikkamerkki 8"/>
          <p:cNvSpPr>
            <a:spLocks noGrp="1"/>
          </p:cNvSpPr>
          <p:nvPr>
            <p:ph type="sldNum" sz="quarter" idx="12"/>
          </p:nvPr>
        </p:nvSpPr>
        <p:spPr>
          <a:xfrm>
            <a:off x="6553200" y="6356350"/>
            <a:ext cx="2133600" cy="365125"/>
          </a:xfrm>
        </p:spPr>
        <p:txBody>
          <a:bodyPr/>
          <a:lstStyle/>
          <a:p>
            <a:fld id="{88AB1CF1-31D1-A24C-9E03-B24B63DB86C8}" type="slidenum">
              <a:rPr lang="fi-FI" smtClean="0">
                <a:latin typeface="BetaSans Normal" pitchFamily="50" charset="0"/>
              </a:rPr>
              <a:pPr/>
              <a:t>2</a:t>
            </a:fld>
            <a:endParaRPr lang="fi-FI">
              <a:latin typeface="BetaSans Normal" pitchFamily="50" charset="0"/>
            </a:endParaRPr>
          </a:p>
        </p:txBody>
      </p:sp>
      <p:pic>
        <p:nvPicPr>
          <p:cNvPr id="11" name="Kuva 10" descr="ALMT_P_2015_W.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81854" y="476672"/>
            <a:ext cx="2478107" cy="725448"/>
          </a:xfrm>
          <a:prstGeom prst="rect">
            <a:avLst/>
          </a:prstGeom>
        </p:spPr>
      </p:pic>
      <p:pic>
        <p:nvPicPr>
          <p:cNvPr id="1027" name="Picture 3" descr="C:\Users\HP Käyttäjä\Downloads\FLAPL_FIN_rgb.jpg"/>
          <p:cNvPicPr>
            <a:picLocks noChangeAspect="1" noChangeArrowheads="1"/>
          </p:cNvPicPr>
          <p:nvPr/>
        </p:nvPicPr>
        <p:blipFill>
          <a:blip r:embed="rId3" cstate="print"/>
          <a:srcRect/>
          <a:stretch>
            <a:fillRect/>
          </a:stretch>
        </p:blipFill>
        <p:spPr bwMode="auto">
          <a:xfrm>
            <a:off x="6444209" y="4293096"/>
            <a:ext cx="2304256" cy="76808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p:cNvSpPr/>
          <p:nvPr/>
        </p:nvSpPr>
        <p:spPr>
          <a:xfrm>
            <a:off x="0" y="1484784"/>
            <a:ext cx="9144000" cy="5373216"/>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solidFill>
                <a:schemeClr val="tx1"/>
              </a:solidFill>
              <a:latin typeface="BetaSans Normal" pitchFamily="50" charset="0"/>
            </a:endParaRPr>
          </a:p>
        </p:txBody>
      </p:sp>
      <p:sp>
        <p:nvSpPr>
          <p:cNvPr id="5" name="Otsikko 1"/>
          <p:cNvSpPr txBox="1">
            <a:spLocks/>
          </p:cNvSpPr>
          <p:nvPr/>
        </p:nvSpPr>
        <p:spPr>
          <a:xfrm>
            <a:off x="1691680" y="332655"/>
            <a:ext cx="7416824" cy="1008113"/>
          </a:xfrm>
          <a:prstGeom prst="rect">
            <a:avLst/>
          </a:prstGeom>
        </p:spPr>
        <p:txBody>
          <a:bodyPr vert="horz" lIns="91440" tIns="45720" rIns="91440" bIns="45720" rtlCol="0" anchor="ctr">
            <a:normAutofit/>
          </a:bodyPr>
          <a:lstStyle>
            <a:lvl1pPr>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BetaSans Normal" pitchFamily="50" charset="0"/>
                <a:ea typeface="+mj-ea"/>
                <a:cs typeface="+mj-cs"/>
              </a:rPr>
              <a:t>Main problems in the Finnish General Aviation</a:t>
            </a:r>
            <a:endParaRPr kumimoji="0" lang="en-US" sz="2800" b="0" i="0" u="none" strike="noStrike" kern="1200" cap="none" spc="0" normalizeH="0" baseline="0" dirty="0">
              <a:ln>
                <a:noFill/>
              </a:ln>
              <a:solidFill>
                <a:schemeClr val="bg1"/>
              </a:solidFill>
              <a:effectLst/>
              <a:uLnTx/>
              <a:uFillTx/>
              <a:latin typeface="BetaSans Normal" pitchFamily="50" charset="0"/>
              <a:ea typeface="+mj-ea"/>
              <a:cs typeface="+mj-cs"/>
            </a:endParaRPr>
          </a:p>
        </p:txBody>
      </p:sp>
      <p:sp>
        <p:nvSpPr>
          <p:cNvPr id="6" name="Tekstin paikkamerkki 2"/>
          <p:cNvSpPr txBox="1">
            <a:spLocks/>
          </p:cNvSpPr>
          <p:nvPr/>
        </p:nvSpPr>
        <p:spPr>
          <a:xfrm>
            <a:off x="539552" y="3356992"/>
            <a:ext cx="8229599" cy="639762"/>
          </a:xfrm>
          <a:prstGeom prst="rect">
            <a:avLst/>
          </a:prstGeom>
        </p:spPr>
        <p:txBody>
          <a:bodyPr vert="horz" lIns="91440" tIns="45720" rIns="91440" bIns="45720" rtlCol="0" anchor="b">
            <a:normAutofit/>
          </a:bodyPr>
          <a:lstStyle>
            <a:lvl1pPr marL="0" indent="0" algn="ctr">
              <a:buNone/>
              <a:defRPr sz="2400" b="1" cap="all">
                <a:solidFill>
                  <a:srgbClr val="3233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i-FI" sz="2400" b="1" i="0" u="none" strike="noStrike" kern="1200" cap="all" spc="0" normalizeH="0" baseline="0" noProof="0" dirty="0" smtClean="0">
              <a:ln>
                <a:noFill/>
              </a:ln>
              <a:solidFill>
                <a:srgbClr val="323332"/>
              </a:solidFill>
              <a:effectLst/>
              <a:uLnTx/>
              <a:uFillTx/>
              <a:latin typeface="BetaSans Normal" pitchFamily="50" charset="0"/>
            </a:endParaRPr>
          </a:p>
        </p:txBody>
      </p:sp>
      <p:sp>
        <p:nvSpPr>
          <p:cNvPr id="7" name="Sisällön paikkamerkki 3"/>
          <p:cNvSpPr txBox="1">
            <a:spLocks/>
          </p:cNvSpPr>
          <p:nvPr/>
        </p:nvSpPr>
        <p:spPr>
          <a:xfrm>
            <a:off x="467544" y="1628800"/>
            <a:ext cx="8280920" cy="4536504"/>
          </a:xfrm>
          <a:prstGeom prst="rect">
            <a:avLst/>
          </a:prstGeom>
        </p:spPr>
        <p:txBody>
          <a:bodyPr/>
          <a:lstStyle>
            <a:lvl1pPr algn="ctr">
              <a:defRPr sz="2400">
                <a:solidFill>
                  <a:srgbClr val="323332"/>
                </a:solidFill>
              </a:defRPr>
            </a:lvl1pPr>
            <a:lvl2pPr algn="ctr">
              <a:defRPr sz="2000">
                <a:solidFill>
                  <a:srgbClr val="323332"/>
                </a:solidFill>
              </a:defRPr>
            </a:lvl2pPr>
            <a:lvl3pPr algn="ctr">
              <a:defRPr sz="1800">
                <a:solidFill>
                  <a:srgbClr val="323332"/>
                </a:solidFill>
              </a:defRPr>
            </a:lvl3pPr>
            <a:lvl4pPr algn="ctr">
              <a:defRPr sz="1600">
                <a:solidFill>
                  <a:srgbClr val="323332"/>
                </a:solidFill>
              </a:defRPr>
            </a:lvl4pPr>
            <a:lvl5pPr algn="ctr">
              <a:defRPr sz="1600">
                <a:solidFill>
                  <a:srgbClr val="323332"/>
                </a:solidFill>
              </a:defRPr>
            </a:lvl5pPr>
            <a:lvl6pPr>
              <a:defRPr sz="1600"/>
            </a:lvl6pPr>
            <a:lvl7pPr>
              <a:defRPr sz="1600"/>
            </a:lvl7pPr>
            <a:lvl8pPr>
              <a:defRPr sz="1600"/>
            </a:lvl8pPr>
            <a:lvl9pPr>
              <a:defRPr sz="1600"/>
            </a:lvl9p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1600" b="0" i="0" u="none" strike="noStrike" kern="1200" cap="none" spc="0" normalizeH="0" noProof="0" dirty="0" smtClean="0">
              <a:ln>
                <a:noFill/>
              </a:ln>
              <a:solidFill>
                <a:srgbClr val="323332"/>
              </a:solidFill>
              <a:effectLst/>
              <a:uLnTx/>
              <a:uFillTx/>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aseline="0" dirty="0" smtClean="0">
              <a:latin typeface="BetaSans Normal" pitchFamily="50" charset="0"/>
            </a:endParaRPr>
          </a:p>
        </p:txBody>
      </p:sp>
      <p:sp>
        <p:nvSpPr>
          <p:cNvPr id="8" name="Päivämäärän paikkamerkki 6"/>
          <p:cNvSpPr>
            <a:spLocks noGrp="1"/>
          </p:cNvSpPr>
          <p:nvPr>
            <p:ph type="dt" sz="half" idx="10"/>
          </p:nvPr>
        </p:nvSpPr>
        <p:spPr>
          <a:xfrm>
            <a:off x="457200" y="6356350"/>
            <a:ext cx="2133600" cy="365125"/>
          </a:xfrm>
        </p:spPr>
        <p:txBody>
          <a:bodyPr/>
          <a:lstStyle/>
          <a:p>
            <a:r>
              <a:rPr lang="fi-FI" dirty="0" smtClean="0">
                <a:latin typeface="BetaSans Normal" pitchFamily="50" charset="0"/>
              </a:rPr>
              <a:t>12.11.2015</a:t>
            </a:r>
            <a:endParaRPr lang="fi-FI" dirty="0">
              <a:latin typeface="BetaSans Normal" pitchFamily="50" charset="0"/>
            </a:endParaRPr>
          </a:p>
        </p:txBody>
      </p:sp>
      <p:sp>
        <p:nvSpPr>
          <p:cNvPr id="9" name="Alatunnisteen paikkamerkki 7"/>
          <p:cNvSpPr>
            <a:spLocks noGrp="1"/>
          </p:cNvSpPr>
          <p:nvPr>
            <p:ph type="ftr" sz="quarter" idx="11"/>
          </p:nvPr>
        </p:nvSpPr>
        <p:spPr>
          <a:xfrm>
            <a:off x="3124200" y="6356350"/>
            <a:ext cx="2895600" cy="365125"/>
          </a:xfrm>
        </p:spPr>
        <p:txBody>
          <a:bodyPr/>
          <a:lstStyle/>
          <a:p>
            <a:r>
              <a:rPr lang="en-US" dirty="0" smtClean="0">
                <a:latin typeface="BetaSans Normal" pitchFamily="50" charset="0"/>
              </a:rPr>
              <a:t>ALMT Oy - EAVA Aviation Seminar</a:t>
            </a:r>
            <a:endParaRPr lang="en-US" dirty="0">
              <a:latin typeface="BetaSans Normal" pitchFamily="50" charset="0"/>
            </a:endParaRPr>
          </a:p>
        </p:txBody>
      </p:sp>
      <p:sp>
        <p:nvSpPr>
          <p:cNvPr id="10" name="Dian numeron paikkamerkki 8"/>
          <p:cNvSpPr>
            <a:spLocks noGrp="1"/>
          </p:cNvSpPr>
          <p:nvPr>
            <p:ph type="sldNum" sz="quarter" idx="12"/>
          </p:nvPr>
        </p:nvSpPr>
        <p:spPr>
          <a:xfrm>
            <a:off x="6553200" y="6356350"/>
            <a:ext cx="2133600" cy="365125"/>
          </a:xfrm>
        </p:spPr>
        <p:txBody>
          <a:bodyPr/>
          <a:lstStyle/>
          <a:p>
            <a:fld id="{88AB1CF1-31D1-A24C-9E03-B24B63DB86C8}" type="slidenum">
              <a:rPr lang="fi-FI" smtClean="0">
                <a:latin typeface="BetaSans Normal" pitchFamily="50" charset="0"/>
              </a:rPr>
              <a:pPr/>
              <a:t>3</a:t>
            </a:fld>
            <a:endParaRPr lang="fi-FI" dirty="0">
              <a:latin typeface="BetaSans Normal" pitchFamily="50" charset="0"/>
            </a:endParaRPr>
          </a:p>
        </p:txBody>
      </p:sp>
      <p:pic>
        <p:nvPicPr>
          <p:cNvPr id="11" name="Kuva 10" descr="ALMT_P_2015_W.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81854" y="476672"/>
            <a:ext cx="2478107" cy="725448"/>
          </a:xfrm>
          <a:prstGeom prst="rect">
            <a:avLst/>
          </a:prstGeom>
        </p:spPr>
      </p:pic>
      <p:sp>
        <p:nvSpPr>
          <p:cNvPr id="12" name="Sisällön paikkamerkki 3"/>
          <p:cNvSpPr txBox="1">
            <a:spLocks/>
          </p:cNvSpPr>
          <p:nvPr/>
        </p:nvSpPr>
        <p:spPr>
          <a:xfrm>
            <a:off x="467544" y="1781200"/>
            <a:ext cx="8280920" cy="4536504"/>
          </a:xfrm>
          <a:prstGeom prst="rect">
            <a:avLst/>
          </a:prstGeom>
        </p:spPr>
        <p:txBody>
          <a:bodyPr/>
          <a:lstStyle>
            <a:lvl1pPr algn="ctr">
              <a:defRPr sz="2400">
                <a:solidFill>
                  <a:srgbClr val="323332"/>
                </a:solidFill>
              </a:defRPr>
            </a:lvl1pPr>
            <a:lvl2pPr algn="ctr">
              <a:defRPr sz="2000">
                <a:solidFill>
                  <a:srgbClr val="323332"/>
                </a:solidFill>
              </a:defRPr>
            </a:lvl2pPr>
            <a:lvl3pPr algn="ctr">
              <a:defRPr sz="1800">
                <a:solidFill>
                  <a:srgbClr val="323332"/>
                </a:solidFill>
              </a:defRPr>
            </a:lvl3pPr>
            <a:lvl4pPr algn="ctr">
              <a:defRPr sz="1600">
                <a:solidFill>
                  <a:srgbClr val="323332"/>
                </a:solidFill>
              </a:defRPr>
            </a:lvl4pPr>
            <a:lvl5pPr algn="ctr">
              <a:defRPr sz="1600">
                <a:solidFill>
                  <a:srgbClr val="323332"/>
                </a:solidFill>
              </a:defRPr>
            </a:lvl5pPr>
            <a:lvl6pPr>
              <a:defRPr sz="1600"/>
            </a:lvl6pPr>
            <a:lvl7pPr>
              <a:defRPr sz="1600"/>
            </a:lvl7pPr>
            <a:lvl8pPr>
              <a:defRPr sz="1600"/>
            </a:lvl8pPr>
            <a:lvl9pPr>
              <a:defRPr sz="1600"/>
            </a:lvl9p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1600" b="1" dirty="0" smtClean="0">
                <a:latin typeface="BetaSans Normal" pitchFamily="50" charset="0"/>
              </a:rPr>
              <a:t>The obvious signs of problems </a:t>
            </a: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1"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aseline="0" dirty="0" smtClean="0">
              <a:latin typeface="BetaSans Normal" pitchFamily="50" charset="0"/>
            </a:endParaRPr>
          </a:p>
        </p:txBody>
      </p:sp>
      <p:graphicFrame>
        <p:nvGraphicFramePr>
          <p:cNvPr id="15" name="Taulukko 14"/>
          <p:cNvGraphicFramePr>
            <a:graphicFrameLocks noGrp="1"/>
          </p:cNvGraphicFramePr>
          <p:nvPr/>
        </p:nvGraphicFramePr>
        <p:xfrm>
          <a:off x="179515" y="5085184"/>
          <a:ext cx="4392484" cy="1031146"/>
        </p:xfrm>
        <a:graphic>
          <a:graphicData uri="http://schemas.openxmlformats.org/drawingml/2006/table">
            <a:tbl>
              <a:tblPr/>
              <a:tblGrid>
                <a:gridCol w="810919"/>
                <a:gridCol w="316959"/>
                <a:gridCol w="362734"/>
                <a:gridCol w="362734"/>
                <a:gridCol w="362734"/>
                <a:gridCol w="362734"/>
                <a:gridCol w="362734"/>
                <a:gridCol w="362734"/>
                <a:gridCol w="362734"/>
                <a:gridCol w="362734"/>
                <a:gridCol w="362734"/>
              </a:tblGrid>
              <a:tr h="260567">
                <a:tc gridSpan="10">
                  <a:txBody>
                    <a:bodyPr/>
                    <a:lstStyle/>
                    <a:p>
                      <a:pPr algn="l" fontAlgn="b"/>
                      <a:r>
                        <a:rPr lang="fi-FI" sz="1000" b="1" i="0" u="none" strike="noStrike" dirty="0" smtClean="0">
                          <a:solidFill>
                            <a:srgbClr val="000000"/>
                          </a:solidFill>
                          <a:latin typeface="BetaSans Normal"/>
                        </a:rPr>
                        <a:t>GENERAL</a:t>
                      </a:r>
                      <a:r>
                        <a:rPr lang="fi-FI" sz="1000" b="1" i="0" u="none" strike="noStrike" baseline="0" dirty="0" smtClean="0">
                          <a:solidFill>
                            <a:srgbClr val="000000"/>
                          </a:solidFill>
                          <a:latin typeface="BetaSans Normal"/>
                        </a:rPr>
                        <a:t> AVIATION </a:t>
                      </a:r>
                      <a:r>
                        <a:rPr lang="fi-FI" sz="1000" b="1" i="0" u="none" strike="noStrike" dirty="0" smtClean="0">
                          <a:solidFill>
                            <a:srgbClr val="000000"/>
                          </a:solidFill>
                          <a:latin typeface="BetaSans Normal"/>
                        </a:rPr>
                        <a:t>FLIGHT </a:t>
                      </a:r>
                      <a:r>
                        <a:rPr lang="fi-FI" sz="1000" b="1" i="0" u="none" strike="noStrike" dirty="0">
                          <a:solidFill>
                            <a:srgbClr val="000000"/>
                          </a:solidFill>
                          <a:latin typeface="BetaSans Normal"/>
                        </a:rPr>
                        <a:t>HOURS 2005 - 2014</a:t>
                      </a:r>
                    </a:p>
                  </a:txBody>
                  <a:tcPr marL="0" marR="0" marT="0" marB="0" anchor="b">
                    <a:lnL>
                      <a:noFill/>
                    </a:lnL>
                    <a:lnR>
                      <a:noFill/>
                    </a:lnR>
                    <a:lnT>
                      <a:noFill/>
                    </a:lnT>
                    <a:lnB>
                      <a:noFill/>
                    </a:lnB>
                  </a:tcPr>
                </a:tc>
                <a:tc hMerge="1">
                  <a:txBody>
                    <a:bodyPr/>
                    <a:lstStyle/>
                    <a:p>
                      <a:endParaRPr lang="fi-FI"/>
                    </a:p>
                  </a:txBody>
                  <a:tcPr/>
                </a:tc>
                <a:tc hMerge="1">
                  <a:txBody>
                    <a:bodyPr/>
                    <a:lstStyle/>
                    <a:p>
                      <a:endParaRPr lang="fi-FI"/>
                    </a:p>
                  </a:txBody>
                  <a:tcPr/>
                </a:tc>
                <a:tc hMerge="1">
                  <a:txBody>
                    <a:bodyPr/>
                    <a:lstStyle/>
                    <a:p>
                      <a:pPr algn="l" fontAlgn="b"/>
                      <a:endParaRPr lang="fi-FI" sz="900" b="0" i="0" u="none" strike="noStrike" dirty="0">
                        <a:solidFill>
                          <a:srgbClr val="000000"/>
                        </a:solidFill>
                        <a:latin typeface="BetaSans Normal"/>
                      </a:endParaRPr>
                    </a:p>
                  </a:txBody>
                  <a:tcPr marL="0" marR="0" marT="0" marB="0" anchor="b">
                    <a:lnL>
                      <a:noFill/>
                    </a:lnL>
                    <a:lnR>
                      <a:noFill/>
                    </a:lnR>
                    <a:lnT>
                      <a:noFill/>
                    </a:lnT>
                    <a:lnB>
                      <a:noFill/>
                    </a:lnB>
                  </a:tcPr>
                </a:tc>
                <a:tc hMerge="1">
                  <a:txBody>
                    <a:bodyPr/>
                    <a:lstStyle/>
                    <a:p>
                      <a:pPr algn="l" fontAlgn="b"/>
                      <a:endParaRPr lang="fi-FI" sz="900" b="0" i="0" u="none" strike="noStrike" dirty="0">
                        <a:solidFill>
                          <a:srgbClr val="000000"/>
                        </a:solidFill>
                        <a:latin typeface="BetaSans Normal"/>
                      </a:endParaRPr>
                    </a:p>
                  </a:txBody>
                  <a:tcPr marL="0" marR="0" marT="0" marB="0" anchor="b">
                    <a:lnL>
                      <a:noFill/>
                    </a:lnL>
                    <a:lnR>
                      <a:noFill/>
                    </a:lnR>
                    <a:lnT>
                      <a:noFill/>
                    </a:lnT>
                    <a:lnB>
                      <a:noFill/>
                    </a:lnB>
                  </a:tcPr>
                </a:tc>
                <a:tc hMerge="1">
                  <a:txBody>
                    <a:bodyPr/>
                    <a:lstStyle/>
                    <a:p>
                      <a:pPr algn="l" fontAlgn="b"/>
                      <a:endParaRPr lang="fi-FI" sz="900" b="0" i="0" u="none" strike="noStrike" dirty="0">
                        <a:solidFill>
                          <a:srgbClr val="000000"/>
                        </a:solidFill>
                        <a:latin typeface="BetaSans Normal"/>
                      </a:endParaRPr>
                    </a:p>
                  </a:txBody>
                  <a:tcPr marL="0" marR="0" marT="0" marB="0" anchor="b">
                    <a:lnL>
                      <a:noFill/>
                    </a:lnL>
                    <a:lnR>
                      <a:noFill/>
                    </a:lnR>
                    <a:lnT>
                      <a:noFill/>
                    </a:lnT>
                    <a:lnB>
                      <a:noFill/>
                    </a:lnB>
                  </a:tcPr>
                </a:tc>
                <a:tc hMerge="1">
                  <a:txBody>
                    <a:bodyPr/>
                    <a:lstStyle/>
                    <a:p>
                      <a:pPr algn="l" fontAlgn="b"/>
                      <a:endParaRPr lang="fi-FI" sz="900" b="0" i="0" u="none" strike="noStrike" dirty="0">
                        <a:solidFill>
                          <a:srgbClr val="000000"/>
                        </a:solidFill>
                        <a:latin typeface="BetaSans Normal"/>
                      </a:endParaRPr>
                    </a:p>
                  </a:txBody>
                  <a:tcPr marL="0" marR="0" marT="0" marB="0" anchor="b">
                    <a:lnL>
                      <a:noFill/>
                    </a:lnL>
                    <a:lnR>
                      <a:noFill/>
                    </a:lnR>
                    <a:lnT>
                      <a:noFill/>
                    </a:lnT>
                    <a:lnB>
                      <a:noFill/>
                    </a:lnB>
                  </a:tcPr>
                </a:tc>
                <a:tc hMerge="1">
                  <a:txBody>
                    <a:bodyPr/>
                    <a:lstStyle/>
                    <a:p>
                      <a:pPr algn="l" fontAlgn="b"/>
                      <a:endParaRPr lang="fi-FI" sz="900" b="0" i="0" u="none" strike="noStrike" dirty="0">
                        <a:solidFill>
                          <a:srgbClr val="000000"/>
                        </a:solidFill>
                        <a:latin typeface="BetaSans Normal"/>
                      </a:endParaRPr>
                    </a:p>
                  </a:txBody>
                  <a:tcPr marL="0" marR="0" marT="0" marB="0" anchor="b">
                    <a:lnL>
                      <a:noFill/>
                    </a:lnL>
                    <a:lnR>
                      <a:noFill/>
                    </a:lnR>
                    <a:lnT>
                      <a:noFill/>
                    </a:lnT>
                    <a:lnB>
                      <a:noFill/>
                    </a:lnB>
                  </a:tcPr>
                </a:tc>
                <a:tc hMerge="1">
                  <a:txBody>
                    <a:bodyPr/>
                    <a:lstStyle/>
                    <a:p>
                      <a:pPr algn="l" fontAlgn="b"/>
                      <a:endParaRPr lang="fi-FI" sz="900" b="0" i="0" u="none" strike="noStrike" dirty="0">
                        <a:solidFill>
                          <a:srgbClr val="000000"/>
                        </a:solidFill>
                        <a:latin typeface="BetaSans Normal"/>
                      </a:endParaRPr>
                    </a:p>
                  </a:txBody>
                  <a:tcPr marL="0" marR="0" marT="0" marB="0" anchor="b">
                    <a:lnL>
                      <a:noFill/>
                    </a:lnL>
                    <a:lnR>
                      <a:noFill/>
                    </a:lnR>
                    <a:lnT>
                      <a:noFill/>
                    </a:lnT>
                    <a:lnB>
                      <a:noFill/>
                    </a:lnB>
                  </a:tcPr>
                </a:tc>
                <a:tc hMerge="1">
                  <a:txBody>
                    <a:bodyPr/>
                    <a:lstStyle/>
                    <a:p>
                      <a:pPr algn="l" fontAlgn="b"/>
                      <a:endParaRPr lang="fi-FI" sz="900" b="0" i="0" u="none" strike="noStrike" dirty="0">
                        <a:solidFill>
                          <a:srgbClr val="000000"/>
                        </a:solidFill>
                        <a:latin typeface="BetaSans Normal"/>
                      </a:endParaRPr>
                    </a:p>
                  </a:txBody>
                  <a:tcPr marL="0" marR="0" marT="0" marB="0" anchor="b">
                    <a:lnL>
                      <a:noFill/>
                    </a:lnL>
                    <a:lnR>
                      <a:noFill/>
                    </a:lnR>
                    <a:lnT>
                      <a:noFill/>
                    </a:lnT>
                    <a:lnB>
                      <a:noFill/>
                    </a:lnB>
                  </a:tcPr>
                </a:tc>
                <a:tc>
                  <a:txBody>
                    <a:bodyPr/>
                    <a:lstStyle/>
                    <a:p>
                      <a:pPr algn="l" fontAlgn="b"/>
                      <a:endParaRPr lang="fi-FI" sz="800" b="0" i="0" u="none" strike="noStrike">
                        <a:solidFill>
                          <a:srgbClr val="000000"/>
                        </a:solidFill>
                        <a:latin typeface="BetaSans Normal"/>
                      </a:endParaRPr>
                    </a:p>
                  </a:txBody>
                  <a:tcPr marL="0" marR="0" marT="0" marB="0" anchor="b">
                    <a:lnL>
                      <a:noFill/>
                    </a:lnL>
                    <a:lnR>
                      <a:noFill/>
                    </a:lnR>
                    <a:lnT>
                      <a:noFill/>
                    </a:lnT>
                    <a:lnB>
                      <a:noFill/>
                    </a:lnB>
                  </a:tcPr>
                </a:tc>
              </a:tr>
              <a:tr h="145511">
                <a:tc>
                  <a:txBody>
                    <a:bodyPr/>
                    <a:lstStyle/>
                    <a:p>
                      <a:pPr algn="l" fontAlgn="b"/>
                      <a:endParaRPr lang="fi-FI" sz="800" b="1" i="0" u="none" strike="noStrike" dirty="0">
                        <a:solidFill>
                          <a:srgbClr val="000000"/>
                        </a:solidFill>
                        <a:latin typeface="BetaSans Normal"/>
                      </a:endParaRP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dirty="0">
                          <a:solidFill>
                            <a:srgbClr val="000000"/>
                          </a:solidFill>
                          <a:latin typeface="BetaSans Normal"/>
                        </a:rPr>
                        <a:t>2005</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dirty="0">
                          <a:solidFill>
                            <a:srgbClr val="000000"/>
                          </a:solidFill>
                          <a:latin typeface="BetaSans Normal"/>
                        </a:rPr>
                        <a:t>2006</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a:solidFill>
                            <a:srgbClr val="000000"/>
                          </a:solidFill>
                          <a:latin typeface="BetaSans Normal"/>
                        </a:rPr>
                        <a:t>2007</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dirty="0">
                          <a:solidFill>
                            <a:srgbClr val="000000"/>
                          </a:solidFill>
                          <a:latin typeface="BetaSans Normal"/>
                        </a:rPr>
                        <a:t>2008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a:solidFill>
                            <a:srgbClr val="000000"/>
                          </a:solidFill>
                          <a:latin typeface="BetaSans Normal"/>
                        </a:rPr>
                        <a:t>2009</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dirty="0">
                          <a:solidFill>
                            <a:srgbClr val="000000"/>
                          </a:solidFill>
                          <a:latin typeface="BetaSans Normal"/>
                        </a:rPr>
                        <a:t>2010</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a:solidFill>
                            <a:srgbClr val="000000"/>
                          </a:solidFill>
                          <a:latin typeface="BetaSans Normal"/>
                        </a:rPr>
                        <a:t>2011</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a:solidFill>
                            <a:srgbClr val="000000"/>
                          </a:solidFill>
                          <a:latin typeface="BetaSans Normal"/>
                        </a:rPr>
                        <a:t>2012</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a:solidFill>
                            <a:srgbClr val="000000"/>
                          </a:solidFill>
                          <a:latin typeface="BetaSans Normal"/>
                        </a:rPr>
                        <a:t>2013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a:solidFill>
                            <a:srgbClr val="000000"/>
                          </a:solidFill>
                          <a:latin typeface="BetaSans Normal"/>
                        </a:rPr>
                        <a:t>2014</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156267">
                <a:tc>
                  <a:txBody>
                    <a:bodyPr/>
                    <a:lstStyle/>
                    <a:p>
                      <a:pPr algn="l" fontAlgn="b"/>
                      <a:r>
                        <a:rPr lang="fi-FI" sz="800" b="0" i="1" u="none" strike="noStrike">
                          <a:solidFill>
                            <a:srgbClr val="000000"/>
                          </a:solidFill>
                          <a:latin typeface="BetaSans Normal"/>
                        </a:rPr>
                        <a:t>Aircraft, OPS</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dirty="0">
                          <a:solidFill>
                            <a:srgbClr val="000000"/>
                          </a:solidFill>
                          <a:latin typeface="BetaSans Normal"/>
                        </a:rPr>
                        <a:t>25372</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dirty="0">
                          <a:solidFill>
                            <a:srgbClr val="000000"/>
                          </a:solidFill>
                          <a:latin typeface="BetaSans Normal"/>
                        </a:rPr>
                        <a:t>26474</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dirty="0">
                          <a:solidFill>
                            <a:srgbClr val="000000"/>
                          </a:solidFill>
                          <a:latin typeface="BetaSans Normal"/>
                        </a:rPr>
                        <a:t>29092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dirty="0">
                          <a:solidFill>
                            <a:srgbClr val="000000"/>
                          </a:solidFill>
                          <a:latin typeface="BetaSans Normal"/>
                        </a:rPr>
                        <a:t>29131</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a:solidFill>
                            <a:srgbClr val="000000"/>
                          </a:solidFill>
                          <a:latin typeface="BetaSans Normal"/>
                        </a:rPr>
                        <a:t>25046</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dirty="0">
                          <a:solidFill>
                            <a:srgbClr val="000000"/>
                          </a:solidFill>
                          <a:latin typeface="BetaSans Normal"/>
                        </a:rPr>
                        <a:t>27424</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a:solidFill>
                            <a:srgbClr val="000000"/>
                          </a:solidFill>
                          <a:latin typeface="BetaSans Normal"/>
                        </a:rPr>
                        <a:t>24935</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a:solidFill>
                            <a:srgbClr val="000000"/>
                          </a:solidFill>
                          <a:latin typeface="BetaSans Normal"/>
                        </a:rPr>
                        <a:t>18612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a:solidFill>
                            <a:srgbClr val="000000"/>
                          </a:solidFill>
                          <a:latin typeface="BetaSans Normal"/>
                        </a:rPr>
                        <a:t>10034</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a:solidFill>
                            <a:srgbClr val="000000"/>
                          </a:solidFill>
                          <a:latin typeface="BetaSans Normal"/>
                        </a:rPr>
                        <a:t>21308</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r h="156267">
                <a:tc>
                  <a:txBody>
                    <a:bodyPr/>
                    <a:lstStyle/>
                    <a:p>
                      <a:pPr algn="l" fontAlgn="b"/>
                      <a:r>
                        <a:rPr lang="fi-FI" sz="800" b="0" i="1" u="none" strike="noStrike">
                          <a:solidFill>
                            <a:srgbClr val="000000"/>
                          </a:solidFill>
                          <a:latin typeface="BetaSans Normal"/>
                        </a:rPr>
                        <a:t>Aircraft, private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i-FI" sz="800" b="0" i="0" u="none" strike="noStrike">
                          <a:solidFill>
                            <a:srgbClr val="000000"/>
                          </a:solidFill>
                          <a:latin typeface="BetaSans Normal"/>
                        </a:rPr>
                        <a:t>27290</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fi-FI" sz="800" b="0" i="0" u="none" strike="noStrike">
                          <a:solidFill>
                            <a:srgbClr val="000000"/>
                          </a:solidFill>
                          <a:latin typeface="BetaSans Normal"/>
                        </a:rPr>
                        <a:t>32756</a:t>
                      </a:r>
                    </a:p>
                  </a:txBody>
                  <a:tcPr marL="0" marR="0" marT="0" marB="0" anchor="b">
                    <a:lnL>
                      <a:noFill/>
                    </a:lnL>
                    <a:lnR>
                      <a:noFill/>
                    </a:lnR>
                    <a:lnT>
                      <a:noFill/>
                    </a:lnT>
                    <a:lnB>
                      <a:noFill/>
                    </a:lnB>
                  </a:tcPr>
                </a:tc>
                <a:tc>
                  <a:txBody>
                    <a:bodyPr/>
                    <a:lstStyle/>
                    <a:p>
                      <a:pPr algn="r" fontAlgn="b"/>
                      <a:r>
                        <a:rPr lang="fi-FI" sz="800" b="0" i="0" u="none" strike="noStrike">
                          <a:solidFill>
                            <a:srgbClr val="000000"/>
                          </a:solidFill>
                          <a:latin typeface="BetaSans Normal"/>
                        </a:rPr>
                        <a:t>28584</a:t>
                      </a:r>
                    </a:p>
                  </a:txBody>
                  <a:tcPr marL="0" marR="0" marT="0" marB="0" anchor="b">
                    <a:lnL>
                      <a:noFill/>
                    </a:lnL>
                    <a:lnR>
                      <a:noFill/>
                    </a:lnR>
                    <a:lnT>
                      <a:noFill/>
                    </a:lnT>
                    <a:lnB>
                      <a:noFill/>
                    </a:lnB>
                  </a:tcPr>
                </a:tc>
                <a:tc>
                  <a:txBody>
                    <a:bodyPr/>
                    <a:lstStyle/>
                    <a:p>
                      <a:pPr algn="r" fontAlgn="b"/>
                      <a:r>
                        <a:rPr lang="fi-FI" sz="800" b="0" i="0" u="none" strike="noStrike" dirty="0">
                          <a:solidFill>
                            <a:srgbClr val="000000"/>
                          </a:solidFill>
                          <a:latin typeface="BetaSans Normal"/>
                        </a:rPr>
                        <a:t>26084</a:t>
                      </a:r>
                    </a:p>
                  </a:txBody>
                  <a:tcPr marL="0" marR="0" marT="0" marB="0" anchor="b">
                    <a:lnL>
                      <a:noFill/>
                    </a:lnL>
                    <a:lnR>
                      <a:noFill/>
                    </a:lnR>
                    <a:lnT>
                      <a:noFill/>
                    </a:lnT>
                    <a:lnB>
                      <a:noFill/>
                    </a:lnB>
                  </a:tcPr>
                </a:tc>
                <a:tc>
                  <a:txBody>
                    <a:bodyPr/>
                    <a:lstStyle/>
                    <a:p>
                      <a:pPr algn="r" fontAlgn="b"/>
                      <a:r>
                        <a:rPr lang="fi-FI" sz="800" b="0" i="0" u="none" strike="noStrike" dirty="0">
                          <a:solidFill>
                            <a:srgbClr val="000000"/>
                          </a:solidFill>
                          <a:latin typeface="BetaSans Normal"/>
                        </a:rPr>
                        <a:t>26172</a:t>
                      </a:r>
                    </a:p>
                  </a:txBody>
                  <a:tcPr marL="0" marR="0" marT="0" marB="0" anchor="b">
                    <a:lnL>
                      <a:noFill/>
                    </a:lnL>
                    <a:lnR>
                      <a:noFill/>
                    </a:lnR>
                    <a:lnT>
                      <a:noFill/>
                    </a:lnT>
                    <a:lnB>
                      <a:noFill/>
                    </a:lnB>
                  </a:tcPr>
                </a:tc>
                <a:tc>
                  <a:txBody>
                    <a:bodyPr/>
                    <a:lstStyle/>
                    <a:p>
                      <a:pPr algn="r" fontAlgn="b"/>
                      <a:r>
                        <a:rPr lang="fi-FI" sz="800" b="0" i="0" u="none" strike="noStrike" dirty="0">
                          <a:solidFill>
                            <a:srgbClr val="000000"/>
                          </a:solidFill>
                          <a:latin typeface="BetaSans Normal"/>
                        </a:rPr>
                        <a:t>23679</a:t>
                      </a:r>
                    </a:p>
                  </a:txBody>
                  <a:tcPr marL="0" marR="0" marT="0" marB="0" anchor="b">
                    <a:lnL>
                      <a:noFill/>
                    </a:lnL>
                    <a:lnR>
                      <a:noFill/>
                    </a:lnR>
                    <a:lnT>
                      <a:noFill/>
                    </a:lnT>
                    <a:lnB>
                      <a:noFill/>
                    </a:lnB>
                  </a:tcPr>
                </a:tc>
                <a:tc>
                  <a:txBody>
                    <a:bodyPr/>
                    <a:lstStyle/>
                    <a:p>
                      <a:pPr algn="r" fontAlgn="b"/>
                      <a:r>
                        <a:rPr lang="fi-FI" sz="800" b="0" i="0" u="none" strike="noStrike">
                          <a:solidFill>
                            <a:srgbClr val="000000"/>
                          </a:solidFill>
                          <a:latin typeface="BetaSans Normal"/>
                        </a:rPr>
                        <a:t>23576</a:t>
                      </a:r>
                    </a:p>
                  </a:txBody>
                  <a:tcPr marL="0" marR="0" marT="0" marB="0" anchor="b">
                    <a:lnL>
                      <a:noFill/>
                    </a:lnL>
                    <a:lnR>
                      <a:noFill/>
                    </a:lnR>
                    <a:lnT>
                      <a:noFill/>
                    </a:lnT>
                    <a:lnB>
                      <a:noFill/>
                    </a:lnB>
                  </a:tcPr>
                </a:tc>
                <a:tc>
                  <a:txBody>
                    <a:bodyPr/>
                    <a:lstStyle/>
                    <a:p>
                      <a:pPr algn="r" fontAlgn="b"/>
                      <a:r>
                        <a:rPr lang="fi-FI" sz="800" b="0" i="0" u="none" strike="noStrike">
                          <a:solidFill>
                            <a:srgbClr val="000000"/>
                          </a:solidFill>
                          <a:latin typeface="BetaSans Normal"/>
                        </a:rPr>
                        <a:t>18626</a:t>
                      </a:r>
                    </a:p>
                  </a:txBody>
                  <a:tcPr marL="0" marR="0" marT="0" marB="0" anchor="b">
                    <a:lnL>
                      <a:noFill/>
                    </a:lnL>
                    <a:lnR>
                      <a:noFill/>
                    </a:lnR>
                    <a:lnT>
                      <a:noFill/>
                    </a:lnT>
                    <a:lnB>
                      <a:noFill/>
                    </a:lnB>
                  </a:tcPr>
                </a:tc>
                <a:tc>
                  <a:txBody>
                    <a:bodyPr/>
                    <a:lstStyle/>
                    <a:p>
                      <a:pPr algn="r" fontAlgn="b"/>
                      <a:r>
                        <a:rPr lang="fi-FI" sz="800" b="0" i="0" u="none" strike="noStrike">
                          <a:solidFill>
                            <a:srgbClr val="000000"/>
                          </a:solidFill>
                          <a:latin typeface="BetaSans Normal"/>
                        </a:rPr>
                        <a:t>20245</a:t>
                      </a:r>
                    </a:p>
                  </a:txBody>
                  <a:tcPr marL="0" marR="0" marT="0" marB="0" anchor="b">
                    <a:lnL>
                      <a:noFill/>
                    </a:lnL>
                    <a:lnR>
                      <a:noFill/>
                    </a:lnR>
                    <a:lnT>
                      <a:noFill/>
                    </a:lnT>
                    <a:lnB>
                      <a:noFill/>
                    </a:lnB>
                  </a:tcPr>
                </a:tc>
                <a:tc>
                  <a:txBody>
                    <a:bodyPr/>
                    <a:lstStyle/>
                    <a:p>
                      <a:pPr algn="r" fontAlgn="b"/>
                      <a:r>
                        <a:rPr lang="fi-FI" sz="800" b="0" i="0" u="none" strike="noStrike">
                          <a:solidFill>
                            <a:srgbClr val="000000"/>
                          </a:solidFill>
                          <a:latin typeface="BetaSans Normal"/>
                        </a:rPr>
                        <a:t>17789</a:t>
                      </a:r>
                    </a:p>
                  </a:txBody>
                  <a:tcPr marL="0" marR="0" marT="0" marB="0" anchor="b">
                    <a:lnL>
                      <a:noFill/>
                    </a:lnL>
                    <a:lnR>
                      <a:noFill/>
                    </a:lnR>
                    <a:lnT>
                      <a:noFill/>
                    </a:lnT>
                    <a:lnB>
                      <a:noFill/>
                    </a:lnB>
                  </a:tcPr>
                </a:tc>
              </a:tr>
              <a:tr h="156267">
                <a:tc>
                  <a:txBody>
                    <a:bodyPr/>
                    <a:lstStyle/>
                    <a:p>
                      <a:pPr algn="l" fontAlgn="b"/>
                      <a:r>
                        <a:rPr lang="fi-FI" sz="800" b="0" i="1" u="none" strike="noStrike">
                          <a:solidFill>
                            <a:srgbClr val="000000"/>
                          </a:solidFill>
                          <a:latin typeface="BetaSans Normal"/>
                        </a:rPr>
                        <a:t>Ultra Light</a:t>
                      </a:r>
                    </a:p>
                  </a:txBody>
                  <a:tcPr marL="0" marR="0" marT="0"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a:solidFill>
                            <a:srgbClr val="000000"/>
                          </a:solidFill>
                          <a:latin typeface="BetaSans Normal"/>
                        </a:rPr>
                        <a:t>12128</a:t>
                      </a:r>
                    </a:p>
                  </a:txBody>
                  <a:tcPr marL="0" marR="0" marT="0"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a:solidFill>
                            <a:srgbClr val="000000"/>
                          </a:solidFill>
                          <a:latin typeface="BetaSans Normal"/>
                        </a:rPr>
                        <a:t>12841</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a:solidFill>
                            <a:srgbClr val="000000"/>
                          </a:solidFill>
                          <a:latin typeface="BetaSans Normal"/>
                        </a:rPr>
                        <a:t>12686</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a:solidFill>
                            <a:srgbClr val="000000"/>
                          </a:solidFill>
                          <a:latin typeface="BetaSans Normal"/>
                        </a:rPr>
                        <a:t>12586</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a:solidFill>
                            <a:srgbClr val="000000"/>
                          </a:solidFill>
                          <a:latin typeface="BetaSans Normal"/>
                        </a:rPr>
                        <a:t>13357</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dirty="0">
                          <a:solidFill>
                            <a:srgbClr val="000000"/>
                          </a:solidFill>
                          <a:latin typeface="BetaSans Normal"/>
                        </a:rPr>
                        <a:t>13589</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dirty="0">
                          <a:solidFill>
                            <a:srgbClr val="000000"/>
                          </a:solidFill>
                          <a:latin typeface="BetaSans Normal"/>
                        </a:rPr>
                        <a:t>13344</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dirty="0">
                          <a:solidFill>
                            <a:srgbClr val="000000"/>
                          </a:solidFill>
                          <a:latin typeface="BetaSans Normal"/>
                        </a:rPr>
                        <a:t>13785</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a:solidFill>
                            <a:srgbClr val="000000"/>
                          </a:solidFill>
                          <a:latin typeface="BetaSans Normal"/>
                        </a:rPr>
                        <a:t>13294</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a:solidFill>
                            <a:srgbClr val="000000"/>
                          </a:solidFill>
                          <a:latin typeface="BetaSans Normal"/>
                        </a:rPr>
                        <a:t>11978</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r>
              <a:tr h="156267">
                <a:tc>
                  <a:txBody>
                    <a:bodyPr/>
                    <a:lstStyle/>
                    <a:p>
                      <a:pPr algn="l" fontAlgn="b"/>
                      <a:r>
                        <a:rPr lang="fi-FI" sz="800" b="0" i="1" u="none" strike="noStrike">
                          <a:solidFill>
                            <a:srgbClr val="000000"/>
                          </a:solidFill>
                          <a:latin typeface="BetaSans Normal"/>
                        </a:rPr>
                        <a:t>TOTAL:</a:t>
                      </a:r>
                    </a:p>
                  </a:txBody>
                  <a:tcPr marL="0" marR="0" marT="0"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a:solidFill>
                            <a:srgbClr val="000000"/>
                          </a:solidFill>
                          <a:latin typeface="BetaSans Normal"/>
                        </a:rPr>
                        <a:t>64790</a:t>
                      </a:r>
                    </a:p>
                  </a:txBody>
                  <a:tcPr marL="0" marR="0" marT="0"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a:solidFill>
                            <a:srgbClr val="000000"/>
                          </a:solidFill>
                          <a:latin typeface="BetaSans Normal"/>
                        </a:rPr>
                        <a:t>72071</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a:solidFill>
                            <a:srgbClr val="000000"/>
                          </a:solidFill>
                          <a:latin typeface="BetaSans Normal"/>
                        </a:rPr>
                        <a:t>70362</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dirty="0">
                          <a:solidFill>
                            <a:srgbClr val="000000"/>
                          </a:solidFill>
                          <a:latin typeface="BetaSans Normal"/>
                        </a:rPr>
                        <a:t>67801</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a:solidFill>
                            <a:srgbClr val="000000"/>
                          </a:solidFill>
                          <a:latin typeface="BetaSans Normal"/>
                        </a:rPr>
                        <a:t>64575</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a:solidFill>
                            <a:srgbClr val="000000"/>
                          </a:solidFill>
                          <a:latin typeface="BetaSans Normal"/>
                        </a:rPr>
                        <a:t>64692</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a:solidFill>
                            <a:srgbClr val="000000"/>
                          </a:solidFill>
                          <a:latin typeface="BetaSans Normal"/>
                        </a:rPr>
                        <a:t>61855</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dirty="0">
                          <a:solidFill>
                            <a:srgbClr val="000000"/>
                          </a:solidFill>
                          <a:latin typeface="BetaSans Normal"/>
                        </a:rPr>
                        <a:t>51023</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dirty="0">
                          <a:solidFill>
                            <a:srgbClr val="000000"/>
                          </a:solidFill>
                          <a:latin typeface="BetaSans Normal"/>
                        </a:rPr>
                        <a:t>43573</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dirty="0">
                          <a:solidFill>
                            <a:srgbClr val="000000"/>
                          </a:solidFill>
                          <a:latin typeface="BetaSans Normal"/>
                        </a:rPr>
                        <a:t>51075</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r>
            </a:tbl>
          </a:graphicData>
        </a:graphic>
      </p:graphicFrame>
      <p:graphicFrame>
        <p:nvGraphicFramePr>
          <p:cNvPr id="17" name="Kaavio 16"/>
          <p:cNvGraphicFramePr/>
          <p:nvPr/>
        </p:nvGraphicFramePr>
        <p:xfrm>
          <a:off x="4860032" y="2276872"/>
          <a:ext cx="4104456" cy="27363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Taulukko 18"/>
          <p:cNvGraphicFramePr>
            <a:graphicFrameLocks noGrp="1"/>
          </p:cNvGraphicFramePr>
          <p:nvPr/>
        </p:nvGraphicFramePr>
        <p:xfrm>
          <a:off x="4932040" y="5157192"/>
          <a:ext cx="4032448" cy="991519"/>
        </p:xfrm>
        <a:graphic>
          <a:graphicData uri="http://schemas.openxmlformats.org/drawingml/2006/table">
            <a:tbl>
              <a:tblPr/>
              <a:tblGrid>
                <a:gridCol w="797620"/>
                <a:gridCol w="377464"/>
                <a:gridCol w="303976"/>
                <a:gridCol w="303976"/>
                <a:gridCol w="251400"/>
                <a:gridCol w="333002"/>
                <a:gridCol w="333002"/>
                <a:gridCol w="333002"/>
                <a:gridCol w="333002"/>
                <a:gridCol w="333002"/>
                <a:gridCol w="333002"/>
              </a:tblGrid>
              <a:tr h="188861">
                <a:tc gridSpan="9">
                  <a:txBody>
                    <a:bodyPr/>
                    <a:lstStyle/>
                    <a:p>
                      <a:pPr algn="l" fontAlgn="b"/>
                      <a:r>
                        <a:rPr lang="en-US" sz="1000" b="1" i="0" u="none" strike="noStrike" baseline="0" dirty="0">
                          <a:solidFill>
                            <a:srgbClr val="000000"/>
                          </a:solidFill>
                          <a:latin typeface="BetaSans Normal"/>
                        </a:rPr>
                        <a:t>NUMBER OF PILOT LICENSES </a:t>
                      </a:r>
                      <a:r>
                        <a:rPr lang="en-US" sz="1000" b="1" i="0" u="none" strike="noStrike" baseline="0" dirty="0" smtClean="0">
                          <a:solidFill>
                            <a:srgbClr val="000000"/>
                          </a:solidFill>
                          <a:latin typeface="BetaSans Normal"/>
                        </a:rPr>
                        <a:t>2005- 2014</a:t>
                      </a:r>
                      <a:endParaRPr lang="en-US" sz="1000" b="1" i="0" u="none" strike="noStrike" baseline="0" dirty="0">
                        <a:solidFill>
                          <a:srgbClr val="000000"/>
                        </a:solidFill>
                        <a:latin typeface="BetaSans Normal"/>
                      </a:endParaRPr>
                    </a:p>
                  </a:txBody>
                  <a:tcPr marL="0" marR="0" marT="0" marB="0" anchor="b">
                    <a:lnL>
                      <a:noFill/>
                    </a:lnL>
                    <a:lnR>
                      <a:noFill/>
                    </a:lnR>
                    <a:lnT>
                      <a:noFill/>
                    </a:lnT>
                    <a:lnB>
                      <a:noFill/>
                    </a:lnB>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pPr algn="l" fontAlgn="b"/>
                      <a:endParaRPr lang="fi-FI" sz="900" b="0" i="0" u="none" strike="noStrike" dirty="0">
                        <a:solidFill>
                          <a:srgbClr val="000000"/>
                        </a:solidFill>
                        <a:latin typeface="BetaSans Normal"/>
                      </a:endParaRPr>
                    </a:p>
                  </a:txBody>
                  <a:tcPr marL="0" marR="0" marT="0" marB="0" anchor="b">
                    <a:lnL>
                      <a:noFill/>
                    </a:lnL>
                    <a:lnR>
                      <a:noFill/>
                    </a:lnR>
                    <a:lnT>
                      <a:noFill/>
                    </a:lnT>
                    <a:lnB>
                      <a:noFill/>
                    </a:lnB>
                  </a:tcPr>
                </a:tc>
                <a:tc hMerge="1">
                  <a:txBody>
                    <a:bodyPr/>
                    <a:lstStyle/>
                    <a:p>
                      <a:pPr algn="l" fontAlgn="b"/>
                      <a:endParaRPr lang="fi-FI" sz="900" b="0" i="0" u="none" strike="noStrike" dirty="0">
                        <a:solidFill>
                          <a:srgbClr val="000000"/>
                        </a:solidFill>
                        <a:latin typeface="BetaSans Normal"/>
                      </a:endParaRPr>
                    </a:p>
                  </a:txBody>
                  <a:tcPr marL="0" marR="0" marT="0" marB="0" anchor="b">
                    <a:lnL>
                      <a:noFill/>
                    </a:lnL>
                    <a:lnR>
                      <a:noFill/>
                    </a:lnR>
                    <a:lnT>
                      <a:noFill/>
                    </a:lnT>
                    <a:lnB>
                      <a:noFill/>
                    </a:lnB>
                  </a:tcPr>
                </a:tc>
                <a:tc hMerge="1">
                  <a:txBody>
                    <a:bodyPr/>
                    <a:lstStyle/>
                    <a:p>
                      <a:pPr algn="l" fontAlgn="b"/>
                      <a:endParaRPr lang="fi-FI" sz="900" b="0" i="0" u="none" strike="noStrike" dirty="0">
                        <a:solidFill>
                          <a:srgbClr val="000000"/>
                        </a:solidFill>
                        <a:latin typeface="BetaSans Normal"/>
                      </a:endParaRPr>
                    </a:p>
                  </a:txBody>
                  <a:tcPr marL="0" marR="0" marT="0" marB="0" anchor="b">
                    <a:lnL>
                      <a:noFill/>
                    </a:lnL>
                    <a:lnR>
                      <a:noFill/>
                    </a:lnR>
                    <a:lnT>
                      <a:noFill/>
                    </a:lnT>
                    <a:lnB>
                      <a:noFill/>
                    </a:lnB>
                  </a:tcPr>
                </a:tc>
                <a:tc hMerge="1">
                  <a:txBody>
                    <a:bodyPr/>
                    <a:lstStyle/>
                    <a:p>
                      <a:pPr algn="l" fontAlgn="b"/>
                      <a:endParaRPr lang="fi-FI" sz="900" b="0" i="0" u="none" strike="noStrike" dirty="0">
                        <a:solidFill>
                          <a:srgbClr val="000000"/>
                        </a:solidFill>
                        <a:latin typeface="BetaSans Normal"/>
                      </a:endParaRPr>
                    </a:p>
                  </a:txBody>
                  <a:tcPr marL="0" marR="0" marT="0" marB="0" anchor="b">
                    <a:lnL>
                      <a:noFill/>
                    </a:lnL>
                    <a:lnR>
                      <a:noFill/>
                    </a:lnR>
                    <a:lnT>
                      <a:noFill/>
                    </a:lnT>
                    <a:lnB>
                      <a:noFill/>
                    </a:lnB>
                  </a:tcPr>
                </a:tc>
                <a:tc>
                  <a:txBody>
                    <a:bodyPr/>
                    <a:lstStyle/>
                    <a:p>
                      <a:pPr algn="l" fontAlgn="b"/>
                      <a:endParaRPr lang="fi-FI" sz="900" b="0" i="0" u="none" strike="noStrike">
                        <a:solidFill>
                          <a:srgbClr val="000000"/>
                        </a:solidFill>
                        <a:latin typeface="BetaSans Normal"/>
                      </a:endParaRPr>
                    </a:p>
                  </a:txBody>
                  <a:tcPr marL="0" marR="0" marT="0" marB="0" anchor="b">
                    <a:lnL>
                      <a:noFill/>
                    </a:lnL>
                    <a:lnR>
                      <a:noFill/>
                    </a:lnR>
                    <a:lnT>
                      <a:noFill/>
                    </a:lnT>
                    <a:lnB>
                      <a:noFill/>
                    </a:lnB>
                  </a:tcPr>
                </a:tc>
                <a:tc>
                  <a:txBody>
                    <a:bodyPr/>
                    <a:lstStyle/>
                    <a:p>
                      <a:pPr algn="l" fontAlgn="b"/>
                      <a:endParaRPr lang="fi-FI" sz="900" b="0" i="0" u="none" strike="noStrike">
                        <a:solidFill>
                          <a:srgbClr val="000000"/>
                        </a:solidFill>
                        <a:latin typeface="BetaSans Normal"/>
                      </a:endParaRPr>
                    </a:p>
                  </a:txBody>
                  <a:tcPr marL="0" marR="0" marT="0" marB="0" anchor="b">
                    <a:lnL>
                      <a:noFill/>
                    </a:lnL>
                    <a:lnR>
                      <a:noFill/>
                    </a:lnR>
                    <a:lnT>
                      <a:noFill/>
                    </a:lnT>
                    <a:lnB>
                      <a:noFill/>
                    </a:lnB>
                  </a:tcPr>
                </a:tc>
              </a:tr>
              <a:tr h="157384">
                <a:tc>
                  <a:txBody>
                    <a:bodyPr/>
                    <a:lstStyle/>
                    <a:p>
                      <a:pPr algn="l" fontAlgn="b"/>
                      <a:r>
                        <a:rPr lang="fi-FI" sz="800" b="1" i="0" u="none" strike="noStrike" baseline="0" dirty="0">
                          <a:solidFill>
                            <a:srgbClr val="000000"/>
                          </a:solidFill>
                          <a:latin typeface="BetaSans Norm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baseline="0" dirty="0">
                          <a:solidFill>
                            <a:srgbClr val="000000"/>
                          </a:solidFill>
                          <a:latin typeface="BetaSans Normal"/>
                        </a:rPr>
                        <a:t>2005</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baseline="0" dirty="0">
                          <a:solidFill>
                            <a:srgbClr val="000000"/>
                          </a:solidFill>
                          <a:latin typeface="BetaSans Normal"/>
                        </a:rPr>
                        <a:t>2006</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baseline="0">
                          <a:solidFill>
                            <a:srgbClr val="000000"/>
                          </a:solidFill>
                          <a:latin typeface="BetaSans Normal"/>
                        </a:rPr>
                        <a:t>2007</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baseline="0">
                          <a:solidFill>
                            <a:srgbClr val="000000"/>
                          </a:solidFill>
                          <a:latin typeface="BetaSans Normal"/>
                        </a:rPr>
                        <a:t>2008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baseline="0">
                          <a:solidFill>
                            <a:srgbClr val="000000"/>
                          </a:solidFill>
                          <a:latin typeface="BetaSans Normal"/>
                        </a:rPr>
                        <a:t>2009</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baseline="0">
                          <a:solidFill>
                            <a:srgbClr val="000000"/>
                          </a:solidFill>
                          <a:latin typeface="BetaSans Normal"/>
                        </a:rPr>
                        <a:t>2010</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baseline="0">
                          <a:solidFill>
                            <a:srgbClr val="000000"/>
                          </a:solidFill>
                          <a:latin typeface="BetaSans Normal"/>
                        </a:rPr>
                        <a:t>2011</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baseline="0">
                          <a:solidFill>
                            <a:srgbClr val="000000"/>
                          </a:solidFill>
                          <a:latin typeface="BetaSans Normal"/>
                        </a:rPr>
                        <a:t>2012</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baseline="0">
                          <a:solidFill>
                            <a:srgbClr val="000000"/>
                          </a:solidFill>
                          <a:latin typeface="BetaSans Normal"/>
                        </a:rPr>
                        <a:t>2013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fi-FI" sz="800" b="1" i="0" u="none" strike="noStrike" baseline="0">
                          <a:solidFill>
                            <a:srgbClr val="000000"/>
                          </a:solidFill>
                          <a:latin typeface="BetaSans Normal"/>
                        </a:rPr>
                        <a:t>2014</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157384">
                <a:tc>
                  <a:txBody>
                    <a:bodyPr/>
                    <a:lstStyle/>
                    <a:p>
                      <a:pPr algn="l" fontAlgn="b"/>
                      <a:r>
                        <a:rPr lang="fi-FI" sz="800" b="0" i="1" u="none" strike="noStrike" baseline="0">
                          <a:solidFill>
                            <a:srgbClr val="000000"/>
                          </a:solidFill>
                          <a:latin typeface="BetaSans Normal"/>
                        </a:rPr>
                        <a:t>Private pilot</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dirty="0">
                          <a:solidFill>
                            <a:srgbClr val="000000"/>
                          </a:solidFill>
                          <a:latin typeface="BetaSans Normal"/>
                        </a:rPr>
                        <a:t>2182</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dirty="0">
                          <a:solidFill>
                            <a:srgbClr val="000000"/>
                          </a:solidFill>
                          <a:latin typeface="BetaSans Normal"/>
                        </a:rPr>
                        <a:t>2120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dirty="0">
                          <a:solidFill>
                            <a:srgbClr val="000000"/>
                          </a:solidFill>
                          <a:latin typeface="BetaSans Normal"/>
                        </a:rPr>
                        <a:t>2127</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dirty="0">
                          <a:solidFill>
                            <a:srgbClr val="000000"/>
                          </a:solidFill>
                          <a:latin typeface="BetaSans Normal"/>
                        </a:rPr>
                        <a:t>2157</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dirty="0">
                          <a:solidFill>
                            <a:srgbClr val="000000"/>
                          </a:solidFill>
                          <a:latin typeface="BetaSans Normal"/>
                        </a:rPr>
                        <a:t>2177</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dirty="0">
                          <a:solidFill>
                            <a:srgbClr val="000000"/>
                          </a:solidFill>
                          <a:latin typeface="BetaSans Normal"/>
                        </a:rPr>
                        <a:t>1963</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dirty="0">
                          <a:solidFill>
                            <a:srgbClr val="000000"/>
                          </a:solidFill>
                          <a:latin typeface="BetaSans Normal"/>
                        </a:rPr>
                        <a:t>2068</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a:solidFill>
                            <a:srgbClr val="000000"/>
                          </a:solidFill>
                          <a:latin typeface="BetaSans Normal"/>
                        </a:rPr>
                        <a:t>2134</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a:solidFill>
                            <a:srgbClr val="000000"/>
                          </a:solidFill>
                          <a:latin typeface="BetaSans Normal"/>
                        </a:rPr>
                        <a:t>1881</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a:solidFill>
                            <a:srgbClr val="000000"/>
                          </a:solidFill>
                          <a:latin typeface="BetaSans Normal"/>
                        </a:rPr>
                        <a:t>1830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r h="157384">
                <a:tc>
                  <a:txBody>
                    <a:bodyPr/>
                    <a:lstStyle/>
                    <a:p>
                      <a:pPr algn="l" fontAlgn="b"/>
                      <a:r>
                        <a:rPr lang="fi-FI" sz="800" b="0" i="1" u="none" strike="noStrike" baseline="0" dirty="0">
                          <a:solidFill>
                            <a:srgbClr val="000000"/>
                          </a:solidFill>
                          <a:latin typeface="BetaSans Normal"/>
                        </a:rPr>
                        <a:t>Commercial </a:t>
                      </a:r>
                      <a:r>
                        <a:rPr lang="fi-FI" sz="800" b="0" i="1" u="none" strike="noStrike" baseline="0" dirty="0" err="1">
                          <a:solidFill>
                            <a:srgbClr val="000000"/>
                          </a:solidFill>
                          <a:latin typeface="BetaSans Normal"/>
                        </a:rPr>
                        <a:t>pilot</a:t>
                      </a:r>
                      <a:endParaRPr lang="fi-FI" sz="800" b="0" i="1" u="none" strike="noStrike" baseline="0" dirty="0">
                        <a:solidFill>
                          <a:srgbClr val="000000"/>
                        </a:solidFill>
                        <a:latin typeface="BetaSans Norm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i-FI" sz="800" b="0" i="0" u="none" strike="noStrike" baseline="0" dirty="0">
                          <a:solidFill>
                            <a:srgbClr val="000000"/>
                          </a:solidFill>
                          <a:latin typeface="BetaSans Normal"/>
                        </a:rPr>
                        <a:t>879</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fi-FI" sz="800" b="0" i="0" u="none" strike="noStrike" baseline="0" dirty="0">
                          <a:solidFill>
                            <a:srgbClr val="000000"/>
                          </a:solidFill>
                          <a:latin typeface="BetaSans Normal"/>
                        </a:rPr>
                        <a:t>923</a:t>
                      </a:r>
                    </a:p>
                  </a:txBody>
                  <a:tcPr marL="0" marR="0" marT="0" marB="0" anchor="b">
                    <a:lnL>
                      <a:noFill/>
                    </a:lnL>
                    <a:lnR>
                      <a:noFill/>
                    </a:lnR>
                    <a:lnT>
                      <a:noFill/>
                    </a:lnT>
                    <a:lnB>
                      <a:noFill/>
                    </a:lnB>
                  </a:tcPr>
                </a:tc>
                <a:tc>
                  <a:txBody>
                    <a:bodyPr/>
                    <a:lstStyle/>
                    <a:p>
                      <a:pPr algn="r" fontAlgn="b"/>
                      <a:r>
                        <a:rPr lang="fi-FI" sz="800" b="0" i="0" u="none" strike="noStrike" baseline="0" dirty="0">
                          <a:solidFill>
                            <a:srgbClr val="000000"/>
                          </a:solidFill>
                          <a:latin typeface="BetaSans Normal"/>
                        </a:rPr>
                        <a:t>933</a:t>
                      </a:r>
                    </a:p>
                  </a:txBody>
                  <a:tcPr marL="0" marR="0" marT="0" marB="0" anchor="b">
                    <a:lnL>
                      <a:noFill/>
                    </a:lnL>
                    <a:lnR>
                      <a:noFill/>
                    </a:lnR>
                    <a:lnT>
                      <a:noFill/>
                    </a:lnT>
                    <a:lnB>
                      <a:noFill/>
                    </a:lnB>
                  </a:tcPr>
                </a:tc>
                <a:tc>
                  <a:txBody>
                    <a:bodyPr/>
                    <a:lstStyle/>
                    <a:p>
                      <a:pPr algn="r" fontAlgn="b"/>
                      <a:r>
                        <a:rPr lang="fi-FI" sz="800" b="0" i="0" u="none" strike="noStrike" baseline="0">
                          <a:solidFill>
                            <a:srgbClr val="000000"/>
                          </a:solidFill>
                          <a:latin typeface="BetaSans Normal"/>
                        </a:rPr>
                        <a:t>970</a:t>
                      </a:r>
                    </a:p>
                  </a:txBody>
                  <a:tcPr marL="0" marR="0" marT="0" marB="0" anchor="b">
                    <a:lnL>
                      <a:noFill/>
                    </a:lnL>
                    <a:lnR>
                      <a:noFill/>
                    </a:lnR>
                    <a:lnT>
                      <a:noFill/>
                    </a:lnT>
                    <a:lnB>
                      <a:noFill/>
                    </a:lnB>
                  </a:tcPr>
                </a:tc>
                <a:tc>
                  <a:txBody>
                    <a:bodyPr/>
                    <a:lstStyle/>
                    <a:p>
                      <a:pPr algn="r" fontAlgn="b"/>
                      <a:r>
                        <a:rPr lang="fi-FI" sz="800" b="0" i="0" u="none" strike="noStrike" baseline="0">
                          <a:solidFill>
                            <a:srgbClr val="000000"/>
                          </a:solidFill>
                          <a:latin typeface="BetaSans Normal"/>
                        </a:rPr>
                        <a:t>1015</a:t>
                      </a:r>
                    </a:p>
                  </a:txBody>
                  <a:tcPr marL="0" marR="0" marT="0" marB="0" anchor="b">
                    <a:lnL>
                      <a:noFill/>
                    </a:lnL>
                    <a:lnR>
                      <a:noFill/>
                    </a:lnR>
                    <a:lnT>
                      <a:noFill/>
                    </a:lnT>
                    <a:lnB>
                      <a:noFill/>
                    </a:lnB>
                  </a:tcPr>
                </a:tc>
                <a:tc>
                  <a:txBody>
                    <a:bodyPr/>
                    <a:lstStyle/>
                    <a:p>
                      <a:pPr algn="r" fontAlgn="b"/>
                      <a:r>
                        <a:rPr lang="fi-FI" sz="800" b="0" i="0" u="none" strike="noStrike" baseline="0">
                          <a:solidFill>
                            <a:srgbClr val="000000"/>
                          </a:solidFill>
                          <a:latin typeface="BetaSans Normal"/>
                        </a:rPr>
                        <a:t>923</a:t>
                      </a:r>
                    </a:p>
                  </a:txBody>
                  <a:tcPr marL="0" marR="0" marT="0" marB="0" anchor="b">
                    <a:lnL>
                      <a:noFill/>
                    </a:lnL>
                    <a:lnR>
                      <a:noFill/>
                    </a:lnR>
                    <a:lnT>
                      <a:noFill/>
                    </a:lnT>
                    <a:lnB>
                      <a:noFill/>
                    </a:lnB>
                  </a:tcPr>
                </a:tc>
                <a:tc>
                  <a:txBody>
                    <a:bodyPr/>
                    <a:lstStyle/>
                    <a:p>
                      <a:pPr algn="r" fontAlgn="b"/>
                      <a:r>
                        <a:rPr lang="fi-FI" sz="800" b="0" i="0" u="none" strike="noStrike" baseline="0">
                          <a:solidFill>
                            <a:srgbClr val="000000"/>
                          </a:solidFill>
                          <a:latin typeface="BetaSans Normal"/>
                        </a:rPr>
                        <a:t>968</a:t>
                      </a:r>
                    </a:p>
                  </a:txBody>
                  <a:tcPr marL="0" marR="0" marT="0" marB="0" anchor="b">
                    <a:lnL>
                      <a:noFill/>
                    </a:lnL>
                    <a:lnR>
                      <a:noFill/>
                    </a:lnR>
                    <a:lnT>
                      <a:noFill/>
                    </a:lnT>
                    <a:lnB>
                      <a:noFill/>
                    </a:lnB>
                  </a:tcPr>
                </a:tc>
                <a:tc>
                  <a:txBody>
                    <a:bodyPr/>
                    <a:lstStyle/>
                    <a:p>
                      <a:pPr algn="r" fontAlgn="b"/>
                      <a:r>
                        <a:rPr lang="fi-FI" sz="800" b="0" i="0" u="none" strike="noStrike" baseline="0" dirty="0">
                          <a:solidFill>
                            <a:srgbClr val="000000"/>
                          </a:solidFill>
                          <a:latin typeface="BetaSans Normal"/>
                        </a:rPr>
                        <a:t>973</a:t>
                      </a:r>
                    </a:p>
                  </a:txBody>
                  <a:tcPr marL="0" marR="0" marT="0" marB="0" anchor="b">
                    <a:lnL>
                      <a:noFill/>
                    </a:lnL>
                    <a:lnR>
                      <a:noFill/>
                    </a:lnR>
                    <a:lnT>
                      <a:noFill/>
                    </a:lnT>
                    <a:lnB>
                      <a:noFill/>
                    </a:lnB>
                  </a:tcPr>
                </a:tc>
                <a:tc>
                  <a:txBody>
                    <a:bodyPr/>
                    <a:lstStyle/>
                    <a:p>
                      <a:pPr algn="r" fontAlgn="b"/>
                      <a:r>
                        <a:rPr lang="fi-FI" sz="800" b="0" i="0" u="none" strike="noStrike" baseline="0" dirty="0">
                          <a:solidFill>
                            <a:srgbClr val="000000"/>
                          </a:solidFill>
                          <a:latin typeface="BetaSans Normal"/>
                        </a:rPr>
                        <a:t>817</a:t>
                      </a:r>
                    </a:p>
                  </a:txBody>
                  <a:tcPr marL="0" marR="0" marT="0" marB="0" anchor="b">
                    <a:lnL>
                      <a:noFill/>
                    </a:lnL>
                    <a:lnR>
                      <a:noFill/>
                    </a:lnR>
                    <a:lnT>
                      <a:noFill/>
                    </a:lnT>
                    <a:lnB>
                      <a:noFill/>
                    </a:lnB>
                  </a:tcPr>
                </a:tc>
                <a:tc>
                  <a:txBody>
                    <a:bodyPr/>
                    <a:lstStyle/>
                    <a:p>
                      <a:pPr algn="r" fontAlgn="b"/>
                      <a:r>
                        <a:rPr lang="fi-FI" sz="800" b="0" i="0" u="none" strike="noStrike" baseline="0">
                          <a:solidFill>
                            <a:srgbClr val="000000"/>
                          </a:solidFill>
                          <a:latin typeface="BetaSans Normal"/>
                        </a:rPr>
                        <a:t>808</a:t>
                      </a:r>
                    </a:p>
                  </a:txBody>
                  <a:tcPr marL="0" marR="0" marT="0" marB="0" anchor="b">
                    <a:lnL>
                      <a:noFill/>
                    </a:lnL>
                    <a:lnR>
                      <a:noFill/>
                    </a:lnR>
                    <a:lnT>
                      <a:noFill/>
                    </a:lnT>
                    <a:lnB>
                      <a:noFill/>
                    </a:lnB>
                  </a:tcPr>
                </a:tc>
              </a:tr>
              <a:tr h="165253">
                <a:tc>
                  <a:txBody>
                    <a:bodyPr/>
                    <a:lstStyle/>
                    <a:p>
                      <a:pPr algn="l" fontAlgn="b"/>
                      <a:r>
                        <a:rPr lang="fi-FI" sz="800" b="0" i="1" u="none" strike="noStrike" baseline="0">
                          <a:solidFill>
                            <a:srgbClr val="000000"/>
                          </a:solidFill>
                          <a:latin typeface="BetaSans Normal"/>
                        </a:rPr>
                        <a:t>Ultra light pilot</a:t>
                      </a:r>
                    </a:p>
                  </a:txBody>
                  <a:tcPr marL="0" marR="0" marT="0"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baseline="0">
                          <a:solidFill>
                            <a:srgbClr val="000000"/>
                          </a:solidFill>
                          <a:latin typeface="BetaSans Normal"/>
                        </a:rPr>
                        <a:t>974</a:t>
                      </a:r>
                    </a:p>
                  </a:txBody>
                  <a:tcPr marL="0" marR="0" marT="0"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baseline="0" dirty="0">
                          <a:solidFill>
                            <a:srgbClr val="000000"/>
                          </a:solidFill>
                          <a:latin typeface="BetaSans Normal"/>
                        </a:rPr>
                        <a:t>1065</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baseline="0" dirty="0">
                          <a:solidFill>
                            <a:srgbClr val="000000"/>
                          </a:solidFill>
                          <a:latin typeface="BetaSans Normal"/>
                        </a:rPr>
                        <a:t>1134</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baseline="0" dirty="0">
                          <a:solidFill>
                            <a:srgbClr val="000000"/>
                          </a:solidFill>
                          <a:latin typeface="BetaSans Normal"/>
                        </a:rPr>
                        <a:t>1208</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baseline="0">
                          <a:solidFill>
                            <a:srgbClr val="000000"/>
                          </a:solidFill>
                          <a:latin typeface="BetaSans Normal"/>
                        </a:rPr>
                        <a:t>1248</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baseline="0" dirty="0">
                          <a:solidFill>
                            <a:srgbClr val="000000"/>
                          </a:solidFill>
                          <a:latin typeface="BetaSans Normal"/>
                        </a:rPr>
                        <a:t>1290</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baseline="0">
                          <a:solidFill>
                            <a:srgbClr val="000000"/>
                          </a:solidFill>
                          <a:latin typeface="BetaSans Normal"/>
                        </a:rPr>
                        <a:t>1337</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baseline="0">
                          <a:solidFill>
                            <a:srgbClr val="000000"/>
                          </a:solidFill>
                          <a:latin typeface="BetaSans Normal"/>
                        </a:rPr>
                        <a:t>1351</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baseline="0" dirty="0">
                          <a:solidFill>
                            <a:srgbClr val="000000"/>
                          </a:solidFill>
                          <a:latin typeface="BetaSans Normal"/>
                        </a:rPr>
                        <a:t>1377</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fi-FI" sz="800" b="0" i="0" u="none" strike="noStrike" baseline="0" dirty="0">
                          <a:solidFill>
                            <a:srgbClr val="000000"/>
                          </a:solidFill>
                          <a:latin typeface="BetaSans Normal"/>
                        </a:rPr>
                        <a:t>1373</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r>
              <a:tr h="165253">
                <a:tc>
                  <a:txBody>
                    <a:bodyPr/>
                    <a:lstStyle/>
                    <a:p>
                      <a:pPr algn="l" fontAlgn="b"/>
                      <a:r>
                        <a:rPr lang="fi-FI" sz="800" b="0" i="1" u="none" strike="noStrike" baseline="0">
                          <a:solidFill>
                            <a:srgbClr val="000000"/>
                          </a:solidFill>
                          <a:latin typeface="BetaSans Normal"/>
                        </a:rPr>
                        <a:t>TOTAL:</a:t>
                      </a:r>
                    </a:p>
                  </a:txBody>
                  <a:tcPr marL="0" marR="0" marT="0"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a:solidFill>
                            <a:srgbClr val="000000"/>
                          </a:solidFill>
                          <a:latin typeface="BetaSans Normal"/>
                        </a:rPr>
                        <a:t>4035</a:t>
                      </a:r>
                    </a:p>
                  </a:txBody>
                  <a:tcPr marL="0" marR="0" marT="0"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a:solidFill>
                            <a:srgbClr val="000000"/>
                          </a:solidFill>
                          <a:latin typeface="BetaSans Normal"/>
                        </a:rPr>
                        <a:t>4108</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a:solidFill>
                            <a:srgbClr val="000000"/>
                          </a:solidFill>
                          <a:latin typeface="BetaSans Normal"/>
                        </a:rPr>
                        <a:t>4194</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dirty="0">
                          <a:solidFill>
                            <a:srgbClr val="000000"/>
                          </a:solidFill>
                          <a:latin typeface="BetaSans Normal"/>
                        </a:rPr>
                        <a:t>4335</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dirty="0">
                          <a:solidFill>
                            <a:srgbClr val="000000"/>
                          </a:solidFill>
                          <a:latin typeface="BetaSans Normal"/>
                        </a:rPr>
                        <a:t>4440</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dirty="0">
                          <a:solidFill>
                            <a:srgbClr val="000000"/>
                          </a:solidFill>
                          <a:latin typeface="BetaSans Normal"/>
                        </a:rPr>
                        <a:t>4176</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dirty="0">
                          <a:solidFill>
                            <a:srgbClr val="000000"/>
                          </a:solidFill>
                          <a:latin typeface="BetaSans Normal"/>
                        </a:rPr>
                        <a:t>4373</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dirty="0">
                          <a:solidFill>
                            <a:srgbClr val="000000"/>
                          </a:solidFill>
                          <a:latin typeface="BetaSans Normal"/>
                        </a:rPr>
                        <a:t>4458</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dirty="0">
                          <a:solidFill>
                            <a:srgbClr val="000000"/>
                          </a:solidFill>
                          <a:latin typeface="BetaSans Normal"/>
                        </a:rPr>
                        <a:t>4075</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fi-FI" sz="800" b="0" i="0" u="none" strike="noStrike" baseline="0" dirty="0">
                          <a:solidFill>
                            <a:srgbClr val="000000"/>
                          </a:solidFill>
                          <a:latin typeface="BetaSans Normal"/>
                        </a:rPr>
                        <a:t>4011</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r>
            </a:tbl>
          </a:graphicData>
        </a:graphic>
      </p:graphicFrame>
      <p:pic>
        <p:nvPicPr>
          <p:cNvPr id="8194" name="Picture 2" descr="Trafi"/>
          <p:cNvPicPr>
            <a:picLocks noChangeAspect="1" noChangeArrowheads="1"/>
          </p:cNvPicPr>
          <p:nvPr/>
        </p:nvPicPr>
        <p:blipFill>
          <a:blip r:embed="rId4" cstate="print"/>
          <a:srcRect/>
          <a:stretch>
            <a:fillRect/>
          </a:stretch>
        </p:blipFill>
        <p:spPr bwMode="auto">
          <a:xfrm>
            <a:off x="6732240" y="1700808"/>
            <a:ext cx="2016224" cy="577163"/>
          </a:xfrm>
          <a:prstGeom prst="rect">
            <a:avLst/>
          </a:prstGeom>
          <a:noFill/>
        </p:spPr>
      </p:pic>
      <p:graphicFrame>
        <p:nvGraphicFramePr>
          <p:cNvPr id="18" name="Kaavio 17"/>
          <p:cNvGraphicFramePr/>
          <p:nvPr/>
        </p:nvGraphicFramePr>
        <p:xfrm>
          <a:off x="251520" y="2276873"/>
          <a:ext cx="4392488" cy="2664295"/>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p:cNvSpPr/>
          <p:nvPr/>
        </p:nvSpPr>
        <p:spPr>
          <a:xfrm>
            <a:off x="0" y="1484785"/>
            <a:ext cx="9144000" cy="5373216"/>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solidFill>
                <a:schemeClr val="tx1"/>
              </a:solidFill>
              <a:latin typeface="BetaSans Normal" pitchFamily="50" charset="0"/>
            </a:endParaRPr>
          </a:p>
        </p:txBody>
      </p:sp>
      <p:sp>
        <p:nvSpPr>
          <p:cNvPr id="6" name="Tekstin paikkamerkki 2"/>
          <p:cNvSpPr txBox="1">
            <a:spLocks/>
          </p:cNvSpPr>
          <p:nvPr/>
        </p:nvSpPr>
        <p:spPr>
          <a:xfrm>
            <a:off x="539552" y="3356992"/>
            <a:ext cx="8229599" cy="639762"/>
          </a:xfrm>
          <a:prstGeom prst="rect">
            <a:avLst/>
          </a:prstGeom>
        </p:spPr>
        <p:txBody>
          <a:bodyPr vert="horz" lIns="91440" tIns="45720" rIns="91440" bIns="45720" rtlCol="0" anchor="b">
            <a:normAutofit/>
          </a:bodyPr>
          <a:lstStyle>
            <a:lvl1pPr marL="0" indent="0" algn="ctr">
              <a:buNone/>
              <a:defRPr sz="2400" b="1" cap="all">
                <a:solidFill>
                  <a:srgbClr val="3233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i-FI" sz="2400" b="1" i="0" u="none" strike="noStrike" kern="1200" cap="all" spc="0" normalizeH="0" baseline="0" noProof="0" dirty="0" smtClean="0">
              <a:ln>
                <a:noFill/>
              </a:ln>
              <a:solidFill>
                <a:srgbClr val="323332"/>
              </a:solidFill>
              <a:effectLst/>
              <a:uLnTx/>
              <a:uFillTx/>
              <a:latin typeface="BetaSans Normal" pitchFamily="50" charset="0"/>
            </a:endParaRPr>
          </a:p>
        </p:txBody>
      </p:sp>
      <p:sp>
        <p:nvSpPr>
          <p:cNvPr id="7" name="Sisällön paikkamerkki 3"/>
          <p:cNvSpPr txBox="1">
            <a:spLocks/>
          </p:cNvSpPr>
          <p:nvPr/>
        </p:nvSpPr>
        <p:spPr>
          <a:xfrm>
            <a:off x="467544" y="1628800"/>
            <a:ext cx="8280920" cy="4536504"/>
          </a:xfrm>
          <a:prstGeom prst="rect">
            <a:avLst/>
          </a:prstGeom>
        </p:spPr>
        <p:txBody>
          <a:bodyPr/>
          <a:lstStyle>
            <a:lvl1pPr algn="ctr">
              <a:defRPr sz="2400">
                <a:solidFill>
                  <a:srgbClr val="323332"/>
                </a:solidFill>
              </a:defRPr>
            </a:lvl1pPr>
            <a:lvl2pPr algn="ctr">
              <a:defRPr sz="2000">
                <a:solidFill>
                  <a:srgbClr val="323332"/>
                </a:solidFill>
              </a:defRPr>
            </a:lvl2pPr>
            <a:lvl3pPr algn="ctr">
              <a:defRPr sz="1800">
                <a:solidFill>
                  <a:srgbClr val="323332"/>
                </a:solidFill>
              </a:defRPr>
            </a:lvl3pPr>
            <a:lvl4pPr algn="ctr">
              <a:defRPr sz="1600">
                <a:solidFill>
                  <a:srgbClr val="323332"/>
                </a:solidFill>
              </a:defRPr>
            </a:lvl4pPr>
            <a:lvl5pPr algn="ctr">
              <a:defRPr sz="1600">
                <a:solidFill>
                  <a:srgbClr val="323332"/>
                </a:solidFill>
              </a:defRPr>
            </a:lvl5pPr>
            <a:lvl6pPr>
              <a:defRPr sz="1600"/>
            </a:lvl6pPr>
            <a:lvl7pPr>
              <a:defRPr sz="1600"/>
            </a:lvl7pPr>
            <a:lvl8pPr>
              <a:defRPr sz="1600"/>
            </a:lvl8pPr>
            <a:lvl9pPr>
              <a:defRPr sz="1600"/>
            </a:lvl9p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1600" b="1" dirty="0" smtClean="0">
                <a:latin typeface="BetaSans Normal" pitchFamily="50" charset="0"/>
              </a:rPr>
              <a:t>Why we have these negative trends?</a:t>
            </a: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buAutoNum type="arabicPeriod"/>
              <a:tabLst/>
              <a:defRPr/>
            </a:pPr>
            <a:r>
              <a:rPr lang="en-US" sz="1600" dirty="0" smtClean="0">
                <a:latin typeface="BetaSans Normal" pitchFamily="50" charset="0"/>
              </a:rPr>
              <a:t>All costs are rising </a:t>
            </a:r>
            <a:endParaRPr lang="en-US" sz="1200" dirty="0" smtClean="0">
              <a:latin typeface="BetaSans Normal" pitchFamily="50" charset="0"/>
            </a:endParaRPr>
          </a:p>
          <a:p>
            <a:pPr marL="715963"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Avgas 100LL  from 1,5 €/</a:t>
            </a:r>
            <a:r>
              <a:rPr lang="en-US" sz="1600" dirty="0" err="1" smtClean="0">
                <a:latin typeface="BetaSans Normal" pitchFamily="50" charset="0"/>
              </a:rPr>
              <a:t>ltr</a:t>
            </a:r>
            <a:r>
              <a:rPr lang="en-US" sz="1600" dirty="0" smtClean="0">
                <a:latin typeface="BetaSans Normal" pitchFamily="50" charset="0"/>
              </a:rPr>
              <a:t> to 3,5 €/</a:t>
            </a:r>
            <a:r>
              <a:rPr lang="en-US" sz="1600" dirty="0" err="1" smtClean="0">
                <a:latin typeface="BetaSans Normal" pitchFamily="50" charset="0"/>
              </a:rPr>
              <a:t>ltr</a:t>
            </a:r>
            <a:r>
              <a:rPr lang="en-US" sz="1600" noProof="0" dirty="0" smtClean="0">
                <a:latin typeface="BetaSans Normal" pitchFamily="50" charset="0"/>
              </a:rPr>
              <a:t> </a:t>
            </a:r>
          </a:p>
          <a:p>
            <a:pPr marL="715963"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Airport and navigation fees, Authority fees and Insurances</a:t>
            </a:r>
            <a:endParaRPr kumimoji="0" lang="en-US" sz="1600" b="0" i="0" u="none" strike="noStrike" kern="1200" cap="none" spc="0" normalizeH="0" dirty="0" smtClean="0">
              <a:ln>
                <a:noFill/>
              </a:ln>
              <a:solidFill>
                <a:srgbClr val="323332"/>
              </a:solidFill>
              <a:effectLst/>
              <a:uLnTx/>
              <a:uFillTx/>
              <a:latin typeface="BetaSans Normal" pitchFamily="50" charset="0"/>
            </a:endParaRPr>
          </a:p>
          <a:p>
            <a:pPr marL="715963"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Maintenance </a:t>
            </a:r>
            <a:r>
              <a:rPr lang="en-US" sz="1600" dirty="0" smtClean="0">
                <a:latin typeface="BetaSans Normal" pitchFamily="50" charset="0"/>
              </a:rPr>
              <a:t> costs – </a:t>
            </a:r>
            <a:r>
              <a:rPr lang="en-US" sz="1600" dirty="0" smtClean="0">
                <a:latin typeface="BetaSans Normal" pitchFamily="50" charset="0"/>
              </a:rPr>
              <a:t>aircraft are getting older and spare parts are more expensive</a:t>
            </a:r>
          </a:p>
          <a:p>
            <a:pPr marL="715963"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715963" marR="0" lvl="0" indent="-342900" algn="l" defTabSz="914400" rtl="0" eaLnBrk="1" fontAlgn="auto" latinLnBrk="0" hangingPunct="1">
              <a:lnSpc>
                <a:spcPct val="100000"/>
              </a:lnSpc>
              <a:spcBef>
                <a:spcPct val="20000"/>
              </a:spcBef>
              <a:spcAft>
                <a:spcPts val="0"/>
              </a:spcAft>
              <a:buClrTx/>
              <a:buSzTx/>
              <a:tabLst/>
              <a:defRPr/>
            </a:pPr>
            <a:r>
              <a:rPr kumimoji="0" lang="en-US" sz="1600" b="0" i="0" u="none" strike="noStrike" kern="1200" cap="none" spc="0" normalizeH="0" dirty="0" smtClean="0">
                <a:ln>
                  <a:noFill/>
                </a:ln>
                <a:solidFill>
                  <a:srgbClr val="323332"/>
                </a:solidFill>
                <a:effectLst/>
                <a:uLnTx/>
                <a:uFillTx/>
                <a:latin typeface="BetaSans Normal" pitchFamily="50" charset="0"/>
              </a:rPr>
              <a:t>The change in Cessna 152 flight hour charge </a:t>
            </a:r>
            <a:r>
              <a:rPr lang="en-US" sz="1600" dirty="0" smtClean="0">
                <a:latin typeface="BetaSans Normal" pitchFamily="50" charset="0"/>
              </a:rPr>
              <a:t>(</a:t>
            </a:r>
            <a:r>
              <a:rPr kumimoji="0" lang="en-US" sz="1600" b="0" i="0" u="none" strike="noStrike" kern="1200" cap="none" spc="0" normalizeH="0" dirty="0" smtClean="0">
                <a:ln>
                  <a:noFill/>
                </a:ln>
                <a:solidFill>
                  <a:srgbClr val="323332"/>
                </a:solidFill>
                <a:effectLst/>
                <a:uLnTx/>
                <a:uFillTx/>
                <a:latin typeface="BetaSans Normal" pitchFamily="50" charset="0"/>
              </a:rPr>
              <a:t>flight club):</a:t>
            </a:r>
          </a:p>
          <a:p>
            <a:pPr marL="717550" lvl="1" indent="-342900" algn="l">
              <a:spcBef>
                <a:spcPct val="20000"/>
              </a:spcBef>
              <a:buFont typeface="Wingdings" pitchFamily="2" charset="2"/>
              <a:buChar char="§"/>
              <a:defRPr/>
            </a:pPr>
            <a:r>
              <a:rPr kumimoji="0" lang="en-US" sz="1600" b="0" i="0" u="none" strike="noStrike" kern="1200" cap="none" spc="0" normalizeH="0" dirty="0" smtClean="0">
                <a:ln>
                  <a:noFill/>
                </a:ln>
                <a:solidFill>
                  <a:srgbClr val="323332"/>
                </a:solidFill>
                <a:effectLst/>
                <a:uLnTx/>
                <a:uFillTx/>
                <a:latin typeface="BetaSans Normal" pitchFamily="50" charset="0"/>
              </a:rPr>
              <a:t>Year 2005 , ~85 €/h</a:t>
            </a:r>
          </a:p>
          <a:p>
            <a:pPr marL="717550" lvl="1" indent="-342900" algn="l">
              <a:spcBef>
                <a:spcPct val="20000"/>
              </a:spcBef>
              <a:buFont typeface="Wingdings" pitchFamily="2" charset="2"/>
              <a:buChar char="§"/>
              <a:defRPr/>
            </a:pPr>
            <a:r>
              <a:rPr lang="en-US" sz="1600" dirty="0" smtClean="0">
                <a:latin typeface="BetaSans Normal" pitchFamily="50" charset="0"/>
              </a:rPr>
              <a:t>Year 2015, ~135 €/h</a:t>
            </a:r>
            <a:endParaRPr kumimoji="0" lang="en-US" sz="1600" b="0" i="0" u="none" strike="noStrike" kern="1200" cap="none" spc="0" normalizeH="0" dirty="0" smtClean="0">
              <a:ln>
                <a:noFill/>
              </a:ln>
              <a:solidFill>
                <a:srgbClr val="323332"/>
              </a:solidFill>
              <a:effectLst/>
              <a:uLnTx/>
              <a:uFillTx/>
              <a:latin typeface="BetaSans Normal" pitchFamily="50" charset="0"/>
            </a:endParaRPr>
          </a:p>
          <a:p>
            <a:pPr marL="358775" marR="0" lvl="0" indent="-358775"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58775" marR="0" lvl="0" indent="-358775" algn="l" defTabSz="914400" rtl="0" eaLnBrk="1" fontAlgn="auto" latinLnBrk="0" hangingPunct="1">
              <a:lnSpc>
                <a:spcPct val="100000"/>
              </a:lnSpc>
              <a:spcBef>
                <a:spcPct val="20000"/>
              </a:spcBef>
              <a:spcAft>
                <a:spcPts val="0"/>
              </a:spcAft>
              <a:buClrTx/>
              <a:buSzTx/>
              <a:buAutoNum type="arabicPeriod" startAt="2"/>
              <a:tabLst/>
              <a:defRPr/>
            </a:pPr>
            <a:r>
              <a:rPr lang="en-US" sz="1600" dirty="0" smtClean="0">
                <a:latin typeface="BetaSans Normal" pitchFamily="50" charset="0"/>
              </a:rPr>
              <a:t>The Average age of the pilots is getting higher</a:t>
            </a:r>
          </a:p>
          <a:p>
            <a:pPr marL="717550" lvl="1" indent="-358775" algn="l">
              <a:spcBef>
                <a:spcPct val="20000"/>
              </a:spcBef>
              <a:buFont typeface="Wingdings" pitchFamily="2" charset="2"/>
              <a:buChar char="§"/>
              <a:defRPr/>
            </a:pPr>
            <a:r>
              <a:rPr lang="en-US" sz="1600" dirty="0" smtClean="0">
                <a:latin typeface="BetaSans Normal" pitchFamily="50" charset="0"/>
              </a:rPr>
              <a:t>Prices have gone so high that young people can’t afford and/or don’t have interest</a:t>
            </a:r>
          </a:p>
          <a:p>
            <a:pPr marL="717550" lvl="1" indent="-358775" algn="l">
              <a:spcBef>
                <a:spcPct val="20000"/>
              </a:spcBef>
              <a:buFont typeface="Wingdings" pitchFamily="2" charset="2"/>
              <a:buChar char="§"/>
              <a:defRPr/>
            </a:pPr>
            <a:r>
              <a:rPr lang="en-US" sz="1600" dirty="0" smtClean="0">
                <a:latin typeface="BetaSans Normal" pitchFamily="50" charset="0"/>
              </a:rPr>
              <a:t>Pilots are getting older and loose their medical certificates &amp; pilot license </a:t>
            </a: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aseline="0" dirty="0" smtClean="0">
              <a:latin typeface="BetaSans Normal" pitchFamily="50" charset="0"/>
            </a:endParaRPr>
          </a:p>
        </p:txBody>
      </p:sp>
      <p:sp>
        <p:nvSpPr>
          <p:cNvPr id="8" name="Päivämäärän paikkamerkki 6"/>
          <p:cNvSpPr>
            <a:spLocks noGrp="1"/>
          </p:cNvSpPr>
          <p:nvPr>
            <p:ph type="dt" sz="half" idx="10"/>
          </p:nvPr>
        </p:nvSpPr>
        <p:spPr>
          <a:xfrm>
            <a:off x="457200" y="6356350"/>
            <a:ext cx="2133600" cy="365125"/>
          </a:xfrm>
        </p:spPr>
        <p:txBody>
          <a:bodyPr/>
          <a:lstStyle/>
          <a:p>
            <a:r>
              <a:rPr lang="fi-FI" dirty="0" smtClean="0">
                <a:latin typeface="BetaSans Normal" pitchFamily="50" charset="0"/>
              </a:rPr>
              <a:t>12.11.2015</a:t>
            </a:r>
            <a:endParaRPr lang="fi-FI" dirty="0">
              <a:latin typeface="BetaSans Normal" pitchFamily="50" charset="0"/>
            </a:endParaRPr>
          </a:p>
        </p:txBody>
      </p:sp>
      <p:sp>
        <p:nvSpPr>
          <p:cNvPr id="9" name="Alatunnisteen paikkamerkki 7"/>
          <p:cNvSpPr>
            <a:spLocks noGrp="1"/>
          </p:cNvSpPr>
          <p:nvPr>
            <p:ph type="ftr" sz="quarter" idx="11"/>
          </p:nvPr>
        </p:nvSpPr>
        <p:spPr>
          <a:xfrm>
            <a:off x="3124200" y="6356350"/>
            <a:ext cx="2895600" cy="365125"/>
          </a:xfrm>
        </p:spPr>
        <p:txBody>
          <a:bodyPr/>
          <a:lstStyle/>
          <a:p>
            <a:r>
              <a:rPr lang="en-US" dirty="0" smtClean="0">
                <a:latin typeface="BetaSans Normal" pitchFamily="50" charset="0"/>
              </a:rPr>
              <a:t>ALMT Oy - EAVA Aviation Seminar</a:t>
            </a:r>
            <a:endParaRPr lang="en-US" dirty="0">
              <a:latin typeface="BetaSans Normal" pitchFamily="50" charset="0"/>
            </a:endParaRPr>
          </a:p>
        </p:txBody>
      </p:sp>
      <p:sp>
        <p:nvSpPr>
          <p:cNvPr id="10" name="Dian numeron paikkamerkki 8"/>
          <p:cNvSpPr>
            <a:spLocks noGrp="1"/>
          </p:cNvSpPr>
          <p:nvPr>
            <p:ph type="sldNum" sz="quarter" idx="12"/>
          </p:nvPr>
        </p:nvSpPr>
        <p:spPr>
          <a:xfrm>
            <a:off x="6553200" y="6356350"/>
            <a:ext cx="2133600" cy="365125"/>
          </a:xfrm>
        </p:spPr>
        <p:txBody>
          <a:bodyPr/>
          <a:lstStyle/>
          <a:p>
            <a:fld id="{88AB1CF1-31D1-A24C-9E03-B24B63DB86C8}" type="slidenum">
              <a:rPr lang="fi-FI" smtClean="0">
                <a:latin typeface="BetaSans Normal" pitchFamily="50" charset="0"/>
              </a:rPr>
              <a:pPr/>
              <a:t>4</a:t>
            </a:fld>
            <a:endParaRPr lang="fi-FI" dirty="0">
              <a:latin typeface="BetaSans Normal" pitchFamily="50" charset="0"/>
            </a:endParaRPr>
          </a:p>
        </p:txBody>
      </p:sp>
      <p:pic>
        <p:nvPicPr>
          <p:cNvPr id="11" name="Kuva 10" descr="ALMT_P_2015_W.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81854" y="476672"/>
            <a:ext cx="2478107" cy="725448"/>
          </a:xfrm>
          <a:prstGeom prst="rect">
            <a:avLst/>
          </a:prstGeom>
        </p:spPr>
      </p:pic>
      <p:sp>
        <p:nvSpPr>
          <p:cNvPr id="12" name="Otsikko 1"/>
          <p:cNvSpPr txBox="1">
            <a:spLocks/>
          </p:cNvSpPr>
          <p:nvPr/>
        </p:nvSpPr>
        <p:spPr>
          <a:xfrm>
            <a:off x="1691680" y="332656"/>
            <a:ext cx="7416824" cy="1008113"/>
          </a:xfrm>
          <a:prstGeom prst="rect">
            <a:avLst/>
          </a:prstGeom>
        </p:spPr>
        <p:txBody>
          <a:bodyPr vert="horz" lIns="91440" tIns="45720" rIns="91440" bIns="45720" rtlCol="0" anchor="ctr">
            <a:normAutofit/>
          </a:bodyPr>
          <a:lstStyle>
            <a:lvl1pPr>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BetaSans Normal" pitchFamily="50" charset="0"/>
                <a:ea typeface="+mj-ea"/>
                <a:cs typeface="+mj-cs"/>
              </a:rPr>
              <a:t>Main problems in the Finnish General Aviation</a:t>
            </a:r>
            <a:endParaRPr kumimoji="0" lang="en-US" sz="2800" b="0" i="0" u="none" strike="noStrike" kern="1200" cap="none" spc="0" normalizeH="0" baseline="0" dirty="0">
              <a:ln>
                <a:noFill/>
              </a:ln>
              <a:solidFill>
                <a:schemeClr val="bg1"/>
              </a:solidFill>
              <a:effectLst/>
              <a:uLnTx/>
              <a:uFillTx/>
              <a:latin typeface="BetaSans Normal" pitchFamily="50" charset="0"/>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p:cNvSpPr/>
          <p:nvPr/>
        </p:nvSpPr>
        <p:spPr>
          <a:xfrm>
            <a:off x="0" y="1484785"/>
            <a:ext cx="9144000" cy="5373216"/>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solidFill>
                <a:schemeClr val="tx1"/>
              </a:solidFill>
              <a:latin typeface="BetaSans Normal" pitchFamily="50" charset="0"/>
            </a:endParaRPr>
          </a:p>
        </p:txBody>
      </p:sp>
      <p:sp>
        <p:nvSpPr>
          <p:cNvPr id="6" name="Tekstin paikkamerkki 2"/>
          <p:cNvSpPr txBox="1">
            <a:spLocks/>
          </p:cNvSpPr>
          <p:nvPr/>
        </p:nvSpPr>
        <p:spPr>
          <a:xfrm>
            <a:off x="539552" y="3356992"/>
            <a:ext cx="8229599" cy="639762"/>
          </a:xfrm>
          <a:prstGeom prst="rect">
            <a:avLst/>
          </a:prstGeom>
        </p:spPr>
        <p:txBody>
          <a:bodyPr vert="horz" lIns="91440" tIns="45720" rIns="91440" bIns="45720" rtlCol="0" anchor="b">
            <a:normAutofit/>
          </a:bodyPr>
          <a:lstStyle>
            <a:lvl1pPr marL="0" indent="0" algn="ctr">
              <a:buNone/>
              <a:defRPr sz="2400" b="1" cap="all">
                <a:solidFill>
                  <a:srgbClr val="3233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i-FI" sz="2400" b="1" i="0" u="none" strike="noStrike" kern="1200" cap="all" spc="0" normalizeH="0" baseline="0" noProof="0" dirty="0" smtClean="0">
              <a:ln>
                <a:noFill/>
              </a:ln>
              <a:solidFill>
                <a:srgbClr val="323332"/>
              </a:solidFill>
              <a:effectLst/>
              <a:uLnTx/>
              <a:uFillTx/>
              <a:latin typeface="BetaSans Normal" pitchFamily="50" charset="0"/>
            </a:endParaRPr>
          </a:p>
        </p:txBody>
      </p:sp>
      <p:sp>
        <p:nvSpPr>
          <p:cNvPr id="7" name="Sisällön paikkamerkki 3"/>
          <p:cNvSpPr txBox="1">
            <a:spLocks/>
          </p:cNvSpPr>
          <p:nvPr/>
        </p:nvSpPr>
        <p:spPr>
          <a:xfrm>
            <a:off x="467544" y="1628800"/>
            <a:ext cx="8280920" cy="4536504"/>
          </a:xfrm>
          <a:prstGeom prst="rect">
            <a:avLst/>
          </a:prstGeom>
        </p:spPr>
        <p:txBody>
          <a:bodyPr/>
          <a:lstStyle>
            <a:lvl1pPr algn="ctr">
              <a:defRPr sz="2400">
                <a:solidFill>
                  <a:srgbClr val="323332"/>
                </a:solidFill>
              </a:defRPr>
            </a:lvl1pPr>
            <a:lvl2pPr algn="ctr">
              <a:defRPr sz="2000">
                <a:solidFill>
                  <a:srgbClr val="323332"/>
                </a:solidFill>
              </a:defRPr>
            </a:lvl2pPr>
            <a:lvl3pPr algn="ctr">
              <a:defRPr sz="1800">
                <a:solidFill>
                  <a:srgbClr val="323332"/>
                </a:solidFill>
              </a:defRPr>
            </a:lvl3pPr>
            <a:lvl4pPr algn="ctr">
              <a:defRPr sz="1600">
                <a:solidFill>
                  <a:srgbClr val="323332"/>
                </a:solidFill>
              </a:defRPr>
            </a:lvl4pPr>
            <a:lvl5pPr algn="ctr">
              <a:defRPr sz="1600">
                <a:solidFill>
                  <a:srgbClr val="323332"/>
                </a:solidFill>
              </a:defRPr>
            </a:lvl5pPr>
            <a:lvl6pPr>
              <a:defRPr sz="1600"/>
            </a:lvl6pPr>
            <a:lvl7pPr>
              <a:defRPr sz="1600"/>
            </a:lvl7pPr>
            <a:lvl8pPr>
              <a:defRPr sz="1600"/>
            </a:lvl8pPr>
            <a:lvl9pPr>
              <a:defRPr sz="1600"/>
            </a:lvl9pPr>
          </a:lstStyle>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smtClean="0">
                <a:latin typeface="BetaSans Normal" pitchFamily="50" charset="0"/>
              </a:rPr>
              <a:t>3. 	Current political atmosphere does not support the general aviation </a:t>
            </a:r>
            <a:endParaRPr lang="en-US" sz="1200" dirty="0" smtClean="0">
              <a:latin typeface="BetaSans Normal" pitchFamily="50" charset="0"/>
            </a:endParaRPr>
          </a:p>
          <a:p>
            <a:pPr marL="715963"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Fuel </a:t>
            </a:r>
            <a:r>
              <a:rPr lang="en-US" sz="1600" dirty="0" smtClean="0">
                <a:latin typeface="BetaSans Normal" pitchFamily="50" charset="0"/>
              </a:rPr>
              <a:t>(100LL) </a:t>
            </a:r>
            <a:r>
              <a:rPr lang="en-US" sz="1600" dirty="0" smtClean="0">
                <a:latin typeface="BetaSans Normal" pitchFamily="50" charset="0"/>
              </a:rPr>
              <a:t>availability</a:t>
            </a:r>
          </a:p>
          <a:p>
            <a:pPr marL="715963" indent="-342900" algn="l">
              <a:spcBef>
                <a:spcPct val="20000"/>
              </a:spcBef>
              <a:buFont typeface="Wingdings" pitchFamily="2" charset="2"/>
              <a:buChar char="§"/>
              <a:defRPr/>
            </a:pPr>
            <a:r>
              <a:rPr lang="en-US" sz="1600" dirty="0" smtClean="0">
                <a:latin typeface="BetaSans Normal" pitchFamily="50" charset="0"/>
              </a:rPr>
              <a:t>Airport security is very tight – difficult to access the aircraft on certain </a:t>
            </a:r>
            <a:r>
              <a:rPr lang="en-US" sz="1600" dirty="0" smtClean="0">
                <a:latin typeface="BetaSans Normal" pitchFamily="50" charset="0"/>
              </a:rPr>
              <a:t>airports</a:t>
            </a:r>
            <a:endParaRPr lang="en-US" sz="1600" dirty="0" smtClean="0">
              <a:latin typeface="BetaSans Normal" pitchFamily="50" charset="0"/>
            </a:endParaRPr>
          </a:p>
          <a:p>
            <a:pPr marL="715963"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err="1" smtClean="0">
                <a:latin typeface="BetaSans Normal" pitchFamily="50" charset="0"/>
              </a:rPr>
              <a:t>Finavia</a:t>
            </a:r>
            <a:r>
              <a:rPr lang="en-US" sz="1600" dirty="0" smtClean="0">
                <a:latin typeface="BetaSans Normal" pitchFamily="50" charset="0"/>
              </a:rPr>
              <a:t> is not interested to serve general aviation – only airline operations</a:t>
            </a:r>
            <a:endParaRPr kumimoji="0" lang="en-US" sz="1600" b="0" i="0" u="none" strike="noStrike" kern="1200" cap="none" spc="0" normalizeH="0" dirty="0" smtClean="0">
              <a:ln>
                <a:noFill/>
              </a:ln>
              <a:solidFill>
                <a:srgbClr val="323332"/>
              </a:solidFill>
              <a:effectLst/>
              <a:uLnTx/>
              <a:uFillTx/>
              <a:latin typeface="BetaSans Normal" pitchFamily="50" charset="0"/>
            </a:endParaRPr>
          </a:p>
          <a:p>
            <a:pPr marL="715963"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Airport closures:</a:t>
            </a:r>
          </a:p>
          <a:p>
            <a:pPr marL="1173163" lvl="1" indent="-342900" algn="l">
              <a:spcBef>
                <a:spcPct val="20000"/>
              </a:spcBef>
              <a:buFont typeface="Wingdings" pitchFamily="2" charset="2"/>
              <a:buChar char="§"/>
              <a:defRPr/>
            </a:pPr>
            <a:r>
              <a:rPr lang="en-US" sz="1200" i="1" dirty="0" err="1" smtClean="0">
                <a:latin typeface="BetaSans Normal" pitchFamily="50" charset="0"/>
              </a:rPr>
              <a:t>Varkaus</a:t>
            </a:r>
            <a:r>
              <a:rPr lang="en-US" sz="1200" i="1" dirty="0" smtClean="0">
                <a:latin typeface="BetaSans Normal" pitchFamily="50" charset="0"/>
              </a:rPr>
              <a:t>, EFVA  (closed)</a:t>
            </a:r>
          </a:p>
          <a:p>
            <a:pPr marL="1173163" lvl="1" indent="-342900" algn="l">
              <a:spcBef>
                <a:spcPct val="20000"/>
              </a:spcBef>
              <a:buFont typeface="Wingdings" pitchFamily="2" charset="2"/>
              <a:buChar char="§"/>
              <a:defRPr/>
            </a:pPr>
            <a:r>
              <a:rPr lang="en-US" sz="1200" i="1" dirty="0" smtClean="0">
                <a:latin typeface="BetaSans Normal" pitchFamily="50" charset="0"/>
              </a:rPr>
              <a:t>Helsinki-</a:t>
            </a:r>
            <a:r>
              <a:rPr lang="en-US" sz="1200" i="1" dirty="0" err="1" smtClean="0">
                <a:latin typeface="BetaSans Normal" pitchFamily="50" charset="0"/>
              </a:rPr>
              <a:t>Malmi</a:t>
            </a:r>
            <a:r>
              <a:rPr lang="en-US" sz="1200" i="1" dirty="0" smtClean="0">
                <a:latin typeface="BetaSans Normal" pitchFamily="50" charset="0"/>
              </a:rPr>
              <a:t>, EFHF (in 2017)</a:t>
            </a:r>
          </a:p>
          <a:p>
            <a:pPr marL="1173163" lvl="1" indent="-342900" algn="l">
              <a:spcBef>
                <a:spcPct val="20000"/>
              </a:spcBef>
              <a:buFont typeface="Wingdings" pitchFamily="2" charset="2"/>
              <a:buChar char="§"/>
              <a:defRPr/>
            </a:pPr>
            <a:r>
              <a:rPr lang="en-US" sz="1200" i="1" dirty="0" smtClean="0">
                <a:latin typeface="BetaSans Normal" pitchFamily="50" charset="0"/>
              </a:rPr>
              <a:t>Lappeenranta, EFLP (all staff suspended)</a:t>
            </a:r>
          </a:p>
          <a:p>
            <a:pPr marL="1173163" lvl="1" indent="-342900" algn="l">
              <a:spcBef>
                <a:spcPct val="20000"/>
              </a:spcBef>
              <a:buFont typeface="Wingdings" pitchFamily="2" charset="2"/>
              <a:buChar char="§"/>
              <a:defRPr/>
            </a:pPr>
            <a:r>
              <a:rPr lang="en-US" sz="1200" i="1" dirty="0" smtClean="0">
                <a:latin typeface="BetaSans Normal" pitchFamily="50" charset="0"/>
              </a:rPr>
              <a:t>Pori, EFPO (planned)</a:t>
            </a:r>
          </a:p>
          <a:p>
            <a:pPr marL="1173163" lvl="1" indent="-342900" algn="l">
              <a:spcBef>
                <a:spcPct val="20000"/>
              </a:spcBef>
              <a:buFont typeface="Wingdings" pitchFamily="2" charset="2"/>
              <a:buChar char="§"/>
              <a:defRPr/>
            </a:pPr>
            <a:r>
              <a:rPr lang="en-US" sz="1200" i="1" dirty="0" err="1" smtClean="0">
                <a:latin typeface="BetaSans Normal" pitchFamily="50" charset="0"/>
              </a:rPr>
              <a:t>Kokkola</a:t>
            </a:r>
            <a:r>
              <a:rPr lang="en-US" sz="1200" i="1" dirty="0" smtClean="0">
                <a:latin typeface="BetaSans Normal" pitchFamily="50" charset="0"/>
              </a:rPr>
              <a:t>, EFKK (planned)</a:t>
            </a:r>
          </a:p>
          <a:p>
            <a:pPr marL="715963" indent="-342900" algn="l">
              <a:spcBef>
                <a:spcPct val="20000"/>
              </a:spcBef>
              <a:buFont typeface="Wingdings" pitchFamily="2" charset="2"/>
              <a:buChar char="§"/>
              <a:defRPr/>
            </a:pPr>
            <a:r>
              <a:rPr lang="en-US" sz="1600" dirty="0" smtClean="0">
                <a:latin typeface="BetaSans Normal" pitchFamily="50" charset="0"/>
              </a:rPr>
              <a:t>Limited technical and theoretical education for aviation</a:t>
            </a:r>
          </a:p>
          <a:p>
            <a:pPr marL="1173163" lvl="1" indent="-342900" algn="l">
              <a:spcBef>
                <a:spcPct val="20000"/>
              </a:spcBef>
              <a:buFont typeface="Wingdings" pitchFamily="2" charset="2"/>
              <a:buChar char="§"/>
              <a:defRPr/>
            </a:pPr>
            <a:r>
              <a:rPr lang="en-US" sz="1200" dirty="0" smtClean="0">
                <a:latin typeface="BetaSans Normal" pitchFamily="50" charset="0"/>
              </a:rPr>
              <a:t>Only few EASA Part-147 schools for piston engines</a:t>
            </a:r>
          </a:p>
          <a:p>
            <a:pPr marL="1173163" lvl="1" indent="-342900" algn="l">
              <a:spcBef>
                <a:spcPct val="20000"/>
              </a:spcBef>
              <a:buFont typeface="Wingdings" pitchFamily="2" charset="2"/>
              <a:buChar char="§"/>
              <a:defRPr/>
            </a:pPr>
            <a:r>
              <a:rPr lang="en-US" sz="1200" dirty="0" smtClean="0">
                <a:latin typeface="BetaSans Normal" pitchFamily="50" charset="0"/>
              </a:rPr>
              <a:t>Closing down the university level (</a:t>
            </a:r>
            <a:r>
              <a:rPr lang="en-US" sz="1200" dirty="0" err="1" smtClean="0">
                <a:latin typeface="BetaSans Normal" pitchFamily="50" charset="0"/>
              </a:rPr>
              <a:t>M.Sc</a:t>
            </a:r>
            <a:r>
              <a:rPr lang="en-US" sz="1200" dirty="0" smtClean="0">
                <a:latin typeface="BetaSans Normal" pitchFamily="50" charset="0"/>
              </a:rPr>
              <a:t>) aviation education program</a:t>
            </a:r>
          </a:p>
          <a:p>
            <a:pPr marL="1173163" lvl="1" indent="-342900" algn="l">
              <a:spcBef>
                <a:spcPct val="20000"/>
              </a:spcBef>
              <a:buFont typeface="Wingdings" pitchFamily="2" charset="2"/>
              <a:buChar char="§"/>
              <a:defRPr/>
            </a:pPr>
            <a:r>
              <a:rPr lang="en-US" sz="1200" dirty="0" smtClean="0">
                <a:latin typeface="BetaSans Normal" pitchFamily="50" charset="0"/>
              </a:rPr>
              <a:t>Only bachelor level education available in Tampere</a:t>
            </a:r>
          </a:p>
          <a:p>
            <a:pPr marL="715963"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aseline="0" dirty="0" smtClean="0">
              <a:latin typeface="BetaSans Normal" pitchFamily="50" charset="0"/>
            </a:endParaRPr>
          </a:p>
        </p:txBody>
      </p:sp>
      <p:sp>
        <p:nvSpPr>
          <p:cNvPr id="8" name="Päivämäärän paikkamerkki 6"/>
          <p:cNvSpPr>
            <a:spLocks noGrp="1"/>
          </p:cNvSpPr>
          <p:nvPr>
            <p:ph type="dt" sz="half" idx="10"/>
          </p:nvPr>
        </p:nvSpPr>
        <p:spPr>
          <a:xfrm>
            <a:off x="457200" y="6356350"/>
            <a:ext cx="2133600" cy="365125"/>
          </a:xfrm>
        </p:spPr>
        <p:txBody>
          <a:bodyPr/>
          <a:lstStyle/>
          <a:p>
            <a:r>
              <a:rPr lang="fi-FI" dirty="0" smtClean="0">
                <a:latin typeface="BetaSans Normal" pitchFamily="50" charset="0"/>
              </a:rPr>
              <a:t>12.11.2015</a:t>
            </a:r>
            <a:endParaRPr lang="fi-FI" dirty="0">
              <a:latin typeface="BetaSans Normal" pitchFamily="50" charset="0"/>
            </a:endParaRPr>
          </a:p>
        </p:txBody>
      </p:sp>
      <p:sp>
        <p:nvSpPr>
          <p:cNvPr id="9" name="Alatunnisteen paikkamerkki 7"/>
          <p:cNvSpPr>
            <a:spLocks noGrp="1"/>
          </p:cNvSpPr>
          <p:nvPr>
            <p:ph type="ftr" sz="quarter" idx="11"/>
          </p:nvPr>
        </p:nvSpPr>
        <p:spPr>
          <a:xfrm>
            <a:off x="3124200" y="6356350"/>
            <a:ext cx="2895600" cy="365125"/>
          </a:xfrm>
        </p:spPr>
        <p:txBody>
          <a:bodyPr/>
          <a:lstStyle/>
          <a:p>
            <a:r>
              <a:rPr lang="en-US" dirty="0" smtClean="0">
                <a:latin typeface="BetaSans Normal" pitchFamily="50" charset="0"/>
              </a:rPr>
              <a:t>ALMT Oy - EAVA Aviation Seminar</a:t>
            </a:r>
            <a:endParaRPr lang="en-US" dirty="0">
              <a:latin typeface="BetaSans Normal" pitchFamily="50" charset="0"/>
            </a:endParaRPr>
          </a:p>
        </p:txBody>
      </p:sp>
      <p:sp>
        <p:nvSpPr>
          <p:cNvPr id="10" name="Dian numeron paikkamerkki 8"/>
          <p:cNvSpPr>
            <a:spLocks noGrp="1"/>
          </p:cNvSpPr>
          <p:nvPr>
            <p:ph type="sldNum" sz="quarter" idx="12"/>
          </p:nvPr>
        </p:nvSpPr>
        <p:spPr>
          <a:xfrm>
            <a:off x="6553200" y="6356350"/>
            <a:ext cx="2133600" cy="365125"/>
          </a:xfrm>
        </p:spPr>
        <p:txBody>
          <a:bodyPr/>
          <a:lstStyle/>
          <a:p>
            <a:fld id="{88AB1CF1-31D1-A24C-9E03-B24B63DB86C8}" type="slidenum">
              <a:rPr lang="fi-FI" smtClean="0">
                <a:latin typeface="BetaSans Normal" pitchFamily="50" charset="0"/>
              </a:rPr>
              <a:pPr/>
              <a:t>5</a:t>
            </a:fld>
            <a:endParaRPr lang="fi-FI">
              <a:latin typeface="BetaSans Normal" pitchFamily="50" charset="0"/>
            </a:endParaRPr>
          </a:p>
        </p:txBody>
      </p:sp>
      <p:pic>
        <p:nvPicPr>
          <p:cNvPr id="11" name="Kuva 10" descr="ALMT_P_2015_W.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81854" y="476672"/>
            <a:ext cx="2478107" cy="725448"/>
          </a:xfrm>
          <a:prstGeom prst="rect">
            <a:avLst/>
          </a:prstGeom>
        </p:spPr>
      </p:pic>
      <p:sp>
        <p:nvSpPr>
          <p:cNvPr id="12" name="Otsikko 1"/>
          <p:cNvSpPr txBox="1">
            <a:spLocks/>
          </p:cNvSpPr>
          <p:nvPr/>
        </p:nvSpPr>
        <p:spPr>
          <a:xfrm>
            <a:off x="1691680" y="332656"/>
            <a:ext cx="7416824" cy="1008113"/>
          </a:xfrm>
          <a:prstGeom prst="rect">
            <a:avLst/>
          </a:prstGeom>
        </p:spPr>
        <p:txBody>
          <a:bodyPr vert="horz" lIns="91440" tIns="45720" rIns="91440" bIns="45720" rtlCol="0" anchor="ctr">
            <a:normAutofit/>
          </a:bodyPr>
          <a:lstStyle>
            <a:lvl1pPr>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BetaSans Normal" pitchFamily="50" charset="0"/>
                <a:ea typeface="+mj-ea"/>
                <a:cs typeface="+mj-cs"/>
              </a:rPr>
              <a:t>Main problems in the Finnish General Aviation</a:t>
            </a:r>
            <a:endParaRPr kumimoji="0" lang="en-US" sz="2800" b="0" i="0" u="none" strike="noStrike" kern="1200" cap="none" spc="0" normalizeH="0" baseline="0" dirty="0">
              <a:ln>
                <a:noFill/>
              </a:ln>
              <a:solidFill>
                <a:schemeClr val="bg1"/>
              </a:solidFill>
              <a:effectLst/>
              <a:uLnTx/>
              <a:uFillTx/>
              <a:latin typeface="BetaSans Normal" pitchFamily="50" charset="0"/>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p:cNvSpPr/>
          <p:nvPr/>
        </p:nvSpPr>
        <p:spPr>
          <a:xfrm>
            <a:off x="0" y="1484785"/>
            <a:ext cx="9144000" cy="5373216"/>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solidFill>
                <a:schemeClr val="tx1"/>
              </a:solidFill>
              <a:latin typeface="BetaSans Normal" pitchFamily="50" charset="0"/>
            </a:endParaRPr>
          </a:p>
        </p:txBody>
      </p:sp>
      <p:sp>
        <p:nvSpPr>
          <p:cNvPr id="6" name="Tekstin paikkamerkki 2"/>
          <p:cNvSpPr txBox="1">
            <a:spLocks/>
          </p:cNvSpPr>
          <p:nvPr/>
        </p:nvSpPr>
        <p:spPr>
          <a:xfrm>
            <a:off x="539552" y="3356992"/>
            <a:ext cx="8229599" cy="639762"/>
          </a:xfrm>
          <a:prstGeom prst="rect">
            <a:avLst/>
          </a:prstGeom>
        </p:spPr>
        <p:txBody>
          <a:bodyPr vert="horz" lIns="91440" tIns="45720" rIns="91440" bIns="45720" rtlCol="0" anchor="b">
            <a:normAutofit/>
          </a:bodyPr>
          <a:lstStyle>
            <a:lvl1pPr marL="0" indent="0" algn="ctr">
              <a:buNone/>
              <a:defRPr sz="2400" b="1" cap="all">
                <a:solidFill>
                  <a:srgbClr val="3233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i-FI" sz="2400" b="1" i="0" u="none" strike="noStrike" kern="1200" cap="all" spc="0" normalizeH="0" baseline="0" noProof="0" dirty="0" smtClean="0">
              <a:ln>
                <a:noFill/>
              </a:ln>
              <a:solidFill>
                <a:srgbClr val="323332"/>
              </a:solidFill>
              <a:effectLst/>
              <a:uLnTx/>
              <a:uFillTx/>
              <a:latin typeface="BetaSans Normal" pitchFamily="50" charset="0"/>
            </a:endParaRPr>
          </a:p>
        </p:txBody>
      </p:sp>
      <p:sp>
        <p:nvSpPr>
          <p:cNvPr id="7" name="Sisällön paikkamerkki 3"/>
          <p:cNvSpPr txBox="1">
            <a:spLocks/>
          </p:cNvSpPr>
          <p:nvPr/>
        </p:nvSpPr>
        <p:spPr>
          <a:xfrm>
            <a:off x="467544" y="1556792"/>
            <a:ext cx="8280920" cy="4608512"/>
          </a:xfrm>
          <a:prstGeom prst="rect">
            <a:avLst/>
          </a:prstGeom>
        </p:spPr>
        <p:txBody>
          <a:bodyPr/>
          <a:lstStyle>
            <a:lvl1pPr algn="ctr">
              <a:defRPr sz="2400">
                <a:solidFill>
                  <a:srgbClr val="323332"/>
                </a:solidFill>
              </a:defRPr>
            </a:lvl1pPr>
            <a:lvl2pPr algn="ctr">
              <a:defRPr sz="2000">
                <a:solidFill>
                  <a:srgbClr val="323332"/>
                </a:solidFill>
              </a:defRPr>
            </a:lvl2pPr>
            <a:lvl3pPr algn="ctr">
              <a:defRPr sz="1800">
                <a:solidFill>
                  <a:srgbClr val="323332"/>
                </a:solidFill>
              </a:defRPr>
            </a:lvl3pPr>
            <a:lvl4pPr algn="ctr">
              <a:defRPr sz="1600">
                <a:solidFill>
                  <a:srgbClr val="323332"/>
                </a:solidFill>
              </a:defRPr>
            </a:lvl4pPr>
            <a:lvl5pPr algn="ctr">
              <a:defRPr sz="1600">
                <a:solidFill>
                  <a:srgbClr val="323332"/>
                </a:solidFill>
              </a:defRPr>
            </a:lvl5pPr>
            <a:lvl6pPr>
              <a:defRPr sz="1600"/>
            </a:lvl6pPr>
            <a:lvl7pPr>
              <a:defRPr sz="1600"/>
            </a:lvl7pPr>
            <a:lvl8pPr>
              <a:defRPr sz="1600"/>
            </a:lvl8pPr>
            <a:lvl9pPr>
              <a:defRPr sz="1600"/>
            </a:lvl9p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1600" b="1" dirty="0" smtClean="0">
                <a:latin typeface="BetaSans Normal" pitchFamily="50" charset="0"/>
              </a:rPr>
              <a:t>The decreasing number of flight hours affects to the whole field of aviation.</a:t>
            </a: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1"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smtClean="0">
                <a:latin typeface="BetaSans Normal" pitchFamily="50" charset="0"/>
              </a:rPr>
              <a:t>When there are less aircraft and less pilots flying less hours we see that: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Less maintenance work or other services are needed</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Harder competition between different companies and </a:t>
            </a:r>
            <a:r>
              <a:rPr lang="en-US" sz="1600" dirty="0" err="1" smtClean="0">
                <a:latin typeface="BetaSans Normal" pitchFamily="50" charset="0"/>
              </a:rPr>
              <a:t>organisations</a:t>
            </a: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The amount of unprofitable administrative work is not decreasing in a same ratio </a:t>
            </a: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smtClean="0">
                <a:latin typeface="BetaSans Normal" pitchFamily="50" charset="0"/>
              </a:rPr>
              <a:t>When the flying itself has become expensive we’ve noticed that:</a:t>
            </a:r>
          </a:p>
          <a:p>
            <a:pPr marL="342900" lvl="0" indent="-342900" algn="l">
              <a:spcBef>
                <a:spcPct val="20000"/>
              </a:spcBef>
              <a:buFont typeface="Wingdings" pitchFamily="2" charset="2"/>
              <a:buChar char="§"/>
              <a:defRPr/>
            </a:pPr>
            <a:r>
              <a:rPr lang="en-US" sz="1600" dirty="0" smtClean="0">
                <a:latin typeface="BetaSans Normal" pitchFamily="50" charset="0"/>
              </a:rPr>
              <a:t>Customers main interest is to have as low prices as possible </a:t>
            </a:r>
            <a:r>
              <a:rPr lang="en-US" sz="1600" dirty="0" smtClean="0">
                <a:latin typeface="BetaSans Normal" pitchFamily="50" charset="0"/>
              </a:rPr>
              <a:t>regardless </a:t>
            </a:r>
            <a:r>
              <a:rPr lang="en-US" sz="1600" dirty="0" smtClean="0">
                <a:latin typeface="BetaSans Normal" pitchFamily="50" charset="0"/>
              </a:rPr>
              <a:t>of the quality of the service – loyalty does not exist anymore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The </a:t>
            </a:r>
            <a:r>
              <a:rPr lang="en-US" sz="1600" dirty="0" smtClean="0">
                <a:latin typeface="BetaSans Normal" pitchFamily="50" charset="0"/>
              </a:rPr>
              <a:t>profit is very low or </a:t>
            </a:r>
            <a:r>
              <a:rPr lang="en-US" sz="1600" dirty="0" smtClean="0">
                <a:latin typeface="BetaSans Normal" pitchFamily="50" charset="0"/>
              </a:rPr>
              <a:t>no profit at all – all expenses are questioned</a:t>
            </a:r>
          </a:p>
          <a:p>
            <a:pPr marL="342900" marR="0" lvl="0" indent="-342900" algn="l" defTabSz="914400" rtl="0" eaLnBrk="1" fontAlgn="auto" latinLnBrk="0" hangingPunct="1">
              <a:lnSpc>
                <a:spcPct val="100000"/>
              </a:lnSpc>
              <a:spcBef>
                <a:spcPct val="20000"/>
              </a:spcBef>
              <a:spcAft>
                <a:spcPts val="0"/>
              </a:spcAft>
              <a:buClrTx/>
              <a:buSzTx/>
              <a:buFontTx/>
              <a:buChar char="-"/>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smtClean="0">
                <a:latin typeface="BetaSans Normal" pitchFamily="50" charset="0"/>
              </a:rPr>
              <a:t>Lacking education will cause that: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The high end piston engine knowledge will disappear when the current experts retire</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There will be no new Aeronautic Engineers in the future – Where to get properly educated personnel to the Technical Offices?</a:t>
            </a: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aseline="0" dirty="0" smtClean="0">
              <a:latin typeface="BetaSans Normal" pitchFamily="50" charset="0"/>
            </a:endParaRPr>
          </a:p>
        </p:txBody>
      </p:sp>
      <p:sp>
        <p:nvSpPr>
          <p:cNvPr id="8" name="Päivämäärän paikkamerkki 6"/>
          <p:cNvSpPr>
            <a:spLocks noGrp="1"/>
          </p:cNvSpPr>
          <p:nvPr>
            <p:ph type="dt" sz="half" idx="10"/>
          </p:nvPr>
        </p:nvSpPr>
        <p:spPr>
          <a:xfrm>
            <a:off x="457200" y="6356350"/>
            <a:ext cx="2133600" cy="365125"/>
          </a:xfrm>
        </p:spPr>
        <p:txBody>
          <a:bodyPr/>
          <a:lstStyle/>
          <a:p>
            <a:r>
              <a:rPr lang="fi-FI" dirty="0" smtClean="0">
                <a:latin typeface="BetaSans Normal" pitchFamily="50" charset="0"/>
              </a:rPr>
              <a:t>12.11.2015</a:t>
            </a:r>
            <a:endParaRPr lang="fi-FI" dirty="0">
              <a:latin typeface="BetaSans Normal" pitchFamily="50" charset="0"/>
            </a:endParaRPr>
          </a:p>
        </p:txBody>
      </p:sp>
      <p:sp>
        <p:nvSpPr>
          <p:cNvPr id="9" name="Alatunnisteen paikkamerkki 7"/>
          <p:cNvSpPr>
            <a:spLocks noGrp="1"/>
          </p:cNvSpPr>
          <p:nvPr>
            <p:ph type="ftr" sz="quarter" idx="11"/>
          </p:nvPr>
        </p:nvSpPr>
        <p:spPr>
          <a:xfrm>
            <a:off x="3124200" y="6356350"/>
            <a:ext cx="2895600" cy="365125"/>
          </a:xfrm>
        </p:spPr>
        <p:txBody>
          <a:bodyPr/>
          <a:lstStyle/>
          <a:p>
            <a:r>
              <a:rPr lang="en-US" dirty="0" smtClean="0">
                <a:latin typeface="BetaSans Normal" pitchFamily="50" charset="0"/>
              </a:rPr>
              <a:t>ALMT Oy - EAVA Aviation Seminar</a:t>
            </a:r>
            <a:endParaRPr lang="en-US" dirty="0">
              <a:latin typeface="BetaSans Normal" pitchFamily="50" charset="0"/>
            </a:endParaRPr>
          </a:p>
        </p:txBody>
      </p:sp>
      <p:sp>
        <p:nvSpPr>
          <p:cNvPr id="10" name="Dian numeron paikkamerkki 8"/>
          <p:cNvSpPr>
            <a:spLocks noGrp="1"/>
          </p:cNvSpPr>
          <p:nvPr>
            <p:ph type="sldNum" sz="quarter" idx="12"/>
          </p:nvPr>
        </p:nvSpPr>
        <p:spPr>
          <a:xfrm>
            <a:off x="6553200" y="6356350"/>
            <a:ext cx="2133600" cy="365125"/>
          </a:xfrm>
        </p:spPr>
        <p:txBody>
          <a:bodyPr/>
          <a:lstStyle/>
          <a:p>
            <a:fld id="{88AB1CF1-31D1-A24C-9E03-B24B63DB86C8}" type="slidenum">
              <a:rPr lang="fi-FI" smtClean="0">
                <a:latin typeface="BetaSans Normal" pitchFamily="50" charset="0"/>
              </a:rPr>
              <a:pPr/>
              <a:t>6</a:t>
            </a:fld>
            <a:endParaRPr lang="fi-FI">
              <a:latin typeface="BetaSans Normal" pitchFamily="50" charset="0"/>
            </a:endParaRPr>
          </a:p>
        </p:txBody>
      </p:sp>
      <p:pic>
        <p:nvPicPr>
          <p:cNvPr id="11" name="Kuva 10" descr="ALMT_P_2015_W.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81854" y="476672"/>
            <a:ext cx="2478107" cy="725448"/>
          </a:xfrm>
          <a:prstGeom prst="rect">
            <a:avLst/>
          </a:prstGeom>
        </p:spPr>
      </p:pic>
      <p:sp>
        <p:nvSpPr>
          <p:cNvPr id="12" name="Otsikko 1"/>
          <p:cNvSpPr txBox="1">
            <a:spLocks/>
          </p:cNvSpPr>
          <p:nvPr/>
        </p:nvSpPr>
        <p:spPr>
          <a:xfrm>
            <a:off x="1691680" y="332656"/>
            <a:ext cx="7416824" cy="1008113"/>
          </a:xfrm>
          <a:prstGeom prst="rect">
            <a:avLst/>
          </a:prstGeom>
        </p:spPr>
        <p:txBody>
          <a:bodyPr vert="horz" lIns="91440" tIns="45720" rIns="91440" bIns="45720" rtlCol="0" anchor="ctr">
            <a:normAutofit/>
          </a:bodyPr>
          <a:lstStyle>
            <a:lvl1pPr>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BetaSans Normal" pitchFamily="50" charset="0"/>
                <a:ea typeface="+mj-ea"/>
                <a:cs typeface="+mj-cs"/>
              </a:rPr>
              <a:t>How all this affect to us?</a:t>
            </a:r>
            <a:endParaRPr kumimoji="0" lang="en-US" sz="2800" b="0" i="0" u="none" strike="noStrike" kern="1200" cap="none" spc="0" normalizeH="0" baseline="0" dirty="0">
              <a:ln>
                <a:noFill/>
              </a:ln>
              <a:solidFill>
                <a:schemeClr val="bg1"/>
              </a:solidFill>
              <a:effectLst/>
              <a:uLnTx/>
              <a:uFillTx/>
              <a:latin typeface="BetaSans Normal" pitchFamily="50" charset="0"/>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p:cNvSpPr/>
          <p:nvPr/>
        </p:nvSpPr>
        <p:spPr>
          <a:xfrm>
            <a:off x="0" y="1484785"/>
            <a:ext cx="9144000" cy="5373216"/>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solidFill>
                <a:schemeClr val="tx1"/>
              </a:solidFill>
              <a:latin typeface="BetaSans Normal" pitchFamily="50" charset="0"/>
            </a:endParaRPr>
          </a:p>
        </p:txBody>
      </p:sp>
      <p:sp>
        <p:nvSpPr>
          <p:cNvPr id="6" name="Tekstin paikkamerkki 2"/>
          <p:cNvSpPr txBox="1">
            <a:spLocks/>
          </p:cNvSpPr>
          <p:nvPr/>
        </p:nvSpPr>
        <p:spPr>
          <a:xfrm>
            <a:off x="539552" y="3356992"/>
            <a:ext cx="8229599" cy="639762"/>
          </a:xfrm>
          <a:prstGeom prst="rect">
            <a:avLst/>
          </a:prstGeom>
        </p:spPr>
        <p:txBody>
          <a:bodyPr vert="horz" lIns="91440" tIns="45720" rIns="91440" bIns="45720" rtlCol="0" anchor="b">
            <a:normAutofit/>
          </a:bodyPr>
          <a:lstStyle>
            <a:lvl1pPr marL="0" indent="0" algn="ctr">
              <a:buNone/>
              <a:defRPr sz="2400" b="1" cap="all">
                <a:solidFill>
                  <a:srgbClr val="3233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i-FI" sz="2400" b="1" i="0" u="none" strike="noStrike" kern="1200" cap="all" spc="0" normalizeH="0" baseline="0" noProof="0" dirty="0" smtClean="0">
              <a:ln>
                <a:noFill/>
              </a:ln>
              <a:solidFill>
                <a:srgbClr val="323332"/>
              </a:solidFill>
              <a:effectLst/>
              <a:uLnTx/>
              <a:uFillTx/>
              <a:latin typeface="BetaSans Normal" pitchFamily="50" charset="0"/>
            </a:endParaRPr>
          </a:p>
        </p:txBody>
      </p:sp>
      <p:sp>
        <p:nvSpPr>
          <p:cNvPr id="7" name="Sisällön paikkamerkki 3"/>
          <p:cNvSpPr txBox="1">
            <a:spLocks/>
          </p:cNvSpPr>
          <p:nvPr/>
        </p:nvSpPr>
        <p:spPr>
          <a:xfrm>
            <a:off x="467544" y="1484784"/>
            <a:ext cx="8280920" cy="4680520"/>
          </a:xfrm>
          <a:prstGeom prst="rect">
            <a:avLst/>
          </a:prstGeom>
        </p:spPr>
        <p:txBody>
          <a:bodyPr/>
          <a:lstStyle>
            <a:lvl1pPr algn="ctr">
              <a:defRPr sz="2400">
                <a:solidFill>
                  <a:srgbClr val="323332"/>
                </a:solidFill>
              </a:defRPr>
            </a:lvl1pPr>
            <a:lvl2pPr algn="ctr">
              <a:defRPr sz="2000">
                <a:solidFill>
                  <a:srgbClr val="323332"/>
                </a:solidFill>
              </a:defRPr>
            </a:lvl2pPr>
            <a:lvl3pPr algn="ctr">
              <a:defRPr sz="1800">
                <a:solidFill>
                  <a:srgbClr val="323332"/>
                </a:solidFill>
              </a:defRPr>
            </a:lvl3pPr>
            <a:lvl4pPr algn="ctr">
              <a:defRPr sz="1600">
                <a:solidFill>
                  <a:srgbClr val="323332"/>
                </a:solidFill>
              </a:defRPr>
            </a:lvl4pPr>
            <a:lvl5pPr algn="ctr">
              <a:defRPr sz="1600">
                <a:solidFill>
                  <a:srgbClr val="323332"/>
                </a:solidFill>
              </a:defRPr>
            </a:lvl5pPr>
            <a:lvl6pPr>
              <a:defRPr sz="1600"/>
            </a:lvl6pPr>
            <a:lvl7pPr>
              <a:defRPr sz="1600"/>
            </a:lvl7pPr>
            <a:lvl8pPr>
              <a:defRPr sz="1600"/>
            </a:lvl8pPr>
            <a:lvl9pPr>
              <a:defRPr sz="1600"/>
            </a:lvl9pPr>
          </a:lstStyle>
          <a:p>
            <a:pPr marR="0" lvl="0" algn="l" defTabSz="914400" rtl="0" eaLnBrk="1" fontAlgn="auto" latinLnBrk="0" hangingPunct="1">
              <a:lnSpc>
                <a:spcPct val="100000"/>
              </a:lnSpc>
              <a:spcBef>
                <a:spcPct val="20000"/>
              </a:spcBef>
              <a:spcAft>
                <a:spcPts val="0"/>
              </a:spcAft>
              <a:buClrTx/>
              <a:buSzTx/>
              <a:tabLst/>
              <a:defRPr/>
            </a:pPr>
            <a:r>
              <a:rPr lang="en-US" sz="1600" b="1" dirty="0" smtClean="0">
                <a:latin typeface="BetaSans Normal" pitchFamily="50" charset="0"/>
              </a:rPr>
              <a:t>The Finnish mentality towards business aviation has always been quite </a:t>
            </a:r>
            <a:r>
              <a:rPr lang="en-US" sz="1600" b="1" dirty="0" smtClean="0">
                <a:latin typeface="BetaSans Normal" pitchFamily="50" charset="0"/>
              </a:rPr>
              <a:t>difficult </a:t>
            </a:r>
            <a:r>
              <a:rPr lang="en-US" sz="1600" b="1" dirty="0" smtClean="0">
                <a:latin typeface="BetaSans Normal" pitchFamily="50" charset="0"/>
              </a:rPr>
              <a:t>and the current economical recession doesn’t give any help.</a:t>
            </a:r>
          </a:p>
          <a:p>
            <a:pPr marR="0" lvl="0" algn="l" defTabSz="914400" rtl="0" eaLnBrk="1" fontAlgn="auto" latinLnBrk="0" hangingPunct="1">
              <a:lnSpc>
                <a:spcPct val="100000"/>
              </a:lnSpc>
              <a:spcBef>
                <a:spcPct val="20000"/>
              </a:spcBef>
              <a:spcAft>
                <a:spcPts val="0"/>
              </a:spcAft>
              <a:buClrTx/>
              <a:buSzTx/>
              <a:tabLst/>
              <a:defRPr/>
            </a:pPr>
            <a:r>
              <a:rPr lang="en-US" sz="1600" dirty="0" smtClean="0">
                <a:latin typeface="BetaSans Normal" pitchFamily="50" charset="0"/>
              </a:rPr>
              <a:t>Companies choose </a:t>
            </a:r>
            <a:r>
              <a:rPr lang="en-US" sz="1600" dirty="0" smtClean="0">
                <a:latin typeface="BetaSans Normal" pitchFamily="50" charset="0"/>
              </a:rPr>
              <a:t>airline </a:t>
            </a:r>
            <a:r>
              <a:rPr lang="en-US" sz="1600" dirty="0" smtClean="0">
                <a:latin typeface="BetaSans Normal" pitchFamily="50" charset="0"/>
              </a:rPr>
              <a:t>flights </a:t>
            </a:r>
            <a:r>
              <a:rPr lang="en-US" sz="1600" dirty="0" smtClean="0">
                <a:latin typeface="BetaSans Normal" pitchFamily="50" charset="0"/>
              </a:rPr>
              <a:t>rather than </a:t>
            </a:r>
            <a:r>
              <a:rPr lang="en-US" sz="1600" dirty="0" smtClean="0">
                <a:latin typeface="BetaSans Normal" pitchFamily="50" charset="0"/>
              </a:rPr>
              <a:t>chartered jet – not to mention to have a own business jet.</a:t>
            </a:r>
          </a:p>
          <a:p>
            <a:pPr marR="0" lvl="0" algn="l" defTabSz="914400" rtl="0" eaLnBrk="1" fontAlgn="auto" latinLnBrk="0" hangingPunct="1">
              <a:lnSpc>
                <a:spcPct val="100000"/>
              </a:lnSpc>
              <a:spcBef>
                <a:spcPct val="20000"/>
              </a:spcBef>
              <a:spcAft>
                <a:spcPts val="600"/>
              </a:spcAft>
              <a:buClrTx/>
              <a:buSzTx/>
              <a:tabLst/>
              <a:defRPr/>
            </a:pPr>
            <a:r>
              <a:rPr lang="en-US" sz="1600" dirty="0" smtClean="0">
                <a:latin typeface="BetaSans Normal" pitchFamily="50" charset="0"/>
              </a:rPr>
              <a:t>There’s never been a real domestic market for business aviation in </a:t>
            </a:r>
            <a:r>
              <a:rPr lang="en-US" sz="1600" dirty="0" smtClean="0">
                <a:latin typeface="BetaSans Normal" pitchFamily="50" charset="0"/>
              </a:rPr>
              <a:t>Finland, but</a:t>
            </a:r>
            <a:r>
              <a:rPr lang="en-US" sz="1600" dirty="0" smtClean="0">
                <a:latin typeface="BetaSans Normal" pitchFamily="50" charset="0"/>
              </a:rPr>
              <a:t> </a:t>
            </a:r>
            <a:r>
              <a:rPr lang="en-US" sz="1600" dirty="0" smtClean="0">
                <a:latin typeface="BetaSans Normal" pitchFamily="50" charset="0"/>
              </a:rPr>
              <a:t>Russia </a:t>
            </a:r>
            <a:r>
              <a:rPr lang="en-US" sz="1600" dirty="0" smtClean="0">
                <a:latin typeface="BetaSans Normal" pitchFamily="50" charset="0"/>
              </a:rPr>
              <a:t>has provided a good market and lots of </a:t>
            </a:r>
            <a:r>
              <a:rPr lang="en-US" sz="1600" dirty="0" smtClean="0">
                <a:latin typeface="BetaSans Normal" pitchFamily="50" charset="0"/>
              </a:rPr>
              <a:t>opportunities. </a:t>
            </a:r>
            <a:r>
              <a:rPr lang="en-US" sz="1600" dirty="0" smtClean="0">
                <a:latin typeface="BetaSans Normal" pitchFamily="50" charset="0"/>
              </a:rPr>
              <a:t>We’ve been able to market “European safety and quality” for Russian business aviation.</a:t>
            </a:r>
          </a:p>
          <a:p>
            <a:pPr algn="l">
              <a:spcBef>
                <a:spcPct val="20000"/>
              </a:spcBef>
              <a:spcAft>
                <a:spcPts val="600"/>
              </a:spcAft>
              <a:defRPr/>
            </a:pPr>
            <a:r>
              <a:rPr lang="en-US" sz="1600" b="1" dirty="0" smtClean="0">
                <a:latin typeface="BetaSans Normal" pitchFamily="50" charset="0"/>
              </a:rPr>
              <a:t>Because of the changes in Russian market the Finnish business aviation is currently </a:t>
            </a:r>
            <a:r>
              <a:rPr lang="en-US" sz="1600" b="1" dirty="0" smtClean="0">
                <a:latin typeface="BetaSans Normal" pitchFamily="50" charset="0"/>
              </a:rPr>
              <a:t>suffering and no </a:t>
            </a:r>
            <a:r>
              <a:rPr lang="en-US" sz="1600" b="1" dirty="0" smtClean="0">
                <a:latin typeface="BetaSans Normal" pitchFamily="50" charset="0"/>
              </a:rPr>
              <a:t>easy solutions are in the vicinity. </a:t>
            </a:r>
          </a:p>
          <a:p>
            <a:pPr lvl="0" algn="l">
              <a:spcBef>
                <a:spcPct val="20000"/>
              </a:spcBef>
              <a:defRPr/>
            </a:pPr>
            <a:r>
              <a:rPr lang="en-US" sz="1600" dirty="0" smtClean="0">
                <a:latin typeface="BetaSans Normal" pitchFamily="50" charset="0"/>
              </a:rPr>
              <a:t>To run business flight operations in Finland, the financing needs to come abroad. </a:t>
            </a:r>
          </a:p>
          <a:p>
            <a:pPr lvl="0" algn="l">
              <a:spcBef>
                <a:spcPct val="20000"/>
              </a:spcBef>
              <a:defRPr/>
            </a:pPr>
            <a:r>
              <a:rPr lang="en-US" sz="1600" dirty="0" smtClean="0">
                <a:latin typeface="BetaSans Normal" pitchFamily="50" charset="0"/>
              </a:rPr>
              <a:t>In business aircraft maintenance the local </a:t>
            </a:r>
            <a:r>
              <a:rPr lang="en-US" sz="1600" dirty="0" err="1" smtClean="0">
                <a:latin typeface="BetaSans Normal" pitchFamily="50" charset="0"/>
              </a:rPr>
              <a:t>organisation</a:t>
            </a:r>
            <a:r>
              <a:rPr lang="en-US" sz="1600" dirty="0" smtClean="0">
                <a:latin typeface="BetaSans Normal" pitchFamily="50" charset="0"/>
              </a:rPr>
              <a:t> can’t pay the establishment costs. The maintenance service needs to be attached to some bigger entity like hangar and  ground handling services.</a:t>
            </a:r>
          </a:p>
          <a:p>
            <a:pPr lvl="0" algn="l">
              <a:spcBef>
                <a:spcPct val="20000"/>
              </a:spcBef>
              <a:defRPr/>
            </a:pPr>
            <a:r>
              <a:rPr lang="en-US" sz="1600" b="1" dirty="0" smtClean="0">
                <a:latin typeface="BetaSans Normal" pitchFamily="50" charset="0"/>
              </a:rPr>
              <a:t>The few positive issues:</a:t>
            </a:r>
          </a:p>
          <a:p>
            <a:pPr marL="444500" lvl="0" indent="-444500" algn="l">
              <a:spcBef>
                <a:spcPct val="20000"/>
              </a:spcBef>
              <a:buFont typeface="Wingdings" pitchFamily="2" charset="2"/>
              <a:buChar char="§"/>
              <a:defRPr/>
            </a:pPr>
            <a:r>
              <a:rPr lang="en-US" sz="1600" dirty="0" smtClean="0">
                <a:latin typeface="BetaSans Normal" pitchFamily="50" charset="0"/>
              </a:rPr>
              <a:t>SE-IMC operations with turboprops</a:t>
            </a:r>
          </a:p>
          <a:p>
            <a:pPr marL="444500" lvl="0" indent="-444500" algn="l">
              <a:spcBef>
                <a:spcPct val="20000"/>
              </a:spcBef>
              <a:buFont typeface="Wingdings" pitchFamily="2" charset="2"/>
              <a:buChar char="§"/>
              <a:defRPr/>
            </a:pPr>
            <a:r>
              <a:rPr lang="en-US" sz="1600" dirty="0" err="1" smtClean="0">
                <a:latin typeface="BetaSans Normal" pitchFamily="50" charset="0"/>
              </a:rPr>
              <a:t>Privatised</a:t>
            </a:r>
            <a:r>
              <a:rPr lang="en-US" sz="1600" dirty="0" smtClean="0">
                <a:latin typeface="BetaSans Normal" pitchFamily="50" charset="0"/>
              </a:rPr>
              <a:t> airports</a:t>
            </a:r>
            <a:endParaRPr lang="en-US" sz="1600" b="1"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smtClean="0">
                <a:latin typeface="BetaSans Normal" pitchFamily="50" charset="0"/>
              </a:rPr>
              <a:t>New operators with new concepts are coming into market: Go Aviation Oy – ALMT Oy </a:t>
            </a: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aseline="0" dirty="0" smtClean="0">
              <a:latin typeface="BetaSans Normal" pitchFamily="50" charset="0"/>
            </a:endParaRPr>
          </a:p>
        </p:txBody>
      </p:sp>
      <p:sp>
        <p:nvSpPr>
          <p:cNvPr id="8" name="Päivämäärän paikkamerkki 6"/>
          <p:cNvSpPr>
            <a:spLocks noGrp="1"/>
          </p:cNvSpPr>
          <p:nvPr>
            <p:ph type="dt" sz="half" idx="10"/>
          </p:nvPr>
        </p:nvSpPr>
        <p:spPr>
          <a:xfrm>
            <a:off x="457200" y="6356350"/>
            <a:ext cx="2133600" cy="365125"/>
          </a:xfrm>
        </p:spPr>
        <p:txBody>
          <a:bodyPr/>
          <a:lstStyle/>
          <a:p>
            <a:r>
              <a:rPr lang="fi-FI" dirty="0" smtClean="0">
                <a:latin typeface="BetaSans Normal" pitchFamily="50" charset="0"/>
              </a:rPr>
              <a:t>12.11.2015</a:t>
            </a:r>
            <a:endParaRPr lang="fi-FI" dirty="0">
              <a:latin typeface="BetaSans Normal" pitchFamily="50" charset="0"/>
            </a:endParaRPr>
          </a:p>
        </p:txBody>
      </p:sp>
      <p:sp>
        <p:nvSpPr>
          <p:cNvPr id="9" name="Alatunnisteen paikkamerkki 7"/>
          <p:cNvSpPr>
            <a:spLocks noGrp="1"/>
          </p:cNvSpPr>
          <p:nvPr>
            <p:ph type="ftr" sz="quarter" idx="11"/>
          </p:nvPr>
        </p:nvSpPr>
        <p:spPr>
          <a:xfrm>
            <a:off x="3124200" y="6356350"/>
            <a:ext cx="2895600" cy="365125"/>
          </a:xfrm>
        </p:spPr>
        <p:txBody>
          <a:bodyPr/>
          <a:lstStyle/>
          <a:p>
            <a:r>
              <a:rPr lang="en-US" dirty="0" smtClean="0">
                <a:latin typeface="BetaSans Normal" pitchFamily="50" charset="0"/>
              </a:rPr>
              <a:t>ALMT Oy - EAVA Aviation Seminar</a:t>
            </a:r>
            <a:endParaRPr lang="en-US" dirty="0">
              <a:latin typeface="BetaSans Normal" pitchFamily="50" charset="0"/>
            </a:endParaRPr>
          </a:p>
        </p:txBody>
      </p:sp>
      <p:sp>
        <p:nvSpPr>
          <p:cNvPr id="10" name="Dian numeron paikkamerkki 8"/>
          <p:cNvSpPr>
            <a:spLocks noGrp="1"/>
          </p:cNvSpPr>
          <p:nvPr>
            <p:ph type="sldNum" sz="quarter" idx="12"/>
          </p:nvPr>
        </p:nvSpPr>
        <p:spPr>
          <a:xfrm>
            <a:off x="6553200" y="6356350"/>
            <a:ext cx="2133600" cy="365125"/>
          </a:xfrm>
        </p:spPr>
        <p:txBody>
          <a:bodyPr/>
          <a:lstStyle/>
          <a:p>
            <a:fld id="{88AB1CF1-31D1-A24C-9E03-B24B63DB86C8}" type="slidenum">
              <a:rPr lang="fi-FI" smtClean="0">
                <a:latin typeface="BetaSans Normal" pitchFamily="50" charset="0"/>
              </a:rPr>
              <a:pPr/>
              <a:t>7</a:t>
            </a:fld>
            <a:endParaRPr lang="fi-FI" dirty="0">
              <a:latin typeface="BetaSans Normal" pitchFamily="50" charset="0"/>
            </a:endParaRPr>
          </a:p>
        </p:txBody>
      </p:sp>
      <p:pic>
        <p:nvPicPr>
          <p:cNvPr id="11" name="Kuva 10" descr="ALMT_P_2015_W.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81854" y="476672"/>
            <a:ext cx="2478107" cy="725448"/>
          </a:xfrm>
          <a:prstGeom prst="rect">
            <a:avLst/>
          </a:prstGeom>
        </p:spPr>
      </p:pic>
      <p:sp>
        <p:nvSpPr>
          <p:cNvPr id="12" name="Otsikko 1"/>
          <p:cNvSpPr txBox="1">
            <a:spLocks/>
          </p:cNvSpPr>
          <p:nvPr/>
        </p:nvSpPr>
        <p:spPr>
          <a:xfrm>
            <a:off x="1691680" y="332656"/>
            <a:ext cx="7416824" cy="1008113"/>
          </a:xfrm>
          <a:prstGeom prst="rect">
            <a:avLst/>
          </a:prstGeom>
        </p:spPr>
        <p:txBody>
          <a:bodyPr vert="horz" lIns="91440" tIns="45720" rIns="91440" bIns="45720" rtlCol="0" anchor="ctr">
            <a:normAutofit/>
          </a:bodyPr>
          <a:lstStyle>
            <a:lvl1pPr>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BetaSans Normal" pitchFamily="50" charset="0"/>
                <a:ea typeface="+mj-ea"/>
                <a:cs typeface="+mj-cs"/>
              </a:rPr>
              <a:t>How is it in the Business Aviation?</a:t>
            </a:r>
            <a:endParaRPr kumimoji="0" lang="en-US" sz="2800" b="0" i="0" u="none" strike="noStrike" kern="1200" cap="none" spc="0" normalizeH="0" baseline="0" dirty="0">
              <a:ln>
                <a:noFill/>
              </a:ln>
              <a:solidFill>
                <a:schemeClr val="bg1"/>
              </a:solidFill>
              <a:effectLst/>
              <a:uLnTx/>
              <a:uFillTx/>
              <a:latin typeface="BetaSans Normal" pitchFamily="50" charset="0"/>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p:cNvSpPr/>
          <p:nvPr/>
        </p:nvSpPr>
        <p:spPr>
          <a:xfrm>
            <a:off x="0" y="1484785"/>
            <a:ext cx="9144000" cy="5373216"/>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solidFill>
                <a:schemeClr val="tx1"/>
              </a:solidFill>
              <a:latin typeface="BetaSans Normal" pitchFamily="50" charset="0"/>
            </a:endParaRPr>
          </a:p>
        </p:txBody>
      </p:sp>
      <p:sp>
        <p:nvSpPr>
          <p:cNvPr id="6" name="Tekstin paikkamerkki 2"/>
          <p:cNvSpPr txBox="1">
            <a:spLocks/>
          </p:cNvSpPr>
          <p:nvPr/>
        </p:nvSpPr>
        <p:spPr>
          <a:xfrm>
            <a:off x="539552" y="3356992"/>
            <a:ext cx="8229599" cy="639762"/>
          </a:xfrm>
          <a:prstGeom prst="rect">
            <a:avLst/>
          </a:prstGeom>
        </p:spPr>
        <p:txBody>
          <a:bodyPr vert="horz" lIns="91440" tIns="45720" rIns="91440" bIns="45720" rtlCol="0" anchor="b">
            <a:normAutofit/>
          </a:bodyPr>
          <a:lstStyle>
            <a:lvl1pPr marL="0" indent="0" algn="ctr">
              <a:buNone/>
              <a:defRPr sz="2400" b="1" cap="all">
                <a:solidFill>
                  <a:srgbClr val="3233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i-FI" sz="2400" b="1" i="0" u="none" strike="noStrike" kern="1200" cap="all" spc="0" normalizeH="0" baseline="0" noProof="0" dirty="0" smtClean="0">
              <a:ln>
                <a:noFill/>
              </a:ln>
              <a:solidFill>
                <a:srgbClr val="323332"/>
              </a:solidFill>
              <a:effectLst/>
              <a:uLnTx/>
              <a:uFillTx/>
              <a:latin typeface="BetaSans Normal" pitchFamily="50" charset="0"/>
            </a:endParaRPr>
          </a:p>
        </p:txBody>
      </p:sp>
      <p:sp>
        <p:nvSpPr>
          <p:cNvPr id="7" name="Sisällön paikkamerkki 3"/>
          <p:cNvSpPr txBox="1">
            <a:spLocks/>
          </p:cNvSpPr>
          <p:nvPr/>
        </p:nvSpPr>
        <p:spPr>
          <a:xfrm>
            <a:off x="467544" y="1484784"/>
            <a:ext cx="8280920" cy="4824536"/>
          </a:xfrm>
          <a:prstGeom prst="rect">
            <a:avLst/>
          </a:prstGeom>
        </p:spPr>
        <p:txBody>
          <a:bodyPr/>
          <a:lstStyle>
            <a:lvl1pPr algn="ctr">
              <a:defRPr sz="2400">
                <a:solidFill>
                  <a:srgbClr val="323332"/>
                </a:solidFill>
              </a:defRPr>
            </a:lvl1pPr>
            <a:lvl2pPr algn="ctr">
              <a:defRPr sz="2000">
                <a:solidFill>
                  <a:srgbClr val="323332"/>
                </a:solidFill>
              </a:defRPr>
            </a:lvl2pPr>
            <a:lvl3pPr algn="ctr">
              <a:defRPr sz="1800">
                <a:solidFill>
                  <a:srgbClr val="323332"/>
                </a:solidFill>
              </a:defRPr>
            </a:lvl3pPr>
            <a:lvl4pPr algn="ctr">
              <a:defRPr sz="1600">
                <a:solidFill>
                  <a:srgbClr val="323332"/>
                </a:solidFill>
              </a:defRPr>
            </a:lvl4pPr>
            <a:lvl5pPr algn="ctr">
              <a:defRPr sz="1600">
                <a:solidFill>
                  <a:srgbClr val="323332"/>
                </a:solidFill>
              </a:defRPr>
            </a:lvl5pPr>
            <a:lvl6pPr>
              <a:defRPr sz="1600"/>
            </a:lvl6pPr>
            <a:lvl7pPr>
              <a:defRPr sz="1600"/>
            </a:lvl7pPr>
            <a:lvl8pPr>
              <a:defRPr sz="1600"/>
            </a:lvl8pPr>
            <a:lvl9pPr>
              <a:defRPr sz="1600"/>
            </a:lvl9pPr>
          </a:lstStyle>
          <a:p>
            <a:pPr marR="0" lvl="0" algn="l" defTabSz="914400" rtl="0" eaLnBrk="1" fontAlgn="auto" latinLnBrk="0" hangingPunct="1">
              <a:lnSpc>
                <a:spcPct val="100000"/>
              </a:lnSpc>
              <a:spcBef>
                <a:spcPct val="20000"/>
              </a:spcBef>
              <a:spcAft>
                <a:spcPts val="0"/>
              </a:spcAft>
              <a:buClrTx/>
              <a:buSzTx/>
              <a:tabLst/>
              <a:defRPr/>
            </a:pPr>
            <a:r>
              <a:rPr lang="en-US" sz="1600" b="1" dirty="0" smtClean="0">
                <a:latin typeface="BetaSans Normal" pitchFamily="50" charset="0"/>
              </a:rPr>
              <a:t>To survive in this current environment we need to create new ideas and approach methods to the business in general. Continuing cost reductions will not work forever. The key elements could be:</a:t>
            </a:r>
          </a:p>
          <a:p>
            <a:pPr marL="447675" marR="0" lvl="0" indent="-447675"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Sell solutions instead of services</a:t>
            </a:r>
          </a:p>
          <a:p>
            <a:pPr marL="447675" marR="0" lvl="0" indent="-447675"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Customer experience – something that keeps up the loyalty (</a:t>
            </a:r>
            <a:r>
              <a:rPr lang="en-US" sz="1600" dirty="0" err="1" smtClean="0">
                <a:latin typeface="BetaSans Normal" pitchFamily="50" charset="0"/>
              </a:rPr>
              <a:t>ie</a:t>
            </a:r>
            <a:r>
              <a:rPr lang="en-US" sz="1600" dirty="0" smtClean="0">
                <a:latin typeface="BetaSans Normal" pitchFamily="50" charset="0"/>
              </a:rPr>
              <a:t>. car service)</a:t>
            </a:r>
          </a:p>
          <a:p>
            <a:pPr marL="447675" marR="0" lvl="0" indent="-447675"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Creation  of service packages such as turn key flight operations etc.</a:t>
            </a:r>
          </a:p>
          <a:p>
            <a:pPr marL="447675" marR="0" lvl="0" indent="-447675"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Expanding the scope of service even outside the traditional aviation</a:t>
            </a:r>
          </a:p>
          <a:p>
            <a:pPr marL="447675" marR="0" lvl="0" indent="-447675"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Flexibility – services available when </a:t>
            </a:r>
            <a:r>
              <a:rPr lang="en-US" sz="1600" dirty="0" smtClean="0">
                <a:latin typeface="BetaSans Normal" pitchFamily="50" charset="0"/>
              </a:rPr>
              <a:t>needed</a:t>
            </a:r>
            <a:endParaRPr lang="en-US" sz="1600" dirty="0" smtClean="0">
              <a:latin typeface="BetaSans Normal" pitchFamily="50" charset="0"/>
            </a:endParaRPr>
          </a:p>
          <a:p>
            <a:pPr marL="447675" marR="0" lvl="0" indent="-447675"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Enhanced marketing , especially towards young people</a:t>
            </a:r>
          </a:p>
          <a:p>
            <a:pPr marL="447675" marR="0" lvl="0" indent="-447675"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Cooperation</a:t>
            </a:r>
          </a:p>
          <a:p>
            <a:pPr marL="447675" marR="0" lvl="0" indent="-447675"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Follow up of the new trends and technologies – quick actions when needed</a:t>
            </a:r>
          </a:p>
          <a:p>
            <a:pPr marL="904875" lvl="1" indent="-447675" algn="l">
              <a:spcBef>
                <a:spcPct val="20000"/>
              </a:spcBef>
              <a:buFont typeface="Wingdings" pitchFamily="2" charset="2"/>
              <a:buChar char="§"/>
              <a:defRPr/>
            </a:pPr>
            <a:r>
              <a:rPr lang="en-US" sz="1200" dirty="0" smtClean="0">
                <a:latin typeface="BetaSans Normal" pitchFamily="50" charset="0"/>
              </a:rPr>
              <a:t>Light Aircraft Pilot License (LAPL)</a:t>
            </a:r>
          </a:p>
          <a:p>
            <a:pPr marL="904875" lvl="1" indent="-447675" algn="l">
              <a:spcBef>
                <a:spcPct val="20000"/>
              </a:spcBef>
              <a:buFont typeface="Wingdings" pitchFamily="2" charset="2"/>
              <a:buChar char="§"/>
              <a:defRPr/>
            </a:pPr>
            <a:r>
              <a:rPr lang="en-US" sz="1200" dirty="0" smtClean="0">
                <a:latin typeface="BetaSans Normal" pitchFamily="50" charset="0"/>
              </a:rPr>
              <a:t>Lighter Part-M regulations</a:t>
            </a:r>
          </a:p>
          <a:p>
            <a:pPr marL="904875" lvl="1" indent="-447675" algn="l">
              <a:spcBef>
                <a:spcPct val="20000"/>
              </a:spcBef>
              <a:buFont typeface="Wingdings" pitchFamily="2" charset="2"/>
              <a:buChar char="§"/>
              <a:defRPr/>
            </a:pPr>
            <a:r>
              <a:rPr lang="en-US" sz="1200" dirty="0" smtClean="0">
                <a:latin typeface="BetaSans Normal" pitchFamily="50" charset="0"/>
              </a:rPr>
              <a:t>Unmanned Aircraft Systems</a:t>
            </a:r>
          </a:p>
          <a:p>
            <a:pPr marL="904875" lvl="1" indent="-447675" algn="l">
              <a:spcBef>
                <a:spcPct val="20000"/>
              </a:spcBef>
              <a:defRPr/>
            </a:pPr>
            <a:endParaRPr lang="en-US" sz="1600" dirty="0" smtClean="0">
              <a:latin typeface="BetaSans Normal" pitchFamily="50" charset="0"/>
            </a:endParaRPr>
          </a:p>
          <a:p>
            <a:pPr marL="0" lvl="1" algn="l">
              <a:spcBef>
                <a:spcPct val="20000"/>
              </a:spcBef>
              <a:defRPr/>
            </a:pPr>
            <a:r>
              <a:rPr lang="en-US" sz="1600" b="1" i="1" dirty="0" smtClean="0">
                <a:latin typeface="BetaSans Normal" pitchFamily="50" charset="0"/>
              </a:rPr>
              <a:t>Money  can’t be a problem – the problem is only how to attract the money into aviation!</a:t>
            </a:r>
          </a:p>
          <a:p>
            <a:pPr marL="0" lvl="1" algn="l">
              <a:spcBef>
                <a:spcPct val="20000"/>
              </a:spcBef>
              <a:defRPr/>
            </a:pPr>
            <a:r>
              <a:rPr lang="en-US" sz="1600" b="1" i="1" dirty="0" smtClean="0">
                <a:latin typeface="BetaSans Normal" pitchFamily="50" charset="0"/>
              </a:rPr>
              <a:t>	… see the sailboats and yachts in the Finnish coast line </a:t>
            </a:r>
            <a:r>
              <a:rPr lang="en-US" sz="1600" b="1" i="1" dirty="0" err="1" smtClean="0">
                <a:latin typeface="BetaSans Normal" pitchFamily="50" charset="0"/>
              </a:rPr>
              <a:t>harbours</a:t>
            </a:r>
            <a:r>
              <a:rPr lang="en-US" sz="1600" b="1" i="1" dirty="0" smtClean="0">
                <a:latin typeface="BetaSans Normal" pitchFamily="50" charset="0"/>
              </a:rPr>
              <a:t>.</a:t>
            </a:r>
            <a:endParaRPr lang="en-US" sz="1600" b="1" i="1" dirty="0" smtClean="0">
              <a:latin typeface="BetaSans Normal" pitchFamily="50" charset="0"/>
            </a:endParaRPr>
          </a:p>
          <a:p>
            <a:pPr marL="447675" marR="0" lvl="0" indent="-447675" algn="l" defTabSz="914400" rtl="0" eaLnBrk="1" fontAlgn="auto" latinLnBrk="0" hangingPunct="1">
              <a:lnSpc>
                <a:spcPct val="100000"/>
              </a:lnSpc>
              <a:spcBef>
                <a:spcPct val="20000"/>
              </a:spcBef>
              <a:spcAft>
                <a:spcPts val="0"/>
              </a:spcAft>
              <a:buClrTx/>
              <a:buSzTx/>
              <a:tabLst/>
              <a:defRPr/>
            </a:pPr>
            <a:endParaRPr lang="en-US" sz="1600" b="1"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1"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aseline="0" dirty="0" smtClean="0">
              <a:latin typeface="BetaSans Normal" pitchFamily="50" charset="0"/>
            </a:endParaRPr>
          </a:p>
        </p:txBody>
      </p:sp>
      <p:sp>
        <p:nvSpPr>
          <p:cNvPr id="8" name="Päivämäärän paikkamerkki 6"/>
          <p:cNvSpPr>
            <a:spLocks noGrp="1"/>
          </p:cNvSpPr>
          <p:nvPr>
            <p:ph type="dt" sz="half" idx="10"/>
          </p:nvPr>
        </p:nvSpPr>
        <p:spPr>
          <a:xfrm>
            <a:off x="457200" y="6356350"/>
            <a:ext cx="2133600" cy="365125"/>
          </a:xfrm>
        </p:spPr>
        <p:txBody>
          <a:bodyPr/>
          <a:lstStyle/>
          <a:p>
            <a:r>
              <a:rPr lang="fi-FI" dirty="0" smtClean="0">
                <a:latin typeface="BetaSans Normal" pitchFamily="50" charset="0"/>
              </a:rPr>
              <a:t>12.11.2015</a:t>
            </a:r>
            <a:endParaRPr lang="fi-FI" dirty="0">
              <a:latin typeface="BetaSans Normal" pitchFamily="50" charset="0"/>
            </a:endParaRPr>
          </a:p>
        </p:txBody>
      </p:sp>
      <p:sp>
        <p:nvSpPr>
          <p:cNvPr id="9" name="Alatunnisteen paikkamerkki 7"/>
          <p:cNvSpPr>
            <a:spLocks noGrp="1"/>
          </p:cNvSpPr>
          <p:nvPr>
            <p:ph type="ftr" sz="quarter" idx="11"/>
          </p:nvPr>
        </p:nvSpPr>
        <p:spPr>
          <a:xfrm>
            <a:off x="3124200" y="6356350"/>
            <a:ext cx="2895600" cy="365125"/>
          </a:xfrm>
        </p:spPr>
        <p:txBody>
          <a:bodyPr/>
          <a:lstStyle/>
          <a:p>
            <a:r>
              <a:rPr lang="en-US" dirty="0" smtClean="0">
                <a:latin typeface="BetaSans Normal" pitchFamily="50" charset="0"/>
              </a:rPr>
              <a:t>ALMT Oy - EAVA Aviation Seminar</a:t>
            </a:r>
            <a:endParaRPr lang="en-US" dirty="0">
              <a:latin typeface="BetaSans Normal" pitchFamily="50" charset="0"/>
            </a:endParaRPr>
          </a:p>
        </p:txBody>
      </p:sp>
      <p:sp>
        <p:nvSpPr>
          <p:cNvPr id="10" name="Dian numeron paikkamerkki 8"/>
          <p:cNvSpPr>
            <a:spLocks noGrp="1"/>
          </p:cNvSpPr>
          <p:nvPr>
            <p:ph type="sldNum" sz="quarter" idx="12"/>
          </p:nvPr>
        </p:nvSpPr>
        <p:spPr>
          <a:xfrm>
            <a:off x="6553200" y="6356350"/>
            <a:ext cx="2133600" cy="365125"/>
          </a:xfrm>
        </p:spPr>
        <p:txBody>
          <a:bodyPr/>
          <a:lstStyle/>
          <a:p>
            <a:fld id="{88AB1CF1-31D1-A24C-9E03-B24B63DB86C8}" type="slidenum">
              <a:rPr lang="fi-FI" smtClean="0">
                <a:latin typeface="BetaSans Normal" pitchFamily="50" charset="0"/>
              </a:rPr>
              <a:pPr/>
              <a:t>8</a:t>
            </a:fld>
            <a:endParaRPr lang="fi-FI">
              <a:latin typeface="BetaSans Normal" pitchFamily="50" charset="0"/>
            </a:endParaRPr>
          </a:p>
        </p:txBody>
      </p:sp>
      <p:pic>
        <p:nvPicPr>
          <p:cNvPr id="11" name="Kuva 10" descr="ALMT_P_2015_W.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81854" y="476672"/>
            <a:ext cx="2478107" cy="725448"/>
          </a:xfrm>
          <a:prstGeom prst="rect">
            <a:avLst/>
          </a:prstGeom>
        </p:spPr>
      </p:pic>
      <p:sp>
        <p:nvSpPr>
          <p:cNvPr id="12" name="Otsikko 1"/>
          <p:cNvSpPr txBox="1">
            <a:spLocks/>
          </p:cNvSpPr>
          <p:nvPr/>
        </p:nvSpPr>
        <p:spPr>
          <a:xfrm>
            <a:off x="1691680" y="332656"/>
            <a:ext cx="7416824" cy="1008113"/>
          </a:xfrm>
          <a:prstGeom prst="rect">
            <a:avLst/>
          </a:prstGeom>
        </p:spPr>
        <p:txBody>
          <a:bodyPr vert="horz" lIns="91440" tIns="45720" rIns="91440" bIns="45720" rtlCol="0" anchor="ctr">
            <a:normAutofit/>
          </a:bodyPr>
          <a:lstStyle>
            <a:lvl1pPr>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BetaSans Normal" pitchFamily="50" charset="0"/>
                <a:ea typeface="+mj-ea"/>
                <a:cs typeface="+mj-cs"/>
              </a:rPr>
              <a:t>How to fight against?</a:t>
            </a:r>
            <a:endParaRPr kumimoji="0" lang="en-US" sz="2800" b="0" i="0" u="none" strike="noStrike" kern="1200" cap="none" spc="0" normalizeH="0" baseline="0" dirty="0">
              <a:ln>
                <a:noFill/>
              </a:ln>
              <a:solidFill>
                <a:schemeClr val="bg1"/>
              </a:solidFill>
              <a:effectLst/>
              <a:uLnTx/>
              <a:uFillTx/>
              <a:latin typeface="BetaSans Normal" pitchFamily="50" charset="0"/>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p:cNvSpPr/>
          <p:nvPr/>
        </p:nvSpPr>
        <p:spPr>
          <a:xfrm>
            <a:off x="0" y="1484785"/>
            <a:ext cx="9144000" cy="5373216"/>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solidFill>
                <a:schemeClr val="tx1"/>
              </a:solidFill>
              <a:latin typeface="BetaSans Normal" pitchFamily="50" charset="0"/>
            </a:endParaRPr>
          </a:p>
        </p:txBody>
      </p:sp>
      <p:sp>
        <p:nvSpPr>
          <p:cNvPr id="6" name="Tekstin paikkamerkki 2"/>
          <p:cNvSpPr txBox="1">
            <a:spLocks/>
          </p:cNvSpPr>
          <p:nvPr/>
        </p:nvSpPr>
        <p:spPr>
          <a:xfrm>
            <a:off x="539552" y="3356992"/>
            <a:ext cx="8229599" cy="639762"/>
          </a:xfrm>
          <a:prstGeom prst="rect">
            <a:avLst/>
          </a:prstGeom>
        </p:spPr>
        <p:txBody>
          <a:bodyPr vert="horz" lIns="91440" tIns="45720" rIns="91440" bIns="45720" rtlCol="0" anchor="b">
            <a:normAutofit/>
          </a:bodyPr>
          <a:lstStyle>
            <a:lvl1pPr marL="0" indent="0" algn="ctr">
              <a:buNone/>
              <a:defRPr sz="2400" b="1" cap="all">
                <a:solidFill>
                  <a:srgbClr val="3233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i-FI" sz="2400" b="1" i="0" u="none" strike="noStrike" kern="1200" cap="all" spc="0" normalizeH="0" baseline="0" noProof="0" dirty="0" smtClean="0">
              <a:ln>
                <a:noFill/>
              </a:ln>
              <a:solidFill>
                <a:srgbClr val="323332"/>
              </a:solidFill>
              <a:effectLst/>
              <a:uLnTx/>
              <a:uFillTx/>
              <a:latin typeface="BetaSans Normal" pitchFamily="50" charset="0"/>
            </a:endParaRPr>
          </a:p>
        </p:txBody>
      </p:sp>
      <p:sp>
        <p:nvSpPr>
          <p:cNvPr id="7" name="Sisällön paikkamerkki 3"/>
          <p:cNvSpPr txBox="1">
            <a:spLocks/>
          </p:cNvSpPr>
          <p:nvPr/>
        </p:nvSpPr>
        <p:spPr>
          <a:xfrm>
            <a:off x="467544" y="1628800"/>
            <a:ext cx="8280920" cy="4680520"/>
          </a:xfrm>
          <a:prstGeom prst="rect">
            <a:avLst/>
          </a:prstGeom>
        </p:spPr>
        <p:txBody>
          <a:bodyPr/>
          <a:lstStyle>
            <a:lvl1pPr algn="ctr">
              <a:defRPr sz="2400">
                <a:solidFill>
                  <a:srgbClr val="323332"/>
                </a:solidFill>
              </a:defRPr>
            </a:lvl1pPr>
            <a:lvl2pPr algn="ctr">
              <a:defRPr sz="2000">
                <a:solidFill>
                  <a:srgbClr val="323332"/>
                </a:solidFill>
              </a:defRPr>
            </a:lvl2pPr>
            <a:lvl3pPr algn="ctr">
              <a:defRPr sz="1800">
                <a:solidFill>
                  <a:srgbClr val="323332"/>
                </a:solidFill>
              </a:defRPr>
            </a:lvl3pPr>
            <a:lvl4pPr algn="ctr">
              <a:defRPr sz="1600">
                <a:solidFill>
                  <a:srgbClr val="323332"/>
                </a:solidFill>
              </a:defRPr>
            </a:lvl4pPr>
            <a:lvl5pPr algn="ctr">
              <a:defRPr sz="1600">
                <a:solidFill>
                  <a:srgbClr val="323332"/>
                </a:solidFill>
              </a:defRPr>
            </a:lvl5pPr>
            <a:lvl6pPr>
              <a:defRPr sz="1600"/>
            </a:lvl6pPr>
            <a:lvl7pPr>
              <a:defRPr sz="1600"/>
            </a:lvl7pPr>
            <a:lvl8pPr>
              <a:defRPr sz="1600"/>
            </a:lvl8pPr>
            <a:lvl9pPr>
              <a:defRPr sz="1600"/>
            </a:lvl9pPr>
          </a:lstStyle>
          <a:p>
            <a:pPr marR="0" lvl="0" algn="l" defTabSz="914400" rtl="0" eaLnBrk="1" fontAlgn="auto" latinLnBrk="0" hangingPunct="1">
              <a:lnSpc>
                <a:spcPct val="100000"/>
              </a:lnSpc>
              <a:spcBef>
                <a:spcPct val="20000"/>
              </a:spcBef>
              <a:spcAft>
                <a:spcPts val="600"/>
              </a:spcAft>
              <a:buClrTx/>
              <a:buSzTx/>
              <a:tabLst/>
              <a:defRPr/>
            </a:pPr>
            <a:r>
              <a:rPr lang="en-US" sz="1600" b="1" dirty="0" smtClean="0">
                <a:latin typeface="BetaSans Normal" pitchFamily="50" charset="0"/>
              </a:rPr>
              <a:t>We have </a:t>
            </a:r>
            <a:r>
              <a:rPr lang="en-US" sz="1600" b="1" dirty="0" err="1" smtClean="0">
                <a:latin typeface="BetaSans Normal" pitchFamily="50" charset="0"/>
              </a:rPr>
              <a:t>summarised</a:t>
            </a:r>
            <a:r>
              <a:rPr lang="en-US" sz="1600" b="1" dirty="0" smtClean="0">
                <a:latin typeface="BetaSans Normal" pitchFamily="50" charset="0"/>
              </a:rPr>
              <a:t> our survival strategy to our motto: </a:t>
            </a:r>
          </a:p>
          <a:p>
            <a:pPr marR="0" lvl="0" defTabSz="914400" rtl="0" eaLnBrk="1" fontAlgn="auto" latinLnBrk="0" hangingPunct="1">
              <a:lnSpc>
                <a:spcPct val="100000"/>
              </a:lnSpc>
              <a:spcBef>
                <a:spcPct val="20000"/>
              </a:spcBef>
              <a:spcAft>
                <a:spcPts val="0"/>
              </a:spcAft>
              <a:buClrTx/>
              <a:buSzTx/>
              <a:tabLst/>
              <a:defRPr/>
            </a:pPr>
            <a:r>
              <a:rPr lang="en-US" sz="2000" b="1" i="1" dirty="0" smtClean="0">
                <a:latin typeface="BetaSans Normal" pitchFamily="50" charset="0"/>
              </a:rPr>
              <a:t>We do the things that the others don’t!</a:t>
            </a:r>
          </a:p>
          <a:p>
            <a:pPr marR="0" lvl="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R="0" lvl="0" algn="l" defTabSz="914400" rtl="0" eaLnBrk="1" fontAlgn="auto" latinLnBrk="0" hangingPunct="1">
              <a:lnSpc>
                <a:spcPct val="100000"/>
              </a:lnSpc>
              <a:spcBef>
                <a:spcPct val="20000"/>
              </a:spcBef>
              <a:spcAft>
                <a:spcPts val="0"/>
              </a:spcAft>
              <a:buClrTx/>
              <a:buSzTx/>
              <a:tabLst/>
              <a:defRPr/>
            </a:pPr>
            <a:r>
              <a:rPr lang="en-US" sz="1600" dirty="0" smtClean="0">
                <a:latin typeface="BetaSans Normal" pitchFamily="50" charset="0"/>
              </a:rPr>
              <a:t>The key functions that we have found important in our survival are:</a:t>
            </a:r>
          </a:p>
          <a:p>
            <a:pPr marL="447675" marR="0" lvl="0" indent="-447675"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Flexibility within the company – No boundaries between the </a:t>
            </a:r>
            <a:r>
              <a:rPr lang="en-US" sz="1600" dirty="0" err="1" smtClean="0">
                <a:latin typeface="BetaSans Normal" pitchFamily="50" charset="0"/>
              </a:rPr>
              <a:t>organisations</a:t>
            </a:r>
            <a:endParaRPr lang="en-US" sz="1600" dirty="0" smtClean="0">
              <a:latin typeface="BetaSans Normal" pitchFamily="50" charset="0"/>
            </a:endParaRPr>
          </a:p>
          <a:p>
            <a:pPr marL="447675" marR="0" lvl="0" indent="-447675"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Flexibility in working hours/times, travelling</a:t>
            </a:r>
          </a:p>
          <a:p>
            <a:pPr marL="447675" marR="0" lvl="0" indent="-447675"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Expanding the scope of technical services </a:t>
            </a:r>
          </a:p>
          <a:p>
            <a:pPr marL="904875" lvl="1" indent="-447675" algn="l">
              <a:spcBef>
                <a:spcPct val="20000"/>
              </a:spcBef>
              <a:buFont typeface="Wingdings" pitchFamily="2" charset="2"/>
              <a:buChar char="§"/>
              <a:defRPr/>
            </a:pPr>
            <a:r>
              <a:rPr lang="en-US" sz="1200" dirty="0" smtClean="0">
                <a:latin typeface="BetaSans Normal" pitchFamily="50" charset="0"/>
              </a:rPr>
              <a:t>Ultra-light  aircraft</a:t>
            </a:r>
          </a:p>
          <a:p>
            <a:pPr marL="904875" lvl="1" indent="-447675" algn="l">
              <a:spcBef>
                <a:spcPct val="20000"/>
              </a:spcBef>
              <a:buFont typeface="Wingdings" pitchFamily="2" charset="2"/>
              <a:buChar char="§"/>
              <a:defRPr/>
            </a:pPr>
            <a:r>
              <a:rPr lang="en-US" sz="1200" dirty="0" smtClean="0">
                <a:latin typeface="BetaSans Normal" pitchFamily="50" charset="0"/>
              </a:rPr>
              <a:t>Rare aircraft types (P.68 </a:t>
            </a:r>
            <a:r>
              <a:rPr lang="en-US" sz="1200" dirty="0" err="1" smtClean="0">
                <a:latin typeface="BetaSans Normal" pitchFamily="50" charset="0"/>
              </a:rPr>
              <a:t>Partenavia</a:t>
            </a:r>
            <a:r>
              <a:rPr lang="en-US" sz="1200" dirty="0" smtClean="0">
                <a:latin typeface="BetaSans Normal" pitchFamily="50" charset="0"/>
              </a:rPr>
              <a:t>, </a:t>
            </a:r>
            <a:r>
              <a:rPr lang="en-US" sz="1200" dirty="0" err="1" smtClean="0">
                <a:latin typeface="BetaSans Normal" pitchFamily="50" charset="0"/>
              </a:rPr>
              <a:t>Xtremeair</a:t>
            </a:r>
            <a:r>
              <a:rPr lang="en-US" sz="1200" dirty="0" smtClean="0">
                <a:latin typeface="BetaSans Normal" pitchFamily="50" charset="0"/>
              </a:rPr>
              <a:t>, </a:t>
            </a:r>
            <a:r>
              <a:rPr lang="en-US" sz="1200" dirty="0" err="1" smtClean="0">
                <a:latin typeface="BetaSans Normal" pitchFamily="50" charset="0"/>
              </a:rPr>
              <a:t>Stemme</a:t>
            </a:r>
            <a:r>
              <a:rPr lang="en-US" sz="1200" dirty="0" smtClean="0">
                <a:latin typeface="BetaSans Normal" pitchFamily="50" charset="0"/>
              </a:rPr>
              <a:t>) </a:t>
            </a:r>
          </a:p>
          <a:p>
            <a:pPr marL="447675" marR="0" lvl="0" indent="-447675"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US" sz="1600" dirty="0" smtClean="0">
                <a:latin typeface="BetaSans Normal" pitchFamily="50" charset="0"/>
              </a:rPr>
              <a:t>Completely new services</a:t>
            </a:r>
          </a:p>
          <a:p>
            <a:pPr marL="904875" lvl="1" indent="-447675" algn="l">
              <a:spcBef>
                <a:spcPct val="20000"/>
              </a:spcBef>
              <a:buFont typeface="Wingdings" pitchFamily="2" charset="2"/>
              <a:buChar char="§"/>
              <a:defRPr/>
            </a:pPr>
            <a:r>
              <a:rPr lang="en-US" sz="1200" dirty="0" smtClean="0">
                <a:latin typeface="BetaSans Normal" pitchFamily="50" charset="0"/>
              </a:rPr>
              <a:t>Aircraft sales</a:t>
            </a:r>
          </a:p>
          <a:p>
            <a:pPr marL="904875" lvl="1" indent="-447675" algn="l">
              <a:spcBef>
                <a:spcPct val="20000"/>
              </a:spcBef>
              <a:buFont typeface="Wingdings" pitchFamily="2" charset="2"/>
              <a:buChar char="§"/>
              <a:defRPr/>
            </a:pPr>
            <a:r>
              <a:rPr lang="en-US" sz="1200" dirty="0" smtClean="0">
                <a:latin typeface="BetaSans Normal" pitchFamily="50" charset="0"/>
              </a:rPr>
              <a:t>EASA Part-21 Subpart J  Design </a:t>
            </a:r>
            <a:r>
              <a:rPr lang="en-US" sz="1200" dirty="0" err="1" smtClean="0">
                <a:latin typeface="BetaSans Normal" pitchFamily="50" charset="0"/>
              </a:rPr>
              <a:t>Organisation</a:t>
            </a:r>
            <a:r>
              <a:rPr lang="en-US" sz="1200" dirty="0" smtClean="0">
                <a:latin typeface="BetaSans Normal" pitchFamily="50" charset="0"/>
              </a:rPr>
              <a:t> (in cooperation with BAM) </a:t>
            </a:r>
          </a:p>
          <a:p>
            <a:pPr marL="447675" indent="-447675" algn="l">
              <a:spcBef>
                <a:spcPct val="20000"/>
              </a:spcBef>
              <a:buFont typeface="Wingdings" pitchFamily="2" charset="2"/>
              <a:buChar char="§"/>
              <a:defRPr/>
            </a:pPr>
            <a:r>
              <a:rPr lang="en-US" sz="1600" dirty="0" smtClean="0">
                <a:latin typeface="BetaSans Normal" pitchFamily="50" charset="0"/>
              </a:rPr>
              <a:t>AOC operations (If the customers won’t fly – we will).</a:t>
            </a:r>
          </a:p>
          <a:p>
            <a:pPr marL="904875" lvl="1" indent="-447675" algn="l">
              <a:spcBef>
                <a:spcPct val="20000"/>
              </a:spcBef>
              <a:buFont typeface="Wingdings" pitchFamily="2" charset="2"/>
              <a:buChar char="§"/>
              <a:defRPr/>
            </a:pPr>
            <a:r>
              <a:rPr lang="en-US" sz="1200" dirty="0" smtClean="0">
                <a:latin typeface="BetaSans Normal" pitchFamily="50" charset="0"/>
              </a:rPr>
              <a:t>Summer 2016 in Lahti and </a:t>
            </a:r>
            <a:r>
              <a:rPr lang="en-US" sz="1200" dirty="0" err="1" smtClean="0">
                <a:latin typeface="BetaSans Normal" pitchFamily="50" charset="0"/>
              </a:rPr>
              <a:t>Savonlinna</a:t>
            </a:r>
            <a:r>
              <a:rPr lang="en-US" sz="1200" dirty="0" smtClean="0">
                <a:latin typeface="BetaSans Normal" pitchFamily="50" charset="0"/>
              </a:rPr>
              <a:t>?</a:t>
            </a:r>
          </a:p>
          <a:p>
            <a:pPr marL="904875" lvl="1" indent="-447675" algn="l">
              <a:spcBef>
                <a:spcPct val="20000"/>
              </a:spcBef>
              <a:buFont typeface="Wingdings" pitchFamily="2" charset="2"/>
              <a:buChar char="§"/>
              <a:defRPr/>
            </a:pPr>
            <a:r>
              <a:rPr lang="en-US" sz="1200" dirty="0" smtClean="0">
                <a:latin typeface="BetaSans Normal" pitchFamily="50" charset="0"/>
              </a:rPr>
              <a:t>Line- and taxi flight operations are  in our plans also</a:t>
            </a:r>
            <a:endParaRPr lang="en-US" sz="2000" dirty="0" smtClean="0">
              <a:latin typeface="BetaSans Normal" pitchFamily="50" charset="0"/>
            </a:endParaRPr>
          </a:p>
          <a:p>
            <a:pPr marR="0" lvl="0" algn="l" defTabSz="914400" rtl="0" eaLnBrk="1" fontAlgn="auto" latinLnBrk="0" hangingPunct="1">
              <a:lnSpc>
                <a:spcPct val="100000"/>
              </a:lnSpc>
              <a:spcBef>
                <a:spcPct val="20000"/>
              </a:spcBef>
              <a:spcAft>
                <a:spcPts val="0"/>
              </a:spcAft>
              <a:buClrTx/>
              <a:buSzTx/>
              <a:tabLst/>
              <a:defRPr/>
            </a:pPr>
            <a:endParaRPr lang="en-US" sz="1600" b="1" dirty="0" smtClean="0">
              <a:latin typeface="BetaSans Normal" pitchFamily="50" charset="0"/>
            </a:endParaRPr>
          </a:p>
          <a:p>
            <a:pPr marR="0" lvl="0" algn="l" defTabSz="914400" rtl="0" eaLnBrk="1" fontAlgn="auto" latinLnBrk="0" hangingPunct="1">
              <a:lnSpc>
                <a:spcPct val="100000"/>
              </a:lnSpc>
              <a:spcBef>
                <a:spcPct val="20000"/>
              </a:spcBef>
              <a:spcAft>
                <a:spcPts val="0"/>
              </a:spcAft>
              <a:buClrTx/>
              <a:buSzTx/>
              <a:tabLst/>
              <a:defRPr/>
            </a:pPr>
            <a:endParaRPr lang="en-US" sz="1600" b="1" dirty="0" smtClean="0">
              <a:latin typeface="BetaSans Normal" pitchFamily="50" charset="0"/>
            </a:endParaRPr>
          </a:p>
          <a:p>
            <a:pPr marL="447675" marR="0" lvl="0" indent="-447675" algn="l" defTabSz="914400" rtl="0" eaLnBrk="1" fontAlgn="auto" latinLnBrk="0" hangingPunct="1">
              <a:lnSpc>
                <a:spcPct val="100000"/>
              </a:lnSpc>
              <a:spcBef>
                <a:spcPct val="20000"/>
              </a:spcBef>
              <a:spcAft>
                <a:spcPts val="0"/>
              </a:spcAft>
              <a:buClrTx/>
              <a:buSzTx/>
              <a:tabLst/>
              <a:defRPr/>
            </a:pPr>
            <a:endParaRPr lang="en-US" sz="1600" b="1"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1"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dirty="0" smtClean="0">
              <a:latin typeface="BetaSans Normal" pitchFamily="50"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1600" baseline="0" dirty="0" smtClean="0">
              <a:latin typeface="BetaSans Normal" pitchFamily="50" charset="0"/>
            </a:endParaRPr>
          </a:p>
        </p:txBody>
      </p:sp>
      <p:sp>
        <p:nvSpPr>
          <p:cNvPr id="8" name="Päivämäärän paikkamerkki 6"/>
          <p:cNvSpPr>
            <a:spLocks noGrp="1"/>
          </p:cNvSpPr>
          <p:nvPr>
            <p:ph type="dt" sz="half" idx="10"/>
          </p:nvPr>
        </p:nvSpPr>
        <p:spPr>
          <a:xfrm>
            <a:off x="457200" y="6356350"/>
            <a:ext cx="2133600" cy="365125"/>
          </a:xfrm>
        </p:spPr>
        <p:txBody>
          <a:bodyPr/>
          <a:lstStyle/>
          <a:p>
            <a:r>
              <a:rPr lang="fi-FI" dirty="0" smtClean="0">
                <a:latin typeface="BetaSans Normal" pitchFamily="50" charset="0"/>
              </a:rPr>
              <a:t>12.11.2015</a:t>
            </a:r>
            <a:endParaRPr lang="fi-FI" dirty="0">
              <a:latin typeface="BetaSans Normal" pitchFamily="50" charset="0"/>
            </a:endParaRPr>
          </a:p>
        </p:txBody>
      </p:sp>
      <p:sp>
        <p:nvSpPr>
          <p:cNvPr id="9" name="Alatunnisteen paikkamerkki 7"/>
          <p:cNvSpPr>
            <a:spLocks noGrp="1"/>
          </p:cNvSpPr>
          <p:nvPr>
            <p:ph type="ftr" sz="quarter" idx="11"/>
          </p:nvPr>
        </p:nvSpPr>
        <p:spPr>
          <a:xfrm>
            <a:off x="3124200" y="6356350"/>
            <a:ext cx="2895600" cy="365125"/>
          </a:xfrm>
        </p:spPr>
        <p:txBody>
          <a:bodyPr/>
          <a:lstStyle/>
          <a:p>
            <a:r>
              <a:rPr lang="en-US" dirty="0" smtClean="0">
                <a:latin typeface="BetaSans Normal" pitchFamily="50" charset="0"/>
              </a:rPr>
              <a:t>ALMT Oy - EAVA Aviation Seminar</a:t>
            </a:r>
            <a:endParaRPr lang="en-US" dirty="0">
              <a:latin typeface="BetaSans Normal" pitchFamily="50" charset="0"/>
            </a:endParaRPr>
          </a:p>
        </p:txBody>
      </p:sp>
      <p:sp>
        <p:nvSpPr>
          <p:cNvPr id="10" name="Dian numeron paikkamerkki 8"/>
          <p:cNvSpPr>
            <a:spLocks noGrp="1"/>
          </p:cNvSpPr>
          <p:nvPr>
            <p:ph type="sldNum" sz="quarter" idx="12"/>
          </p:nvPr>
        </p:nvSpPr>
        <p:spPr>
          <a:xfrm>
            <a:off x="6553200" y="6356350"/>
            <a:ext cx="2133600" cy="365125"/>
          </a:xfrm>
        </p:spPr>
        <p:txBody>
          <a:bodyPr/>
          <a:lstStyle/>
          <a:p>
            <a:fld id="{88AB1CF1-31D1-A24C-9E03-B24B63DB86C8}" type="slidenum">
              <a:rPr lang="fi-FI" smtClean="0">
                <a:latin typeface="BetaSans Normal" pitchFamily="50" charset="0"/>
              </a:rPr>
              <a:pPr/>
              <a:t>9</a:t>
            </a:fld>
            <a:endParaRPr lang="fi-FI">
              <a:latin typeface="BetaSans Normal" pitchFamily="50" charset="0"/>
            </a:endParaRPr>
          </a:p>
        </p:txBody>
      </p:sp>
      <p:pic>
        <p:nvPicPr>
          <p:cNvPr id="11" name="Kuva 10" descr="ALMT_P_2015_W.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81854" y="476672"/>
            <a:ext cx="2478107" cy="725448"/>
          </a:xfrm>
          <a:prstGeom prst="rect">
            <a:avLst/>
          </a:prstGeom>
        </p:spPr>
      </p:pic>
      <p:sp>
        <p:nvSpPr>
          <p:cNvPr id="12" name="Otsikko 1"/>
          <p:cNvSpPr txBox="1">
            <a:spLocks/>
          </p:cNvSpPr>
          <p:nvPr/>
        </p:nvSpPr>
        <p:spPr>
          <a:xfrm>
            <a:off x="1691680" y="332656"/>
            <a:ext cx="7416824" cy="1008113"/>
          </a:xfrm>
          <a:prstGeom prst="rect">
            <a:avLst/>
          </a:prstGeom>
        </p:spPr>
        <p:txBody>
          <a:bodyPr vert="horz" lIns="91440" tIns="45720" rIns="91440" bIns="45720" rtlCol="0" anchor="ctr">
            <a:normAutofit/>
          </a:bodyPr>
          <a:lstStyle>
            <a:lvl1pPr>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BetaSans Normal" pitchFamily="50" charset="0"/>
                <a:ea typeface="+mj-ea"/>
                <a:cs typeface="+mj-cs"/>
              </a:rPr>
              <a:t>What we have </a:t>
            </a:r>
            <a:r>
              <a:rPr lang="en-US" sz="2800" dirty="0" smtClean="0">
                <a:solidFill>
                  <a:schemeClr val="bg1"/>
                </a:solidFill>
                <a:latin typeface="BetaSans Normal" pitchFamily="50" charset="0"/>
                <a:ea typeface="+mj-ea"/>
                <a:cs typeface="+mj-cs"/>
              </a:rPr>
              <a:t>done?</a:t>
            </a:r>
            <a:endParaRPr kumimoji="0" lang="en-US" sz="2800" b="0" i="0" u="none" strike="noStrike" kern="1200" cap="none" spc="0" normalizeH="0" baseline="0" dirty="0">
              <a:ln>
                <a:noFill/>
              </a:ln>
              <a:solidFill>
                <a:schemeClr val="bg1"/>
              </a:solidFill>
              <a:effectLst/>
              <a:uLnTx/>
              <a:uFillTx/>
              <a:latin typeface="BetaSans Normal" pitchFamily="50" charset="0"/>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929</TotalTime>
  <Words>1211</Words>
  <Application>Microsoft Office PowerPoint</Application>
  <PresentationFormat>Näytössä katseltava diaesitys (4:3)</PresentationFormat>
  <Paragraphs>313</Paragraphs>
  <Slides>11</Slides>
  <Notes>0</Notes>
  <HiddenSlides>0</HiddenSlides>
  <MMClips>0</MMClips>
  <ScaleCrop>false</ScaleCrop>
  <HeadingPairs>
    <vt:vector size="4" baseType="variant">
      <vt:variant>
        <vt:lpstr>Teema</vt:lpstr>
      </vt:variant>
      <vt:variant>
        <vt:i4>1</vt:i4>
      </vt:variant>
      <vt:variant>
        <vt:lpstr>Dian otsikot</vt:lpstr>
      </vt:variant>
      <vt:variant>
        <vt:i4>11</vt:i4>
      </vt:variant>
    </vt:vector>
  </HeadingPairs>
  <TitlesOfParts>
    <vt:vector size="12" baseType="lpstr">
      <vt:lpstr>Office-teema</vt:lpstr>
      <vt:lpstr>Dia 1</vt:lpstr>
      <vt:lpstr>Dia 2</vt:lpstr>
      <vt:lpstr>Dia 3</vt:lpstr>
      <vt:lpstr>Dia 4</vt:lpstr>
      <vt:lpstr>Dia 5</vt:lpstr>
      <vt:lpstr>Dia 6</vt:lpstr>
      <vt:lpstr>Dia 7</vt:lpstr>
      <vt:lpstr>Dia 8</vt:lpstr>
      <vt:lpstr>Dia 9</vt:lpstr>
      <vt:lpstr>Dia 10</vt:lpstr>
      <vt:lpstr>Dia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Heikki Kunttu</dc:creator>
  <cp:lastModifiedBy>Heikki Kunttu</cp:lastModifiedBy>
  <cp:revision>78</cp:revision>
  <dcterms:created xsi:type="dcterms:W3CDTF">2015-11-09T09:30:03Z</dcterms:created>
  <dcterms:modified xsi:type="dcterms:W3CDTF">2015-11-11T22:25:03Z</dcterms:modified>
</cp:coreProperties>
</file>