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97" r:id="rId4"/>
    <p:sldId id="284" r:id="rId5"/>
    <p:sldId id="291" r:id="rId6"/>
    <p:sldId id="289" r:id="rId7"/>
    <p:sldId id="277" r:id="rId8"/>
    <p:sldId id="278" r:id="rId9"/>
    <p:sldId id="279" r:id="rId10"/>
    <p:sldId id="280" r:id="rId11"/>
    <p:sldId id="292" r:id="rId12"/>
    <p:sldId id="293" r:id="rId13"/>
    <p:sldId id="285" r:id="rId14"/>
    <p:sldId id="325" r:id="rId15"/>
    <p:sldId id="260" r:id="rId16"/>
    <p:sldId id="274" r:id="rId17"/>
    <p:sldId id="261" r:id="rId18"/>
    <p:sldId id="263" r:id="rId19"/>
    <p:sldId id="264" r:id="rId20"/>
    <p:sldId id="273" r:id="rId21"/>
    <p:sldId id="265" r:id="rId22"/>
    <p:sldId id="266" r:id="rId23"/>
    <p:sldId id="294" r:id="rId24"/>
    <p:sldId id="270" r:id="rId25"/>
    <p:sldId id="303" r:id="rId26"/>
    <p:sldId id="304" r:id="rId27"/>
    <p:sldId id="305" r:id="rId28"/>
    <p:sldId id="306" r:id="rId29"/>
    <p:sldId id="307" r:id="rId30"/>
    <p:sldId id="311" r:id="rId31"/>
    <p:sldId id="308" r:id="rId32"/>
    <p:sldId id="309" r:id="rId33"/>
    <p:sldId id="310" r:id="rId34"/>
    <p:sldId id="324" r:id="rId35"/>
    <p:sldId id="312" r:id="rId36"/>
    <p:sldId id="313" r:id="rId37"/>
    <p:sldId id="314" r:id="rId38"/>
    <p:sldId id="315" r:id="rId39"/>
    <p:sldId id="316" r:id="rId40"/>
    <p:sldId id="317" r:id="rId41"/>
    <p:sldId id="318" r:id="rId42"/>
    <p:sldId id="319" r:id="rId43"/>
    <p:sldId id="320" r:id="rId44"/>
    <p:sldId id="321" r:id="rId45"/>
    <p:sldId id="322" r:id="rId4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8" autoAdjust="0"/>
    <p:restoredTop sz="94620" autoAdjust="0"/>
  </p:normalViewPr>
  <p:slideViewPr>
    <p:cSldViewPr>
      <p:cViewPr varScale="1">
        <p:scale>
          <a:sx n="67" d="100"/>
          <a:sy n="67" d="100"/>
        </p:scale>
        <p:origin x="-108" y="-9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FA1D2-E62E-4A5B-BFBF-660C315E70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89775D7B-3DEC-4B08-A1D7-4967F352A4B1}">
      <dgm:prSet/>
      <dgm:spPr/>
      <dgm:t>
        <a:bodyPr/>
        <a:lstStyle/>
        <a:p>
          <a:pPr algn="ctr" rtl="0"/>
          <a:r>
            <a:rPr lang="sv-SE" kern="2400" baseline="0" dirty="0" smtClean="0"/>
            <a:t>Back to the </a:t>
          </a:r>
          <a:r>
            <a:rPr lang="sv-SE" sz="2400" kern="2400" baseline="0" dirty="0" err="1" smtClean="0"/>
            <a:t>Future</a:t>
          </a:r>
          <a:r>
            <a:rPr lang="sv-SE" kern="2400" baseline="0" dirty="0" smtClean="0"/>
            <a:t/>
          </a:r>
          <a:br>
            <a:rPr lang="sv-SE" kern="2400" baseline="0" dirty="0" smtClean="0"/>
          </a:br>
          <a:endParaRPr lang="sv-SE" kern="2400" baseline="0" dirty="0"/>
        </a:p>
      </dgm:t>
    </dgm:pt>
    <dgm:pt modelId="{6374096F-92A8-41A0-B6AB-DA3BB2D82A4F}" type="parTrans" cxnId="{1924C29C-627E-435F-BCE1-B59D0751D4FF}">
      <dgm:prSet/>
      <dgm:spPr/>
      <dgm:t>
        <a:bodyPr/>
        <a:lstStyle/>
        <a:p>
          <a:endParaRPr lang="sv-SE"/>
        </a:p>
      </dgm:t>
    </dgm:pt>
    <dgm:pt modelId="{402B09A8-140F-46D4-B589-C9DEE4ACA39C}" type="sibTrans" cxnId="{1924C29C-627E-435F-BCE1-B59D0751D4FF}">
      <dgm:prSet/>
      <dgm:spPr/>
      <dgm:t>
        <a:bodyPr/>
        <a:lstStyle/>
        <a:p>
          <a:endParaRPr lang="sv-SE"/>
        </a:p>
      </dgm:t>
    </dgm:pt>
    <dgm:pt modelId="{EEDBA610-ACB7-4F66-BF68-2155ADF1FA4D}" type="pres">
      <dgm:prSet presAssocID="{921FA1D2-E62E-4A5B-BFBF-660C315E7074}" presName="linear" presStyleCnt="0">
        <dgm:presLayoutVars>
          <dgm:animLvl val="lvl"/>
          <dgm:resizeHandles val="exact"/>
        </dgm:presLayoutVars>
      </dgm:prSet>
      <dgm:spPr/>
      <dgm:t>
        <a:bodyPr/>
        <a:lstStyle/>
        <a:p>
          <a:endParaRPr lang="sv-SE"/>
        </a:p>
      </dgm:t>
    </dgm:pt>
    <dgm:pt modelId="{59CA4D1C-18BB-4C1D-9528-4348FA6B2C3C}" type="pres">
      <dgm:prSet presAssocID="{89775D7B-3DEC-4B08-A1D7-4967F352A4B1}" presName="parentText" presStyleLbl="node1" presStyleIdx="0" presStyleCnt="1" custScaleY="186762">
        <dgm:presLayoutVars>
          <dgm:chMax val="0"/>
          <dgm:bulletEnabled val="1"/>
        </dgm:presLayoutVars>
      </dgm:prSet>
      <dgm:spPr/>
      <dgm:t>
        <a:bodyPr/>
        <a:lstStyle/>
        <a:p>
          <a:endParaRPr lang="sv-SE"/>
        </a:p>
      </dgm:t>
    </dgm:pt>
  </dgm:ptLst>
  <dgm:cxnLst>
    <dgm:cxn modelId="{1924C29C-627E-435F-BCE1-B59D0751D4FF}" srcId="{921FA1D2-E62E-4A5B-BFBF-660C315E7074}" destId="{89775D7B-3DEC-4B08-A1D7-4967F352A4B1}" srcOrd="0" destOrd="0" parTransId="{6374096F-92A8-41A0-B6AB-DA3BB2D82A4F}" sibTransId="{402B09A8-140F-46D4-B589-C9DEE4ACA39C}"/>
    <dgm:cxn modelId="{26B3B3DA-9C23-4052-AB73-79566939CBAF}" type="presOf" srcId="{921FA1D2-E62E-4A5B-BFBF-660C315E7074}" destId="{EEDBA610-ACB7-4F66-BF68-2155ADF1FA4D}" srcOrd="0" destOrd="0" presId="urn:microsoft.com/office/officeart/2005/8/layout/vList2"/>
    <dgm:cxn modelId="{8220D877-7639-4A20-B3BC-2D9F7B20451B}" type="presOf" srcId="{89775D7B-3DEC-4B08-A1D7-4967F352A4B1}" destId="{59CA4D1C-18BB-4C1D-9528-4348FA6B2C3C}" srcOrd="0" destOrd="0" presId="urn:microsoft.com/office/officeart/2005/8/layout/vList2"/>
    <dgm:cxn modelId="{D7D8697A-2ADE-46F9-9603-30123EF27F18}" type="presParOf" srcId="{EEDBA610-ACB7-4F66-BF68-2155ADF1FA4D}" destId="{59CA4D1C-18BB-4C1D-9528-4348FA6B2C3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A4D1C-18BB-4C1D-9528-4348FA6B2C3C}">
      <dsp:nvSpPr>
        <dsp:cNvPr id="0" name=""/>
        <dsp:cNvSpPr/>
      </dsp:nvSpPr>
      <dsp:spPr>
        <a:xfrm>
          <a:off x="0" y="1"/>
          <a:ext cx="7772400" cy="46805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lvl="0" algn="ctr" defTabSz="2800350" rtl="0">
            <a:lnSpc>
              <a:spcPct val="90000"/>
            </a:lnSpc>
            <a:spcBef>
              <a:spcPct val="0"/>
            </a:spcBef>
            <a:spcAft>
              <a:spcPct val="35000"/>
            </a:spcAft>
          </a:pPr>
          <a:r>
            <a:rPr lang="sv-SE" sz="6300" kern="2400" baseline="0" dirty="0" smtClean="0"/>
            <a:t>Back to the </a:t>
          </a:r>
          <a:r>
            <a:rPr lang="sv-SE" sz="6300" kern="2400" baseline="0" dirty="0" err="1" smtClean="0"/>
            <a:t>Future</a:t>
          </a:r>
          <a:r>
            <a:rPr lang="sv-SE" sz="6300" kern="2400" baseline="0" dirty="0" smtClean="0"/>
            <a:t/>
          </a:r>
          <a:br>
            <a:rPr lang="sv-SE" sz="6300" kern="2400" baseline="0" dirty="0" smtClean="0"/>
          </a:br>
          <a:endParaRPr lang="sv-SE" sz="6300" kern="2400" baseline="0" dirty="0"/>
        </a:p>
      </dsp:txBody>
      <dsp:txXfrm>
        <a:off x="228484" y="228485"/>
        <a:ext cx="7315432" cy="42235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7"/>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149762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320419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40"/>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40"/>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209272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21587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218090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144965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155676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3391141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200278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2"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380178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1"/>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F425D43-A784-419A-A8FD-0A941A3F3FA6}" type="datetimeFigureOut">
              <a:rPr lang="sv-SE" smtClean="0"/>
              <a:t>2015-11-09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CB27660C-0856-44B3-AEBF-A2678B591D89}" type="slidenum">
              <a:rPr lang="sv-SE" smtClean="0"/>
              <a:t>‹#›</a:t>
            </a:fld>
            <a:endParaRPr lang="sv-SE" dirty="0"/>
          </a:p>
        </p:txBody>
      </p:sp>
    </p:spTree>
    <p:extLst>
      <p:ext uri="{BB962C8B-B14F-4D97-AF65-F5344CB8AC3E}">
        <p14:creationId xmlns:p14="http://schemas.microsoft.com/office/powerpoint/2010/main" val="38071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25D43-A784-419A-A8FD-0A941A3F3FA6}" type="datetimeFigureOut">
              <a:rPr lang="sv-SE" smtClean="0"/>
              <a:t>2015-11-09</a:t>
            </a:fld>
            <a:endParaRPr lang="sv-SE" dirty="0"/>
          </a:p>
        </p:txBody>
      </p:sp>
      <p:sp>
        <p:nvSpPr>
          <p:cNvPr id="5" name="Platshållare för sidfot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7660C-0856-44B3-AEBF-A2678B591D89}" type="slidenum">
              <a:rPr lang="sv-SE" smtClean="0"/>
              <a:t>‹#›</a:t>
            </a:fld>
            <a:endParaRPr lang="sv-SE" dirty="0"/>
          </a:p>
        </p:txBody>
      </p:sp>
    </p:spTree>
    <p:extLst>
      <p:ext uri="{BB962C8B-B14F-4D97-AF65-F5344CB8AC3E}">
        <p14:creationId xmlns:p14="http://schemas.microsoft.com/office/powerpoint/2010/main" val="3037331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Word_Document1.docx"/></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8.emf"/><Relationship Id="rId4" Type="http://schemas.openxmlformats.org/officeDocument/2006/relationships/package" Target="../embeddings/Microsoft_Word_Document2.docx"/></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17701042"/>
              </p:ext>
            </p:extLst>
          </p:nvPr>
        </p:nvGraphicFramePr>
        <p:xfrm>
          <a:off x="685800" y="980730"/>
          <a:ext cx="777240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Underrubrik 2"/>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191324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EAA november 2015\TAC bilder\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7488831"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1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EAA november 2015\TAC bilder\TT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64704"/>
            <a:ext cx="7200800"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72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EAA november 2015\TAC bilder\Tur o Ret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728663"/>
            <a:ext cx="7694613" cy="539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8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1600" y="2413338"/>
            <a:ext cx="6984776" cy="1754326"/>
          </a:xfrm>
          <a:prstGeom prst="rect">
            <a:avLst/>
          </a:prstGeom>
        </p:spPr>
        <p:txBody>
          <a:bodyPr wrap="square">
            <a:spAutoFit/>
          </a:bodyPr>
          <a:lstStyle/>
          <a:p>
            <a:r>
              <a:rPr lang="en-US" b="1" dirty="0">
                <a:solidFill>
                  <a:schemeClr val="tx2"/>
                </a:solidFill>
              </a:rPr>
              <a:t>February 7, </a:t>
            </a:r>
            <a:r>
              <a:rPr lang="en-US" b="1" dirty="0" smtClean="0">
                <a:solidFill>
                  <a:schemeClr val="tx2"/>
                </a:solidFill>
              </a:rPr>
              <a:t>1992</a:t>
            </a:r>
          </a:p>
          <a:p>
            <a:endParaRPr lang="en-US" b="1" dirty="0">
              <a:solidFill>
                <a:schemeClr val="tx2"/>
              </a:solidFill>
            </a:endParaRPr>
          </a:p>
          <a:p>
            <a:r>
              <a:rPr lang="en-US" dirty="0" smtClean="0">
                <a:solidFill>
                  <a:schemeClr val="tx2"/>
                </a:solidFill>
              </a:rPr>
              <a:t>The </a:t>
            </a:r>
            <a:r>
              <a:rPr lang="en-US" dirty="0">
                <a:solidFill>
                  <a:schemeClr val="tx2"/>
                </a:solidFill>
              </a:rPr>
              <a:t>first officially recorded meetinq on establishing an aero college was held. Mati Sörmus, the Vice Director of Estonian Civil Aviation, chaired the meeting. Otto Taur recorded the minutes.The participants were Rein Porro, Teo Kruuner, Illar Vaks, Raivo Kask and August Kaasik.</a:t>
            </a:r>
            <a:endParaRPr lang="sv-SE" dirty="0">
              <a:solidFill>
                <a:schemeClr val="tx2"/>
              </a:solidFill>
            </a:endParaRPr>
          </a:p>
        </p:txBody>
      </p:sp>
    </p:spTree>
    <p:extLst>
      <p:ext uri="{BB962C8B-B14F-4D97-AF65-F5344CB8AC3E}">
        <p14:creationId xmlns:p14="http://schemas.microsoft.com/office/powerpoint/2010/main" val="103094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203148861"/>
              </p:ext>
            </p:extLst>
          </p:nvPr>
        </p:nvGraphicFramePr>
        <p:xfrm>
          <a:off x="827584" y="692696"/>
          <a:ext cx="7272808" cy="5328592"/>
        </p:xfrm>
        <a:graphic>
          <a:graphicData uri="http://schemas.openxmlformats.org/presentationml/2006/ole">
            <mc:AlternateContent xmlns:mc="http://schemas.openxmlformats.org/markup-compatibility/2006">
              <mc:Choice xmlns:v="urn:schemas-microsoft-com:vml" Requires="v">
                <p:oleObj spid="_x0000_s6148" name="Dokument" r:id="rId4" imgW="9789884" imgH="6795822" progId="Word.Document.12">
                  <p:embed/>
                </p:oleObj>
              </mc:Choice>
              <mc:Fallback>
                <p:oleObj name="Dokument" r:id="rId4" imgW="9789884" imgH="6795822" progId="Word.Document.12">
                  <p:embed/>
                  <p:pic>
                    <p:nvPicPr>
                      <p:cNvPr id="0" name=""/>
                      <p:cNvPicPr/>
                      <p:nvPr/>
                    </p:nvPicPr>
                    <p:blipFill>
                      <a:blip r:embed="rId5"/>
                      <a:stretch>
                        <a:fillRect/>
                      </a:stretch>
                    </p:blipFill>
                    <p:spPr>
                      <a:xfrm>
                        <a:off x="827584" y="692696"/>
                        <a:ext cx="7272808" cy="5328592"/>
                      </a:xfrm>
                      <a:prstGeom prst="rect">
                        <a:avLst/>
                      </a:prstGeom>
                    </p:spPr>
                  </p:pic>
                </p:oleObj>
              </mc:Fallback>
            </mc:AlternateContent>
          </a:graphicData>
        </a:graphic>
      </p:graphicFrame>
    </p:spTree>
    <p:extLst>
      <p:ext uri="{BB962C8B-B14F-4D97-AF65-F5344CB8AC3E}">
        <p14:creationId xmlns:p14="http://schemas.microsoft.com/office/powerpoint/2010/main" val="237005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EAA november 2015\TAC bilder\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7"/>
            <a:ext cx="741682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3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8" y="980728"/>
            <a:ext cx="7920880" cy="3139321"/>
          </a:xfrm>
          <a:prstGeom prst="rect">
            <a:avLst/>
          </a:prstGeom>
        </p:spPr>
        <p:txBody>
          <a:bodyPr wrap="square">
            <a:spAutoFit/>
          </a:bodyPr>
          <a:lstStyle/>
          <a:p>
            <a:r>
              <a:rPr lang="en-US" dirty="0"/>
              <a:t>   </a:t>
            </a:r>
            <a:r>
              <a:rPr lang="en-US" dirty="0">
                <a:solidFill>
                  <a:schemeClr val="tx2"/>
                </a:solidFill>
              </a:rPr>
              <a:t> </a:t>
            </a:r>
            <a:r>
              <a:rPr lang="en-US" dirty="0" smtClean="0">
                <a:solidFill>
                  <a:schemeClr val="tx2"/>
                </a:solidFill>
              </a:rPr>
              <a:t>Johannes </a:t>
            </a:r>
            <a:r>
              <a:rPr lang="en-US" dirty="0">
                <a:solidFill>
                  <a:schemeClr val="tx2"/>
                </a:solidFill>
              </a:rPr>
              <a:t>Tilk – mechanic</a:t>
            </a:r>
            <a:endParaRPr lang="sv-SE" dirty="0">
              <a:solidFill>
                <a:schemeClr val="tx2"/>
              </a:solidFill>
            </a:endParaRPr>
          </a:p>
          <a:p>
            <a:r>
              <a:rPr lang="en-US" dirty="0">
                <a:solidFill>
                  <a:schemeClr val="tx2"/>
                </a:solidFill>
              </a:rPr>
              <a:t>    Jüri Hirve pilot-instructor</a:t>
            </a:r>
            <a:endParaRPr lang="sv-SE" dirty="0">
              <a:solidFill>
                <a:schemeClr val="tx2"/>
              </a:solidFill>
            </a:endParaRPr>
          </a:p>
          <a:p>
            <a:r>
              <a:rPr lang="en-US" dirty="0">
                <a:solidFill>
                  <a:schemeClr val="tx2"/>
                </a:solidFill>
              </a:rPr>
              <a:t>   </a:t>
            </a:r>
            <a:r>
              <a:rPr lang="en-US" dirty="0" smtClean="0">
                <a:solidFill>
                  <a:schemeClr val="tx2"/>
                </a:solidFill>
              </a:rPr>
              <a:t> </a:t>
            </a:r>
            <a:r>
              <a:rPr lang="en-US" dirty="0">
                <a:solidFill>
                  <a:schemeClr val="tx2"/>
                </a:solidFill>
              </a:rPr>
              <a:t>Endel Käärt – pilot-instructor and Director of Ergon</a:t>
            </a:r>
            <a:endParaRPr lang="sv-SE" dirty="0">
              <a:solidFill>
                <a:schemeClr val="tx2"/>
              </a:solidFill>
            </a:endParaRPr>
          </a:p>
          <a:p>
            <a:r>
              <a:rPr lang="en-US" dirty="0">
                <a:solidFill>
                  <a:schemeClr val="tx2"/>
                </a:solidFill>
              </a:rPr>
              <a:t>   </a:t>
            </a:r>
            <a:r>
              <a:rPr lang="en-US" dirty="0" smtClean="0">
                <a:solidFill>
                  <a:schemeClr val="tx2"/>
                </a:solidFill>
              </a:rPr>
              <a:t> </a:t>
            </a:r>
            <a:r>
              <a:rPr lang="en-US" dirty="0">
                <a:solidFill>
                  <a:schemeClr val="tx2"/>
                </a:solidFill>
              </a:rPr>
              <a:t>Einar Redi – pilot-instructor</a:t>
            </a:r>
            <a:endParaRPr lang="sv-SE" dirty="0">
              <a:solidFill>
                <a:schemeClr val="tx2"/>
              </a:solidFill>
            </a:endParaRPr>
          </a:p>
          <a:p>
            <a:r>
              <a:rPr lang="en-US" dirty="0">
                <a:solidFill>
                  <a:schemeClr val="tx2"/>
                </a:solidFill>
              </a:rPr>
              <a:t>   </a:t>
            </a:r>
            <a:r>
              <a:rPr lang="en-US" dirty="0" smtClean="0">
                <a:solidFill>
                  <a:schemeClr val="tx2"/>
                </a:solidFill>
              </a:rPr>
              <a:t> </a:t>
            </a:r>
            <a:r>
              <a:rPr lang="en-US" dirty="0">
                <a:solidFill>
                  <a:schemeClr val="tx2"/>
                </a:solidFill>
              </a:rPr>
              <a:t>Jaan Kilusk –pilot-instructor</a:t>
            </a:r>
            <a:endParaRPr lang="sv-SE" dirty="0">
              <a:solidFill>
                <a:schemeClr val="tx2"/>
              </a:solidFill>
            </a:endParaRPr>
          </a:p>
          <a:p>
            <a:r>
              <a:rPr lang="en-US" dirty="0">
                <a:solidFill>
                  <a:schemeClr val="tx2"/>
                </a:solidFill>
              </a:rPr>
              <a:t>   </a:t>
            </a:r>
            <a:r>
              <a:rPr lang="en-US" dirty="0" smtClean="0">
                <a:solidFill>
                  <a:schemeClr val="tx2"/>
                </a:solidFill>
              </a:rPr>
              <a:t> </a:t>
            </a:r>
            <a:r>
              <a:rPr lang="en-US" dirty="0">
                <a:solidFill>
                  <a:schemeClr val="tx2"/>
                </a:solidFill>
              </a:rPr>
              <a:t>Jaan Ütsi – pilot-instructor</a:t>
            </a:r>
            <a:endParaRPr lang="sv-SE" dirty="0">
              <a:solidFill>
                <a:schemeClr val="tx2"/>
              </a:solidFill>
            </a:endParaRPr>
          </a:p>
          <a:p>
            <a:r>
              <a:rPr lang="en-US" dirty="0">
                <a:solidFill>
                  <a:schemeClr val="tx2"/>
                </a:solidFill>
              </a:rPr>
              <a:t>   </a:t>
            </a:r>
            <a:r>
              <a:rPr lang="en-US" dirty="0" smtClean="0">
                <a:solidFill>
                  <a:schemeClr val="tx2"/>
                </a:solidFill>
              </a:rPr>
              <a:t> </a:t>
            </a:r>
            <a:r>
              <a:rPr lang="en-US" dirty="0">
                <a:solidFill>
                  <a:schemeClr val="tx2"/>
                </a:solidFill>
              </a:rPr>
              <a:t>Kai Virves – interpreter</a:t>
            </a:r>
            <a:endParaRPr lang="sv-SE" dirty="0">
              <a:solidFill>
                <a:schemeClr val="tx2"/>
              </a:solidFill>
            </a:endParaRPr>
          </a:p>
          <a:p>
            <a:r>
              <a:rPr lang="en-US" dirty="0">
                <a:solidFill>
                  <a:schemeClr val="tx2"/>
                </a:solidFill>
              </a:rPr>
              <a:t>    </a:t>
            </a:r>
            <a:r>
              <a:rPr lang="en-US" dirty="0" smtClean="0">
                <a:solidFill>
                  <a:schemeClr val="tx2"/>
                </a:solidFill>
              </a:rPr>
              <a:t>Jüri </a:t>
            </a:r>
            <a:r>
              <a:rPr lang="en-US" dirty="0">
                <a:solidFill>
                  <a:schemeClr val="tx2"/>
                </a:solidFill>
              </a:rPr>
              <a:t>Päri – mechanic</a:t>
            </a:r>
            <a:endParaRPr lang="sv-SE" dirty="0">
              <a:solidFill>
                <a:schemeClr val="tx2"/>
              </a:solidFill>
            </a:endParaRPr>
          </a:p>
          <a:p>
            <a:r>
              <a:rPr lang="en-US" dirty="0">
                <a:solidFill>
                  <a:schemeClr val="tx2"/>
                </a:solidFill>
              </a:rPr>
              <a:t>    </a:t>
            </a:r>
            <a:r>
              <a:rPr lang="en-US" dirty="0" smtClean="0">
                <a:solidFill>
                  <a:schemeClr val="tx2"/>
                </a:solidFill>
              </a:rPr>
              <a:t>Tõnu </a:t>
            </a:r>
            <a:r>
              <a:rPr lang="en-US" dirty="0">
                <a:solidFill>
                  <a:schemeClr val="tx2"/>
                </a:solidFill>
              </a:rPr>
              <a:t>Malkki – pilot-instructor</a:t>
            </a:r>
            <a:endParaRPr lang="sv-SE" dirty="0">
              <a:solidFill>
                <a:schemeClr val="tx2"/>
              </a:solidFill>
            </a:endParaRPr>
          </a:p>
          <a:p>
            <a:r>
              <a:rPr lang="en-US" dirty="0">
                <a:solidFill>
                  <a:schemeClr val="tx2"/>
                </a:solidFill>
              </a:rPr>
              <a:t>   </a:t>
            </a:r>
            <a:r>
              <a:rPr lang="en-US" dirty="0" smtClean="0">
                <a:solidFill>
                  <a:schemeClr val="tx2"/>
                </a:solidFill>
              </a:rPr>
              <a:t> Anatoli </a:t>
            </a:r>
            <a:r>
              <a:rPr lang="en-US" dirty="0">
                <a:solidFill>
                  <a:schemeClr val="tx2"/>
                </a:solidFill>
              </a:rPr>
              <a:t>Roost – pilot-instructor</a:t>
            </a:r>
            <a:endParaRPr lang="sv-SE" dirty="0">
              <a:solidFill>
                <a:schemeClr val="tx2"/>
              </a:solidFill>
            </a:endParaRPr>
          </a:p>
          <a:p>
            <a:r>
              <a:rPr lang="en-US" dirty="0">
                <a:solidFill>
                  <a:schemeClr val="tx2"/>
                </a:solidFill>
              </a:rPr>
              <a:t>   </a:t>
            </a:r>
            <a:r>
              <a:rPr lang="en-US" dirty="0" smtClean="0">
                <a:solidFill>
                  <a:schemeClr val="tx2"/>
                </a:solidFill>
              </a:rPr>
              <a:t> Rein </a:t>
            </a:r>
            <a:r>
              <a:rPr lang="en-US" dirty="0">
                <a:solidFill>
                  <a:schemeClr val="tx2"/>
                </a:solidFill>
              </a:rPr>
              <a:t>Porro – pilot-instructor, Head of Licensing Department of Estonian CAA</a:t>
            </a:r>
            <a:endParaRPr lang="sv-SE" dirty="0">
              <a:solidFill>
                <a:schemeClr val="tx2"/>
              </a:solidFill>
            </a:endParaRPr>
          </a:p>
        </p:txBody>
      </p:sp>
    </p:spTree>
    <p:extLst>
      <p:ext uri="{BB962C8B-B14F-4D97-AF65-F5344CB8AC3E}">
        <p14:creationId xmlns:p14="http://schemas.microsoft.com/office/powerpoint/2010/main" val="16231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EAA november 2015\TAC bilder\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1052737"/>
            <a:ext cx="720080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EAA november 2015\TAC bilder\0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6712"/>
            <a:ext cx="7056784" cy="518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EAA november 2015\TAC bilder\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764704"/>
            <a:ext cx="7488832"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a:xfrm>
            <a:off x="827584" y="1600202"/>
            <a:ext cx="7488832" cy="4525963"/>
          </a:xfrm>
        </p:spPr>
        <p:txBody>
          <a:bodyPr>
            <a:normAutofit/>
          </a:bodyPr>
          <a:lstStyle/>
          <a:p>
            <a:endParaRPr lang="sv-SE" sz="1800" dirty="0"/>
          </a:p>
        </p:txBody>
      </p:sp>
      <p:sp>
        <p:nvSpPr>
          <p:cNvPr id="4" name="Rektangel 3"/>
          <p:cNvSpPr/>
          <p:nvPr/>
        </p:nvSpPr>
        <p:spPr>
          <a:xfrm>
            <a:off x="1259632" y="2690336"/>
            <a:ext cx="6696744" cy="1015663"/>
          </a:xfrm>
          <a:prstGeom prst="rect">
            <a:avLst/>
          </a:prstGeom>
        </p:spPr>
        <p:txBody>
          <a:bodyPr wrap="square">
            <a:spAutoFit/>
          </a:bodyPr>
          <a:lstStyle/>
          <a:p>
            <a:pPr algn="ctr"/>
            <a:r>
              <a:rPr lang="en-US" sz="2000" dirty="0">
                <a:solidFill>
                  <a:schemeClr val="tx2"/>
                </a:solidFill>
              </a:rPr>
              <a:t>This is a story about dedicated people </a:t>
            </a:r>
            <a:r>
              <a:rPr lang="en-US" sz="2000" dirty="0" smtClean="0">
                <a:solidFill>
                  <a:schemeClr val="tx2"/>
                </a:solidFill>
              </a:rPr>
              <a:t>in Estonia</a:t>
            </a:r>
            <a:endParaRPr lang="sv-SE" sz="2000" dirty="0">
              <a:solidFill>
                <a:schemeClr val="tx2"/>
              </a:solidFill>
            </a:endParaRPr>
          </a:p>
          <a:p>
            <a:pPr algn="ctr"/>
            <a:r>
              <a:rPr lang="en-US" sz="2000" dirty="0">
                <a:solidFill>
                  <a:schemeClr val="tx2"/>
                </a:solidFill>
              </a:rPr>
              <a:t>with the same aim and willing to work very hard</a:t>
            </a:r>
            <a:endParaRPr lang="sv-SE" sz="2000" dirty="0">
              <a:solidFill>
                <a:schemeClr val="tx2"/>
              </a:solidFill>
            </a:endParaRPr>
          </a:p>
          <a:p>
            <a:pPr algn="ctr"/>
            <a:r>
              <a:rPr lang="en-US" sz="2000" dirty="0">
                <a:solidFill>
                  <a:schemeClr val="tx2"/>
                </a:solidFill>
              </a:rPr>
              <a:t>to make a new future for Estonian aviation</a:t>
            </a:r>
            <a:endParaRPr lang="sv-SE" sz="2000" dirty="0">
              <a:solidFill>
                <a:schemeClr val="tx2"/>
              </a:solidFill>
            </a:endParaRPr>
          </a:p>
        </p:txBody>
      </p:sp>
    </p:spTree>
    <p:extLst>
      <p:ext uri="{BB962C8B-B14F-4D97-AF65-F5344CB8AC3E}">
        <p14:creationId xmlns:p14="http://schemas.microsoft.com/office/powerpoint/2010/main" val="213145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EAA november 2015\TAC bilder\05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6912767" cy="504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68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EAA november 2015\TAC bilder\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7272807"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8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EAA november 2015\TAC bilder\0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7056783"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76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54028863"/>
              </p:ext>
            </p:extLst>
          </p:nvPr>
        </p:nvGraphicFramePr>
        <p:xfrm>
          <a:off x="2771800" y="1268760"/>
          <a:ext cx="3312368" cy="3456383"/>
        </p:xfrm>
        <a:graphic>
          <a:graphicData uri="http://schemas.openxmlformats.org/presentationml/2006/ole">
            <mc:AlternateContent xmlns:mc="http://schemas.openxmlformats.org/markup-compatibility/2006">
              <mc:Choice xmlns:v="urn:schemas-microsoft-com:vml" Requires="v">
                <p:oleObj spid="_x0000_s2068" name="Acrobat Document" r:id="rId3" imgW="5143307" imgH="5152806" progId="AcroExch.Document.11">
                  <p:embed/>
                </p:oleObj>
              </mc:Choice>
              <mc:Fallback>
                <p:oleObj name="Acrobat Document" r:id="rId3" imgW="5143307" imgH="5152806" progId="AcroExch.Document.11">
                  <p:embed/>
                  <p:pic>
                    <p:nvPicPr>
                      <p:cNvPr id="0" name=""/>
                      <p:cNvPicPr/>
                      <p:nvPr/>
                    </p:nvPicPr>
                    <p:blipFill>
                      <a:blip r:embed="rId4"/>
                      <a:stretch>
                        <a:fillRect/>
                      </a:stretch>
                    </p:blipFill>
                    <p:spPr>
                      <a:xfrm>
                        <a:off x="2771800" y="1268760"/>
                        <a:ext cx="3312368" cy="3456383"/>
                      </a:xfrm>
                      <a:prstGeom prst="rect">
                        <a:avLst/>
                      </a:prstGeom>
                    </p:spPr>
                  </p:pic>
                </p:oleObj>
              </mc:Fallback>
            </mc:AlternateContent>
          </a:graphicData>
        </a:graphic>
      </p:graphicFrame>
    </p:spTree>
    <p:extLst>
      <p:ext uri="{BB962C8B-B14F-4D97-AF65-F5344CB8AC3E}">
        <p14:creationId xmlns:p14="http://schemas.microsoft.com/office/powerpoint/2010/main" val="35694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EAA november 2015\TAC bilder\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343025"/>
            <a:ext cx="11182350" cy="954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80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EAA november 2015\TAC bilder\ARN 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77988"/>
            <a:ext cx="5486400" cy="350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27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EAA november 2015\TAC bilder\ARN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57350"/>
            <a:ext cx="5486400" cy="354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1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EAA november 2015\TAC bilder\ARN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27200"/>
            <a:ext cx="5486400" cy="34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EAA november 2015\TAC bilder\ARN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16088"/>
            <a:ext cx="5486400" cy="342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9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EAA november 2015\TAC bilder\Graduation 19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14500"/>
            <a:ext cx="54864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41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5122" name="Picture 2" descr="C:\Users\admin\Desktop\74731_54_news_hub_68538_656x5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7560840" cy="500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8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Desktop\EAA november 2015\TAC bilder\Mart &amp; Oli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388" y="1727200"/>
            <a:ext cx="5483225" cy="34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esktop\EAA november 2015\TAC bilder\M&amp;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3" y="1670050"/>
            <a:ext cx="5437187" cy="351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8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Desktop\EAA november 2015\TAC bilder\M&amp;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1660525"/>
            <a:ext cx="5413375" cy="353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4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esktop\EAA november 2015\TAC bilder\PP klar\Graduation 19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695450"/>
            <a:ext cx="5480050" cy="346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55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34035" y="116632"/>
            <a:ext cx="7992888" cy="4247317"/>
          </a:xfrm>
          <a:prstGeom prst="rect">
            <a:avLst/>
          </a:prstGeom>
        </p:spPr>
        <p:txBody>
          <a:bodyPr wrap="square">
            <a:spAutoFit/>
          </a:bodyPr>
          <a:lstStyle/>
          <a:p>
            <a:endParaRPr lang="en-GB" dirty="0" smtClean="0"/>
          </a:p>
          <a:p>
            <a:endParaRPr lang="en-GB" dirty="0"/>
          </a:p>
          <a:p>
            <a:endParaRPr lang="en-GB" b="1" i="1" dirty="0" smtClean="0">
              <a:solidFill>
                <a:schemeClr val="accent1">
                  <a:lumMod val="75000"/>
                </a:schemeClr>
              </a:solidFill>
            </a:endParaRPr>
          </a:p>
          <a:p>
            <a:endParaRPr lang="sv-SE" dirty="0">
              <a:solidFill>
                <a:schemeClr val="accent1">
                  <a:lumMod val="75000"/>
                </a:schemeClr>
              </a:solidFill>
            </a:endParaRPr>
          </a:p>
          <a:p>
            <a:r>
              <a:rPr lang="en-GB" b="1" i="1" dirty="0">
                <a:solidFill>
                  <a:schemeClr val="tx2"/>
                </a:solidFill>
              </a:rPr>
              <a:t>1992</a:t>
            </a:r>
            <a:endParaRPr lang="sv-SE" dirty="0">
              <a:solidFill>
                <a:schemeClr val="tx2"/>
              </a:solidFill>
            </a:endParaRPr>
          </a:p>
          <a:p>
            <a:r>
              <a:rPr lang="en-GB" dirty="0">
                <a:solidFill>
                  <a:schemeClr val="tx2"/>
                </a:solidFill>
              </a:rPr>
              <a:t>Commercial Pilot training in Estonia on commission for the Estonian CAA. Training of</a:t>
            </a:r>
            <a:endParaRPr lang="sv-SE" dirty="0">
              <a:solidFill>
                <a:schemeClr val="tx2"/>
              </a:solidFill>
            </a:endParaRPr>
          </a:p>
          <a:p>
            <a:r>
              <a:rPr lang="en-GB" dirty="0">
                <a:solidFill>
                  <a:schemeClr val="tx2"/>
                </a:solidFill>
              </a:rPr>
              <a:t>Estonian flight instructors in modern western techniques and ICAO requirements.</a:t>
            </a:r>
            <a:endParaRPr lang="sv-SE" dirty="0">
              <a:solidFill>
                <a:schemeClr val="tx2"/>
              </a:solidFill>
            </a:endParaRPr>
          </a:p>
          <a:p>
            <a:r>
              <a:rPr lang="en-GB" dirty="0">
                <a:solidFill>
                  <a:schemeClr val="tx2"/>
                </a:solidFill>
              </a:rPr>
              <a:t>Lease of airplanes and technical support to Tartu Aviation College in Estonia.</a:t>
            </a:r>
            <a:endParaRPr lang="sv-SE" dirty="0">
              <a:solidFill>
                <a:schemeClr val="tx2"/>
              </a:solidFill>
            </a:endParaRPr>
          </a:p>
          <a:p>
            <a:r>
              <a:rPr lang="en-GB" dirty="0">
                <a:solidFill>
                  <a:schemeClr val="tx2"/>
                </a:solidFill>
              </a:rPr>
              <a:t> </a:t>
            </a:r>
            <a:endParaRPr lang="sv-SE" dirty="0">
              <a:solidFill>
                <a:schemeClr val="tx2"/>
              </a:solidFill>
            </a:endParaRPr>
          </a:p>
          <a:p>
            <a:r>
              <a:rPr lang="en-GB" b="1" i="1" dirty="0">
                <a:solidFill>
                  <a:schemeClr val="tx2"/>
                </a:solidFill>
              </a:rPr>
              <a:t>1993</a:t>
            </a:r>
            <a:endParaRPr lang="sv-SE" dirty="0">
              <a:solidFill>
                <a:schemeClr val="tx2"/>
              </a:solidFill>
            </a:endParaRPr>
          </a:p>
          <a:p>
            <a:r>
              <a:rPr lang="en-GB" dirty="0">
                <a:solidFill>
                  <a:schemeClr val="tx2"/>
                </a:solidFill>
              </a:rPr>
              <a:t>Renewed contract regarding 3 400 hours  flight training in Estonia.</a:t>
            </a:r>
            <a:endParaRPr lang="sv-SE" dirty="0">
              <a:solidFill>
                <a:schemeClr val="tx2"/>
              </a:solidFill>
            </a:endParaRPr>
          </a:p>
          <a:p>
            <a:r>
              <a:rPr lang="en-GB" dirty="0">
                <a:solidFill>
                  <a:schemeClr val="tx2"/>
                </a:solidFill>
              </a:rPr>
              <a:t> </a:t>
            </a:r>
            <a:endParaRPr lang="sv-SE" dirty="0">
              <a:solidFill>
                <a:schemeClr val="tx2"/>
              </a:solidFill>
            </a:endParaRPr>
          </a:p>
          <a:p>
            <a:r>
              <a:rPr lang="en-GB" b="1" i="1" dirty="0">
                <a:solidFill>
                  <a:schemeClr val="tx2"/>
                </a:solidFill>
              </a:rPr>
              <a:t>1994</a:t>
            </a:r>
            <a:endParaRPr lang="sv-SE" dirty="0">
              <a:solidFill>
                <a:schemeClr val="tx2"/>
              </a:solidFill>
            </a:endParaRPr>
          </a:p>
          <a:p>
            <a:r>
              <a:rPr lang="en-GB" dirty="0">
                <a:solidFill>
                  <a:schemeClr val="tx2"/>
                </a:solidFill>
              </a:rPr>
              <a:t>Commercial Pilot training at secondary school level on commission by the Västerås City </a:t>
            </a:r>
            <a:r>
              <a:rPr lang="en-GB" dirty="0" smtClean="0">
                <a:solidFill>
                  <a:schemeClr val="tx2"/>
                </a:solidFill>
              </a:rPr>
              <a:t>School </a:t>
            </a:r>
            <a:r>
              <a:rPr lang="en-GB" dirty="0">
                <a:solidFill>
                  <a:schemeClr val="tx2"/>
                </a:solidFill>
              </a:rPr>
              <a:t>board. Hangar 5 receives JAR-145 approval.</a:t>
            </a:r>
            <a:endParaRPr lang="sv-SE" dirty="0">
              <a:solidFill>
                <a:schemeClr val="tx2"/>
              </a:solidFill>
            </a:endParaRPr>
          </a:p>
        </p:txBody>
      </p:sp>
    </p:spTree>
    <p:extLst>
      <p:ext uri="{BB962C8B-B14F-4D97-AF65-F5344CB8AC3E}">
        <p14:creationId xmlns:p14="http://schemas.microsoft.com/office/powerpoint/2010/main" val="35278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esktop\EAA november 2015\TAC bilder\ATC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75" y="1631950"/>
            <a:ext cx="5376863"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36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dmin\Desktop\EAA november 2015\TAC bilder\ATC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625600"/>
            <a:ext cx="5362575"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3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Desktop\EAA november 2015\TAC bilder\ATC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631950"/>
            <a:ext cx="5362575"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48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Desktop\EAA november 2015\TAC bilder\Visit in Swede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2063750"/>
            <a:ext cx="5449887" cy="272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1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min\Desktop\EAA november 2015\TAC bilder\Kaido Kasa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746250"/>
            <a:ext cx="5480050"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64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EAA november 2015\Trip ESSB - Tal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19"/>
            <a:ext cx="9143999" cy="511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94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dmin\Desktop\EAA november 2015\TAC bilder\Yak 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39900"/>
            <a:ext cx="5486400"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95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Desktop\EAA november 2015\TAC bilder\Estonian t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25" y="1631950"/>
            <a:ext cx="5440363"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1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dmin\Desktop\EAA november 2015\TAC bilder\Mat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1906588"/>
            <a:ext cx="4535487" cy="304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min\Desktop\EAA november 2015\TAC bilder\Softw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485775"/>
            <a:ext cx="48387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52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EAA november 2015\TAC bilder\PP klar\Frågeteck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250507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89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392650693"/>
              </p:ext>
            </p:extLst>
          </p:nvPr>
        </p:nvGraphicFramePr>
        <p:xfrm>
          <a:off x="1685925" y="2481263"/>
          <a:ext cx="5770563" cy="1895475"/>
        </p:xfrm>
        <a:graphic>
          <a:graphicData uri="http://schemas.openxmlformats.org/presentationml/2006/ole">
            <mc:AlternateContent xmlns:mc="http://schemas.openxmlformats.org/markup-compatibility/2006">
              <mc:Choice xmlns:v="urn:schemas-microsoft-com:vml" Requires="v">
                <p:oleObj spid="_x0000_s5128" name="Dokument" r:id="rId4" imgW="5771201" imgH="1895258" progId="Word.Document.12">
                  <p:embed/>
                </p:oleObj>
              </mc:Choice>
              <mc:Fallback>
                <p:oleObj name="Dokument" r:id="rId4" imgW="5771201" imgH="1895258" progId="Word.Document.12">
                  <p:embed/>
                  <p:pic>
                    <p:nvPicPr>
                      <p:cNvPr id="0" name=""/>
                      <p:cNvPicPr/>
                      <p:nvPr/>
                    </p:nvPicPr>
                    <p:blipFill>
                      <a:blip r:embed="rId5"/>
                      <a:stretch>
                        <a:fillRect/>
                      </a:stretch>
                    </p:blipFill>
                    <p:spPr>
                      <a:xfrm>
                        <a:off x="1685925" y="2481263"/>
                        <a:ext cx="5770563" cy="1895475"/>
                      </a:xfrm>
                      <a:prstGeom prst="rect">
                        <a:avLst/>
                      </a:prstGeom>
                    </p:spPr>
                  </p:pic>
                </p:oleObj>
              </mc:Fallback>
            </mc:AlternateContent>
          </a:graphicData>
        </a:graphic>
      </p:graphicFrame>
    </p:spTree>
    <p:extLst>
      <p:ext uri="{BB962C8B-B14F-4D97-AF65-F5344CB8AC3E}">
        <p14:creationId xmlns:p14="http://schemas.microsoft.com/office/powerpoint/2010/main" val="247702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55576" y="889846"/>
            <a:ext cx="7632848" cy="5909310"/>
          </a:xfrm>
          <a:prstGeom prst="rect">
            <a:avLst/>
          </a:prstGeom>
        </p:spPr>
        <p:txBody>
          <a:bodyPr wrap="square">
            <a:spAutoFit/>
          </a:bodyPr>
          <a:lstStyle/>
          <a:p>
            <a:pPr algn="ctr"/>
            <a:r>
              <a:rPr lang="en-GB" b="1" i="1" dirty="0" smtClean="0">
                <a:solidFill>
                  <a:schemeClr val="accent1">
                    <a:lumMod val="75000"/>
                  </a:schemeClr>
                </a:solidFill>
              </a:rPr>
              <a:t>Bromma </a:t>
            </a:r>
            <a:r>
              <a:rPr lang="en-GB" b="1" i="1" dirty="0">
                <a:solidFill>
                  <a:schemeClr val="accent1">
                    <a:lumMod val="75000"/>
                  </a:schemeClr>
                </a:solidFill>
              </a:rPr>
              <a:t>Flygskola - Scandinavian Aviation Academy</a:t>
            </a:r>
            <a:endParaRPr lang="sv-SE" dirty="0">
              <a:solidFill>
                <a:schemeClr val="accent1">
                  <a:lumMod val="75000"/>
                </a:schemeClr>
              </a:solidFill>
            </a:endParaRPr>
          </a:p>
          <a:p>
            <a:r>
              <a:rPr lang="en-GB" b="1" i="1" dirty="0" smtClean="0">
                <a:solidFill>
                  <a:schemeClr val="accent1">
                    <a:lumMod val="75000"/>
                  </a:schemeClr>
                </a:solidFill>
              </a:rPr>
              <a:t>1963</a:t>
            </a:r>
            <a:endParaRPr lang="sv-SE" dirty="0">
              <a:solidFill>
                <a:schemeClr val="accent1">
                  <a:lumMod val="75000"/>
                </a:schemeClr>
              </a:solidFill>
            </a:endParaRPr>
          </a:p>
          <a:p>
            <a:r>
              <a:rPr lang="en-GB" dirty="0">
                <a:solidFill>
                  <a:schemeClr val="accent1">
                    <a:lumMod val="75000"/>
                  </a:schemeClr>
                </a:solidFill>
              </a:rPr>
              <a:t>Bromma Flygskola is established offering private pilot education.</a:t>
            </a:r>
            <a:endParaRPr lang="sv-SE" dirty="0">
              <a:solidFill>
                <a:schemeClr val="accent1">
                  <a:lumMod val="75000"/>
                </a:schemeClr>
              </a:solidFill>
            </a:endParaRPr>
          </a:p>
          <a:p>
            <a:r>
              <a:rPr lang="en-GB" dirty="0">
                <a:solidFill>
                  <a:schemeClr val="accent1">
                    <a:lumMod val="75000"/>
                  </a:schemeClr>
                </a:solidFill>
              </a:rPr>
              <a:t> </a:t>
            </a:r>
            <a:endParaRPr lang="sv-SE" dirty="0">
              <a:solidFill>
                <a:schemeClr val="accent1">
                  <a:lumMod val="75000"/>
                </a:schemeClr>
              </a:solidFill>
            </a:endParaRPr>
          </a:p>
          <a:p>
            <a:r>
              <a:rPr lang="en-GB" b="1" i="1" dirty="0">
                <a:solidFill>
                  <a:schemeClr val="accent1">
                    <a:lumMod val="75000"/>
                  </a:schemeClr>
                </a:solidFill>
              </a:rPr>
              <a:t>1967</a:t>
            </a:r>
            <a:endParaRPr lang="sv-SE" dirty="0">
              <a:solidFill>
                <a:schemeClr val="accent1">
                  <a:lumMod val="75000"/>
                </a:schemeClr>
              </a:solidFill>
            </a:endParaRPr>
          </a:p>
          <a:p>
            <a:r>
              <a:rPr lang="en-GB" dirty="0">
                <a:solidFill>
                  <a:schemeClr val="accent1">
                    <a:lumMod val="75000"/>
                  </a:schemeClr>
                </a:solidFill>
              </a:rPr>
              <a:t>First Commercial Pilot education in cooperation with Scandinavian </a:t>
            </a:r>
            <a:r>
              <a:rPr lang="en-GB" dirty="0" smtClean="0">
                <a:solidFill>
                  <a:schemeClr val="accent1">
                    <a:lumMod val="75000"/>
                  </a:schemeClr>
                </a:solidFill>
              </a:rPr>
              <a:t>Airline System </a:t>
            </a:r>
            <a:r>
              <a:rPr lang="en-GB" dirty="0">
                <a:solidFill>
                  <a:schemeClr val="accent1">
                    <a:lumMod val="75000"/>
                  </a:schemeClr>
                </a:solidFill>
              </a:rPr>
              <a:t>(</a:t>
            </a:r>
            <a:r>
              <a:rPr lang="en-GB" dirty="0" smtClean="0">
                <a:solidFill>
                  <a:schemeClr val="accent1">
                    <a:lumMod val="75000"/>
                  </a:schemeClr>
                </a:solidFill>
              </a:rPr>
              <a:t>SAS) and </a:t>
            </a:r>
            <a:r>
              <a:rPr lang="en-GB" dirty="0">
                <a:solidFill>
                  <a:schemeClr val="accent1">
                    <a:lumMod val="75000"/>
                  </a:schemeClr>
                </a:solidFill>
              </a:rPr>
              <a:t>Linjeflyg.</a:t>
            </a:r>
            <a:endParaRPr lang="sv-SE" dirty="0">
              <a:solidFill>
                <a:schemeClr val="accent1">
                  <a:lumMod val="75000"/>
                </a:schemeClr>
              </a:solidFill>
            </a:endParaRPr>
          </a:p>
          <a:p>
            <a:r>
              <a:rPr lang="en-GB" dirty="0">
                <a:solidFill>
                  <a:schemeClr val="accent1">
                    <a:lumMod val="75000"/>
                  </a:schemeClr>
                </a:solidFill>
              </a:rPr>
              <a:t> </a:t>
            </a:r>
            <a:endParaRPr lang="sv-SE" dirty="0">
              <a:solidFill>
                <a:schemeClr val="accent1">
                  <a:lumMod val="75000"/>
                </a:schemeClr>
              </a:solidFill>
            </a:endParaRPr>
          </a:p>
          <a:p>
            <a:r>
              <a:rPr lang="en-GB" b="1" i="1" dirty="0">
                <a:solidFill>
                  <a:schemeClr val="accent1">
                    <a:lumMod val="75000"/>
                  </a:schemeClr>
                </a:solidFill>
              </a:rPr>
              <a:t>1980</a:t>
            </a:r>
            <a:endParaRPr lang="sv-SE" dirty="0">
              <a:solidFill>
                <a:schemeClr val="accent1">
                  <a:lumMod val="75000"/>
                </a:schemeClr>
              </a:solidFill>
            </a:endParaRPr>
          </a:p>
          <a:p>
            <a:r>
              <a:rPr lang="en-GB" dirty="0">
                <a:solidFill>
                  <a:schemeClr val="accent1">
                    <a:lumMod val="75000"/>
                  </a:schemeClr>
                </a:solidFill>
              </a:rPr>
              <a:t>Introduction and evaluation of a new training syllabus for the integrated pilot </a:t>
            </a:r>
            <a:r>
              <a:rPr lang="en-GB" dirty="0" smtClean="0">
                <a:solidFill>
                  <a:schemeClr val="accent1">
                    <a:lumMod val="75000"/>
                  </a:schemeClr>
                </a:solidFill>
              </a:rPr>
              <a:t>training program</a:t>
            </a:r>
            <a:r>
              <a:rPr lang="en-GB" dirty="0">
                <a:solidFill>
                  <a:schemeClr val="accent1">
                    <a:lumMod val="75000"/>
                  </a:schemeClr>
                </a:solidFill>
              </a:rPr>
              <a:t>, in accordance with ICAO Annex 1 requirements</a:t>
            </a:r>
            <a:r>
              <a:rPr lang="en-GB" dirty="0" smtClean="0">
                <a:solidFill>
                  <a:schemeClr val="accent1">
                    <a:lumMod val="75000"/>
                  </a:schemeClr>
                </a:solidFill>
              </a:rPr>
              <a:t>.</a:t>
            </a:r>
          </a:p>
          <a:p>
            <a:endParaRPr lang="en-GB" b="1" i="1" dirty="0" smtClean="0">
              <a:solidFill>
                <a:schemeClr val="accent1">
                  <a:lumMod val="75000"/>
                </a:schemeClr>
              </a:solidFill>
            </a:endParaRPr>
          </a:p>
          <a:p>
            <a:r>
              <a:rPr lang="en-GB" b="1" i="1" dirty="0" smtClean="0">
                <a:solidFill>
                  <a:schemeClr val="accent1">
                    <a:lumMod val="75000"/>
                  </a:schemeClr>
                </a:solidFill>
              </a:rPr>
              <a:t>1984</a:t>
            </a:r>
            <a:endParaRPr lang="sv-SE" dirty="0">
              <a:solidFill>
                <a:schemeClr val="accent1">
                  <a:lumMod val="75000"/>
                </a:schemeClr>
              </a:solidFill>
            </a:endParaRPr>
          </a:p>
          <a:p>
            <a:r>
              <a:rPr lang="en-GB" dirty="0">
                <a:solidFill>
                  <a:schemeClr val="accent1">
                    <a:lumMod val="75000"/>
                  </a:schemeClr>
                </a:solidFill>
              </a:rPr>
              <a:t>The first aviation school in Sweden authorized by the Swedish CAA, to perform </a:t>
            </a:r>
            <a:r>
              <a:rPr lang="en-GB" dirty="0" smtClean="0">
                <a:solidFill>
                  <a:schemeClr val="accent1">
                    <a:lumMod val="75000"/>
                  </a:schemeClr>
                </a:solidFill>
              </a:rPr>
              <a:t>the </a:t>
            </a:r>
            <a:r>
              <a:rPr lang="en-GB" dirty="0">
                <a:solidFill>
                  <a:schemeClr val="accent1">
                    <a:lumMod val="75000"/>
                  </a:schemeClr>
                </a:solidFill>
              </a:rPr>
              <a:t>modern integrated, Ab-initio, pilot training.</a:t>
            </a:r>
            <a:endParaRPr lang="sv-SE" dirty="0">
              <a:solidFill>
                <a:schemeClr val="accent1">
                  <a:lumMod val="75000"/>
                </a:schemeClr>
              </a:solidFill>
            </a:endParaRPr>
          </a:p>
          <a:p>
            <a:r>
              <a:rPr lang="en-GB" b="1" i="1" dirty="0">
                <a:solidFill>
                  <a:schemeClr val="accent1">
                    <a:lumMod val="75000"/>
                  </a:schemeClr>
                </a:solidFill>
              </a:rPr>
              <a:t> </a:t>
            </a:r>
            <a:endParaRPr lang="sv-SE" dirty="0">
              <a:solidFill>
                <a:schemeClr val="accent1">
                  <a:lumMod val="75000"/>
                </a:schemeClr>
              </a:solidFill>
            </a:endParaRPr>
          </a:p>
          <a:p>
            <a:r>
              <a:rPr lang="en-GB" b="1" i="1" dirty="0">
                <a:solidFill>
                  <a:schemeClr val="accent1">
                    <a:lumMod val="75000"/>
                  </a:schemeClr>
                </a:solidFill>
              </a:rPr>
              <a:t>1987</a:t>
            </a:r>
            <a:endParaRPr lang="sv-SE" dirty="0">
              <a:solidFill>
                <a:schemeClr val="accent1">
                  <a:lumMod val="75000"/>
                </a:schemeClr>
              </a:solidFill>
            </a:endParaRPr>
          </a:p>
          <a:p>
            <a:r>
              <a:rPr lang="en-GB" dirty="0" smtClean="0">
                <a:solidFill>
                  <a:schemeClr val="accent1">
                    <a:lumMod val="75000"/>
                  </a:schemeClr>
                </a:solidFill>
              </a:rPr>
              <a:t>Transition </a:t>
            </a:r>
            <a:r>
              <a:rPr lang="en-GB" dirty="0">
                <a:solidFill>
                  <a:schemeClr val="accent1">
                    <a:lumMod val="75000"/>
                  </a:schemeClr>
                </a:solidFill>
              </a:rPr>
              <a:t>training of military pilots towards civilian certificates on commission by SAS, Linjeflyg </a:t>
            </a:r>
            <a:r>
              <a:rPr lang="en-GB" dirty="0" smtClean="0">
                <a:solidFill>
                  <a:schemeClr val="accent1">
                    <a:lumMod val="75000"/>
                  </a:schemeClr>
                </a:solidFill>
              </a:rPr>
              <a:t>and </a:t>
            </a:r>
            <a:r>
              <a:rPr lang="en-GB" dirty="0">
                <a:solidFill>
                  <a:schemeClr val="accent1">
                    <a:lumMod val="75000"/>
                  </a:schemeClr>
                </a:solidFill>
              </a:rPr>
              <a:t>Swedair. More than 100 pilots trained during a 3-year programme.</a:t>
            </a:r>
            <a:endParaRPr lang="sv-SE" dirty="0">
              <a:solidFill>
                <a:schemeClr val="accent1">
                  <a:lumMod val="75000"/>
                </a:schemeClr>
              </a:solidFill>
            </a:endParaRPr>
          </a:p>
          <a:p>
            <a:endParaRPr lang="sv-SE" dirty="0"/>
          </a:p>
        </p:txBody>
      </p:sp>
    </p:spTree>
    <p:extLst>
      <p:ext uri="{BB962C8B-B14F-4D97-AF65-F5344CB8AC3E}">
        <p14:creationId xmlns:p14="http://schemas.microsoft.com/office/powerpoint/2010/main" val="423691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34035" y="116632"/>
            <a:ext cx="7992888" cy="5909310"/>
          </a:xfrm>
          <a:prstGeom prst="rect">
            <a:avLst/>
          </a:prstGeom>
        </p:spPr>
        <p:txBody>
          <a:bodyPr wrap="square">
            <a:spAutoFit/>
          </a:bodyPr>
          <a:lstStyle/>
          <a:p>
            <a:endParaRPr lang="en-GB" dirty="0" smtClean="0"/>
          </a:p>
          <a:p>
            <a:endParaRPr lang="en-GB" dirty="0"/>
          </a:p>
          <a:p>
            <a:endParaRPr lang="en-GB" b="1" i="1" dirty="0" smtClean="0">
              <a:solidFill>
                <a:schemeClr val="accent1">
                  <a:lumMod val="75000"/>
                </a:schemeClr>
              </a:solidFill>
            </a:endParaRPr>
          </a:p>
          <a:p>
            <a:r>
              <a:rPr lang="en-GB" b="1" i="1" dirty="0" smtClean="0">
                <a:solidFill>
                  <a:schemeClr val="accent1">
                    <a:lumMod val="75000"/>
                  </a:schemeClr>
                </a:solidFill>
              </a:rPr>
              <a:t>1988</a:t>
            </a:r>
            <a:endParaRPr lang="sv-SE" dirty="0">
              <a:solidFill>
                <a:schemeClr val="accent1">
                  <a:lumMod val="75000"/>
                </a:schemeClr>
              </a:solidFill>
            </a:endParaRPr>
          </a:p>
          <a:p>
            <a:r>
              <a:rPr lang="en-GB" dirty="0" smtClean="0">
                <a:solidFill>
                  <a:schemeClr val="accent1">
                    <a:lumMod val="75000"/>
                  </a:schemeClr>
                </a:solidFill>
              </a:rPr>
              <a:t>Commercial </a:t>
            </a:r>
            <a:r>
              <a:rPr lang="en-GB" dirty="0">
                <a:solidFill>
                  <a:schemeClr val="accent1">
                    <a:lumMod val="75000"/>
                  </a:schemeClr>
                </a:solidFill>
              </a:rPr>
              <a:t>Pilot training on commission by Linjeflyg.</a:t>
            </a:r>
            <a:endParaRPr lang="sv-SE" dirty="0">
              <a:solidFill>
                <a:schemeClr val="accent1">
                  <a:lumMod val="75000"/>
                </a:schemeClr>
              </a:solidFill>
            </a:endParaRPr>
          </a:p>
          <a:p>
            <a:r>
              <a:rPr lang="en-GB" dirty="0">
                <a:solidFill>
                  <a:schemeClr val="accent1">
                    <a:lumMod val="75000"/>
                  </a:schemeClr>
                </a:solidFill>
              </a:rPr>
              <a:t> </a:t>
            </a:r>
            <a:endParaRPr lang="sv-SE" dirty="0">
              <a:solidFill>
                <a:schemeClr val="accent1">
                  <a:lumMod val="75000"/>
                </a:schemeClr>
              </a:solidFill>
            </a:endParaRPr>
          </a:p>
          <a:p>
            <a:r>
              <a:rPr lang="en-GB" b="1" i="1" dirty="0">
                <a:solidFill>
                  <a:schemeClr val="accent1">
                    <a:lumMod val="75000"/>
                  </a:schemeClr>
                </a:solidFill>
              </a:rPr>
              <a:t>1991</a:t>
            </a:r>
            <a:endParaRPr lang="sv-SE" dirty="0">
              <a:solidFill>
                <a:schemeClr val="accent1">
                  <a:lumMod val="75000"/>
                </a:schemeClr>
              </a:solidFill>
            </a:endParaRPr>
          </a:p>
          <a:p>
            <a:r>
              <a:rPr lang="en-GB" dirty="0">
                <a:solidFill>
                  <a:schemeClr val="accent1">
                    <a:lumMod val="75000"/>
                  </a:schemeClr>
                </a:solidFill>
              </a:rPr>
              <a:t>New  Ab-Initio, Commercial Pilot training single engine and instrument, in accordance </a:t>
            </a:r>
            <a:r>
              <a:rPr lang="en-GB" dirty="0" smtClean="0">
                <a:solidFill>
                  <a:schemeClr val="accent1">
                    <a:lumMod val="75000"/>
                  </a:schemeClr>
                </a:solidFill>
              </a:rPr>
              <a:t>with </a:t>
            </a:r>
            <a:r>
              <a:rPr lang="en-GB" dirty="0">
                <a:solidFill>
                  <a:schemeClr val="accent1">
                    <a:lumMod val="75000"/>
                  </a:schemeClr>
                </a:solidFill>
              </a:rPr>
              <a:t>new ICAO requirements.</a:t>
            </a:r>
            <a:endParaRPr lang="sv-SE" dirty="0">
              <a:solidFill>
                <a:schemeClr val="accent1">
                  <a:lumMod val="75000"/>
                </a:schemeClr>
              </a:solidFill>
            </a:endParaRPr>
          </a:p>
          <a:p>
            <a:r>
              <a:rPr lang="en-GB" b="1" dirty="0">
                <a:solidFill>
                  <a:schemeClr val="accent1">
                    <a:lumMod val="75000"/>
                  </a:schemeClr>
                </a:solidFill>
              </a:rPr>
              <a:t> </a:t>
            </a:r>
            <a:r>
              <a:rPr lang="en-GB" b="1" dirty="0" smtClean="0">
                <a:solidFill>
                  <a:schemeClr val="accent1">
                    <a:lumMod val="75000"/>
                  </a:schemeClr>
                </a:solidFill>
              </a:rPr>
              <a:t>___________________________________________________________________</a:t>
            </a:r>
            <a:endParaRPr lang="sv-SE" dirty="0">
              <a:solidFill>
                <a:schemeClr val="accent1">
                  <a:lumMod val="75000"/>
                </a:schemeClr>
              </a:solidFill>
            </a:endParaRPr>
          </a:p>
          <a:p>
            <a:r>
              <a:rPr lang="en-GB" b="1" i="1" dirty="0">
                <a:solidFill>
                  <a:schemeClr val="accent1">
                    <a:lumMod val="40000"/>
                    <a:lumOff val="60000"/>
                  </a:schemeClr>
                </a:solidFill>
              </a:rPr>
              <a:t>1992</a:t>
            </a:r>
            <a:endParaRPr lang="sv-SE" dirty="0">
              <a:solidFill>
                <a:schemeClr val="accent1">
                  <a:lumMod val="40000"/>
                  <a:lumOff val="60000"/>
                </a:schemeClr>
              </a:solidFill>
            </a:endParaRPr>
          </a:p>
          <a:p>
            <a:r>
              <a:rPr lang="en-GB" dirty="0">
                <a:solidFill>
                  <a:schemeClr val="accent1">
                    <a:lumMod val="40000"/>
                    <a:lumOff val="60000"/>
                  </a:schemeClr>
                </a:solidFill>
              </a:rPr>
              <a:t>Commercial Pilot training in Estonia on commission for the Estonian CAA. Training of</a:t>
            </a:r>
            <a:endParaRPr lang="sv-SE" dirty="0">
              <a:solidFill>
                <a:schemeClr val="accent1">
                  <a:lumMod val="40000"/>
                  <a:lumOff val="60000"/>
                </a:schemeClr>
              </a:solidFill>
            </a:endParaRPr>
          </a:p>
          <a:p>
            <a:r>
              <a:rPr lang="en-GB" dirty="0">
                <a:solidFill>
                  <a:schemeClr val="accent1">
                    <a:lumMod val="40000"/>
                    <a:lumOff val="60000"/>
                  </a:schemeClr>
                </a:solidFill>
              </a:rPr>
              <a:t>Estonian flight instructors in modern western techniques and ICAO requirements.</a:t>
            </a:r>
            <a:endParaRPr lang="sv-SE" dirty="0">
              <a:solidFill>
                <a:schemeClr val="accent1">
                  <a:lumMod val="40000"/>
                  <a:lumOff val="60000"/>
                </a:schemeClr>
              </a:solidFill>
            </a:endParaRPr>
          </a:p>
          <a:p>
            <a:r>
              <a:rPr lang="en-GB" dirty="0">
                <a:solidFill>
                  <a:schemeClr val="accent1">
                    <a:lumMod val="40000"/>
                    <a:lumOff val="60000"/>
                  </a:schemeClr>
                </a:solidFill>
              </a:rPr>
              <a:t>Lease of airplanes and technical support to Tartu Aviation College in Estonia.</a:t>
            </a:r>
            <a:endParaRPr lang="sv-SE" dirty="0">
              <a:solidFill>
                <a:schemeClr val="accent1">
                  <a:lumMod val="40000"/>
                  <a:lumOff val="60000"/>
                </a:schemeClr>
              </a:solidFill>
            </a:endParaRPr>
          </a:p>
          <a:p>
            <a:r>
              <a:rPr lang="en-GB" dirty="0">
                <a:solidFill>
                  <a:schemeClr val="accent1">
                    <a:lumMod val="40000"/>
                    <a:lumOff val="60000"/>
                  </a:schemeClr>
                </a:solidFill>
              </a:rPr>
              <a:t> </a:t>
            </a:r>
            <a:endParaRPr lang="sv-SE" dirty="0">
              <a:solidFill>
                <a:schemeClr val="accent1">
                  <a:lumMod val="40000"/>
                  <a:lumOff val="60000"/>
                </a:schemeClr>
              </a:solidFill>
            </a:endParaRPr>
          </a:p>
          <a:p>
            <a:r>
              <a:rPr lang="en-GB" b="1" i="1" dirty="0">
                <a:solidFill>
                  <a:schemeClr val="accent1">
                    <a:lumMod val="40000"/>
                    <a:lumOff val="60000"/>
                  </a:schemeClr>
                </a:solidFill>
              </a:rPr>
              <a:t>1993</a:t>
            </a:r>
            <a:endParaRPr lang="sv-SE" dirty="0">
              <a:solidFill>
                <a:schemeClr val="accent1">
                  <a:lumMod val="40000"/>
                  <a:lumOff val="60000"/>
                </a:schemeClr>
              </a:solidFill>
            </a:endParaRPr>
          </a:p>
          <a:p>
            <a:r>
              <a:rPr lang="en-GB" dirty="0">
                <a:solidFill>
                  <a:schemeClr val="accent1">
                    <a:lumMod val="40000"/>
                    <a:lumOff val="60000"/>
                  </a:schemeClr>
                </a:solidFill>
              </a:rPr>
              <a:t>Renewed contract regarding 3 400 hours  flight training in Estonia.</a:t>
            </a:r>
            <a:endParaRPr lang="sv-SE" dirty="0">
              <a:solidFill>
                <a:schemeClr val="accent1">
                  <a:lumMod val="40000"/>
                  <a:lumOff val="60000"/>
                </a:schemeClr>
              </a:solidFill>
            </a:endParaRPr>
          </a:p>
          <a:p>
            <a:r>
              <a:rPr lang="en-GB" dirty="0">
                <a:solidFill>
                  <a:schemeClr val="accent1">
                    <a:lumMod val="40000"/>
                    <a:lumOff val="60000"/>
                  </a:schemeClr>
                </a:solidFill>
              </a:rPr>
              <a:t> </a:t>
            </a:r>
            <a:endParaRPr lang="sv-SE" dirty="0">
              <a:solidFill>
                <a:schemeClr val="accent1">
                  <a:lumMod val="40000"/>
                  <a:lumOff val="60000"/>
                </a:schemeClr>
              </a:solidFill>
            </a:endParaRPr>
          </a:p>
          <a:p>
            <a:r>
              <a:rPr lang="en-GB" b="1" i="1" dirty="0">
                <a:solidFill>
                  <a:schemeClr val="accent1">
                    <a:lumMod val="40000"/>
                    <a:lumOff val="60000"/>
                  </a:schemeClr>
                </a:solidFill>
              </a:rPr>
              <a:t>1994</a:t>
            </a:r>
            <a:endParaRPr lang="sv-SE" dirty="0">
              <a:solidFill>
                <a:schemeClr val="accent1">
                  <a:lumMod val="40000"/>
                  <a:lumOff val="60000"/>
                </a:schemeClr>
              </a:solidFill>
            </a:endParaRPr>
          </a:p>
          <a:p>
            <a:r>
              <a:rPr lang="en-GB" dirty="0">
                <a:solidFill>
                  <a:schemeClr val="accent1">
                    <a:lumMod val="40000"/>
                    <a:lumOff val="60000"/>
                  </a:schemeClr>
                </a:solidFill>
              </a:rPr>
              <a:t>Commercial Pilot training at secondary school level on commission by the Västerås City </a:t>
            </a:r>
            <a:r>
              <a:rPr lang="en-GB" dirty="0" smtClean="0">
                <a:solidFill>
                  <a:schemeClr val="accent1">
                    <a:lumMod val="40000"/>
                    <a:lumOff val="60000"/>
                  </a:schemeClr>
                </a:solidFill>
              </a:rPr>
              <a:t>School </a:t>
            </a:r>
            <a:r>
              <a:rPr lang="en-GB" dirty="0">
                <a:solidFill>
                  <a:schemeClr val="accent1">
                    <a:lumMod val="40000"/>
                    <a:lumOff val="60000"/>
                  </a:schemeClr>
                </a:solidFill>
              </a:rPr>
              <a:t>board. Hangar 5 receives JAR-145 approval.</a:t>
            </a:r>
            <a:endParaRPr lang="sv-SE" dirty="0">
              <a:solidFill>
                <a:schemeClr val="accent1">
                  <a:lumMod val="40000"/>
                  <a:lumOff val="60000"/>
                </a:schemeClr>
              </a:solidFill>
            </a:endParaRPr>
          </a:p>
        </p:txBody>
      </p:sp>
    </p:spTree>
    <p:extLst>
      <p:ext uri="{BB962C8B-B14F-4D97-AF65-F5344CB8AC3E}">
        <p14:creationId xmlns:p14="http://schemas.microsoft.com/office/powerpoint/2010/main" val="107518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EAA november 2015\C 210 Cockp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7560840"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7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EAA november 2015\Cessna 340 cockp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792088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18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EAA november 2015\TAC bilder\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488832"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23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149</Words>
  <Application>Microsoft Office PowerPoint</Application>
  <PresentationFormat>Bildspel på skärmen (4:3)</PresentationFormat>
  <Paragraphs>66</Paragraphs>
  <Slides>45</Slides>
  <Notes>0</Notes>
  <HiddenSlides>0</HiddenSlides>
  <MMClips>0</MMClips>
  <ScaleCrop>false</ScaleCrop>
  <HeadingPairs>
    <vt:vector size="6" baseType="variant">
      <vt:variant>
        <vt:lpstr>Tema</vt:lpstr>
      </vt:variant>
      <vt:variant>
        <vt:i4>1</vt:i4>
      </vt:variant>
      <vt:variant>
        <vt:lpstr>Serverprogram för OLE-inbäddning</vt:lpstr>
      </vt:variant>
      <vt:variant>
        <vt:i4>2</vt:i4>
      </vt:variant>
      <vt:variant>
        <vt:lpstr>Bildrubriker</vt:lpstr>
      </vt:variant>
      <vt:variant>
        <vt:i4>45</vt:i4>
      </vt:variant>
    </vt:vector>
  </HeadingPairs>
  <TitlesOfParts>
    <vt:vector size="48" baseType="lpstr">
      <vt:lpstr>Office-tema</vt:lpstr>
      <vt:lpstr>Dokument</vt:lpstr>
      <vt:lpstr>Acrobat Document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Evert</dc:creator>
  <cp:lastModifiedBy>Evert</cp:lastModifiedBy>
  <cp:revision>53</cp:revision>
  <dcterms:created xsi:type="dcterms:W3CDTF">2015-11-04T09:46:07Z</dcterms:created>
  <dcterms:modified xsi:type="dcterms:W3CDTF">2015-11-09T11:16:33Z</dcterms:modified>
</cp:coreProperties>
</file>