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37"/>
  </p:notesMasterIdLst>
  <p:sldIdLst>
    <p:sldId id="256" r:id="rId2"/>
    <p:sldId id="390" r:id="rId3"/>
    <p:sldId id="403" r:id="rId4"/>
    <p:sldId id="401" r:id="rId5"/>
    <p:sldId id="393" r:id="rId6"/>
    <p:sldId id="391" r:id="rId7"/>
    <p:sldId id="392" r:id="rId8"/>
    <p:sldId id="402" r:id="rId9"/>
    <p:sldId id="431" r:id="rId10"/>
    <p:sldId id="388" r:id="rId11"/>
    <p:sldId id="394" r:id="rId12"/>
    <p:sldId id="404" r:id="rId13"/>
    <p:sldId id="396" r:id="rId14"/>
    <p:sldId id="430" r:id="rId15"/>
    <p:sldId id="405" r:id="rId16"/>
    <p:sldId id="406" r:id="rId17"/>
    <p:sldId id="407" r:id="rId18"/>
    <p:sldId id="408" r:id="rId19"/>
    <p:sldId id="409" r:id="rId20"/>
    <p:sldId id="410" r:id="rId21"/>
    <p:sldId id="411" r:id="rId22"/>
    <p:sldId id="412" r:id="rId23"/>
    <p:sldId id="416" r:id="rId24"/>
    <p:sldId id="417" r:id="rId25"/>
    <p:sldId id="418" r:id="rId26"/>
    <p:sldId id="419" r:id="rId27"/>
    <p:sldId id="421" r:id="rId28"/>
    <p:sldId id="422" r:id="rId29"/>
    <p:sldId id="424" r:id="rId30"/>
    <p:sldId id="425" r:id="rId31"/>
    <p:sldId id="426" r:id="rId32"/>
    <p:sldId id="428" r:id="rId33"/>
    <p:sldId id="427" r:id="rId34"/>
    <p:sldId id="306" r:id="rId35"/>
    <p:sldId id="432" r:id="rId3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007E00"/>
    <a:srgbClr val="004C00"/>
    <a:srgbClr val="00FF00"/>
    <a:srgbClr val="FF3300"/>
    <a:srgbClr val="CC0000"/>
    <a:srgbClr val="008600"/>
    <a:srgbClr val="004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595" autoAdjust="0"/>
  </p:normalViewPr>
  <p:slideViewPr>
    <p:cSldViewPr>
      <p:cViewPr>
        <p:scale>
          <a:sx n="125" d="100"/>
          <a:sy n="125" d="100"/>
        </p:scale>
        <p:origin x="-122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t-E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8083427282976324E-2"/>
          <c:y val="5.844155844155844E-2"/>
          <c:w val="0.87231637257695838"/>
          <c:h val="0.798701298701298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rgbClr val="FF6600"/>
            </a:solidFill>
            <a:ln w="25400">
              <a:noFill/>
            </a:ln>
          </c:spPr>
          <c:invertIfNegative val="0"/>
          <c:dPt>
            <c:idx val="12"/>
            <c:invertIfNegative val="0"/>
            <c:bubble3D val="0"/>
            <c:spPr>
              <a:solidFill>
                <a:srgbClr val="FFC000"/>
              </a:solidFill>
              <a:ln w="25400">
                <a:noFill/>
              </a:ln>
            </c:spPr>
          </c:dPt>
          <c:dPt>
            <c:idx val="14"/>
            <c:invertIfNegative val="0"/>
            <c:bubble3D val="0"/>
            <c:spPr>
              <a:solidFill>
                <a:srgbClr val="339966"/>
              </a:solidFill>
              <a:ln w="25400">
                <a:noFill/>
              </a:ln>
            </c:spPr>
          </c:dPt>
          <c:dLbls>
            <c:dLbl>
              <c:idx val="12"/>
              <c:layout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.00" sourceLinked="0"/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endParaRPr lang="et-E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Sheet1!$B$1:$X$1</c:f>
              <c:numCache>
                <c:formatCode>General</c:formatCode>
                <c:ptCount val="13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2015.06</c:v>
                </c:pt>
              </c:numCache>
            </c:numRef>
          </c:cat>
          <c:val>
            <c:numRef>
              <c:f>Sheet1!$B$2:$X$2</c:f>
              <c:numCache>
                <c:formatCode>General</c:formatCode>
                <c:ptCount val="13"/>
                <c:pt idx="0">
                  <c:v>786723</c:v>
                </c:pt>
                <c:pt idx="1">
                  <c:v>1096939</c:v>
                </c:pt>
                <c:pt idx="2">
                  <c:v>1453196</c:v>
                </c:pt>
                <c:pt idx="3">
                  <c:v>1810524</c:v>
                </c:pt>
                <c:pt idx="4">
                  <c:v>2200700</c:v>
                </c:pt>
                <c:pt idx="5">
                  <c:v>2560000</c:v>
                </c:pt>
                <c:pt idx="6">
                  <c:v>1869906</c:v>
                </c:pt>
                <c:pt idx="7">
                  <c:v>2286121</c:v>
                </c:pt>
                <c:pt idx="8">
                  <c:v>2696179</c:v>
                </c:pt>
                <c:pt idx="9">
                  <c:v>3167558</c:v>
                </c:pt>
                <c:pt idx="10">
                  <c:v>3486597</c:v>
                </c:pt>
                <c:pt idx="11">
                  <c:v>3796758</c:v>
                </c:pt>
                <c:pt idx="12">
                  <c:v>1929402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</c:strCache>
            </c:strRef>
          </c:tx>
          <c:spPr>
            <a:solidFill>
              <a:schemeClr val="accent2"/>
            </a:solidFill>
            <a:ln w="12700">
              <a:solidFill>
                <a:schemeClr val="tx1"/>
              </a:solidFill>
              <a:prstDash val="solid"/>
            </a:ln>
          </c:spPr>
          <c:invertIfNegative val="0"/>
          <c:cat>
            <c:numRef>
              <c:f>Sheet1!$B$1:$X$1</c:f>
              <c:numCache>
                <c:formatCode>General</c:formatCode>
                <c:ptCount val="13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2015.06</c:v>
                </c:pt>
              </c:numCache>
            </c:numRef>
          </c:cat>
          <c:val>
            <c:numRef>
              <c:f>Sheet1!$B$3:$X$3</c:f>
              <c:numCache>
                <c:formatCode>General</c:formatCode>
                <c:ptCount val="13"/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</c:strCache>
            </c:strRef>
          </c:tx>
          <c:spPr>
            <a:solidFill>
              <a:schemeClr val="hlink"/>
            </a:solidFill>
            <a:ln w="12700">
              <a:solidFill>
                <a:schemeClr val="tx1"/>
              </a:solidFill>
              <a:prstDash val="solid"/>
            </a:ln>
          </c:spPr>
          <c:invertIfNegative val="0"/>
          <c:cat>
            <c:numRef>
              <c:f>Sheet1!$B$1:$X$1</c:f>
              <c:numCache>
                <c:formatCode>General</c:formatCode>
                <c:ptCount val="13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2015.06</c:v>
                </c:pt>
              </c:numCache>
            </c:numRef>
          </c:cat>
          <c:val>
            <c:numRef>
              <c:f>Sheet1!$B$4:$X$4</c:f>
              <c:numCache>
                <c:formatCode>General</c:formatCode>
                <c:ptCount val="13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40"/>
        <c:overlap val="100"/>
        <c:axId val="24423424"/>
        <c:axId val="24441600"/>
      </c:barChart>
      <c:catAx>
        <c:axId val="244234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175">
            <a:solidFill>
              <a:schemeClr val="tx1"/>
            </a:solidFill>
            <a:prstDash val="solid"/>
          </a:ln>
        </c:spPr>
        <c:txPr>
          <a:bodyPr rot="-1920000" vert="horz"/>
          <a:lstStyle/>
          <a:p>
            <a:pPr>
              <a:defRPr sz="1400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t-EE"/>
          </a:p>
        </c:txPr>
        <c:crossAx val="24441600"/>
        <c:crossesAt val="0"/>
        <c:auto val="1"/>
        <c:lblAlgn val="ctr"/>
        <c:lblOffset val="100"/>
        <c:tickLblSkip val="1"/>
        <c:tickMarkSkip val="1"/>
        <c:noMultiLvlLbl val="0"/>
      </c:catAx>
      <c:valAx>
        <c:axId val="24441600"/>
        <c:scaling>
          <c:orientation val="minMax"/>
          <c:max val="3800000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317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800" b="0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t-EE"/>
          </a:p>
        </c:txPr>
        <c:crossAx val="24423424"/>
        <c:crosses val="autoZero"/>
        <c:crossBetween val="between"/>
        <c:majorUnit val="400000"/>
        <c:minorUnit val="200000"/>
        <c:dispUnits>
          <c:builtInUnit val="millions"/>
          <c:dispUnitsLbl>
            <c:layout>
              <c:manualLayout>
                <c:xMode val="edge"/>
                <c:yMode val="edge"/>
                <c:x val="9.0191657271702363E-3"/>
                <c:y val="5.627705627705628E-2"/>
              </c:manualLayout>
            </c:layout>
            <c:spPr>
              <a:noFill/>
              <a:ln w="25400">
                <a:noFill/>
              </a:ln>
            </c:spPr>
            <c:txPr>
              <a:bodyPr rot="-5400000" vert="horz"/>
              <a:lstStyle/>
              <a:p>
                <a:pPr algn="ctr">
                  <a:defRPr sz="800" b="1" i="0" u="none" strike="noStrike" baseline="0">
                    <a:solidFill>
                      <a:schemeClr val="tx1"/>
                    </a:solidFill>
                    <a:latin typeface="Calibri"/>
                    <a:ea typeface="Calibri"/>
                    <a:cs typeface="Calibri"/>
                  </a:defRPr>
                </a:pPr>
                <a:endParaRPr lang="et-EE"/>
              </a:p>
            </c:txPr>
          </c:dispUnitsLbl>
        </c:dispUnits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t-EE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t-E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6173733195449848E-2"/>
          <c:y val="5.8252427184466021E-2"/>
          <c:w val="0.89451913133402272"/>
          <c:h val="0.7631067961165048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Tranzit</c:v>
                </c:pt>
              </c:strCache>
            </c:strRef>
          </c:tx>
          <c:spPr>
            <a:solidFill>
              <a:srgbClr val="FF6600"/>
            </a:solidFill>
            <a:ln w="22852">
              <a:noFill/>
            </a:ln>
          </c:spPr>
          <c:invertIfNegative val="0"/>
          <c:dPt>
            <c:idx val="12"/>
            <c:invertIfNegative val="0"/>
            <c:bubble3D val="0"/>
            <c:spPr>
              <a:solidFill>
                <a:srgbClr val="FFC000"/>
              </a:solidFill>
              <a:ln w="22852">
                <a:noFill/>
              </a:ln>
            </c:spPr>
          </c:dPt>
          <c:dLbls>
            <c:dLbl>
              <c:idx val="0"/>
              <c:layout>
                <c:manualLayout>
                  <c:x val="-1.3353375857290947E-2"/>
                  <c:y val="-9.2013363422881467E-3"/>
                </c:manualLayout>
              </c:layout>
              <c:spPr>
                <a:noFill/>
                <a:ln w="22852">
                  <a:noFill/>
                </a:ln>
              </c:spPr>
              <c:txPr>
                <a:bodyPr/>
                <a:lstStyle/>
                <a:p>
                  <a:pPr>
                    <a:defRPr sz="1080" b="1" i="0" u="none" strike="noStrike" baseline="0">
                      <a:solidFill>
                        <a:schemeClr val="tx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t-EE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2.0011041560468901E-2"/>
                  <c:y val="-9.1822336894072931E-3"/>
                </c:manualLayout>
              </c:layout>
              <c:spPr>
                <a:noFill/>
                <a:ln w="22852">
                  <a:noFill/>
                </a:ln>
              </c:spPr>
              <c:txPr>
                <a:bodyPr/>
                <a:lstStyle/>
                <a:p>
                  <a:pPr>
                    <a:defRPr sz="1080" b="1" i="0" u="none" strike="noStrike" baseline="0">
                      <a:solidFill>
                        <a:schemeClr val="tx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t-EE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2.2832904829644812E-2"/>
                  <c:y val="-8.8809650707926124E-3"/>
                </c:manualLayout>
              </c:layout>
              <c:spPr>
                <a:noFill/>
                <a:ln w="22852">
                  <a:noFill/>
                </a:ln>
              </c:spPr>
              <c:txPr>
                <a:bodyPr/>
                <a:lstStyle/>
                <a:p>
                  <a:pPr>
                    <a:defRPr sz="1080" b="1" i="0" u="none" strike="noStrike" baseline="0">
                      <a:solidFill>
                        <a:schemeClr val="tx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t-EE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2.2919101580557988E-2"/>
                  <c:y val="-8.9995706429273348E-3"/>
                </c:manualLayout>
              </c:layout>
              <c:spPr>
                <a:noFill/>
                <a:ln w="22852">
                  <a:noFill/>
                </a:ln>
              </c:spPr>
              <c:txPr>
                <a:bodyPr/>
                <a:lstStyle/>
                <a:p>
                  <a:pPr>
                    <a:defRPr sz="1080" b="1" i="0" u="none" strike="noStrike" baseline="0">
                      <a:solidFill>
                        <a:schemeClr val="tx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t-EE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2.4706838686341992E-2"/>
                  <c:y val="-8.3708986273633434E-3"/>
                </c:manualLayout>
              </c:layout>
              <c:spPr>
                <a:noFill/>
                <a:ln w="22852">
                  <a:noFill/>
                </a:ln>
              </c:spPr>
              <c:txPr>
                <a:bodyPr/>
                <a:lstStyle/>
                <a:p>
                  <a:pPr>
                    <a:defRPr sz="1080" b="1" i="0" u="none" strike="noStrike" baseline="0">
                      <a:solidFill>
                        <a:schemeClr val="tx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t-EE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3.0997792417606806E-2"/>
                  <c:y val="-7.1607570483783745E-4"/>
                </c:manualLayout>
              </c:layout>
              <c:spPr>
                <a:noFill/>
                <a:ln w="22852">
                  <a:noFill/>
                </a:ln>
              </c:spPr>
              <c:txPr>
                <a:bodyPr/>
                <a:lstStyle/>
                <a:p>
                  <a:pPr>
                    <a:defRPr sz="1080" b="1" i="0" u="none" strike="noStrike" baseline="0">
                      <a:solidFill>
                        <a:schemeClr val="tx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t-EE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2.9015736841736195E-2"/>
                  <c:y val="-6.7895690109664453E-3"/>
                </c:manualLayout>
              </c:layout>
              <c:spPr>
                <a:noFill/>
                <a:ln w="22852">
                  <a:noFill/>
                </a:ln>
              </c:spPr>
              <c:txPr>
                <a:bodyPr/>
                <a:lstStyle/>
                <a:p>
                  <a:pPr>
                    <a:defRPr sz="1080" b="1" i="0" u="none" strike="noStrike" baseline="0">
                      <a:solidFill>
                        <a:schemeClr val="tx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t-EE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1.9794798122121926E-2"/>
                  <c:y val="-4.8514258164250701E-2"/>
                </c:manualLayout>
              </c:layout>
              <c:spPr>
                <a:noFill/>
                <a:ln w="22852">
                  <a:noFill/>
                </a:ln>
              </c:spPr>
              <c:txPr>
                <a:bodyPr/>
                <a:lstStyle/>
                <a:p>
                  <a:pPr>
                    <a:defRPr sz="1080" b="1" i="0" u="none" strike="noStrike" baseline="0">
                      <a:solidFill>
                        <a:schemeClr val="tx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t-EE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-3.186764240273865E-4"/>
                  <c:y val="2.0062470664749088E-2"/>
                </c:manualLayout>
              </c:layout>
              <c:spPr>
                <a:noFill/>
                <a:ln w="22852">
                  <a:noFill/>
                </a:ln>
              </c:spPr>
              <c:txPr>
                <a:bodyPr/>
                <a:lstStyle/>
                <a:p>
                  <a:pPr>
                    <a:defRPr sz="1080" b="1" i="0" u="none" strike="noStrike" baseline="0">
                      <a:solidFill>
                        <a:schemeClr val="tx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t-EE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2852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80" b="1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endParaRPr lang="et-E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Sheet1!$B$1:$S$1</c:f>
              <c:numCache>
                <c:formatCode>General</c:formatCode>
                <c:ptCount val="13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2015.11</c:v>
                </c:pt>
              </c:numCache>
            </c:numRef>
          </c:cat>
          <c:val>
            <c:numRef>
              <c:f>Sheet1!$B$2:$S$2</c:f>
              <c:numCache>
                <c:formatCode>General</c:formatCode>
                <c:ptCount val="13"/>
                <c:pt idx="0">
                  <c:v>59764</c:v>
                </c:pt>
                <c:pt idx="1">
                  <c:v>59770</c:v>
                </c:pt>
                <c:pt idx="2">
                  <c:v>76964</c:v>
                </c:pt>
                <c:pt idx="3">
                  <c:v>95858</c:v>
                </c:pt>
                <c:pt idx="4">
                  <c:v>114987</c:v>
                </c:pt>
                <c:pt idx="5">
                  <c:v>132051</c:v>
                </c:pt>
                <c:pt idx="6">
                  <c:v>125866</c:v>
                </c:pt>
                <c:pt idx="7">
                  <c:v>158545</c:v>
                </c:pt>
                <c:pt idx="8">
                  <c:v>124021</c:v>
                </c:pt>
                <c:pt idx="9">
                  <c:v>161792</c:v>
                </c:pt>
                <c:pt idx="10">
                  <c:v>167897</c:v>
                </c:pt>
                <c:pt idx="11">
                  <c:v>176017</c:v>
                </c:pt>
                <c:pt idx="12">
                  <c:v>153213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All</c:v>
                </c:pt>
              </c:strCache>
            </c:strRef>
          </c:tx>
          <c:spPr>
            <a:solidFill>
              <a:srgbClr val="339966"/>
            </a:solidFill>
            <a:ln w="22852">
              <a:noFill/>
            </a:ln>
          </c:spPr>
          <c:invertIfNegative val="0"/>
          <c:dPt>
            <c:idx val="12"/>
            <c:invertIfNegative val="0"/>
            <c:bubble3D val="0"/>
            <c:spPr>
              <a:solidFill>
                <a:srgbClr val="92D050"/>
              </a:solidFill>
              <a:ln w="22852">
                <a:noFill/>
              </a:ln>
            </c:spPr>
          </c:dPt>
          <c:dLbls>
            <c:spPr>
              <a:noFill/>
              <a:ln w="22852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80" b="1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endParaRPr lang="et-E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Sheet1!$B$1:$S$1</c:f>
              <c:numCache>
                <c:formatCode>General</c:formatCode>
                <c:ptCount val="13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2015.11</c:v>
                </c:pt>
              </c:numCache>
            </c:numRef>
          </c:cat>
          <c:val>
            <c:numRef>
              <c:f>Sheet1!$B$3:$S$3</c:f>
              <c:numCache>
                <c:formatCode>General</c:formatCode>
                <c:ptCount val="13"/>
                <c:pt idx="0">
                  <c:v>86798</c:v>
                </c:pt>
                <c:pt idx="1">
                  <c:v>108875</c:v>
                </c:pt>
                <c:pt idx="2">
                  <c:v>122181</c:v>
                </c:pt>
                <c:pt idx="3">
                  <c:v>135671</c:v>
                </c:pt>
                <c:pt idx="4">
                  <c:v>158651</c:v>
                </c:pt>
                <c:pt idx="5">
                  <c:v>179885</c:v>
                </c:pt>
                <c:pt idx="6">
                  <c:v>159492</c:v>
                </c:pt>
                <c:pt idx="7">
                  <c:v>200481</c:v>
                </c:pt>
                <c:pt idx="8">
                  <c:v>157933</c:v>
                </c:pt>
                <c:pt idx="9">
                  <c:v>205712</c:v>
                </c:pt>
                <c:pt idx="10">
                  <c:v>213625</c:v>
                </c:pt>
                <c:pt idx="11">
                  <c:v>227035</c:v>
                </c:pt>
                <c:pt idx="12">
                  <c:v>176985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20"/>
        <c:overlap val="-20"/>
        <c:axId val="37256192"/>
        <c:axId val="37278464"/>
      </c:barChart>
      <c:catAx>
        <c:axId val="372561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2856">
            <a:solidFill>
              <a:schemeClr val="tx1"/>
            </a:solidFill>
            <a:prstDash val="solid"/>
          </a:ln>
        </c:spPr>
        <c:txPr>
          <a:bodyPr rot="-1800000" vert="horz"/>
          <a:lstStyle/>
          <a:p>
            <a:pPr>
              <a:defRPr sz="1574" b="0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t-EE"/>
          </a:p>
        </c:txPr>
        <c:crossAx val="37278464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3727846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2856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574" b="0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t-EE"/>
          </a:p>
        </c:txPr>
        <c:crossAx val="37256192"/>
        <c:crosses val="autoZero"/>
        <c:crossBetween val="between"/>
        <c:majorUnit val="40000"/>
        <c:dispUnits>
          <c:builtInUnit val="thousands"/>
          <c:dispUnitsLbl>
            <c:layout>
              <c:manualLayout>
                <c:xMode val="edge"/>
                <c:yMode val="edge"/>
                <c:x val="1.0341261633919338E-2"/>
                <c:y val="5.6310679611650483E-2"/>
              </c:manualLayout>
            </c:layout>
            <c:spPr>
              <a:noFill/>
              <a:ln w="22852">
                <a:noFill/>
              </a:ln>
            </c:spPr>
            <c:txPr>
              <a:bodyPr rot="-5400000" vert="horz"/>
              <a:lstStyle/>
              <a:p>
                <a:pPr algn="ctr">
                  <a:defRPr sz="720" b="1" i="0" u="none" strike="noStrike" baseline="0">
                    <a:solidFill>
                      <a:schemeClr val="tx1"/>
                    </a:solidFill>
                    <a:latin typeface="Calibri"/>
                    <a:ea typeface="Calibri"/>
                    <a:cs typeface="Calibri"/>
                  </a:defRPr>
                </a:pPr>
                <a:endParaRPr lang="et-EE"/>
              </a:p>
            </c:txPr>
          </c:dispUnitsLbl>
        </c:dispUnits>
      </c:valAx>
      <c:spPr>
        <a:noFill/>
        <a:ln w="22852">
          <a:noFill/>
        </a:ln>
      </c:spPr>
    </c:plotArea>
    <c:legend>
      <c:legendPos val="b"/>
      <c:layout>
        <c:manualLayout>
          <c:xMode val="edge"/>
          <c:yMode val="edge"/>
          <c:x val="0.44777662874870733"/>
          <c:y val="0.94368932038834952"/>
          <c:w val="0.18924508790072389"/>
          <c:h val="5.2427184466019419E-2"/>
        </c:manualLayout>
      </c:layout>
      <c:overlay val="0"/>
      <c:spPr>
        <a:noFill/>
        <a:ln w="22852">
          <a:noFill/>
        </a:ln>
      </c:spPr>
      <c:txPr>
        <a:bodyPr/>
        <a:lstStyle/>
        <a:p>
          <a:pPr>
            <a:defRPr sz="1138" b="1" i="0" u="none" strike="noStrike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et-EE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754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t-EE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FD25129-C847-4885-83F6-547B0D1CD1BA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</dgm:pt>
    <dgm:pt modelId="{A0D660B3-B6F5-4E51-BD4F-32FE9819BABB}">
      <dgm:prSet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FFCC99"/>
        </a:solidFill>
        <a:effectLst>
          <a:glow>
            <a:schemeClr val="accent1">
              <a:alpha val="72000"/>
            </a:schemeClr>
          </a:glow>
        </a:effectLst>
      </dgm:spPr>
      <dgm:t>
        <a:bodyPr/>
        <a:lstStyle/>
        <a:p>
          <a:pPr algn="ctr" rtl="0">
            <a:defRPr sz="1000"/>
          </a:pPr>
          <a:r>
            <a:rPr lang="lt-LT" b="1" i="0" u="none" strike="noStrike" baseline="0" dirty="0" smtClean="0">
              <a:solidFill>
                <a:srgbClr val="000000"/>
              </a:solidFill>
              <a:latin typeface="Arial"/>
              <a:cs typeface="Arial"/>
            </a:rPr>
            <a:t>ANTANAS GUSTAITIS'AVIATION INSTITUTE OF VGTU</a:t>
          </a:r>
          <a:endParaRPr lang="lt-LT" b="1" i="0" u="none" strike="noStrike" baseline="0" dirty="0">
            <a:solidFill>
              <a:srgbClr val="000000"/>
            </a:solidFill>
            <a:latin typeface="Arial"/>
            <a:cs typeface="Arial"/>
          </a:endParaRPr>
        </a:p>
      </dgm:t>
    </dgm:pt>
    <dgm:pt modelId="{A512508F-C529-4700-A17A-19C048806CCA}" type="parTrans" cxnId="{7FEE6A94-3012-4194-8CCB-8953B0877226}">
      <dgm:prSet/>
      <dgm:spPr/>
      <dgm:t>
        <a:bodyPr/>
        <a:lstStyle/>
        <a:p>
          <a:endParaRPr lang="lt-LT"/>
        </a:p>
      </dgm:t>
    </dgm:pt>
    <dgm:pt modelId="{569FB3A5-57E4-4918-889F-5EC3D5191E2E}" type="sibTrans" cxnId="{7FEE6A94-3012-4194-8CCB-8953B0877226}">
      <dgm:prSet/>
      <dgm:spPr/>
      <dgm:t>
        <a:bodyPr/>
        <a:lstStyle/>
        <a:p>
          <a:endParaRPr lang="lt-LT"/>
        </a:p>
      </dgm:t>
    </dgm:pt>
    <dgm:pt modelId="{7B06D263-0EC8-4D53-9231-DC884442A095}">
      <dgm:prSet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FFCC99"/>
        </a:solidFill>
        <a:effectLst>
          <a:glow>
            <a:schemeClr val="accent1">
              <a:alpha val="72000"/>
            </a:schemeClr>
          </a:glow>
        </a:effectLst>
      </dgm:spPr>
      <dgm:t>
        <a:bodyPr/>
        <a:lstStyle/>
        <a:p>
          <a:pPr algn="ctr" rtl="0">
            <a:defRPr sz="1000"/>
          </a:pPr>
          <a:r>
            <a:rPr lang="lt-LT" b="1" i="0" u="none" strike="noStrike" baseline="0" smtClean="0">
              <a:solidFill>
                <a:srgbClr val="000000"/>
              </a:solidFill>
              <a:latin typeface="Arial"/>
              <a:cs typeface="Arial"/>
            </a:rPr>
            <a:t>Department of Aviation Mechanics</a:t>
          </a:r>
          <a:endParaRPr lang="lt-LT" b="1" i="0" u="none" strike="noStrike" baseline="0">
            <a:solidFill>
              <a:srgbClr val="000000"/>
            </a:solidFill>
            <a:latin typeface="Arial"/>
            <a:cs typeface="Arial"/>
          </a:endParaRPr>
        </a:p>
      </dgm:t>
    </dgm:pt>
    <dgm:pt modelId="{B5E96584-EB61-4CE1-8E85-22950FF76442}" type="parTrans" cxnId="{D31B14B2-3BBF-457A-9583-05E6B635DB48}">
      <dgm:prSet/>
      <dgm:spPr/>
      <dgm:t>
        <a:bodyPr/>
        <a:lstStyle/>
        <a:p>
          <a:endParaRPr lang="lt-LT"/>
        </a:p>
      </dgm:t>
    </dgm:pt>
    <dgm:pt modelId="{206D4005-6D5D-4B75-AEC7-FD11A23794DC}" type="sibTrans" cxnId="{D31B14B2-3BBF-457A-9583-05E6B635DB48}">
      <dgm:prSet/>
      <dgm:spPr/>
      <dgm:t>
        <a:bodyPr/>
        <a:lstStyle/>
        <a:p>
          <a:endParaRPr lang="lt-LT"/>
        </a:p>
      </dgm:t>
    </dgm:pt>
    <dgm:pt modelId="{18FD8156-2C22-4C1D-B6BC-3C20E8858496}">
      <dgm:prSet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FFCC99"/>
        </a:solidFill>
        <a:effectLst>
          <a:glow>
            <a:schemeClr val="accent1">
              <a:alpha val="72000"/>
            </a:schemeClr>
          </a:glow>
        </a:effectLst>
      </dgm:spPr>
      <dgm:t>
        <a:bodyPr/>
        <a:lstStyle/>
        <a:p>
          <a:pPr algn="ctr" rtl="0">
            <a:defRPr sz="1000"/>
          </a:pPr>
          <a:r>
            <a:rPr lang="lt-LT" b="1" i="0" u="none" strike="noStrike" baseline="0" smtClean="0">
              <a:solidFill>
                <a:srgbClr val="000000"/>
              </a:solidFill>
              <a:latin typeface="Arial"/>
              <a:cs typeface="Arial"/>
            </a:rPr>
            <a:t>Department of Avionics</a:t>
          </a:r>
          <a:endParaRPr lang="lt-LT" b="1" i="0" u="none" strike="noStrike" baseline="0">
            <a:solidFill>
              <a:srgbClr val="000000"/>
            </a:solidFill>
            <a:latin typeface="Arial"/>
            <a:cs typeface="Arial"/>
          </a:endParaRPr>
        </a:p>
      </dgm:t>
    </dgm:pt>
    <dgm:pt modelId="{9DB9041B-F037-41C8-9095-A33E498DCDE7}" type="parTrans" cxnId="{5C524196-6E60-44AD-BD53-967FC4D742B7}">
      <dgm:prSet/>
      <dgm:spPr/>
      <dgm:t>
        <a:bodyPr/>
        <a:lstStyle/>
        <a:p>
          <a:endParaRPr lang="lt-LT"/>
        </a:p>
      </dgm:t>
    </dgm:pt>
    <dgm:pt modelId="{FAE76601-864D-4216-9201-354E9301EF40}" type="sibTrans" cxnId="{5C524196-6E60-44AD-BD53-967FC4D742B7}">
      <dgm:prSet/>
      <dgm:spPr/>
      <dgm:t>
        <a:bodyPr/>
        <a:lstStyle/>
        <a:p>
          <a:endParaRPr lang="lt-LT"/>
        </a:p>
      </dgm:t>
    </dgm:pt>
    <dgm:pt modelId="{E0207103-01AA-427A-8B7C-31E762656165}">
      <dgm:prSet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FFCC99"/>
        </a:solidFill>
        <a:effectLst>
          <a:glow>
            <a:schemeClr val="accent1">
              <a:alpha val="72000"/>
            </a:schemeClr>
          </a:glow>
        </a:effectLst>
      </dgm:spPr>
      <dgm:t>
        <a:bodyPr/>
        <a:lstStyle/>
        <a:p>
          <a:pPr algn="ctr" rtl="0">
            <a:defRPr sz="1000"/>
          </a:pPr>
          <a:r>
            <a:rPr lang="lt-LT" b="1" i="0" u="none" strike="noStrike" baseline="0" smtClean="0">
              <a:solidFill>
                <a:srgbClr val="000000"/>
              </a:solidFill>
              <a:latin typeface="Arial"/>
              <a:cs typeface="Arial"/>
            </a:rPr>
            <a:t>Air Traffic Control Training Unit</a:t>
          </a:r>
          <a:endParaRPr lang="lt-LT" b="1" i="0" u="none" strike="noStrike" baseline="0">
            <a:solidFill>
              <a:srgbClr val="000000"/>
            </a:solidFill>
            <a:latin typeface="Arial"/>
            <a:cs typeface="Arial"/>
          </a:endParaRPr>
        </a:p>
      </dgm:t>
    </dgm:pt>
    <dgm:pt modelId="{CDAD28E4-E91A-43B5-A9A3-72968C40DF44}" type="parTrans" cxnId="{FA61647F-6238-45A0-99E0-25A0E1A60BF9}">
      <dgm:prSet/>
      <dgm:spPr/>
      <dgm:t>
        <a:bodyPr/>
        <a:lstStyle/>
        <a:p>
          <a:endParaRPr lang="lt-LT"/>
        </a:p>
      </dgm:t>
    </dgm:pt>
    <dgm:pt modelId="{DD0C0250-40C2-4DD9-B7EF-B2A1036104C3}" type="sibTrans" cxnId="{FA61647F-6238-45A0-99E0-25A0E1A60BF9}">
      <dgm:prSet/>
      <dgm:spPr/>
      <dgm:t>
        <a:bodyPr/>
        <a:lstStyle/>
        <a:p>
          <a:endParaRPr lang="lt-LT"/>
        </a:p>
      </dgm:t>
    </dgm:pt>
    <dgm:pt modelId="{3EFE0300-F208-46A9-9156-E95D55436226}">
      <dgm:prSet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FFCC99"/>
        </a:solidFill>
        <a:effectLst>
          <a:glow>
            <a:schemeClr val="accent1">
              <a:alpha val="72000"/>
            </a:schemeClr>
          </a:glow>
        </a:effectLst>
      </dgm:spPr>
      <dgm:t>
        <a:bodyPr/>
        <a:lstStyle/>
        <a:p>
          <a:pPr algn="ctr" rtl="0">
            <a:defRPr sz="1000"/>
          </a:pPr>
          <a:r>
            <a:rPr lang="lt-LT" b="1" i="0" u="none" strike="noStrike" baseline="0" smtClean="0">
              <a:solidFill>
                <a:srgbClr val="000000"/>
              </a:solidFill>
              <a:latin typeface="Arial"/>
              <a:cs typeface="Arial"/>
            </a:rPr>
            <a:t>Department of Aviation Technologies</a:t>
          </a:r>
          <a:r>
            <a:rPr lang="lt-LT" b="0" i="0" u="none" strike="noStrike" baseline="0" smtClean="0">
              <a:solidFill>
                <a:srgbClr val="000000"/>
              </a:solidFill>
              <a:latin typeface="Arial"/>
              <a:cs typeface="Arial"/>
            </a:rPr>
            <a:t> </a:t>
          </a:r>
          <a:endParaRPr lang="lt-LT" b="0" i="0" u="none" strike="noStrike" baseline="0">
            <a:solidFill>
              <a:srgbClr val="000000"/>
            </a:solidFill>
            <a:latin typeface="Arial"/>
            <a:cs typeface="Arial"/>
          </a:endParaRPr>
        </a:p>
      </dgm:t>
    </dgm:pt>
    <dgm:pt modelId="{34590566-B703-4E84-BCAE-6058E054665A}" type="parTrans" cxnId="{859E5D35-E3C1-4981-9BB5-79BEA424FDE7}">
      <dgm:prSet/>
      <dgm:spPr/>
      <dgm:t>
        <a:bodyPr/>
        <a:lstStyle/>
        <a:p>
          <a:endParaRPr lang="lt-LT"/>
        </a:p>
      </dgm:t>
    </dgm:pt>
    <dgm:pt modelId="{A9C352AD-FE2E-4F78-ACAA-D2B400BBFFAF}" type="sibTrans" cxnId="{859E5D35-E3C1-4981-9BB5-79BEA424FDE7}">
      <dgm:prSet/>
      <dgm:spPr/>
      <dgm:t>
        <a:bodyPr/>
        <a:lstStyle/>
        <a:p>
          <a:endParaRPr lang="lt-LT"/>
        </a:p>
      </dgm:t>
    </dgm:pt>
    <dgm:pt modelId="{E881D5F2-83A2-48A2-AAF1-279D49E89C5F}">
      <dgm:prSet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FFCC99"/>
        </a:solidFill>
        <a:effectLst>
          <a:glow>
            <a:schemeClr val="accent1">
              <a:alpha val="72000"/>
            </a:schemeClr>
          </a:glow>
        </a:effectLst>
      </dgm:spPr>
      <dgm:t>
        <a:bodyPr/>
        <a:lstStyle/>
        <a:p>
          <a:pPr algn="ctr" rtl="0">
            <a:defRPr sz="1000"/>
          </a:pPr>
          <a:r>
            <a:rPr lang="lt-LT" b="1" i="0" u="none" strike="noStrike" baseline="0" smtClean="0">
              <a:solidFill>
                <a:srgbClr val="000000"/>
              </a:solidFill>
              <a:latin typeface="Arial"/>
              <a:cs typeface="Arial"/>
            </a:rPr>
            <a:t>Flight Training Unit</a:t>
          </a:r>
          <a:endParaRPr lang="lt-LT" b="1" i="0" u="none" strike="noStrike" baseline="0">
            <a:solidFill>
              <a:srgbClr val="000000"/>
            </a:solidFill>
            <a:latin typeface="Arial"/>
            <a:cs typeface="Arial"/>
          </a:endParaRPr>
        </a:p>
      </dgm:t>
    </dgm:pt>
    <dgm:pt modelId="{B9F2FB9F-9461-4F3F-BB28-DF1747D24B2E}" type="parTrans" cxnId="{6CF51FCA-A00E-40A5-91B5-EF6C3C311779}">
      <dgm:prSet/>
      <dgm:spPr/>
      <dgm:t>
        <a:bodyPr/>
        <a:lstStyle/>
        <a:p>
          <a:endParaRPr lang="lt-LT"/>
        </a:p>
      </dgm:t>
    </dgm:pt>
    <dgm:pt modelId="{9227384D-7C49-49AE-9FEF-CA5660CEE2BA}" type="sibTrans" cxnId="{6CF51FCA-A00E-40A5-91B5-EF6C3C311779}">
      <dgm:prSet/>
      <dgm:spPr/>
      <dgm:t>
        <a:bodyPr/>
        <a:lstStyle/>
        <a:p>
          <a:endParaRPr lang="lt-LT"/>
        </a:p>
      </dgm:t>
    </dgm:pt>
    <dgm:pt modelId="{566660EB-E291-46D9-A22A-DC572D5A87D0}">
      <dgm:prSet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FFCC99"/>
        </a:solidFill>
        <a:effectLst>
          <a:glow>
            <a:schemeClr val="accent1">
              <a:alpha val="72000"/>
            </a:schemeClr>
          </a:glow>
        </a:effectLst>
      </dgm:spPr>
      <dgm:t>
        <a:bodyPr/>
        <a:lstStyle/>
        <a:p>
          <a:pPr algn="ctr" rtl="0">
            <a:defRPr sz="1000"/>
          </a:pPr>
          <a:r>
            <a:rPr lang="lt-LT" b="1" i="0" u="none" strike="noStrike" baseline="0" smtClean="0">
              <a:solidFill>
                <a:srgbClr val="000000"/>
              </a:solidFill>
              <a:latin typeface="Arial"/>
              <a:cs typeface="Arial"/>
            </a:rPr>
            <a:t>Aircraft Maintenance Service (under regulations of organisation 145)</a:t>
          </a:r>
          <a:endParaRPr lang="lt-LT" b="1" i="0" u="none" strike="noStrike" baseline="0">
            <a:solidFill>
              <a:srgbClr val="000000"/>
            </a:solidFill>
            <a:latin typeface="Arial"/>
            <a:cs typeface="Arial"/>
          </a:endParaRPr>
        </a:p>
      </dgm:t>
    </dgm:pt>
    <dgm:pt modelId="{6F9B5F7F-9689-4F2A-914D-255E7553845E}" type="parTrans" cxnId="{EC9666FC-228B-49BD-B47C-7510054B15B5}">
      <dgm:prSet/>
      <dgm:spPr/>
      <dgm:t>
        <a:bodyPr/>
        <a:lstStyle/>
        <a:p>
          <a:endParaRPr lang="lt-LT"/>
        </a:p>
      </dgm:t>
    </dgm:pt>
    <dgm:pt modelId="{A26C0E11-F23A-4487-A094-A69F5E5A5EC5}" type="sibTrans" cxnId="{EC9666FC-228B-49BD-B47C-7510054B15B5}">
      <dgm:prSet/>
      <dgm:spPr/>
      <dgm:t>
        <a:bodyPr/>
        <a:lstStyle/>
        <a:p>
          <a:endParaRPr lang="lt-LT"/>
        </a:p>
      </dgm:t>
    </dgm:pt>
    <dgm:pt modelId="{F820EB25-FD26-411A-B87F-5BB0B4CDCEB6}">
      <dgm:prSet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FFCC99"/>
        </a:solidFill>
        <a:ln w="9525"/>
        <a:effectLst>
          <a:glow>
            <a:schemeClr val="accent1">
              <a:alpha val="72000"/>
            </a:schemeClr>
          </a:glow>
        </a:effectLst>
      </dgm:spPr>
      <dgm:t>
        <a:bodyPr/>
        <a:lstStyle/>
        <a:p>
          <a:pPr algn="ctr" rtl="0">
            <a:defRPr sz="1000"/>
          </a:pPr>
          <a:r>
            <a:rPr lang="lt-LT" b="1" i="0" u="none" strike="noStrike" baseline="0" smtClean="0">
              <a:solidFill>
                <a:srgbClr val="000000"/>
              </a:solidFill>
              <a:latin typeface="Arial"/>
              <a:cs typeface="Arial"/>
            </a:rPr>
            <a:t>Aviation Specialists' Qualification Improvement Centre</a:t>
          </a:r>
          <a:endParaRPr lang="lt-LT" b="1" i="0" u="none" strike="noStrike" baseline="0">
            <a:solidFill>
              <a:srgbClr val="000000"/>
            </a:solidFill>
            <a:latin typeface="Arial"/>
            <a:cs typeface="Arial"/>
          </a:endParaRPr>
        </a:p>
      </dgm:t>
    </dgm:pt>
    <dgm:pt modelId="{02826AAA-1AE3-438D-884D-17EC26529C1B}" type="parTrans" cxnId="{BBABF4B5-CBE9-4253-A520-11D6E8F9954C}">
      <dgm:prSet/>
      <dgm:spPr/>
      <dgm:t>
        <a:bodyPr/>
        <a:lstStyle/>
        <a:p>
          <a:endParaRPr lang="lt-LT"/>
        </a:p>
      </dgm:t>
    </dgm:pt>
    <dgm:pt modelId="{7681390E-4D72-4AD8-BEE6-3AB288A63BA5}" type="sibTrans" cxnId="{BBABF4B5-CBE9-4253-A520-11D6E8F9954C}">
      <dgm:prSet/>
      <dgm:spPr/>
      <dgm:t>
        <a:bodyPr/>
        <a:lstStyle/>
        <a:p>
          <a:endParaRPr lang="lt-LT"/>
        </a:p>
      </dgm:t>
    </dgm:pt>
    <dgm:pt modelId="{9A88D1C7-8AAC-41B7-815A-722C7510932B}" type="pres">
      <dgm:prSet presAssocID="{1FD25129-C847-4885-83F6-547B0D1CD1B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86F8CC38-6682-42F6-9AC4-4925D2EFDC16}" type="pres">
      <dgm:prSet presAssocID="{A0D660B3-B6F5-4E51-BD4F-32FE9819BABB}" presName="hierRoot1" presStyleCnt="0">
        <dgm:presLayoutVars>
          <dgm:hierBranch val="hang"/>
        </dgm:presLayoutVars>
      </dgm:prSet>
      <dgm:spPr/>
    </dgm:pt>
    <dgm:pt modelId="{784FC684-3EDF-4AF9-ACE6-D83909A8ECD7}" type="pres">
      <dgm:prSet presAssocID="{A0D660B3-B6F5-4E51-BD4F-32FE9819BABB}" presName="rootComposite1" presStyleCnt="0"/>
      <dgm:spPr/>
    </dgm:pt>
    <dgm:pt modelId="{DB8042E5-DE35-4D26-A251-939BE5193840}" type="pres">
      <dgm:prSet presAssocID="{A0D660B3-B6F5-4E51-BD4F-32FE9819BABB}" presName="rootText1" presStyleLbl="node0" presStyleIdx="0" presStyleCnt="1" custScaleX="238176" custScaleY="67351">
        <dgm:presLayoutVars>
          <dgm:chPref val="3"/>
        </dgm:presLayoutVars>
      </dgm:prSet>
      <dgm:spPr/>
      <dgm:t>
        <a:bodyPr/>
        <a:lstStyle/>
        <a:p>
          <a:endParaRPr lang="lt-LT"/>
        </a:p>
      </dgm:t>
    </dgm:pt>
    <dgm:pt modelId="{A32177D0-E39C-48DF-809E-A3F25343AC2A}" type="pres">
      <dgm:prSet presAssocID="{A0D660B3-B6F5-4E51-BD4F-32FE9819BABB}" presName="rootConnector1" presStyleLbl="node1" presStyleIdx="0" presStyleCnt="0"/>
      <dgm:spPr/>
      <dgm:t>
        <a:bodyPr/>
        <a:lstStyle/>
        <a:p>
          <a:endParaRPr lang="lt-LT"/>
        </a:p>
      </dgm:t>
    </dgm:pt>
    <dgm:pt modelId="{42FC5147-A11B-4961-8C51-982ACEE3B79B}" type="pres">
      <dgm:prSet presAssocID="{A0D660B3-B6F5-4E51-BD4F-32FE9819BABB}" presName="hierChild2" presStyleCnt="0"/>
      <dgm:spPr/>
    </dgm:pt>
    <dgm:pt modelId="{73B3803D-F068-4BDC-86FD-7F534925BC25}" type="pres">
      <dgm:prSet presAssocID="{B5E96584-EB61-4CE1-8E85-22950FF76442}" presName="Name48" presStyleLbl="parChTrans1D2" presStyleIdx="0" presStyleCnt="6"/>
      <dgm:spPr/>
      <dgm:t>
        <a:bodyPr/>
        <a:lstStyle/>
        <a:p>
          <a:endParaRPr lang="lt-LT"/>
        </a:p>
      </dgm:t>
    </dgm:pt>
    <dgm:pt modelId="{8006663F-12E9-4057-8528-2EBD4EC13B08}" type="pres">
      <dgm:prSet presAssocID="{7B06D263-0EC8-4D53-9231-DC884442A095}" presName="hierRoot2" presStyleCnt="0">
        <dgm:presLayoutVars>
          <dgm:hierBranch/>
        </dgm:presLayoutVars>
      </dgm:prSet>
      <dgm:spPr/>
    </dgm:pt>
    <dgm:pt modelId="{676CDE1F-7EAD-44F3-882E-4B3F603CE9FE}" type="pres">
      <dgm:prSet presAssocID="{7B06D263-0EC8-4D53-9231-DC884442A095}" presName="rootComposite" presStyleCnt="0"/>
      <dgm:spPr/>
    </dgm:pt>
    <dgm:pt modelId="{47987521-FA48-4A70-80A8-46867EAB039A}" type="pres">
      <dgm:prSet presAssocID="{7B06D263-0EC8-4D53-9231-DC884442A095}" presName="rootText" presStyleLbl="node2" presStyleIdx="0" presStyleCnt="6" custLinFactNeighborX="-1863" custLinFactNeighborY="88062">
        <dgm:presLayoutVars>
          <dgm:chPref val="3"/>
        </dgm:presLayoutVars>
      </dgm:prSet>
      <dgm:spPr/>
      <dgm:t>
        <a:bodyPr/>
        <a:lstStyle/>
        <a:p>
          <a:endParaRPr lang="lt-LT"/>
        </a:p>
      </dgm:t>
    </dgm:pt>
    <dgm:pt modelId="{F0CE5886-F86E-4EB1-9594-251EBF712C73}" type="pres">
      <dgm:prSet presAssocID="{7B06D263-0EC8-4D53-9231-DC884442A095}" presName="rootConnector" presStyleLbl="node2" presStyleIdx="0" presStyleCnt="6"/>
      <dgm:spPr/>
      <dgm:t>
        <a:bodyPr/>
        <a:lstStyle/>
        <a:p>
          <a:endParaRPr lang="lt-LT"/>
        </a:p>
      </dgm:t>
    </dgm:pt>
    <dgm:pt modelId="{CA8E60D8-3884-4926-8C26-A76F5CF9235F}" type="pres">
      <dgm:prSet presAssocID="{7B06D263-0EC8-4D53-9231-DC884442A095}" presName="hierChild4" presStyleCnt="0"/>
      <dgm:spPr/>
    </dgm:pt>
    <dgm:pt modelId="{6607410A-0177-4DAE-AB05-197F66BE5931}" type="pres">
      <dgm:prSet presAssocID="{7B06D263-0EC8-4D53-9231-DC884442A095}" presName="hierChild5" presStyleCnt="0"/>
      <dgm:spPr/>
    </dgm:pt>
    <dgm:pt modelId="{DD324B8E-E194-4E61-AF79-A2CB20D8E5DD}" type="pres">
      <dgm:prSet presAssocID="{9DB9041B-F037-41C8-9095-A33E498DCDE7}" presName="Name48" presStyleLbl="parChTrans1D2" presStyleIdx="1" presStyleCnt="6"/>
      <dgm:spPr/>
      <dgm:t>
        <a:bodyPr/>
        <a:lstStyle/>
        <a:p>
          <a:endParaRPr lang="lt-LT"/>
        </a:p>
      </dgm:t>
    </dgm:pt>
    <dgm:pt modelId="{CBC05F09-04C6-4D68-8F08-09BAA5C3D5A7}" type="pres">
      <dgm:prSet presAssocID="{18FD8156-2C22-4C1D-B6BC-3C20E8858496}" presName="hierRoot2" presStyleCnt="0">
        <dgm:presLayoutVars>
          <dgm:hierBranch/>
        </dgm:presLayoutVars>
      </dgm:prSet>
      <dgm:spPr/>
    </dgm:pt>
    <dgm:pt modelId="{55AE2443-5098-49C0-9328-BE1E748E0C00}" type="pres">
      <dgm:prSet presAssocID="{18FD8156-2C22-4C1D-B6BC-3C20E8858496}" presName="rootComposite" presStyleCnt="0"/>
      <dgm:spPr/>
    </dgm:pt>
    <dgm:pt modelId="{4F106EBD-64B8-4B45-BDAC-6D366672E21E}" type="pres">
      <dgm:prSet presAssocID="{18FD8156-2C22-4C1D-B6BC-3C20E8858496}" presName="rootText" presStyleLbl="node2" presStyleIdx="1" presStyleCnt="6" custLinFactX="-22863" custLinFactNeighborX="-100000" custLinFactNeighborY="-20298">
        <dgm:presLayoutVars>
          <dgm:chPref val="3"/>
        </dgm:presLayoutVars>
      </dgm:prSet>
      <dgm:spPr/>
      <dgm:t>
        <a:bodyPr/>
        <a:lstStyle/>
        <a:p>
          <a:endParaRPr lang="lt-LT"/>
        </a:p>
      </dgm:t>
    </dgm:pt>
    <dgm:pt modelId="{A5B44332-604C-465A-94CF-E231E4800D7E}" type="pres">
      <dgm:prSet presAssocID="{18FD8156-2C22-4C1D-B6BC-3C20E8858496}" presName="rootConnector" presStyleLbl="node2" presStyleIdx="1" presStyleCnt="6"/>
      <dgm:spPr/>
      <dgm:t>
        <a:bodyPr/>
        <a:lstStyle/>
        <a:p>
          <a:endParaRPr lang="lt-LT"/>
        </a:p>
      </dgm:t>
    </dgm:pt>
    <dgm:pt modelId="{97213D5B-FF2D-43CD-A102-A72065E7F261}" type="pres">
      <dgm:prSet presAssocID="{18FD8156-2C22-4C1D-B6BC-3C20E8858496}" presName="hierChild4" presStyleCnt="0"/>
      <dgm:spPr/>
    </dgm:pt>
    <dgm:pt modelId="{B67B278E-FEFD-4EF6-83C8-04E0C512FA75}" type="pres">
      <dgm:prSet presAssocID="{18FD8156-2C22-4C1D-B6BC-3C20E8858496}" presName="hierChild5" presStyleCnt="0"/>
      <dgm:spPr/>
    </dgm:pt>
    <dgm:pt modelId="{CDED4F87-2686-4C5F-BFE3-5F0C53A10B19}" type="pres">
      <dgm:prSet presAssocID="{CDAD28E4-E91A-43B5-A9A3-72968C40DF44}" presName="Name48" presStyleLbl="parChTrans1D2" presStyleIdx="2" presStyleCnt="6"/>
      <dgm:spPr/>
      <dgm:t>
        <a:bodyPr/>
        <a:lstStyle/>
        <a:p>
          <a:endParaRPr lang="lt-LT"/>
        </a:p>
      </dgm:t>
    </dgm:pt>
    <dgm:pt modelId="{29419729-097E-4752-B7A5-44EA68EFDB6A}" type="pres">
      <dgm:prSet presAssocID="{E0207103-01AA-427A-8B7C-31E762656165}" presName="hierRoot2" presStyleCnt="0">
        <dgm:presLayoutVars>
          <dgm:hierBranch/>
        </dgm:presLayoutVars>
      </dgm:prSet>
      <dgm:spPr/>
    </dgm:pt>
    <dgm:pt modelId="{992B39AF-1854-4F81-B56B-B7E85BD45712}" type="pres">
      <dgm:prSet presAssocID="{E0207103-01AA-427A-8B7C-31E762656165}" presName="rootComposite" presStyleCnt="0"/>
      <dgm:spPr/>
    </dgm:pt>
    <dgm:pt modelId="{269677FB-2E41-4FBE-A340-27973CC07A38}" type="pres">
      <dgm:prSet presAssocID="{E0207103-01AA-427A-8B7C-31E762656165}" presName="rootText" presStyleLbl="node2" presStyleIdx="2" presStyleCnt="6" custLinFactX="24362" custLinFactY="-63268" custLinFactNeighborX="100000" custLinFactNeighborY="-100000">
        <dgm:presLayoutVars>
          <dgm:chPref val="3"/>
        </dgm:presLayoutVars>
      </dgm:prSet>
      <dgm:spPr/>
      <dgm:t>
        <a:bodyPr/>
        <a:lstStyle/>
        <a:p>
          <a:endParaRPr lang="lt-LT"/>
        </a:p>
      </dgm:t>
    </dgm:pt>
    <dgm:pt modelId="{1C5A55C3-09B8-4750-A9BB-70221E0E71DA}" type="pres">
      <dgm:prSet presAssocID="{E0207103-01AA-427A-8B7C-31E762656165}" presName="rootConnector" presStyleLbl="node2" presStyleIdx="2" presStyleCnt="6"/>
      <dgm:spPr/>
      <dgm:t>
        <a:bodyPr/>
        <a:lstStyle/>
        <a:p>
          <a:endParaRPr lang="lt-LT"/>
        </a:p>
      </dgm:t>
    </dgm:pt>
    <dgm:pt modelId="{BD57D36F-CEBA-4487-B9FD-0E3CD3F90A89}" type="pres">
      <dgm:prSet presAssocID="{E0207103-01AA-427A-8B7C-31E762656165}" presName="hierChild4" presStyleCnt="0"/>
      <dgm:spPr/>
    </dgm:pt>
    <dgm:pt modelId="{EF23D94F-F277-4F9D-84FF-25BB60DA23C4}" type="pres">
      <dgm:prSet presAssocID="{E0207103-01AA-427A-8B7C-31E762656165}" presName="hierChild5" presStyleCnt="0"/>
      <dgm:spPr/>
    </dgm:pt>
    <dgm:pt modelId="{F4CBB677-F45E-44AD-B893-EF25692BF9AE}" type="pres">
      <dgm:prSet presAssocID="{34590566-B703-4E84-BCAE-6058E054665A}" presName="Name48" presStyleLbl="parChTrans1D2" presStyleIdx="3" presStyleCnt="6"/>
      <dgm:spPr/>
      <dgm:t>
        <a:bodyPr/>
        <a:lstStyle/>
        <a:p>
          <a:endParaRPr lang="lt-LT"/>
        </a:p>
      </dgm:t>
    </dgm:pt>
    <dgm:pt modelId="{6B4FD45D-9DD0-401C-A787-547664D472C6}" type="pres">
      <dgm:prSet presAssocID="{3EFE0300-F208-46A9-9156-E95D55436226}" presName="hierRoot2" presStyleCnt="0">
        <dgm:presLayoutVars>
          <dgm:hierBranch/>
        </dgm:presLayoutVars>
      </dgm:prSet>
      <dgm:spPr/>
    </dgm:pt>
    <dgm:pt modelId="{4432C4BD-A568-4885-AC0E-153037BCDA87}" type="pres">
      <dgm:prSet presAssocID="{3EFE0300-F208-46A9-9156-E95D55436226}" presName="rootComposite" presStyleCnt="0"/>
      <dgm:spPr/>
    </dgm:pt>
    <dgm:pt modelId="{74D261BC-C0C4-479E-8B17-DF753AC848A7}" type="pres">
      <dgm:prSet presAssocID="{3EFE0300-F208-46A9-9156-E95D55436226}" presName="rootText" presStyleLbl="node2" presStyleIdx="3" presStyleCnt="6" custLinFactX="-22863" custLinFactNeighborX="-100000" custLinFactNeighborY="54423">
        <dgm:presLayoutVars>
          <dgm:chPref val="3"/>
        </dgm:presLayoutVars>
      </dgm:prSet>
      <dgm:spPr/>
      <dgm:t>
        <a:bodyPr/>
        <a:lstStyle/>
        <a:p>
          <a:endParaRPr lang="lt-LT"/>
        </a:p>
      </dgm:t>
    </dgm:pt>
    <dgm:pt modelId="{38541233-9C68-44B0-BDB6-A6D344472E7E}" type="pres">
      <dgm:prSet presAssocID="{3EFE0300-F208-46A9-9156-E95D55436226}" presName="rootConnector" presStyleLbl="node2" presStyleIdx="3" presStyleCnt="6"/>
      <dgm:spPr/>
      <dgm:t>
        <a:bodyPr/>
        <a:lstStyle/>
        <a:p>
          <a:endParaRPr lang="lt-LT"/>
        </a:p>
      </dgm:t>
    </dgm:pt>
    <dgm:pt modelId="{108BFB0D-4F95-44DA-A5A3-F765A7684520}" type="pres">
      <dgm:prSet presAssocID="{3EFE0300-F208-46A9-9156-E95D55436226}" presName="hierChild4" presStyleCnt="0"/>
      <dgm:spPr/>
    </dgm:pt>
    <dgm:pt modelId="{1A7BDB28-56A8-4575-A043-BD256241EB4C}" type="pres">
      <dgm:prSet presAssocID="{3EFE0300-F208-46A9-9156-E95D55436226}" presName="hierChild5" presStyleCnt="0"/>
      <dgm:spPr/>
    </dgm:pt>
    <dgm:pt modelId="{E7BA67BF-7527-4CC9-903B-567A36BF3061}" type="pres">
      <dgm:prSet presAssocID="{B9F2FB9F-9461-4F3F-BB28-DF1747D24B2E}" presName="Name48" presStyleLbl="parChTrans1D2" presStyleIdx="4" presStyleCnt="6"/>
      <dgm:spPr/>
      <dgm:t>
        <a:bodyPr/>
        <a:lstStyle/>
        <a:p>
          <a:endParaRPr lang="lt-LT"/>
        </a:p>
      </dgm:t>
    </dgm:pt>
    <dgm:pt modelId="{31D675E6-7697-4B84-86CE-FF9043ECA516}" type="pres">
      <dgm:prSet presAssocID="{E881D5F2-83A2-48A2-AAF1-279D49E89C5F}" presName="hierRoot2" presStyleCnt="0">
        <dgm:presLayoutVars>
          <dgm:hierBranch/>
        </dgm:presLayoutVars>
      </dgm:prSet>
      <dgm:spPr/>
    </dgm:pt>
    <dgm:pt modelId="{85A6F940-DB46-4474-B8DF-90CA8ABBEBAE}" type="pres">
      <dgm:prSet presAssocID="{E881D5F2-83A2-48A2-AAF1-279D49E89C5F}" presName="rootComposite" presStyleCnt="0"/>
      <dgm:spPr/>
    </dgm:pt>
    <dgm:pt modelId="{9FFF6A2E-D523-4CA1-AD77-D3BB1102316D}" type="pres">
      <dgm:prSet presAssocID="{E881D5F2-83A2-48A2-AAF1-279D49E89C5F}" presName="rootText" presStyleLbl="node2" presStyleIdx="4" presStyleCnt="6" custLinFactX="26200" custLinFactY="-67355" custLinFactNeighborX="100000" custLinFactNeighborY="-100000">
        <dgm:presLayoutVars>
          <dgm:chPref val="3"/>
        </dgm:presLayoutVars>
      </dgm:prSet>
      <dgm:spPr/>
      <dgm:t>
        <a:bodyPr/>
        <a:lstStyle/>
        <a:p>
          <a:endParaRPr lang="lt-LT"/>
        </a:p>
      </dgm:t>
    </dgm:pt>
    <dgm:pt modelId="{9EF53A52-DA03-4E0A-AC0D-BE85B5A43555}" type="pres">
      <dgm:prSet presAssocID="{E881D5F2-83A2-48A2-AAF1-279D49E89C5F}" presName="rootConnector" presStyleLbl="node2" presStyleIdx="4" presStyleCnt="6"/>
      <dgm:spPr/>
      <dgm:t>
        <a:bodyPr/>
        <a:lstStyle/>
        <a:p>
          <a:endParaRPr lang="lt-LT"/>
        </a:p>
      </dgm:t>
    </dgm:pt>
    <dgm:pt modelId="{CDD5419C-CB3C-4C57-8420-920A07C284EC}" type="pres">
      <dgm:prSet presAssocID="{E881D5F2-83A2-48A2-AAF1-279D49E89C5F}" presName="hierChild4" presStyleCnt="0"/>
      <dgm:spPr/>
    </dgm:pt>
    <dgm:pt modelId="{7253CE25-1A19-46DF-87FF-5BC194C186DD}" type="pres">
      <dgm:prSet presAssocID="{6F9B5F7F-9689-4F2A-914D-255E7553845E}" presName="Name35" presStyleLbl="parChTrans1D3" presStyleIdx="0" presStyleCnt="1"/>
      <dgm:spPr/>
      <dgm:t>
        <a:bodyPr/>
        <a:lstStyle/>
        <a:p>
          <a:endParaRPr lang="lt-LT"/>
        </a:p>
      </dgm:t>
    </dgm:pt>
    <dgm:pt modelId="{8AE50582-AEC1-4AB0-89B7-409689D0C8AB}" type="pres">
      <dgm:prSet presAssocID="{566660EB-E291-46D9-A22A-DC572D5A87D0}" presName="hierRoot2" presStyleCnt="0">
        <dgm:presLayoutVars>
          <dgm:hierBranch val="r"/>
        </dgm:presLayoutVars>
      </dgm:prSet>
      <dgm:spPr/>
    </dgm:pt>
    <dgm:pt modelId="{E158D787-3529-4654-ACC9-DE6EA8C6CEE8}" type="pres">
      <dgm:prSet presAssocID="{566660EB-E291-46D9-A22A-DC572D5A87D0}" presName="rootComposite" presStyleCnt="0"/>
      <dgm:spPr/>
    </dgm:pt>
    <dgm:pt modelId="{F35128E8-39DB-4A98-B83B-F4813611978A}" type="pres">
      <dgm:prSet presAssocID="{566660EB-E291-46D9-A22A-DC572D5A87D0}" presName="rootText" presStyleLbl="node3" presStyleIdx="0" presStyleCnt="1" custLinFactX="26200" custLinFactY="-69800" custLinFactNeighborX="100000" custLinFactNeighborY="-100000">
        <dgm:presLayoutVars>
          <dgm:chPref val="3"/>
        </dgm:presLayoutVars>
      </dgm:prSet>
      <dgm:spPr/>
      <dgm:t>
        <a:bodyPr/>
        <a:lstStyle/>
        <a:p>
          <a:endParaRPr lang="lt-LT"/>
        </a:p>
      </dgm:t>
    </dgm:pt>
    <dgm:pt modelId="{67675F02-D993-473B-B991-A7E72E46519B}" type="pres">
      <dgm:prSet presAssocID="{566660EB-E291-46D9-A22A-DC572D5A87D0}" presName="rootConnector" presStyleLbl="node3" presStyleIdx="0" presStyleCnt="1"/>
      <dgm:spPr/>
      <dgm:t>
        <a:bodyPr/>
        <a:lstStyle/>
        <a:p>
          <a:endParaRPr lang="lt-LT"/>
        </a:p>
      </dgm:t>
    </dgm:pt>
    <dgm:pt modelId="{A4A8F697-8C64-4AAB-8459-A3A74A3B8DA1}" type="pres">
      <dgm:prSet presAssocID="{566660EB-E291-46D9-A22A-DC572D5A87D0}" presName="hierChild4" presStyleCnt="0"/>
      <dgm:spPr/>
    </dgm:pt>
    <dgm:pt modelId="{0063DA30-FE03-4C8C-B1EC-CDDD66914115}" type="pres">
      <dgm:prSet presAssocID="{566660EB-E291-46D9-A22A-DC572D5A87D0}" presName="hierChild5" presStyleCnt="0"/>
      <dgm:spPr/>
    </dgm:pt>
    <dgm:pt modelId="{48A8F1BE-C161-40E4-891E-9225B66AD727}" type="pres">
      <dgm:prSet presAssocID="{E881D5F2-83A2-48A2-AAF1-279D49E89C5F}" presName="hierChild5" presStyleCnt="0"/>
      <dgm:spPr/>
    </dgm:pt>
    <dgm:pt modelId="{66E21DB4-2ECD-44E2-BEAC-A693C0CCD987}" type="pres">
      <dgm:prSet presAssocID="{02826AAA-1AE3-438D-884D-17EC26529C1B}" presName="Name48" presStyleLbl="parChTrans1D2" presStyleIdx="5" presStyleCnt="6"/>
      <dgm:spPr/>
      <dgm:t>
        <a:bodyPr/>
        <a:lstStyle/>
        <a:p>
          <a:endParaRPr lang="lt-LT"/>
        </a:p>
      </dgm:t>
    </dgm:pt>
    <dgm:pt modelId="{958918FF-6656-4F08-949D-0DAEAC6BAC97}" type="pres">
      <dgm:prSet presAssocID="{F820EB25-FD26-411A-B87F-5BB0B4CDCEB6}" presName="hierRoot2" presStyleCnt="0">
        <dgm:presLayoutVars>
          <dgm:hierBranch/>
        </dgm:presLayoutVars>
      </dgm:prSet>
      <dgm:spPr/>
    </dgm:pt>
    <dgm:pt modelId="{30D011F5-015A-43AA-8EB8-2E6AECF6A282}" type="pres">
      <dgm:prSet presAssocID="{F820EB25-FD26-411A-B87F-5BB0B4CDCEB6}" presName="rootComposite" presStyleCnt="0"/>
      <dgm:spPr/>
    </dgm:pt>
    <dgm:pt modelId="{32AEBC20-7759-4D39-87ED-6689749FC0D4}" type="pres">
      <dgm:prSet presAssocID="{F820EB25-FD26-411A-B87F-5BB0B4CDCEB6}" presName="rootText" presStyleLbl="node2" presStyleIdx="5" presStyleCnt="6" custScaleY="96716" custLinFactX="-13012" custLinFactNeighborX="-100000" custLinFactNeighborY="69068">
        <dgm:presLayoutVars>
          <dgm:chPref val="3"/>
        </dgm:presLayoutVars>
      </dgm:prSet>
      <dgm:spPr/>
      <dgm:t>
        <a:bodyPr/>
        <a:lstStyle/>
        <a:p>
          <a:endParaRPr lang="lt-LT"/>
        </a:p>
      </dgm:t>
    </dgm:pt>
    <dgm:pt modelId="{D317618E-D439-4E83-96F2-341EE9AA1669}" type="pres">
      <dgm:prSet presAssocID="{F820EB25-FD26-411A-B87F-5BB0B4CDCEB6}" presName="rootConnector" presStyleLbl="node2" presStyleIdx="5" presStyleCnt="6"/>
      <dgm:spPr/>
      <dgm:t>
        <a:bodyPr/>
        <a:lstStyle/>
        <a:p>
          <a:endParaRPr lang="lt-LT"/>
        </a:p>
      </dgm:t>
    </dgm:pt>
    <dgm:pt modelId="{1AAC8FA5-9A6A-4A2B-B8E0-39545E06E1A9}" type="pres">
      <dgm:prSet presAssocID="{F820EB25-FD26-411A-B87F-5BB0B4CDCEB6}" presName="hierChild4" presStyleCnt="0"/>
      <dgm:spPr/>
    </dgm:pt>
    <dgm:pt modelId="{B26C1DF1-2D09-4333-BB70-A042892861B6}" type="pres">
      <dgm:prSet presAssocID="{F820EB25-FD26-411A-B87F-5BB0B4CDCEB6}" presName="hierChild5" presStyleCnt="0"/>
      <dgm:spPr/>
    </dgm:pt>
    <dgm:pt modelId="{07A6D23E-3706-4294-95DF-750C5F476C60}" type="pres">
      <dgm:prSet presAssocID="{A0D660B3-B6F5-4E51-BD4F-32FE9819BABB}" presName="hierChild3" presStyleCnt="0"/>
      <dgm:spPr/>
    </dgm:pt>
  </dgm:ptLst>
  <dgm:cxnLst>
    <dgm:cxn modelId="{93D48ED9-1F5C-46CF-B314-E936A9687D67}" type="presOf" srcId="{F820EB25-FD26-411A-B87F-5BB0B4CDCEB6}" destId="{32AEBC20-7759-4D39-87ED-6689749FC0D4}" srcOrd="0" destOrd="0" presId="urn:microsoft.com/office/officeart/2005/8/layout/orgChart1"/>
    <dgm:cxn modelId="{D9B52185-2F29-4938-B640-FC55BA498EDF}" type="presOf" srcId="{566660EB-E291-46D9-A22A-DC572D5A87D0}" destId="{67675F02-D993-473B-B991-A7E72E46519B}" srcOrd="1" destOrd="0" presId="urn:microsoft.com/office/officeart/2005/8/layout/orgChart1"/>
    <dgm:cxn modelId="{195764F5-A101-4DDA-BCE1-23AA37EAD1D1}" type="presOf" srcId="{3EFE0300-F208-46A9-9156-E95D55436226}" destId="{74D261BC-C0C4-479E-8B17-DF753AC848A7}" srcOrd="0" destOrd="0" presId="urn:microsoft.com/office/officeart/2005/8/layout/orgChart1"/>
    <dgm:cxn modelId="{43232319-D9F6-4DD5-AB61-026AD1872AB9}" type="presOf" srcId="{CDAD28E4-E91A-43B5-A9A3-72968C40DF44}" destId="{CDED4F87-2686-4C5F-BFE3-5F0C53A10B19}" srcOrd="0" destOrd="0" presId="urn:microsoft.com/office/officeart/2005/8/layout/orgChart1"/>
    <dgm:cxn modelId="{A0C1183A-A1CA-4B1E-9F82-3C3B284AE84D}" type="presOf" srcId="{1FD25129-C847-4885-83F6-547B0D1CD1BA}" destId="{9A88D1C7-8AAC-41B7-815A-722C7510932B}" srcOrd="0" destOrd="0" presId="urn:microsoft.com/office/officeart/2005/8/layout/orgChart1"/>
    <dgm:cxn modelId="{7FEE6A94-3012-4194-8CCB-8953B0877226}" srcId="{1FD25129-C847-4885-83F6-547B0D1CD1BA}" destId="{A0D660B3-B6F5-4E51-BD4F-32FE9819BABB}" srcOrd="0" destOrd="0" parTransId="{A512508F-C529-4700-A17A-19C048806CCA}" sibTransId="{569FB3A5-57E4-4918-889F-5EC3D5191E2E}"/>
    <dgm:cxn modelId="{61222548-B0D9-4EE9-A81C-F458196DE535}" type="presOf" srcId="{A0D660B3-B6F5-4E51-BD4F-32FE9819BABB}" destId="{A32177D0-E39C-48DF-809E-A3F25343AC2A}" srcOrd="1" destOrd="0" presId="urn:microsoft.com/office/officeart/2005/8/layout/orgChart1"/>
    <dgm:cxn modelId="{EC39C4D5-170B-4854-A32A-781E93876BF8}" type="presOf" srcId="{18FD8156-2C22-4C1D-B6BC-3C20E8858496}" destId="{A5B44332-604C-465A-94CF-E231E4800D7E}" srcOrd="1" destOrd="0" presId="urn:microsoft.com/office/officeart/2005/8/layout/orgChart1"/>
    <dgm:cxn modelId="{B0216145-0240-4426-A436-EEA10EE86C11}" type="presOf" srcId="{F820EB25-FD26-411A-B87F-5BB0B4CDCEB6}" destId="{D317618E-D439-4E83-96F2-341EE9AA1669}" srcOrd="1" destOrd="0" presId="urn:microsoft.com/office/officeart/2005/8/layout/orgChart1"/>
    <dgm:cxn modelId="{859E5D35-E3C1-4981-9BB5-79BEA424FDE7}" srcId="{A0D660B3-B6F5-4E51-BD4F-32FE9819BABB}" destId="{3EFE0300-F208-46A9-9156-E95D55436226}" srcOrd="3" destOrd="0" parTransId="{34590566-B703-4E84-BCAE-6058E054665A}" sibTransId="{A9C352AD-FE2E-4F78-ACAA-D2B400BBFFAF}"/>
    <dgm:cxn modelId="{F41D9E3C-8B28-4758-BB67-B8AEC8C3E2A3}" type="presOf" srcId="{6F9B5F7F-9689-4F2A-914D-255E7553845E}" destId="{7253CE25-1A19-46DF-87FF-5BC194C186DD}" srcOrd="0" destOrd="0" presId="urn:microsoft.com/office/officeart/2005/8/layout/orgChart1"/>
    <dgm:cxn modelId="{3B9199AE-B19B-43DF-89C7-904E99ADEA7F}" type="presOf" srcId="{E0207103-01AA-427A-8B7C-31E762656165}" destId="{269677FB-2E41-4FBE-A340-27973CC07A38}" srcOrd="0" destOrd="0" presId="urn:microsoft.com/office/officeart/2005/8/layout/orgChart1"/>
    <dgm:cxn modelId="{AB333714-3780-430E-8013-72134E56B3F1}" type="presOf" srcId="{02826AAA-1AE3-438D-884D-17EC26529C1B}" destId="{66E21DB4-2ECD-44E2-BEAC-A693C0CCD987}" srcOrd="0" destOrd="0" presId="urn:microsoft.com/office/officeart/2005/8/layout/orgChart1"/>
    <dgm:cxn modelId="{EC9666FC-228B-49BD-B47C-7510054B15B5}" srcId="{E881D5F2-83A2-48A2-AAF1-279D49E89C5F}" destId="{566660EB-E291-46D9-A22A-DC572D5A87D0}" srcOrd="0" destOrd="0" parTransId="{6F9B5F7F-9689-4F2A-914D-255E7553845E}" sibTransId="{A26C0E11-F23A-4487-A094-A69F5E5A5EC5}"/>
    <dgm:cxn modelId="{82026C60-4BDA-45CB-BA60-BEB581C12D51}" type="presOf" srcId="{E0207103-01AA-427A-8B7C-31E762656165}" destId="{1C5A55C3-09B8-4750-A9BB-70221E0E71DA}" srcOrd="1" destOrd="0" presId="urn:microsoft.com/office/officeart/2005/8/layout/orgChart1"/>
    <dgm:cxn modelId="{243EEF9D-E24F-4804-9E30-F16D64F09701}" type="presOf" srcId="{7B06D263-0EC8-4D53-9231-DC884442A095}" destId="{F0CE5886-F86E-4EB1-9594-251EBF712C73}" srcOrd="1" destOrd="0" presId="urn:microsoft.com/office/officeart/2005/8/layout/orgChart1"/>
    <dgm:cxn modelId="{13541C11-1106-45DA-9C75-CFA33554CC58}" type="presOf" srcId="{B9F2FB9F-9461-4F3F-BB28-DF1747D24B2E}" destId="{E7BA67BF-7527-4CC9-903B-567A36BF3061}" srcOrd="0" destOrd="0" presId="urn:microsoft.com/office/officeart/2005/8/layout/orgChart1"/>
    <dgm:cxn modelId="{95BF2A96-C1AF-4636-994D-A63A9BE79E3C}" type="presOf" srcId="{3EFE0300-F208-46A9-9156-E95D55436226}" destId="{38541233-9C68-44B0-BDB6-A6D344472E7E}" srcOrd="1" destOrd="0" presId="urn:microsoft.com/office/officeart/2005/8/layout/orgChart1"/>
    <dgm:cxn modelId="{21CBF4E1-C107-4436-9992-5C7551E33205}" type="presOf" srcId="{7B06D263-0EC8-4D53-9231-DC884442A095}" destId="{47987521-FA48-4A70-80A8-46867EAB039A}" srcOrd="0" destOrd="0" presId="urn:microsoft.com/office/officeart/2005/8/layout/orgChart1"/>
    <dgm:cxn modelId="{6CF51FCA-A00E-40A5-91B5-EF6C3C311779}" srcId="{A0D660B3-B6F5-4E51-BD4F-32FE9819BABB}" destId="{E881D5F2-83A2-48A2-AAF1-279D49E89C5F}" srcOrd="4" destOrd="0" parTransId="{B9F2FB9F-9461-4F3F-BB28-DF1747D24B2E}" sibTransId="{9227384D-7C49-49AE-9FEF-CA5660CEE2BA}"/>
    <dgm:cxn modelId="{D93ACC71-5C8D-4B42-B722-8385A0C0428E}" type="presOf" srcId="{A0D660B3-B6F5-4E51-BD4F-32FE9819BABB}" destId="{DB8042E5-DE35-4D26-A251-939BE5193840}" srcOrd="0" destOrd="0" presId="urn:microsoft.com/office/officeart/2005/8/layout/orgChart1"/>
    <dgm:cxn modelId="{8128FF2B-7BC9-4221-A9EA-FA664F0139B1}" type="presOf" srcId="{566660EB-E291-46D9-A22A-DC572D5A87D0}" destId="{F35128E8-39DB-4A98-B83B-F4813611978A}" srcOrd="0" destOrd="0" presId="urn:microsoft.com/office/officeart/2005/8/layout/orgChart1"/>
    <dgm:cxn modelId="{232CB0BF-9FCA-4DBD-A68B-C07C4A8424C8}" type="presOf" srcId="{9DB9041B-F037-41C8-9095-A33E498DCDE7}" destId="{DD324B8E-E194-4E61-AF79-A2CB20D8E5DD}" srcOrd="0" destOrd="0" presId="urn:microsoft.com/office/officeart/2005/8/layout/orgChart1"/>
    <dgm:cxn modelId="{7D99135E-1729-4B6E-81F1-051BB02C0D6C}" type="presOf" srcId="{34590566-B703-4E84-BCAE-6058E054665A}" destId="{F4CBB677-F45E-44AD-B893-EF25692BF9AE}" srcOrd="0" destOrd="0" presId="urn:microsoft.com/office/officeart/2005/8/layout/orgChart1"/>
    <dgm:cxn modelId="{4B036DAD-D427-48DD-8E26-F21DD99BBEFB}" type="presOf" srcId="{B5E96584-EB61-4CE1-8E85-22950FF76442}" destId="{73B3803D-F068-4BDC-86FD-7F534925BC25}" srcOrd="0" destOrd="0" presId="urn:microsoft.com/office/officeart/2005/8/layout/orgChart1"/>
    <dgm:cxn modelId="{BBABF4B5-CBE9-4253-A520-11D6E8F9954C}" srcId="{A0D660B3-B6F5-4E51-BD4F-32FE9819BABB}" destId="{F820EB25-FD26-411A-B87F-5BB0B4CDCEB6}" srcOrd="5" destOrd="0" parTransId="{02826AAA-1AE3-438D-884D-17EC26529C1B}" sibTransId="{7681390E-4D72-4AD8-BEE6-3AB288A63BA5}"/>
    <dgm:cxn modelId="{FA61647F-6238-45A0-99E0-25A0E1A60BF9}" srcId="{A0D660B3-B6F5-4E51-BD4F-32FE9819BABB}" destId="{E0207103-01AA-427A-8B7C-31E762656165}" srcOrd="2" destOrd="0" parTransId="{CDAD28E4-E91A-43B5-A9A3-72968C40DF44}" sibTransId="{DD0C0250-40C2-4DD9-B7EF-B2A1036104C3}"/>
    <dgm:cxn modelId="{27E48095-179A-493A-AC2F-2194D42FDFAE}" type="presOf" srcId="{E881D5F2-83A2-48A2-AAF1-279D49E89C5F}" destId="{9FFF6A2E-D523-4CA1-AD77-D3BB1102316D}" srcOrd="0" destOrd="0" presId="urn:microsoft.com/office/officeart/2005/8/layout/orgChart1"/>
    <dgm:cxn modelId="{277F6C79-06CC-46BE-8763-1A27BEF8738A}" type="presOf" srcId="{18FD8156-2C22-4C1D-B6BC-3C20E8858496}" destId="{4F106EBD-64B8-4B45-BDAC-6D366672E21E}" srcOrd="0" destOrd="0" presId="urn:microsoft.com/office/officeart/2005/8/layout/orgChart1"/>
    <dgm:cxn modelId="{D31B14B2-3BBF-457A-9583-05E6B635DB48}" srcId="{A0D660B3-B6F5-4E51-BD4F-32FE9819BABB}" destId="{7B06D263-0EC8-4D53-9231-DC884442A095}" srcOrd="0" destOrd="0" parTransId="{B5E96584-EB61-4CE1-8E85-22950FF76442}" sibTransId="{206D4005-6D5D-4B75-AEC7-FD11A23794DC}"/>
    <dgm:cxn modelId="{6C148F9D-4F95-44A9-9F7B-DB9FCB87AAAA}" type="presOf" srcId="{E881D5F2-83A2-48A2-AAF1-279D49E89C5F}" destId="{9EF53A52-DA03-4E0A-AC0D-BE85B5A43555}" srcOrd="1" destOrd="0" presId="urn:microsoft.com/office/officeart/2005/8/layout/orgChart1"/>
    <dgm:cxn modelId="{5C524196-6E60-44AD-BD53-967FC4D742B7}" srcId="{A0D660B3-B6F5-4E51-BD4F-32FE9819BABB}" destId="{18FD8156-2C22-4C1D-B6BC-3C20E8858496}" srcOrd="1" destOrd="0" parTransId="{9DB9041B-F037-41C8-9095-A33E498DCDE7}" sibTransId="{FAE76601-864D-4216-9201-354E9301EF40}"/>
    <dgm:cxn modelId="{661448EC-FA74-40C9-AEFD-BC971D6A1D85}" type="presParOf" srcId="{9A88D1C7-8AAC-41B7-815A-722C7510932B}" destId="{86F8CC38-6682-42F6-9AC4-4925D2EFDC16}" srcOrd="0" destOrd="0" presId="urn:microsoft.com/office/officeart/2005/8/layout/orgChart1"/>
    <dgm:cxn modelId="{9B22D37A-95BC-48BD-A64D-C3C03F87089D}" type="presParOf" srcId="{86F8CC38-6682-42F6-9AC4-4925D2EFDC16}" destId="{784FC684-3EDF-4AF9-ACE6-D83909A8ECD7}" srcOrd="0" destOrd="0" presId="urn:microsoft.com/office/officeart/2005/8/layout/orgChart1"/>
    <dgm:cxn modelId="{F4E78CBA-919B-47D9-97AA-8887919DDC4C}" type="presParOf" srcId="{784FC684-3EDF-4AF9-ACE6-D83909A8ECD7}" destId="{DB8042E5-DE35-4D26-A251-939BE5193840}" srcOrd="0" destOrd="0" presId="urn:microsoft.com/office/officeart/2005/8/layout/orgChart1"/>
    <dgm:cxn modelId="{690381F5-BD6A-4FDF-BED1-F9E39CBA3FC5}" type="presParOf" srcId="{784FC684-3EDF-4AF9-ACE6-D83909A8ECD7}" destId="{A32177D0-E39C-48DF-809E-A3F25343AC2A}" srcOrd="1" destOrd="0" presId="urn:microsoft.com/office/officeart/2005/8/layout/orgChart1"/>
    <dgm:cxn modelId="{D37483BA-C93E-4DCA-8712-4EEE908D7EFA}" type="presParOf" srcId="{86F8CC38-6682-42F6-9AC4-4925D2EFDC16}" destId="{42FC5147-A11B-4961-8C51-982ACEE3B79B}" srcOrd="1" destOrd="0" presId="urn:microsoft.com/office/officeart/2005/8/layout/orgChart1"/>
    <dgm:cxn modelId="{0D72D313-9921-4D07-98B7-1C2432A6B3C7}" type="presParOf" srcId="{42FC5147-A11B-4961-8C51-982ACEE3B79B}" destId="{73B3803D-F068-4BDC-86FD-7F534925BC25}" srcOrd="0" destOrd="0" presId="urn:microsoft.com/office/officeart/2005/8/layout/orgChart1"/>
    <dgm:cxn modelId="{610A6493-FE89-40FE-8344-94494789B854}" type="presParOf" srcId="{42FC5147-A11B-4961-8C51-982ACEE3B79B}" destId="{8006663F-12E9-4057-8528-2EBD4EC13B08}" srcOrd="1" destOrd="0" presId="urn:microsoft.com/office/officeart/2005/8/layout/orgChart1"/>
    <dgm:cxn modelId="{53FDB893-BC19-4ABF-8B40-D976FD737C43}" type="presParOf" srcId="{8006663F-12E9-4057-8528-2EBD4EC13B08}" destId="{676CDE1F-7EAD-44F3-882E-4B3F603CE9FE}" srcOrd="0" destOrd="0" presId="urn:microsoft.com/office/officeart/2005/8/layout/orgChart1"/>
    <dgm:cxn modelId="{7044EF55-C91B-45BE-9086-E235E25C6280}" type="presParOf" srcId="{676CDE1F-7EAD-44F3-882E-4B3F603CE9FE}" destId="{47987521-FA48-4A70-80A8-46867EAB039A}" srcOrd="0" destOrd="0" presId="urn:microsoft.com/office/officeart/2005/8/layout/orgChart1"/>
    <dgm:cxn modelId="{CD546F5E-CD18-44FE-BF28-264669199436}" type="presParOf" srcId="{676CDE1F-7EAD-44F3-882E-4B3F603CE9FE}" destId="{F0CE5886-F86E-4EB1-9594-251EBF712C73}" srcOrd="1" destOrd="0" presId="urn:microsoft.com/office/officeart/2005/8/layout/orgChart1"/>
    <dgm:cxn modelId="{B5A51110-252C-46C4-A8D7-6D8EA1B07A1C}" type="presParOf" srcId="{8006663F-12E9-4057-8528-2EBD4EC13B08}" destId="{CA8E60D8-3884-4926-8C26-A76F5CF9235F}" srcOrd="1" destOrd="0" presId="urn:microsoft.com/office/officeart/2005/8/layout/orgChart1"/>
    <dgm:cxn modelId="{84E3EECF-DB6D-4748-B38B-8B3DE97B6517}" type="presParOf" srcId="{8006663F-12E9-4057-8528-2EBD4EC13B08}" destId="{6607410A-0177-4DAE-AB05-197F66BE5931}" srcOrd="2" destOrd="0" presId="urn:microsoft.com/office/officeart/2005/8/layout/orgChart1"/>
    <dgm:cxn modelId="{B05E43CD-1628-4178-B98B-6DBFFB3302CB}" type="presParOf" srcId="{42FC5147-A11B-4961-8C51-982ACEE3B79B}" destId="{DD324B8E-E194-4E61-AF79-A2CB20D8E5DD}" srcOrd="2" destOrd="0" presId="urn:microsoft.com/office/officeart/2005/8/layout/orgChart1"/>
    <dgm:cxn modelId="{AF0A24E7-99E8-4BD3-8FED-DAC5890C3CDF}" type="presParOf" srcId="{42FC5147-A11B-4961-8C51-982ACEE3B79B}" destId="{CBC05F09-04C6-4D68-8F08-09BAA5C3D5A7}" srcOrd="3" destOrd="0" presId="urn:microsoft.com/office/officeart/2005/8/layout/orgChart1"/>
    <dgm:cxn modelId="{ED52C886-6465-4E7F-8D81-4BBF2077A6FE}" type="presParOf" srcId="{CBC05F09-04C6-4D68-8F08-09BAA5C3D5A7}" destId="{55AE2443-5098-49C0-9328-BE1E748E0C00}" srcOrd="0" destOrd="0" presId="urn:microsoft.com/office/officeart/2005/8/layout/orgChart1"/>
    <dgm:cxn modelId="{A0650C25-2B95-4F25-A723-5C14652627DB}" type="presParOf" srcId="{55AE2443-5098-49C0-9328-BE1E748E0C00}" destId="{4F106EBD-64B8-4B45-BDAC-6D366672E21E}" srcOrd="0" destOrd="0" presId="urn:microsoft.com/office/officeart/2005/8/layout/orgChart1"/>
    <dgm:cxn modelId="{EB5EABB6-C608-43A2-A912-11D92938B09A}" type="presParOf" srcId="{55AE2443-5098-49C0-9328-BE1E748E0C00}" destId="{A5B44332-604C-465A-94CF-E231E4800D7E}" srcOrd="1" destOrd="0" presId="urn:microsoft.com/office/officeart/2005/8/layout/orgChart1"/>
    <dgm:cxn modelId="{D99A273A-A3B0-48AD-BA12-61CA6BE05813}" type="presParOf" srcId="{CBC05F09-04C6-4D68-8F08-09BAA5C3D5A7}" destId="{97213D5B-FF2D-43CD-A102-A72065E7F261}" srcOrd="1" destOrd="0" presId="urn:microsoft.com/office/officeart/2005/8/layout/orgChart1"/>
    <dgm:cxn modelId="{85FC009E-56D7-4B87-BE7E-5CC5F43F160C}" type="presParOf" srcId="{CBC05F09-04C6-4D68-8F08-09BAA5C3D5A7}" destId="{B67B278E-FEFD-4EF6-83C8-04E0C512FA75}" srcOrd="2" destOrd="0" presId="urn:microsoft.com/office/officeart/2005/8/layout/orgChart1"/>
    <dgm:cxn modelId="{7C0C9469-85DD-4D32-BD5F-D234ACDC1D4E}" type="presParOf" srcId="{42FC5147-A11B-4961-8C51-982ACEE3B79B}" destId="{CDED4F87-2686-4C5F-BFE3-5F0C53A10B19}" srcOrd="4" destOrd="0" presId="urn:microsoft.com/office/officeart/2005/8/layout/orgChart1"/>
    <dgm:cxn modelId="{99EA8F85-8F53-4F99-94DE-08777DFEA771}" type="presParOf" srcId="{42FC5147-A11B-4961-8C51-982ACEE3B79B}" destId="{29419729-097E-4752-B7A5-44EA68EFDB6A}" srcOrd="5" destOrd="0" presId="urn:microsoft.com/office/officeart/2005/8/layout/orgChart1"/>
    <dgm:cxn modelId="{3800783B-56E6-45AC-928A-C964A3EBBC47}" type="presParOf" srcId="{29419729-097E-4752-B7A5-44EA68EFDB6A}" destId="{992B39AF-1854-4F81-B56B-B7E85BD45712}" srcOrd="0" destOrd="0" presId="urn:microsoft.com/office/officeart/2005/8/layout/orgChart1"/>
    <dgm:cxn modelId="{5AB703E9-7465-4667-94D5-1CE0AE592E48}" type="presParOf" srcId="{992B39AF-1854-4F81-B56B-B7E85BD45712}" destId="{269677FB-2E41-4FBE-A340-27973CC07A38}" srcOrd="0" destOrd="0" presId="urn:microsoft.com/office/officeart/2005/8/layout/orgChart1"/>
    <dgm:cxn modelId="{F9031CB0-B597-42CE-84B5-4139A7790AB7}" type="presParOf" srcId="{992B39AF-1854-4F81-B56B-B7E85BD45712}" destId="{1C5A55C3-09B8-4750-A9BB-70221E0E71DA}" srcOrd="1" destOrd="0" presId="urn:microsoft.com/office/officeart/2005/8/layout/orgChart1"/>
    <dgm:cxn modelId="{1914A456-99C8-4DC9-B63D-908C363F0BE9}" type="presParOf" srcId="{29419729-097E-4752-B7A5-44EA68EFDB6A}" destId="{BD57D36F-CEBA-4487-B9FD-0E3CD3F90A89}" srcOrd="1" destOrd="0" presId="urn:microsoft.com/office/officeart/2005/8/layout/orgChart1"/>
    <dgm:cxn modelId="{72AA6F8E-95EB-4A92-AD03-2364B6D5BB8A}" type="presParOf" srcId="{29419729-097E-4752-B7A5-44EA68EFDB6A}" destId="{EF23D94F-F277-4F9D-84FF-25BB60DA23C4}" srcOrd="2" destOrd="0" presId="urn:microsoft.com/office/officeart/2005/8/layout/orgChart1"/>
    <dgm:cxn modelId="{1F06028B-3465-4C3F-9A09-5A854BA7DC9D}" type="presParOf" srcId="{42FC5147-A11B-4961-8C51-982ACEE3B79B}" destId="{F4CBB677-F45E-44AD-B893-EF25692BF9AE}" srcOrd="6" destOrd="0" presId="urn:microsoft.com/office/officeart/2005/8/layout/orgChart1"/>
    <dgm:cxn modelId="{82D5F53B-DB9E-4540-B33F-7C065E41F6A6}" type="presParOf" srcId="{42FC5147-A11B-4961-8C51-982ACEE3B79B}" destId="{6B4FD45D-9DD0-401C-A787-547664D472C6}" srcOrd="7" destOrd="0" presId="urn:microsoft.com/office/officeart/2005/8/layout/orgChart1"/>
    <dgm:cxn modelId="{2FD9E7D1-76EE-477A-8709-B895CE456FD9}" type="presParOf" srcId="{6B4FD45D-9DD0-401C-A787-547664D472C6}" destId="{4432C4BD-A568-4885-AC0E-153037BCDA87}" srcOrd="0" destOrd="0" presId="urn:microsoft.com/office/officeart/2005/8/layout/orgChart1"/>
    <dgm:cxn modelId="{D454D163-794F-4784-8FBC-FE6467164039}" type="presParOf" srcId="{4432C4BD-A568-4885-AC0E-153037BCDA87}" destId="{74D261BC-C0C4-479E-8B17-DF753AC848A7}" srcOrd="0" destOrd="0" presId="urn:microsoft.com/office/officeart/2005/8/layout/orgChart1"/>
    <dgm:cxn modelId="{1F39897B-8AF8-4B7F-B58E-9EB6DFED04E3}" type="presParOf" srcId="{4432C4BD-A568-4885-AC0E-153037BCDA87}" destId="{38541233-9C68-44B0-BDB6-A6D344472E7E}" srcOrd="1" destOrd="0" presId="urn:microsoft.com/office/officeart/2005/8/layout/orgChart1"/>
    <dgm:cxn modelId="{F5365EF8-F14B-433C-8EEC-1B7AB62256B3}" type="presParOf" srcId="{6B4FD45D-9DD0-401C-A787-547664D472C6}" destId="{108BFB0D-4F95-44DA-A5A3-F765A7684520}" srcOrd="1" destOrd="0" presId="urn:microsoft.com/office/officeart/2005/8/layout/orgChart1"/>
    <dgm:cxn modelId="{63AC8A91-71AA-4670-866D-01157CA51E7E}" type="presParOf" srcId="{6B4FD45D-9DD0-401C-A787-547664D472C6}" destId="{1A7BDB28-56A8-4575-A043-BD256241EB4C}" srcOrd="2" destOrd="0" presId="urn:microsoft.com/office/officeart/2005/8/layout/orgChart1"/>
    <dgm:cxn modelId="{2EE25F60-7EC1-41E4-90AE-1FD90DD51C91}" type="presParOf" srcId="{42FC5147-A11B-4961-8C51-982ACEE3B79B}" destId="{E7BA67BF-7527-4CC9-903B-567A36BF3061}" srcOrd="8" destOrd="0" presId="urn:microsoft.com/office/officeart/2005/8/layout/orgChart1"/>
    <dgm:cxn modelId="{D16BF2B1-2FE6-452E-B722-5C61A7E99FDE}" type="presParOf" srcId="{42FC5147-A11B-4961-8C51-982ACEE3B79B}" destId="{31D675E6-7697-4B84-86CE-FF9043ECA516}" srcOrd="9" destOrd="0" presId="urn:microsoft.com/office/officeart/2005/8/layout/orgChart1"/>
    <dgm:cxn modelId="{DFC4F529-80D1-4728-8349-CB6869A932E5}" type="presParOf" srcId="{31D675E6-7697-4B84-86CE-FF9043ECA516}" destId="{85A6F940-DB46-4474-B8DF-90CA8ABBEBAE}" srcOrd="0" destOrd="0" presId="urn:microsoft.com/office/officeart/2005/8/layout/orgChart1"/>
    <dgm:cxn modelId="{EEC363AD-30ED-44B7-A6D8-4CE95E8D2ADC}" type="presParOf" srcId="{85A6F940-DB46-4474-B8DF-90CA8ABBEBAE}" destId="{9FFF6A2E-D523-4CA1-AD77-D3BB1102316D}" srcOrd="0" destOrd="0" presId="urn:microsoft.com/office/officeart/2005/8/layout/orgChart1"/>
    <dgm:cxn modelId="{43A410DC-517F-4664-A279-C8AC57F2AD73}" type="presParOf" srcId="{85A6F940-DB46-4474-B8DF-90CA8ABBEBAE}" destId="{9EF53A52-DA03-4E0A-AC0D-BE85B5A43555}" srcOrd="1" destOrd="0" presId="urn:microsoft.com/office/officeart/2005/8/layout/orgChart1"/>
    <dgm:cxn modelId="{D67FA41E-73BB-4D88-B52D-961EBDA7CC22}" type="presParOf" srcId="{31D675E6-7697-4B84-86CE-FF9043ECA516}" destId="{CDD5419C-CB3C-4C57-8420-920A07C284EC}" srcOrd="1" destOrd="0" presId="urn:microsoft.com/office/officeart/2005/8/layout/orgChart1"/>
    <dgm:cxn modelId="{0F8DA970-9516-437A-8C4E-86BC81C24FA9}" type="presParOf" srcId="{CDD5419C-CB3C-4C57-8420-920A07C284EC}" destId="{7253CE25-1A19-46DF-87FF-5BC194C186DD}" srcOrd="0" destOrd="0" presId="urn:microsoft.com/office/officeart/2005/8/layout/orgChart1"/>
    <dgm:cxn modelId="{1E089BDD-CD8D-4EE8-A9B0-779502E240BF}" type="presParOf" srcId="{CDD5419C-CB3C-4C57-8420-920A07C284EC}" destId="{8AE50582-AEC1-4AB0-89B7-409689D0C8AB}" srcOrd="1" destOrd="0" presId="urn:microsoft.com/office/officeart/2005/8/layout/orgChart1"/>
    <dgm:cxn modelId="{969A884C-A97F-4EBD-93A8-76F96B6DF52B}" type="presParOf" srcId="{8AE50582-AEC1-4AB0-89B7-409689D0C8AB}" destId="{E158D787-3529-4654-ACC9-DE6EA8C6CEE8}" srcOrd="0" destOrd="0" presId="urn:microsoft.com/office/officeart/2005/8/layout/orgChart1"/>
    <dgm:cxn modelId="{102367ED-C793-4914-8D95-BE6927EEBD7B}" type="presParOf" srcId="{E158D787-3529-4654-ACC9-DE6EA8C6CEE8}" destId="{F35128E8-39DB-4A98-B83B-F4813611978A}" srcOrd="0" destOrd="0" presId="urn:microsoft.com/office/officeart/2005/8/layout/orgChart1"/>
    <dgm:cxn modelId="{FFAAE185-8F87-4B1D-A560-BD9B0878760E}" type="presParOf" srcId="{E158D787-3529-4654-ACC9-DE6EA8C6CEE8}" destId="{67675F02-D993-473B-B991-A7E72E46519B}" srcOrd="1" destOrd="0" presId="urn:microsoft.com/office/officeart/2005/8/layout/orgChart1"/>
    <dgm:cxn modelId="{212FE176-968D-4033-9A9D-D9F08E7E59C9}" type="presParOf" srcId="{8AE50582-AEC1-4AB0-89B7-409689D0C8AB}" destId="{A4A8F697-8C64-4AAB-8459-A3A74A3B8DA1}" srcOrd="1" destOrd="0" presId="urn:microsoft.com/office/officeart/2005/8/layout/orgChart1"/>
    <dgm:cxn modelId="{A3A2E77F-05AE-44D4-A0B8-1781DF3D9DED}" type="presParOf" srcId="{8AE50582-AEC1-4AB0-89B7-409689D0C8AB}" destId="{0063DA30-FE03-4C8C-B1EC-CDDD66914115}" srcOrd="2" destOrd="0" presId="urn:microsoft.com/office/officeart/2005/8/layout/orgChart1"/>
    <dgm:cxn modelId="{06795E8A-9601-4C49-A5D9-570BB5D9A2E6}" type="presParOf" srcId="{31D675E6-7697-4B84-86CE-FF9043ECA516}" destId="{48A8F1BE-C161-40E4-891E-9225B66AD727}" srcOrd="2" destOrd="0" presId="urn:microsoft.com/office/officeart/2005/8/layout/orgChart1"/>
    <dgm:cxn modelId="{089FA4B2-D532-4675-90B3-75A756ABA1DC}" type="presParOf" srcId="{42FC5147-A11B-4961-8C51-982ACEE3B79B}" destId="{66E21DB4-2ECD-44E2-BEAC-A693C0CCD987}" srcOrd="10" destOrd="0" presId="urn:microsoft.com/office/officeart/2005/8/layout/orgChart1"/>
    <dgm:cxn modelId="{49FDFDE2-2BD8-4DB8-B26B-EA609E76DF49}" type="presParOf" srcId="{42FC5147-A11B-4961-8C51-982ACEE3B79B}" destId="{958918FF-6656-4F08-949D-0DAEAC6BAC97}" srcOrd="11" destOrd="0" presId="urn:microsoft.com/office/officeart/2005/8/layout/orgChart1"/>
    <dgm:cxn modelId="{5FD14D04-7D6C-4DA4-80C5-D5FFE850CF27}" type="presParOf" srcId="{958918FF-6656-4F08-949D-0DAEAC6BAC97}" destId="{30D011F5-015A-43AA-8EB8-2E6AECF6A282}" srcOrd="0" destOrd="0" presId="urn:microsoft.com/office/officeart/2005/8/layout/orgChart1"/>
    <dgm:cxn modelId="{2AAEF7CF-9A2F-41C7-B68A-FF2EF6922A89}" type="presParOf" srcId="{30D011F5-015A-43AA-8EB8-2E6AECF6A282}" destId="{32AEBC20-7759-4D39-87ED-6689749FC0D4}" srcOrd="0" destOrd="0" presId="urn:microsoft.com/office/officeart/2005/8/layout/orgChart1"/>
    <dgm:cxn modelId="{8EF22A24-9C01-4C8D-9ABF-F7FE62EF75A1}" type="presParOf" srcId="{30D011F5-015A-43AA-8EB8-2E6AECF6A282}" destId="{D317618E-D439-4E83-96F2-341EE9AA1669}" srcOrd="1" destOrd="0" presId="urn:microsoft.com/office/officeart/2005/8/layout/orgChart1"/>
    <dgm:cxn modelId="{7FA105FC-7D0C-4B03-A94E-E7A38A6AF80B}" type="presParOf" srcId="{958918FF-6656-4F08-949D-0DAEAC6BAC97}" destId="{1AAC8FA5-9A6A-4A2B-B8E0-39545E06E1A9}" srcOrd="1" destOrd="0" presId="urn:microsoft.com/office/officeart/2005/8/layout/orgChart1"/>
    <dgm:cxn modelId="{65D4AA00-E18B-4105-B817-E92A24F96507}" type="presParOf" srcId="{958918FF-6656-4F08-949D-0DAEAC6BAC97}" destId="{B26C1DF1-2D09-4333-BB70-A042892861B6}" srcOrd="2" destOrd="0" presId="urn:microsoft.com/office/officeart/2005/8/layout/orgChart1"/>
    <dgm:cxn modelId="{68EFE221-4A75-4F0D-B3A7-1B855FEA5BBC}" type="presParOf" srcId="{86F8CC38-6682-42F6-9AC4-4925D2EFDC16}" destId="{07A6D23E-3706-4294-95DF-750C5F476C6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E21DB4-2ECD-44E2-BEAC-A693C0CCD987}">
      <dsp:nvSpPr>
        <dsp:cNvPr id="0" name=""/>
        <dsp:cNvSpPr/>
      </dsp:nvSpPr>
      <dsp:spPr>
        <a:xfrm>
          <a:off x="2032715" y="549328"/>
          <a:ext cx="91440" cy="3607836"/>
        </a:xfrm>
        <a:custGeom>
          <a:avLst/>
          <a:gdLst/>
          <a:ahLst/>
          <a:cxnLst/>
          <a:rect l="0" t="0" r="0" b="0"/>
          <a:pathLst>
            <a:path>
              <a:moveTo>
                <a:pt x="86596" y="0"/>
              </a:moveTo>
              <a:lnTo>
                <a:pt x="86596" y="3607836"/>
              </a:lnTo>
              <a:lnTo>
                <a:pt x="45720" y="360783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53CE25-1A19-46DF-87FF-5BC194C186DD}">
      <dsp:nvSpPr>
        <dsp:cNvPr id="0" name=""/>
        <dsp:cNvSpPr/>
      </dsp:nvSpPr>
      <dsp:spPr>
        <a:xfrm>
          <a:off x="3142699" y="2653735"/>
          <a:ext cx="91440" cy="32183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2183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BA67BF-7527-4CC9-903B-567A36BF3061}">
      <dsp:nvSpPr>
        <dsp:cNvPr id="0" name=""/>
        <dsp:cNvSpPr/>
      </dsp:nvSpPr>
      <dsp:spPr>
        <a:xfrm>
          <a:off x="2119312" y="549328"/>
          <a:ext cx="255479" cy="16975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97593"/>
              </a:lnTo>
              <a:lnTo>
                <a:pt x="255479" y="169759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CBB677-F45E-44AD-B893-EF25692BF9AE}">
      <dsp:nvSpPr>
        <dsp:cNvPr id="0" name=""/>
        <dsp:cNvSpPr/>
      </dsp:nvSpPr>
      <dsp:spPr>
        <a:xfrm>
          <a:off x="1918134" y="549328"/>
          <a:ext cx="201177" cy="2346689"/>
        </a:xfrm>
        <a:custGeom>
          <a:avLst/>
          <a:gdLst/>
          <a:ahLst/>
          <a:cxnLst/>
          <a:rect l="0" t="0" r="0" b="0"/>
          <a:pathLst>
            <a:path>
              <a:moveTo>
                <a:pt x="201177" y="0"/>
              </a:moveTo>
              <a:lnTo>
                <a:pt x="201177" y="2346689"/>
              </a:lnTo>
              <a:lnTo>
                <a:pt x="0" y="234668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ED4F87-2686-4C5F-BFE3-5F0C53A10B19}">
      <dsp:nvSpPr>
        <dsp:cNvPr id="0" name=""/>
        <dsp:cNvSpPr/>
      </dsp:nvSpPr>
      <dsp:spPr>
        <a:xfrm>
          <a:off x="2119312" y="549328"/>
          <a:ext cx="225570" cy="5754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5495"/>
              </a:lnTo>
              <a:lnTo>
                <a:pt x="225570" y="57549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324B8E-E194-4E61-AF79-A2CB20D8E5DD}">
      <dsp:nvSpPr>
        <dsp:cNvPr id="0" name=""/>
        <dsp:cNvSpPr/>
      </dsp:nvSpPr>
      <dsp:spPr>
        <a:xfrm>
          <a:off x="1918134" y="549328"/>
          <a:ext cx="201177" cy="583387"/>
        </a:xfrm>
        <a:custGeom>
          <a:avLst/>
          <a:gdLst/>
          <a:ahLst/>
          <a:cxnLst/>
          <a:rect l="0" t="0" r="0" b="0"/>
          <a:pathLst>
            <a:path>
              <a:moveTo>
                <a:pt x="201177" y="0"/>
              </a:moveTo>
              <a:lnTo>
                <a:pt x="201177" y="583387"/>
              </a:lnTo>
              <a:lnTo>
                <a:pt x="0" y="58338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B3803D-F068-4BDC-86FD-7F534925BC25}">
      <dsp:nvSpPr>
        <dsp:cNvPr id="0" name=""/>
        <dsp:cNvSpPr/>
      </dsp:nvSpPr>
      <dsp:spPr>
        <a:xfrm>
          <a:off x="1918134" y="549328"/>
          <a:ext cx="201177" cy="1465034"/>
        </a:xfrm>
        <a:custGeom>
          <a:avLst/>
          <a:gdLst/>
          <a:ahLst/>
          <a:cxnLst/>
          <a:rect l="0" t="0" r="0" b="0"/>
          <a:pathLst>
            <a:path>
              <a:moveTo>
                <a:pt x="201177" y="0"/>
              </a:moveTo>
              <a:lnTo>
                <a:pt x="201177" y="1465034"/>
              </a:lnTo>
              <a:lnTo>
                <a:pt x="0" y="146503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8042E5-DE35-4D26-A251-939BE5193840}">
      <dsp:nvSpPr>
        <dsp:cNvPr id="0" name=""/>
        <dsp:cNvSpPr/>
      </dsp:nvSpPr>
      <dsp:spPr>
        <a:xfrm>
          <a:off x="181446" y="1341"/>
          <a:ext cx="3875731" cy="547986"/>
        </a:xfrm>
        <a:prstGeom prst="rect">
          <a:avLst/>
        </a:prstGeom>
        <a:solidFill>
          <a:srgbClr val="FFCC99"/>
        </a:solidFill>
        <a:ln w="25400" cap="flat" cmpd="sng" algn="ctr">
          <a:solidFill>
            <a:schemeClr val="dk1"/>
          </a:solidFill>
          <a:prstDash val="solid"/>
        </a:ln>
        <a:effectLst>
          <a:glow>
            <a:schemeClr val="accent1">
              <a:alpha val="72000"/>
            </a:schemeClr>
          </a:glow>
        </a:effectLst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defRPr sz="1000"/>
          </a:pPr>
          <a:r>
            <a:rPr lang="lt-LT" sz="1200" b="1" i="0" u="none" strike="noStrike" kern="1200" baseline="0" dirty="0" smtClean="0">
              <a:solidFill>
                <a:srgbClr val="000000"/>
              </a:solidFill>
              <a:latin typeface="Arial"/>
              <a:cs typeface="Arial"/>
            </a:rPr>
            <a:t>ANTANAS GUSTAITIS'AVIATION INSTITUTE OF VGTU</a:t>
          </a:r>
          <a:endParaRPr lang="lt-LT" sz="1200" b="1" i="0" u="none" strike="noStrike" kern="1200" baseline="0" dirty="0">
            <a:solidFill>
              <a:srgbClr val="000000"/>
            </a:solidFill>
            <a:latin typeface="Arial"/>
            <a:cs typeface="Arial"/>
          </a:endParaRPr>
        </a:p>
      </dsp:txBody>
      <dsp:txXfrm>
        <a:off x="181446" y="1341"/>
        <a:ext cx="3875731" cy="547986"/>
      </dsp:txXfrm>
    </dsp:sp>
    <dsp:sp modelId="{47987521-FA48-4A70-80A8-46867EAB039A}">
      <dsp:nvSpPr>
        <dsp:cNvPr id="0" name=""/>
        <dsp:cNvSpPr/>
      </dsp:nvSpPr>
      <dsp:spPr>
        <a:xfrm>
          <a:off x="290879" y="1607548"/>
          <a:ext cx="1627255" cy="813627"/>
        </a:xfrm>
        <a:prstGeom prst="rect">
          <a:avLst/>
        </a:prstGeom>
        <a:solidFill>
          <a:srgbClr val="FFCC99"/>
        </a:solidFill>
        <a:ln w="25400" cap="flat" cmpd="sng" algn="ctr">
          <a:solidFill>
            <a:schemeClr val="dk1"/>
          </a:solidFill>
          <a:prstDash val="solid"/>
        </a:ln>
        <a:effectLst>
          <a:glow>
            <a:schemeClr val="accent1">
              <a:alpha val="72000"/>
            </a:schemeClr>
          </a:glow>
        </a:effectLst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defRPr sz="1000"/>
          </a:pPr>
          <a:r>
            <a:rPr lang="lt-LT" sz="1200" b="1" i="0" u="none" strike="noStrike" kern="1200" baseline="0" smtClean="0">
              <a:solidFill>
                <a:srgbClr val="000000"/>
              </a:solidFill>
              <a:latin typeface="Arial"/>
              <a:cs typeface="Arial"/>
            </a:rPr>
            <a:t>Department of Aviation Mechanics</a:t>
          </a:r>
          <a:endParaRPr lang="lt-LT" sz="1200" b="1" i="0" u="none" strike="noStrike" kern="1200" baseline="0">
            <a:solidFill>
              <a:srgbClr val="000000"/>
            </a:solidFill>
            <a:latin typeface="Arial"/>
            <a:cs typeface="Arial"/>
          </a:endParaRPr>
        </a:p>
      </dsp:txBody>
      <dsp:txXfrm>
        <a:off x="290879" y="1607548"/>
        <a:ext cx="1627255" cy="813627"/>
      </dsp:txXfrm>
    </dsp:sp>
    <dsp:sp modelId="{4F106EBD-64B8-4B45-BDAC-6D366672E21E}">
      <dsp:nvSpPr>
        <dsp:cNvPr id="0" name=""/>
        <dsp:cNvSpPr/>
      </dsp:nvSpPr>
      <dsp:spPr>
        <a:xfrm>
          <a:off x="290879" y="725901"/>
          <a:ext cx="1627255" cy="813627"/>
        </a:xfrm>
        <a:prstGeom prst="rect">
          <a:avLst/>
        </a:prstGeom>
        <a:solidFill>
          <a:srgbClr val="FFCC99"/>
        </a:solidFill>
        <a:ln w="25400" cap="flat" cmpd="sng" algn="ctr">
          <a:solidFill>
            <a:schemeClr val="dk1"/>
          </a:solidFill>
          <a:prstDash val="solid"/>
        </a:ln>
        <a:effectLst>
          <a:glow>
            <a:schemeClr val="accent1">
              <a:alpha val="72000"/>
            </a:schemeClr>
          </a:glow>
        </a:effectLst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defRPr sz="1000"/>
          </a:pPr>
          <a:r>
            <a:rPr lang="lt-LT" sz="1200" b="1" i="0" u="none" strike="noStrike" kern="1200" baseline="0" smtClean="0">
              <a:solidFill>
                <a:srgbClr val="000000"/>
              </a:solidFill>
              <a:latin typeface="Arial"/>
              <a:cs typeface="Arial"/>
            </a:rPr>
            <a:t>Department of Avionics</a:t>
          </a:r>
          <a:endParaRPr lang="lt-LT" sz="1200" b="1" i="0" u="none" strike="noStrike" kern="1200" baseline="0">
            <a:solidFill>
              <a:srgbClr val="000000"/>
            </a:solidFill>
            <a:latin typeface="Arial"/>
            <a:cs typeface="Arial"/>
          </a:endParaRPr>
        </a:p>
      </dsp:txBody>
      <dsp:txXfrm>
        <a:off x="290879" y="725901"/>
        <a:ext cx="1627255" cy="813627"/>
      </dsp:txXfrm>
    </dsp:sp>
    <dsp:sp modelId="{269677FB-2E41-4FBE-A340-27973CC07A38}">
      <dsp:nvSpPr>
        <dsp:cNvPr id="0" name=""/>
        <dsp:cNvSpPr/>
      </dsp:nvSpPr>
      <dsp:spPr>
        <a:xfrm>
          <a:off x="2344882" y="718009"/>
          <a:ext cx="1627255" cy="813627"/>
        </a:xfrm>
        <a:prstGeom prst="rect">
          <a:avLst/>
        </a:prstGeom>
        <a:solidFill>
          <a:srgbClr val="FFCC99"/>
        </a:solidFill>
        <a:ln w="25400" cap="flat" cmpd="sng" algn="ctr">
          <a:solidFill>
            <a:schemeClr val="dk1"/>
          </a:solidFill>
          <a:prstDash val="solid"/>
        </a:ln>
        <a:effectLst>
          <a:glow>
            <a:schemeClr val="accent1">
              <a:alpha val="72000"/>
            </a:schemeClr>
          </a:glow>
        </a:effectLst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defRPr sz="1000"/>
          </a:pPr>
          <a:r>
            <a:rPr lang="lt-LT" sz="1200" b="1" i="0" u="none" strike="noStrike" kern="1200" baseline="0" smtClean="0">
              <a:solidFill>
                <a:srgbClr val="000000"/>
              </a:solidFill>
              <a:latin typeface="Arial"/>
              <a:cs typeface="Arial"/>
            </a:rPr>
            <a:t>Air Traffic Control Training Unit</a:t>
          </a:r>
          <a:endParaRPr lang="lt-LT" sz="1200" b="1" i="0" u="none" strike="noStrike" kern="1200" baseline="0">
            <a:solidFill>
              <a:srgbClr val="000000"/>
            </a:solidFill>
            <a:latin typeface="Arial"/>
            <a:cs typeface="Arial"/>
          </a:endParaRPr>
        </a:p>
      </dsp:txBody>
      <dsp:txXfrm>
        <a:off x="2344882" y="718009"/>
        <a:ext cx="1627255" cy="813627"/>
      </dsp:txXfrm>
    </dsp:sp>
    <dsp:sp modelId="{74D261BC-C0C4-479E-8B17-DF753AC848A7}">
      <dsp:nvSpPr>
        <dsp:cNvPr id="0" name=""/>
        <dsp:cNvSpPr/>
      </dsp:nvSpPr>
      <dsp:spPr>
        <a:xfrm>
          <a:off x="290879" y="2489203"/>
          <a:ext cx="1627255" cy="813627"/>
        </a:xfrm>
        <a:prstGeom prst="rect">
          <a:avLst/>
        </a:prstGeom>
        <a:solidFill>
          <a:srgbClr val="FFCC99"/>
        </a:solidFill>
        <a:ln w="25400" cap="flat" cmpd="sng" algn="ctr">
          <a:solidFill>
            <a:schemeClr val="dk1"/>
          </a:solidFill>
          <a:prstDash val="solid"/>
        </a:ln>
        <a:effectLst>
          <a:glow>
            <a:schemeClr val="accent1">
              <a:alpha val="72000"/>
            </a:schemeClr>
          </a:glow>
        </a:effectLst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defRPr sz="1000"/>
          </a:pPr>
          <a:r>
            <a:rPr lang="lt-LT" sz="1200" b="1" i="0" u="none" strike="noStrike" kern="1200" baseline="0" smtClean="0">
              <a:solidFill>
                <a:srgbClr val="000000"/>
              </a:solidFill>
              <a:latin typeface="Arial"/>
              <a:cs typeface="Arial"/>
            </a:rPr>
            <a:t>Department of Aviation Technologies</a:t>
          </a:r>
          <a:r>
            <a:rPr lang="lt-LT" sz="1200" b="0" i="0" u="none" strike="noStrike" kern="1200" baseline="0" smtClean="0">
              <a:solidFill>
                <a:srgbClr val="000000"/>
              </a:solidFill>
              <a:latin typeface="Arial"/>
              <a:cs typeface="Arial"/>
            </a:rPr>
            <a:t> </a:t>
          </a:r>
          <a:endParaRPr lang="lt-LT" sz="1200" b="0" i="0" u="none" strike="noStrike" kern="1200" baseline="0">
            <a:solidFill>
              <a:srgbClr val="000000"/>
            </a:solidFill>
            <a:latin typeface="Arial"/>
            <a:cs typeface="Arial"/>
          </a:endParaRPr>
        </a:p>
      </dsp:txBody>
      <dsp:txXfrm>
        <a:off x="290879" y="2489203"/>
        <a:ext cx="1627255" cy="813627"/>
      </dsp:txXfrm>
    </dsp:sp>
    <dsp:sp modelId="{9FFF6A2E-D523-4CA1-AD77-D3BB1102316D}">
      <dsp:nvSpPr>
        <dsp:cNvPr id="0" name=""/>
        <dsp:cNvSpPr/>
      </dsp:nvSpPr>
      <dsp:spPr>
        <a:xfrm>
          <a:off x="2374791" y="1840107"/>
          <a:ext cx="1627255" cy="813627"/>
        </a:xfrm>
        <a:prstGeom prst="rect">
          <a:avLst/>
        </a:prstGeom>
        <a:solidFill>
          <a:srgbClr val="FFCC99"/>
        </a:solidFill>
        <a:ln w="25400" cap="flat" cmpd="sng" algn="ctr">
          <a:solidFill>
            <a:schemeClr val="dk1"/>
          </a:solidFill>
          <a:prstDash val="solid"/>
        </a:ln>
        <a:effectLst>
          <a:glow>
            <a:schemeClr val="accent1">
              <a:alpha val="72000"/>
            </a:schemeClr>
          </a:glow>
        </a:effectLst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defRPr sz="1000"/>
          </a:pPr>
          <a:r>
            <a:rPr lang="lt-LT" sz="1200" b="1" i="0" u="none" strike="noStrike" kern="1200" baseline="0" smtClean="0">
              <a:solidFill>
                <a:srgbClr val="000000"/>
              </a:solidFill>
              <a:latin typeface="Arial"/>
              <a:cs typeface="Arial"/>
            </a:rPr>
            <a:t>Flight Training Unit</a:t>
          </a:r>
          <a:endParaRPr lang="lt-LT" sz="1200" b="1" i="0" u="none" strike="noStrike" kern="1200" baseline="0">
            <a:solidFill>
              <a:srgbClr val="000000"/>
            </a:solidFill>
            <a:latin typeface="Arial"/>
            <a:cs typeface="Arial"/>
          </a:endParaRPr>
        </a:p>
      </dsp:txBody>
      <dsp:txXfrm>
        <a:off x="2374791" y="1840107"/>
        <a:ext cx="1627255" cy="813627"/>
      </dsp:txXfrm>
    </dsp:sp>
    <dsp:sp modelId="{F35128E8-39DB-4A98-B83B-F4813611978A}">
      <dsp:nvSpPr>
        <dsp:cNvPr id="0" name=""/>
        <dsp:cNvSpPr/>
      </dsp:nvSpPr>
      <dsp:spPr>
        <a:xfrm>
          <a:off x="2374791" y="2975565"/>
          <a:ext cx="1627255" cy="813627"/>
        </a:xfrm>
        <a:prstGeom prst="rect">
          <a:avLst/>
        </a:prstGeom>
        <a:solidFill>
          <a:srgbClr val="FFCC99"/>
        </a:solidFill>
        <a:ln w="25400" cap="flat" cmpd="sng" algn="ctr">
          <a:solidFill>
            <a:schemeClr val="dk1"/>
          </a:solidFill>
          <a:prstDash val="solid"/>
        </a:ln>
        <a:effectLst>
          <a:glow>
            <a:schemeClr val="accent1">
              <a:alpha val="72000"/>
            </a:schemeClr>
          </a:glow>
        </a:effectLst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defRPr sz="1000"/>
          </a:pPr>
          <a:r>
            <a:rPr lang="lt-LT" sz="1200" b="1" i="0" u="none" strike="noStrike" kern="1200" baseline="0" smtClean="0">
              <a:solidFill>
                <a:srgbClr val="000000"/>
              </a:solidFill>
              <a:latin typeface="Arial"/>
              <a:cs typeface="Arial"/>
            </a:rPr>
            <a:t>Aircraft Maintenance Service (under regulations of organisation 145)</a:t>
          </a:r>
          <a:endParaRPr lang="lt-LT" sz="1200" b="1" i="0" u="none" strike="noStrike" kern="1200" baseline="0">
            <a:solidFill>
              <a:srgbClr val="000000"/>
            </a:solidFill>
            <a:latin typeface="Arial"/>
            <a:cs typeface="Arial"/>
          </a:endParaRPr>
        </a:p>
      </dsp:txBody>
      <dsp:txXfrm>
        <a:off x="2374791" y="2975565"/>
        <a:ext cx="1627255" cy="813627"/>
      </dsp:txXfrm>
    </dsp:sp>
    <dsp:sp modelId="{32AEBC20-7759-4D39-87ED-6689749FC0D4}">
      <dsp:nvSpPr>
        <dsp:cNvPr id="0" name=""/>
        <dsp:cNvSpPr/>
      </dsp:nvSpPr>
      <dsp:spPr>
        <a:xfrm>
          <a:off x="451180" y="3763710"/>
          <a:ext cx="1627255" cy="786908"/>
        </a:xfrm>
        <a:prstGeom prst="rect">
          <a:avLst/>
        </a:prstGeom>
        <a:solidFill>
          <a:srgbClr val="FFCC99"/>
        </a:solidFill>
        <a:ln w="9525" cap="flat" cmpd="sng" algn="ctr">
          <a:solidFill>
            <a:schemeClr val="dk1"/>
          </a:solidFill>
          <a:prstDash val="solid"/>
        </a:ln>
        <a:effectLst>
          <a:glow>
            <a:schemeClr val="accent1">
              <a:alpha val="72000"/>
            </a:schemeClr>
          </a:glow>
        </a:effectLst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defRPr sz="1000"/>
          </a:pPr>
          <a:r>
            <a:rPr lang="lt-LT" sz="1200" b="1" i="0" u="none" strike="noStrike" kern="1200" baseline="0" smtClean="0">
              <a:solidFill>
                <a:srgbClr val="000000"/>
              </a:solidFill>
              <a:latin typeface="Arial"/>
              <a:cs typeface="Arial"/>
            </a:rPr>
            <a:t>Aviation Specialists' Qualification Improvement Centre</a:t>
          </a:r>
          <a:endParaRPr lang="lt-LT" sz="1200" b="1" i="0" u="none" strike="noStrike" kern="1200" baseline="0">
            <a:solidFill>
              <a:srgbClr val="000000"/>
            </a:solidFill>
            <a:latin typeface="Arial"/>
            <a:cs typeface="Arial"/>
          </a:endParaRPr>
        </a:p>
      </dsp:txBody>
      <dsp:txXfrm>
        <a:off x="451180" y="3763710"/>
        <a:ext cx="1627255" cy="7869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lt-L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7E454112-C4F5-47A9-BEB8-D69F8F4624E3}" type="datetimeFigureOut">
              <a:rPr lang="lt-LT"/>
              <a:pPr>
                <a:defRPr/>
              </a:pPr>
              <a:t>2015.11.12</a:t>
            </a:fld>
            <a:endParaRPr lang="lt-L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lt-LT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lt-LT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6D1EDDF-A339-41A1-9240-8FD3CEFB4C90}" type="slidenum">
              <a:rPr lang="lt-LT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37556406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D1EDDF-A339-41A1-9240-8FD3CEFB4C90}" type="slidenum">
              <a:rPr lang="lt-LT" smtClean="0"/>
              <a:pPr/>
              <a:t>1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8102653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lt-LT" smtClean="0"/>
          </a:p>
        </p:txBody>
      </p:sp>
    </p:spTree>
    <p:extLst>
      <p:ext uri="{BB962C8B-B14F-4D97-AF65-F5344CB8AC3E}">
        <p14:creationId xmlns:p14="http://schemas.microsoft.com/office/powerpoint/2010/main" val="40430295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4538"/>
            <a:ext cx="4962525" cy="3722687"/>
          </a:xfrm>
          <a:ln/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038" y="4716463"/>
            <a:ext cx="5435600" cy="4467225"/>
          </a:xfrm>
          <a:noFill/>
        </p:spPr>
        <p:txBody>
          <a:bodyPr/>
          <a:lstStyle/>
          <a:p>
            <a:pPr eaLnBrk="1" hangingPunct="1"/>
            <a:endParaRPr lang="lt-LT" altLang="lt-LT" smtClean="0"/>
          </a:p>
        </p:txBody>
      </p:sp>
    </p:spTree>
    <p:extLst>
      <p:ext uri="{BB962C8B-B14F-4D97-AF65-F5344CB8AC3E}">
        <p14:creationId xmlns:p14="http://schemas.microsoft.com/office/powerpoint/2010/main" val="91625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D1EDDF-A339-41A1-9240-8FD3CEFB4C90}" type="slidenum">
              <a:rPr lang="lt-LT" smtClean="0"/>
              <a:pPr/>
              <a:t>9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0892106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 dirty="0" smtClean="0"/>
              <a:t>- Savininkai</a:t>
            </a:r>
            <a:r>
              <a:rPr lang="lt-LT" baseline="0" dirty="0" smtClean="0"/>
              <a:t> - darbuotojai</a:t>
            </a:r>
          </a:p>
          <a:p>
            <a:r>
              <a:rPr lang="lt-LT" baseline="0" dirty="0" smtClean="0"/>
              <a:t>- Management buy-out‘as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51635D-3C85-49AC-A7D7-354E062CF7C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4055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 dirty="0" smtClean="0"/>
              <a:t>- Savininkai</a:t>
            </a:r>
            <a:r>
              <a:rPr lang="lt-LT" baseline="0" dirty="0" smtClean="0"/>
              <a:t> - darbuotojai</a:t>
            </a:r>
          </a:p>
          <a:p>
            <a:r>
              <a:rPr lang="lt-LT" baseline="0" dirty="0" smtClean="0"/>
              <a:t>- Management buy-out‘as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51635D-3C85-49AC-A7D7-354E062CF7C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4006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altLang="lt-LT" sz="2200" dirty="0" err="1" smtClean="0"/>
              <a:t>centres</a:t>
            </a:r>
            <a:r>
              <a:rPr lang="en-US" altLang="lt-LT" sz="2200" dirty="0" smtClean="0"/>
              <a:t>; </a:t>
            </a:r>
          </a:p>
          <a:p>
            <a:pPr lvl="1"/>
            <a:r>
              <a:rPr lang="en-US" altLang="lt-LT" sz="2200" dirty="0" smtClean="0"/>
              <a:t>9</a:t>
            </a:r>
            <a:r>
              <a:rPr lang="lt-LT" altLang="lt-LT" sz="2200" dirty="0" smtClean="0"/>
              <a:t>4</a:t>
            </a:r>
            <a:r>
              <a:rPr lang="en-US" altLang="lt-LT" sz="2200" dirty="0" smtClean="0"/>
              <a:t>0 academic staff members;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CEB09A-52C2-4004-A3FE-86BADBEF88ED}" type="slidenum">
              <a:rPr lang="lt-LT" smtClean="0"/>
              <a:pPr>
                <a:defRPr/>
              </a:pPr>
              <a:t>14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846138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3645024"/>
            <a:ext cx="8136904" cy="1224136"/>
          </a:xfrm>
          <a:prstGeom prst="rect">
            <a:avLst/>
          </a:prstGeom>
        </p:spPr>
        <p:txBody>
          <a:bodyPr/>
          <a:lstStyle>
            <a:lvl1pPr algn="r">
              <a:defRPr sz="4000">
                <a:solidFill>
                  <a:srgbClr val="003A6C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lt-LT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4941168"/>
            <a:ext cx="8136904" cy="136815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lt-L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11559" y="6376988"/>
            <a:ext cx="8137153" cy="365125"/>
          </a:xfrm>
          <a:prstGeom prst="rect">
            <a:avLst/>
          </a:prstGeom>
        </p:spPr>
        <p:txBody>
          <a:bodyPr/>
          <a:lstStyle>
            <a:lvl1pPr algn="ctr">
              <a:defRPr sz="1800">
                <a:solidFill>
                  <a:srgbClr val="8B8D8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766169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204864"/>
            <a:ext cx="8568952" cy="936104"/>
          </a:xfrm>
          <a:prstGeom prst="rect">
            <a:avLst/>
          </a:prstGeom>
        </p:spPr>
        <p:txBody>
          <a:bodyPr anchor="ctr"/>
          <a:lstStyle>
            <a:lvl1pPr algn="ctr">
              <a:defRPr sz="4000">
                <a:solidFill>
                  <a:srgbClr val="003A6C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lt-L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536" y="6356350"/>
            <a:ext cx="770485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B8D8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lt-L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72400" y="6356350"/>
            <a:ext cx="792088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8B8D8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8228143A-42F7-4C06-89EA-4A61C0C4E53C}" type="slidenum">
              <a:rPr lang="lt-LT" smtClean="0"/>
              <a:pPr/>
              <a:t>‹#›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1836288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8200" y="0"/>
            <a:ext cx="4495800" cy="914400"/>
          </a:xfrm>
          <a:prstGeom prst="rect">
            <a:avLst/>
          </a:prstGeom>
        </p:spPr>
        <p:txBody>
          <a:bodyPr anchor="ctr"/>
          <a:lstStyle>
            <a:lvl1pPr algn="l">
              <a:defRPr sz="2600" b="1">
                <a:solidFill>
                  <a:srgbClr val="003A6C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lt-L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066800"/>
            <a:ext cx="8568952" cy="5242520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t-LT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95288" y="6356350"/>
            <a:ext cx="7705725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8B8D8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172450" y="6356350"/>
            <a:ext cx="792163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B8D8E"/>
                </a:solidFill>
                <a:cs typeface="Arial" panose="020B0604020202020204" pitchFamily="34" charset="0"/>
              </a:defRPr>
            </a:lvl1pPr>
          </a:lstStyle>
          <a:p>
            <a:fld id="{327C208D-6FAF-4119-95F4-5F6BD684AC7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5095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8610600" cy="762000"/>
          </a:xfrm>
          <a:prstGeom prst="rect">
            <a:avLst/>
          </a:prstGeom>
        </p:spPr>
        <p:txBody>
          <a:bodyPr anchor="ctr"/>
          <a:lstStyle>
            <a:lvl1pPr algn="l">
              <a:defRPr sz="3000" b="1">
                <a:solidFill>
                  <a:srgbClr val="003A6C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lt-L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767880"/>
            <a:ext cx="8568952" cy="4556720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t-LT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95288" y="6356350"/>
            <a:ext cx="7705725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8B8D8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172450" y="6356350"/>
            <a:ext cx="792163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B8D8E"/>
                </a:solidFill>
                <a:cs typeface="Arial" panose="020B0604020202020204" pitchFamily="34" charset="0"/>
              </a:defRPr>
            </a:lvl1pPr>
          </a:lstStyle>
          <a:p>
            <a:fld id="{A4B3A136-275B-407F-9DB1-4000D47EDC9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3967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 userDrawn="1"/>
        </p:nvSpPr>
        <p:spPr>
          <a:xfrm>
            <a:off x="4648200" y="0"/>
            <a:ext cx="4495800" cy="9144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3A6C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600" b="1" dirty="0" smtClean="0"/>
              <a:t>Click to edit Master title style</a:t>
            </a:r>
            <a:endParaRPr lang="lt-LT" sz="2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536" y="990600"/>
            <a:ext cx="4248472" cy="5318720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lt-LT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9864" y="990600"/>
            <a:ext cx="4254624" cy="5318720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t-L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395288" y="6356350"/>
            <a:ext cx="7705725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8B8D8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172450" y="6356350"/>
            <a:ext cx="792163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B8D8E"/>
                </a:solidFill>
                <a:cs typeface="Arial" panose="020B0604020202020204" pitchFamily="34" charset="0"/>
              </a:defRPr>
            </a:lvl1pPr>
          </a:lstStyle>
          <a:p>
            <a:fld id="{40DD0A53-2DD5-4B5C-A6D5-76FD3173EC5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5317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 userDrawn="1"/>
        </p:nvSpPr>
        <p:spPr>
          <a:xfrm>
            <a:off x="4648200" y="0"/>
            <a:ext cx="4495800" cy="9144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3A6C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600" b="1" dirty="0" smtClean="0"/>
              <a:t>Click to edit Master title style</a:t>
            </a:r>
            <a:endParaRPr lang="lt-LT" sz="26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1840" y="4800600"/>
            <a:ext cx="5760640" cy="566738"/>
          </a:xfrm>
          <a:prstGeom prst="rect">
            <a:avLst/>
          </a:prstGeom>
        </p:spPr>
        <p:txBody>
          <a:bodyPr anchor="b"/>
          <a:lstStyle>
            <a:lvl1pPr algn="l">
              <a:defRPr sz="28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lt-LT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31840" y="1268761"/>
            <a:ext cx="5760640" cy="34906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rgbClr val="003A6C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lt-LT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31840" y="5367338"/>
            <a:ext cx="5760640" cy="9419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8B8D8E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323850" y="6356350"/>
            <a:ext cx="7777163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8B8D8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172450" y="6356350"/>
            <a:ext cx="720725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B8D8E"/>
                </a:solidFill>
                <a:cs typeface="Arial" panose="020B0604020202020204" pitchFamily="34" charset="0"/>
              </a:defRPr>
            </a:lvl1pPr>
          </a:lstStyle>
          <a:p>
            <a:fld id="{84049128-B99B-44F5-B2D4-BDD91DAD5A6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1470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icture 2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11113" y="930275"/>
            <a:ext cx="9144001" cy="144463"/>
          </a:xfrm>
          <a:prstGeom prst="rect">
            <a:avLst/>
          </a:prstGeom>
          <a:solidFill>
            <a:srgbClr val="DFDFDF">
              <a:alpha val="7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lt-L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6016" y="8834"/>
            <a:ext cx="4427984" cy="1065110"/>
          </a:xfrm>
          <a:prstGeom prst="rect">
            <a:avLst/>
          </a:prstGeom>
        </p:spPr>
        <p:txBody>
          <a:bodyPr anchor="ctr"/>
          <a:lstStyle>
            <a:lvl1pPr algn="l">
              <a:defRPr sz="2800" b="1">
                <a:solidFill>
                  <a:srgbClr val="003A6C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lt-L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052736"/>
            <a:ext cx="8568952" cy="7920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395536" y="1916832"/>
            <a:ext cx="3960440" cy="4032448"/>
          </a:xfrm>
          <a:prstGeom prst="rect">
            <a:avLst/>
          </a:prstGeom>
        </p:spPr>
        <p:txBody>
          <a:bodyPr/>
          <a:lstStyle/>
          <a:p>
            <a:pPr lvl="0"/>
            <a:endParaRPr lang="lt-LT" noProof="0" dirty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72000" y="1916832"/>
            <a:ext cx="4392488" cy="4032448"/>
          </a:xfrm>
          <a:prstGeom prst="rect">
            <a:avLst/>
          </a:prstGeom>
        </p:spPr>
        <p:txBody>
          <a:bodyPr/>
          <a:lstStyle/>
          <a:p>
            <a:pPr lvl="0"/>
            <a:endParaRPr lang="lt-LT" noProof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395288" y="6356350"/>
            <a:ext cx="7705725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8B8D8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lt-LT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8172450" y="6356350"/>
            <a:ext cx="792163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B8D8E"/>
                </a:solidFill>
                <a:cs typeface="Arial" panose="020B0604020202020204" pitchFamily="34" charset="0"/>
              </a:defRPr>
            </a:lvl1pPr>
          </a:lstStyle>
          <a:p>
            <a:fld id="{9F7F2B7E-A6D0-41E4-A958-CB5D7E7CB17E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218846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icture 2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11113" y="930275"/>
            <a:ext cx="9144001" cy="144463"/>
          </a:xfrm>
          <a:prstGeom prst="rect">
            <a:avLst/>
          </a:prstGeom>
          <a:solidFill>
            <a:srgbClr val="DFDFDF">
              <a:alpha val="7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lt-L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6016" y="8834"/>
            <a:ext cx="4427984" cy="1065110"/>
          </a:xfrm>
          <a:prstGeom prst="rect">
            <a:avLst/>
          </a:prstGeom>
        </p:spPr>
        <p:txBody>
          <a:bodyPr anchor="ctr"/>
          <a:lstStyle>
            <a:lvl1pPr algn="l">
              <a:defRPr sz="2800" b="1">
                <a:solidFill>
                  <a:srgbClr val="003A6C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lt-L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052736"/>
            <a:ext cx="8568952" cy="7920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395536" y="1916832"/>
            <a:ext cx="3960440" cy="2592288"/>
          </a:xfrm>
          <a:prstGeom prst="rect">
            <a:avLst/>
          </a:prstGeom>
        </p:spPr>
        <p:txBody>
          <a:bodyPr/>
          <a:lstStyle/>
          <a:p>
            <a:pPr lvl="0"/>
            <a:endParaRPr lang="lt-LT" noProof="0" dirty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72000" y="1916832"/>
            <a:ext cx="4392488" cy="2592288"/>
          </a:xfrm>
          <a:prstGeom prst="rect">
            <a:avLst/>
          </a:prstGeom>
        </p:spPr>
        <p:txBody>
          <a:bodyPr/>
          <a:lstStyle/>
          <a:p>
            <a:pPr lvl="0"/>
            <a:endParaRPr lang="lt-LT" noProof="0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395536" y="4509120"/>
            <a:ext cx="8568952" cy="1872209"/>
          </a:xfrm>
          <a:prstGeom prst="rect">
            <a:avLst/>
          </a:prstGeom>
        </p:spPr>
        <p:txBody>
          <a:bodyPr/>
          <a:lstStyle/>
          <a:p>
            <a:pPr lvl="0"/>
            <a:endParaRPr lang="lt-LT" noProof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6"/>
          </p:nvPr>
        </p:nvSpPr>
        <p:spPr>
          <a:xfrm>
            <a:off x="395288" y="6356350"/>
            <a:ext cx="7705725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8B8D8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lt-LT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7"/>
          </p:nvPr>
        </p:nvSpPr>
        <p:spPr>
          <a:xfrm>
            <a:off x="8172450" y="6356350"/>
            <a:ext cx="792163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B8D8E"/>
                </a:solidFill>
                <a:cs typeface="Arial" panose="020B0604020202020204" pitchFamily="34" charset="0"/>
              </a:defRPr>
            </a:lvl1pPr>
          </a:lstStyle>
          <a:p>
            <a:fld id="{D45E9591-3E50-43EE-9397-F499570230CF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797456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Picture 2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11113" y="930275"/>
            <a:ext cx="9144001" cy="144463"/>
          </a:xfrm>
          <a:prstGeom prst="rect">
            <a:avLst/>
          </a:prstGeom>
          <a:solidFill>
            <a:srgbClr val="DFDFDF">
              <a:alpha val="7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lt-L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6016" y="8834"/>
            <a:ext cx="4427984" cy="1065110"/>
          </a:xfrm>
          <a:prstGeom prst="rect">
            <a:avLst/>
          </a:prstGeom>
        </p:spPr>
        <p:txBody>
          <a:bodyPr anchor="ctr"/>
          <a:lstStyle>
            <a:lvl1pPr algn="l">
              <a:defRPr sz="2800" b="1">
                <a:solidFill>
                  <a:srgbClr val="003A6C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lt-L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052736"/>
            <a:ext cx="8568952" cy="7920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67544" y="1916832"/>
            <a:ext cx="4968552" cy="2088232"/>
          </a:xfrm>
          <a:prstGeom prst="rect">
            <a:avLst/>
          </a:prstGeom>
        </p:spPr>
        <p:txBody>
          <a:bodyPr/>
          <a:lstStyle/>
          <a:p>
            <a:pPr lvl="0"/>
            <a:endParaRPr lang="lt-LT" noProof="0" dirty="0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5652120" y="1916832"/>
            <a:ext cx="3240360" cy="4320480"/>
          </a:xfrm>
          <a:prstGeom prst="rect">
            <a:avLst/>
          </a:prstGeom>
        </p:spPr>
        <p:txBody>
          <a:bodyPr/>
          <a:lstStyle/>
          <a:p>
            <a:pPr lvl="0"/>
            <a:endParaRPr lang="lt-LT" noProof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67544" y="4149080"/>
            <a:ext cx="4968552" cy="2088232"/>
          </a:xfrm>
          <a:prstGeom prst="rect">
            <a:avLst/>
          </a:prstGeom>
        </p:spPr>
        <p:txBody>
          <a:bodyPr/>
          <a:lstStyle/>
          <a:p>
            <a:pPr lvl="0"/>
            <a:endParaRPr lang="lt-LT" noProof="0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395288" y="6356350"/>
            <a:ext cx="7705725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8B8D8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lt-LT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8"/>
          </p:nvPr>
        </p:nvSpPr>
        <p:spPr>
          <a:xfrm>
            <a:off x="8172450" y="6356350"/>
            <a:ext cx="792163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B8D8E"/>
                </a:solidFill>
                <a:cs typeface="Arial" panose="020B0604020202020204" pitchFamily="34" charset="0"/>
              </a:defRPr>
            </a:lvl1pPr>
          </a:lstStyle>
          <a:p>
            <a:fld id="{F37F1DC8-346E-48E2-9EFA-D82F88491313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081498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263" y="228600"/>
            <a:ext cx="8015287" cy="9144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lt-LT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09600" y="1600200"/>
            <a:ext cx="7924800" cy="4419600"/>
          </a:xfrm>
          <a:prstGeom prst="rect">
            <a:avLst/>
          </a:prstGeom>
        </p:spPr>
        <p:txBody>
          <a:bodyPr/>
          <a:lstStyle/>
          <a:p>
            <a:pPr lvl="0"/>
            <a:endParaRPr lang="lt-LT" noProof="0" smtClean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lt-LT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lt-LT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DE3F50-700A-4404-B603-A0B8D3642D7F}" type="slidenum">
              <a:rPr lang="en-US" altLang="lt-LT"/>
              <a:pPr>
                <a:defRPr/>
              </a:pPr>
              <a:t>‹#›</a:t>
            </a:fld>
            <a:endParaRPr lang="en-US" altLang="lt-LT"/>
          </a:p>
        </p:txBody>
      </p:sp>
    </p:spTree>
    <p:extLst>
      <p:ext uri="{BB962C8B-B14F-4D97-AF65-F5344CB8AC3E}">
        <p14:creationId xmlns:p14="http://schemas.microsoft.com/office/powerpoint/2010/main" val="46493321"/>
      </p:ext>
    </p:extLst>
  </p:cSld>
  <p:clrMapOvr>
    <a:masterClrMapping/>
  </p:clrMapOvr>
  <p:transition>
    <p:zoom/>
    <p:sndAc>
      <p:stSnd>
        <p:snd r:embed="rId1" name="camera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139" r:id="rId1"/>
    <p:sldLayoutId id="2147484140" r:id="rId2"/>
    <p:sldLayoutId id="2147484141" r:id="rId3"/>
    <p:sldLayoutId id="2147484142" r:id="rId4"/>
    <p:sldLayoutId id="2147484143" r:id="rId5"/>
    <p:sldLayoutId id="2147484147" r:id="rId6"/>
    <p:sldLayoutId id="2147484148" r:id="rId7"/>
    <p:sldLayoutId id="2147484149" r:id="rId8"/>
    <p:sldLayoutId id="2147484151" r:id="rId9"/>
    <p:sldLayoutId id="2147484152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6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microsoft.com/office/2007/relationships/hdphoto" Target="../media/hdphoto2.wdp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1.pn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12" Type="http://schemas.openxmlformats.org/officeDocument/2006/relationships/image" Target="../media/image5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11" Type="http://schemas.openxmlformats.org/officeDocument/2006/relationships/image" Target="../media/image49.jpeg"/><Relationship Id="rId5" Type="http://schemas.openxmlformats.org/officeDocument/2006/relationships/image" Target="../media/image43.jpeg"/><Relationship Id="rId10" Type="http://schemas.openxmlformats.org/officeDocument/2006/relationships/image" Target="../media/image48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Relationship Id="rId14" Type="http://schemas.openxmlformats.org/officeDocument/2006/relationships/image" Target="../media/image5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8.jpeg"/><Relationship Id="rId7" Type="http://schemas.openxmlformats.org/officeDocument/2006/relationships/image" Target="../media/image70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9.png"/><Relationship Id="rId5" Type="http://schemas.openxmlformats.org/officeDocument/2006/relationships/image" Target="../media/image67.e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7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wmf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w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88.jpeg"/><Relationship Id="rId7" Type="http://schemas.openxmlformats.org/officeDocument/2006/relationships/image" Target="../media/image110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emf"/><Relationship Id="rId11" Type="http://schemas.openxmlformats.org/officeDocument/2006/relationships/image" Target="../media/image93.emf"/><Relationship Id="rId5" Type="http://schemas.openxmlformats.org/officeDocument/2006/relationships/image" Target="../media/image90.png"/><Relationship Id="rId10" Type="http://schemas.openxmlformats.org/officeDocument/2006/relationships/image" Target="../media/image92.tiff"/><Relationship Id="rId4" Type="http://schemas.openxmlformats.org/officeDocument/2006/relationships/image" Target="../media/image89.png"/><Relationship Id="rId9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wmf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6.jpeg"/><Relationship Id="rId7" Type="http://schemas.openxmlformats.org/officeDocument/2006/relationships/image" Target="../media/image111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Relationship Id="rId9" Type="http://schemas.openxmlformats.org/officeDocument/2006/relationships/image" Target="../media/image11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wmf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ltou.lt.images.1c-bitrix-cdn.ru/upload/medialibrary/50b/50b095dca29e9343dc29f8ceb0d90f2b.png?1438325477241809" TargetMode="External"/><Relationship Id="rId13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12" Type="http://schemas.openxmlformats.org/officeDocument/2006/relationships/hyperlink" Target="http://www.ltou.lt.images.1c-bitrix-cdn.ru/upload/medialibrary/5be/5be656981d3a0f88577354037a0b88f9.png?1438325183263408" TargetMode="External"/><Relationship Id="rId2" Type="http://schemas.openxmlformats.org/officeDocument/2006/relationships/hyperlink" Target="http://www.ltou.lt.images.1c-bitrix-cdn.ru/upload/medialibrary/2f4/2f4879ed4e1ef11ffa924627bddbf0a9.png?1438325479233910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ltou.lt.images.1c-bitrix-cdn.ru/upload/medialibrary/f1a/f1ace119e59236bb324945dc591ffa41.png?1438325476214447" TargetMode="External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0" Type="http://schemas.openxmlformats.org/officeDocument/2006/relationships/hyperlink" Target="http://www.ltou.lt.images.1c-bitrix-cdn.ru/upload/medialibrary/afb/afb6d2ec667be6623861f4e4d2347de3.png?1438325181253610" TargetMode="External"/><Relationship Id="rId4" Type="http://schemas.openxmlformats.org/officeDocument/2006/relationships/hyperlink" Target="http://www.ltou.lt.images.1c-bitrix-cdn.ru/upload/medialibrary/c2e/c2e8ebeba785ea2345d3d6c45eeeb7ca.png?1438325474292522" TargetMode="External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“</a:t>
            </a:r>
            <a:r>
              <a:rPr lang="en-US" dirty="0"/>
              <a:t>Aviation Industry </a:t>
            </a:r>
            <a:r>
              <a:rPr lang="en-US" dirty="0" smtClean="0"/>
              <a:t>Perspective</a:t>
            </a:r>
            <a:r>
              <a:rPr lang="lt-LT" dirty="0" smtClean="0"/>
              <a:t>s</a:t>
            </a:r>
            <a:r>
              <a:rPr lang="en-US" dirty="0" smtClean="0"/>
              <a:t> </a:t>
            </a:r>
            <a:r>
              <a:rPr lang="en-US" dirty="0"/>
              <a:t>in Lithuania </a:t>
            </a:r>
            <a:br>
              <a:rPr lang="en-US" dirty="0"/>
            </a:br>
            <a:endParaRPr lang="lt-LT" dirty="0"/>
          </a:p>
        </p:txBody>
      </p:sp>
      <p:sp>
        <p:nvSpPr>
          <p:cNvPr id="12290" name="Rectangle 3"/>
          <p:cNvSpPr>
            <a:spLocks noGrp="1" noChangeArrowheads="1"/>
          </p:cNvSpPr>
          <p:nvPr>
            <p:ph type="subTitle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lt-LT" sz="1800" dirty="0" smtClean="0">
              <a:solidFill>
                <a:srgbClr val="002060"/>
              </a:solidFill>
            </a:endParaRPr>
          </a:p>
          <a:p>
            <a:pPr eaLnBrk="1" hangingPunct="1"/>
            <a:r>
              <a:rPr lang="lt-LT" sz="1800" dirty="0" smtClean="0">
                <a:solidFill>
                  <a:srgbClr val="002060"/>
                </a:solidFill>
              </a:rPr>
              <a:t>Prof. Dr. Habil. Jonas Stankūnas</a:t>
            </a:r>
          </a:p>
          <a:p>
            <a:pPr eaLnBrk="1" hangingPunct="1"/>
            <a:r>
              <a:rPr lang="lt-LT" sz="1800" dirty="0" smtClean="0">
                <a:solidFill>
                  <a:srgbClr val="002060"/>
                </a:solidFill>
              </a:rPr>
              <a:t>Dr.</a:t>
            </a:r>
            <a:r>
              <a:rPr lang="en-US" sz="1800" dirty="0" smtClean="0">
                <a:solidFill>
                  <a:srgbClr val="002060"/>
                </a:solidFill>
              </a:rPr>
              <a:t> Darius Rudinskas</a:t>
            </a:r>
          </a:p>
        </p:txBody>
      </p:sp>
      <p:sp>
        <p:nvSpPr>
          <p:cNvPr id="2" name="Rectangle 1"/>
          <p:cNvSpPr/>
          <p:nvPr/>
        </p:nvSpPr>
        <p:spPr>
          <a:xfrm>
            <a:off x="1808790" y="621268"/>
            <a:ext cx="55022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1" hangingPunct="1"/>
            <a:r>
              <a:rPr lang="en-US" sz="1800" b="1" dirty="0" smtClean="0">
                <a:solidFill>
                  <a:srgbClr val="002060"/>
                </a:solidFill>
              </a:rPr>
              <a:t>20-th Estonian Aviation Seminar</a:t>
            </a:r>
            <a:endParaRPr lang="en-US" sz="1800" b="1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065" y="0"/>
            <a:ext cx="1828804" cy="16032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lt-LT" altLang="lt-LT" dirty="0" err="1"/>
              <a:t>State</a:t>
            </a:r>
            <a:r>
              <a:rPr lang="lt-LT" altLang="lt-LT" dirty="0"/>
              <a:t> </a:t>
            </a:r>
            <a:r>
              <a:rPr lang="lt-LT" altLang="lt-LT" dirty="0" err="1" smtClean="0"/>
              <a:t>supervision</a:t>
            </a:r>
            <a:r>
              <a:rPr lang="lt-LT" altLang="lt-LT" dirty="0" smtClean="0"/>
              <a:t> 201</a:t>
            </a:r>
            <a:r>
              <a:rPr lang="en-US" altLang="lt-LT" dirty="0" smtClean="0"/>
              <a:t>5</a:t>
            </a:r>
            <a:endParaRPr lang="en-GB" altLang="lt-LT" dirty="0" smtClean="0"/>
          </a:p>
        </p:txBody>
      </p:sp>
      <p:sp>
        <p:nvSpPr>
          <p:cNvPr id="319491" name="Rectangle 3"/>
          <p:cNvSpPr>
            <a:spLocks noGrp="1" noChangeArrowheads="1"/>
          </p:cNvSpPr>
          <p:nvPr>
            <p:ph idx="1"/>
          </p:nvPr>
        </p:nvSpPr>
        <p:spPr>
          <a:xfrm>
            <a:off x="395536" y="1752600"/>
            <a:ext cx="8568952" cy="455672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lt-LT" altLang="lt-LT" sz="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       </a:t>
            </a:r>
            <a:r>
              <a:rPr lang="lt-LT" altLang="lt-LT" sz="800" b="1" dirty="0" smtClean="0"/>
              <a:t> </a:t>
            </a:r>
            <a:r>
              <a:rPr lang="lt-LT" altLang="lt-LT" sz="1800" b="1" dirty="0" smtClean="0"/>
              <a:t>10</a:t>
            </a:r>
            <a:r>
              <a:rPr lang="lt-LT" altLang="lt-LT" sz="1800" dirty="0" smtClean="0"/>
              <a:t> </a:t>
            </a:r>
            <a:r>
              <a:rPr lang="lt-LT" altLang="lt-LT" sz="1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	</a:t>
            </a:r>
            <a:r>
              <a:rPr lang="lt-LT" altLang="lt-LT" sz="1800" dirty="0" err="1" smtClean="0"/>
              <a:t>certified</a:t>
            </a:r>
            <a:r>
              <a:rPr lang="lt-LT" altLang="lt-LT" sz="1800" dirty="0" smtClean="0"/>
              <a:t> </a:t>
            </a:r>
            <a:r>
              <a:rPr lang="lt-LT" altLang="lt-LT" sz="1800" dirty="0" err="1" smtClean="0"/>
              <a:t>aviation</a:t>
            </a:r>
            <a:r>
              <a:rPr lang="lt-LT" altLang="lt-LT" sz="1800" dirty="0" smtClean="0"/>
              <a:t> </a:t>
            </a:r>
            <a:r>
              <a:rPr lang="lt-LT" altLang="lt-LT" sz="1800" dirty="0" err="1" smtClean="0"/>
              <a:t>enterprices</a:t>
            </a:r>
            <a:r>
              <a:rPr lang="lt-LT" altLang="lt-LT" sz="1800" dirty="0" smtClean="0"/>
              <a:t> (</a:t>
            </a:r>
            <a:r>
              <a:rPr lang="lt-LT" altLang="lt-LT" sz="1800" dirty="0" err="1" smtClean="0"/>
              <a:t>commercial</a:t>
            </a:r>
            <a:r>
              <a:rPr lang="lt-LT" altLang="lt-LT" sz="1800" dirty="0" smtClean="0"/>
              <a:t>)</a:t>
            </a:r>
            <a:endParaRPr lang="ru-RU" altLang="lt-LT" sz="1800" dirty="0" smtClean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lt-LT" altLang="lt-LT" sz="1800" b="1" dirty="0" smtClean="0"/>
              <a:t>      4 	</a:t>
            </a:r>
            <a:r>
              <a:rPr lang="lt-LT" altLang="lt-LT" sz="1800" dirty="0" err="1" smtClean="0"/>
              <a:t>international</a:t>
            </a:r>
            <a:r>
              <a:rPr lang="lt-LT" altLang="lt-LT" sz="1800" dirty="0" smtClean="0"/>
              <a:t> </a:t>
            </a:r>
            <a:r>
              <a:rPr lang="lt-LT" altLang="lt-LT" sz="1800" dirty="0" err="1" smtClean="0"/>
              <a:t>airports</a:t>
            </a:r>
            <a:endParaRPr lang="ru-RU" altLang="lt-LT" sz="1800" dirty="0" smtClean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lt-LT" altLang="lt-LT" sz="1800" b="1" dirty="0" smtClean="0"/>
              <a:t>    31</a:t>
            </a:r>
            <a:r>
              <a:rPr lang="lt-LT" altLang="lt-LT" sz="1800" dirty="0" smtClean="0"/>
              <a:t> 	</a:t>
            </a:r>
            <a:r>
              <a:rPr lang="lt-LT" altLang="lt-LT" sz="1800" dirty="0" err="1" smtClean="0"/>
              <a:t>aerodromes</a:t>
            </a:r>
            <a:r>
              <a:rPr lang="lt-LT" altLang="lt-LT" sz="1800" dirty="0" smtClean="0"/>
              <a:t> </a:t>
            </a:r>
            <a:r>
              <a:rPr lang="lt-LT" altLang="lt-LT" sz="1400" dirty="0" smtClean="0"/>
              <a:t>(4 </a:t>
            </a:r>
            <a:r>
              <a:rPr lang="lt-LT" altLang="lt-LT" sz="1400" dirty="0" err="1" smtClean="0"/>
              <a:t>international</a:t>
            </a:r>
            <a:r>
              <a:rPr lang="lt-LT" altLang="lt-LT" sz="1400" dirty="0" smtClean="0"/>
              <a:t>, 4 </a:t>
            </a:r>
            <a:r>
              <a:rPr lang="lt-LT" altLang="lt-LT" sz="1400" dirty="0" err="1" smtClean="0"/>
              <a:t>state</a:t>
            </a:r>
            <a:r>
              <a:rPr lang="lt-LT" altLang="lt-LT" sz="1400" dirty="0" smtClean="0"/>
              <a:t>, 2 </a:t>
            </a:r>
            <a:r>
              <a:rPr lang="lt-LT" altLang="lt-LT" sz="1400" dirty="0" err="1" smtClean="0"/>
              <a:t>regional</a:t>
            </a:r>
            <a:r>
              <a:rPr lang="lt-LT" altLang="lt-LT" sz="1400" dirty="0" smtClean="0"/>
              <a:t>, 14 </a:t>
            </a:r>
            <a:r>
              <a:rPr lang="lt-LT" altLang="lt-LT" sz="1400" dirty="0" err="1" smtClean="0"/>
              <a:t>aeroclubs</a:t>
            </a:r>
            <a:r>
              <a:rPr lang="lt-LT" altLang="lt-LT" sz="1400" dirty="0" smtClean="0"/>
              <a:t>, 7 </a:t>
            </a:r>
            <a:r>
              <a:rPr lang="lt-LT" altLang="lt-LT" sz="1400" dirty="0" err="1" smtClean="0"/>
              <a:t>private</a:t>
            </a:r>
            <a:r>
              <a:rPr lang="lt-LT" altLang="lt-LT" sz="1400" dirty="0" smtClean="0"/>
              <a:t>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lt-LT" altLang="lt-LT" sz="1800" b="1" dirty="0" smtClean="0"/>
              <a:t>  778</a:t>
            </a:r>
            <a:r>
              <a:rPr lang="lt-LT" altLang="lt-LT" sz="1800" dirty="0" smtClean="0"/>
              <a:t> 	</a:t>
            </a:r>
            <a:r>
              <a:rPr lang="lt-LT" altLang="lt-LT" sz="1800" dirty="0" err="1" smtClean="0"/>
              <a:t>civil</a:t>
            </a:r>
            <a:r>
              <a:rPr lang="lt-LT" altLang="lt-LT" sz="1800" dirty="0" smtClean="0"/>
              <a:t> </a:t>
            </a:r>
            <a:r>
              <a:rPr lang="lt-LT" altLang="lt-LT" sz="1800" dirty="0" err="1" smtClean="0"/>
              <a:t>aircraft</a:t>
            </a:r>
            <a:endParaRPr lang="lt-LT" altLang="lt-LT" sz="1800" dirty="0" smtClean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lt-LT" altLang="lt-LT" sz="1800" b="1" dirty="0" smtClean="0"/>
              <a:t>      1 	</a:t>
            </a:r>
            <a:r>
              <a:rPr lang="lt-LT" altLang="lt-LT" sz="1800" dirty="0" err="1" smtClean="0"/>
              <a:t>approved</a:t>
            </a:r>
            <a:r>
              <a:rPr lang="lt-LT" altLang="lt-LT" sz="1800" dirty="0" smtClean="0"/>
              <a:t> </a:t>
            </a:r>
            <a:r>
              <a:rPr lang="lt-LT" altLang="lt-LT" sz="1800" dirty="0" err="1" smtClean="0"/>
              <a:t>aviation</a:t>
            </a:r>
            <a:r>
              <a:rPr lang="lt-LT" altLang="lt-LT" sz="1800" dirty="0" smtClean="0"/>
              <a:t> </a:t>
            </a:r>
            <a:r>
              <a:rPr lang="lt-LT" altLang="lt-LT" sz="1800" dirty="0" err="1" smtClean="0"/>
              <a:t>manufacturing</a:t>
            </a:r>
            <a:r>
              <a:rPr lang="lt-LT" altLang="lt-LT" sz="1800" dirty="0" smtClean="0"/>
              <a:t> </a:t>
            </a:r>
            <a:r>
              <a:rPr lang="lt-LT" altLang="lt-LT" sz="1800" dirty="0" err="1" smtClean="0"/>
              <a:t>company</a:t>
            </a:r>
            <a:endParaRPr lang="lt-LT" altLang="lt-LT" sz="1800" dirty="0" smtClean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lt-LT" altLang="lt-LT" sz="1800" b="1" dirty="0" smtClean="0"/>
              <a:t>      1</a:t>
            </a:r>
            <a:r>
              <a:rPr lang="lt-LT" altLang="lt-LT" sz="1800" dirty="0" smtClean="0"/>
              <a:t> 	</a:t>
            </a:r>
            <a:r>
              <a:rPr lang="lt-LT" altLang="lt-LT" sz="1800" dirty="0" err="1" smtClean="0"/>
              <a:t>approved</a:t>
            </a:r>
            <a:r>
              <a:rPr lang="lt-LT" altLang="lt-LT" sz="1800" dirty="0" smtClean="0"/>
              <a:t> </a:t>
            </a:r>
            <a:r>
              <a:rPr lang="lt-LT" altLang="lt-LT" sz="1800" dirty="0" err="1" smtClean="0"/>
              <a:t>design</a:t>
            </a:r>
            <a:r>
              <a:rPr lang="lt-LT" altLang="lt-LT" sz="1800" dirty="0" smtClean="0"/>
              <a:t> </a:t>
            </a:r>
            <a:r>
              <a:rPr lang="lt-LT" altLang="lt-LT" sz="1800" dirty="0" err="1" smtClean="0"/>
              <a:t>company</a:t>
            </a:r>
            <a:endParaRPr lang="lt-LT" altLang="lt-LT" sz="1800" dirty="0" smtClean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lt-LT" altLang="lt-LT" sz="1800" b="1" dirty="0" smtClean="0"/>
              <a:t>    20 	</a:t>
            </a:r>
            <a:r>
              <a:rPr lang="lt-LT" altLang="lt-LT" sz="1800" dirty="0" err="1" smtClean="0"/>
              <a:t>approved</a:t>
            </a:r>
            <a:r>
              <a:rPr lang="lt-LT" altLang="lt-LT" sz="1800" dirty="0" smtClean="0"/>
              <a:t> </a:t>
            </a:r>
            <a:r>
              <a:rPr lang="lt-LT" altLang="lt-LT" sz="1800" dirty="0" err="1" smtClean="0"/>
              <a:t>maintenance</a:t>
            </a:r>
            <a:r>
              <a:rPr lang="lt-LT" altLang="lt-LT" sz="1800" dirty="0" smtClean="0"/>
              <a:t> </a:t>
            </a:r>
            <a:r>
              <a:rPr lang="lt-LT" altLang="lt-LT" sz="1800" dirty="0" err="1" smtClean="0"/>
              <a:t>organisations</a:t>
            </a:r>
            <a:endParaRPr lang="lt-LT" altLang="lt-LT" sz="1800" dirty="0" smtClean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lt-LT" altLang="lt-LT" sz="1800" dirty="0" smtClean="0"/>
              <a:t>      </a:t>
            </a:r>
            <a:r>
              <a:rPr lang="lt-LT" altLang="lt-LT" sz="1800" b="1" dirty="0" smtClean="0"/>
              <a:t>3 </a:t>
            </a:r>
            <a:r>
              <a:rPr lang="lt-LT" altLang="lt-LT" sz="1800" dirty="0" smtClean="0"/>
              <a:t>     </a:t>
            </a:r>
            <a:r>
              <a:rPr lang="lt-LT" altLang="lt-LT" sz="1800" dirty="0" err="1" smtClean="0"/>
              <a:t>air</a:t>
            </a:r>
            <a:r>
              <a:rPr lang="lt-LT" altLang="lt-LT" sz="1800" dirty="0" smtClean="0"/>
              <a:t> </a:t>
            </a:r>
            <a:r>
              <a:rPr lang="lt-LT" altLang="lt-LT" sz="1800" dirty="0" err="1" smtClean="0"/>
              <a:t>navigation</a:t>
            </a:r>
            <a:r>
              <a:rPr lang="lt-LT" altLang="lt-LT" sz="1800" dirty="0" smtClean="0"/>
              <a:t> </a:t>
            </a:r>
            <a:r>
              <a:rPr lang="lt-LT" altLang="lt-LT" sz="1800" dirty="0" err="1" smtClean="0"/>
              <a:t>service</a:t>
            </a:r>
            <a:r>
              <a:rPr lang="lt-LT" altLang="lt-LT" sz="1800" dirty="0" smtClean="0"/>
              <a:t> </a:t>
            </a:r>
            <a:r>
              <a:rPr lang="lt-LT" altLang="lt-LT" sz="1800" dirty="0" err="1" smtClean="0"/>
              <a:t>providers</a:t>
            </a:r>
            <a:endParaRPr lang="lt-LT" altLang="lt-LT" sz="1800" dirty="0" smtClean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lt-LT" altLang="lt-LT" sz="1800" dirty="0" smtClean="0"/>
              <a:t>    </a:t>
            </a:r>
            <a:r>
              <a:rPr lang="lt-LT" altLang="lt-LT" sz="1800" b="1" dirty="0" smtClean="0"/>
              <a:t>28</a:t>
            </a:r>
            <a:r>
              <a:rPr lang="lt-LT" altLang="lt-LT" sz="1800" dirty="0" smtClean="0"/>
              <a:t>      </a:t>
            </a:r>
            <a:r>
              <a:rPr lang="lt-LT" altLang="lt-LT" sz="1800" dirty="0" err="1" smtClean="0"/>
              <a:t>accredited</a:t>
            </a:r>
            <a:r>
              <a:rPr lang="lt-LT" altLang="lt-LT" sz="1800" dirty="0" smtClean="0"/>
              <a:t> </a:t>
            </a:r>
            <a:r>
              <a:rPr lang="lt-LT" altLang="lt-LT" sz="1800" dirty="0" err="1" smtClean="0"/>
              <a:t>training</a:t>
            </a:r>
            <a:r>
              <a:rPr lang="lt-LT" altLang="lt-LT" sz="1800" dirty="0" smtClean="0"/>
              <a:t> </a:t>
            </a:r>
            <a:r>
              <a:rPr lang="lt-LT" altLang="lt-LT" sz="1800" dirty="0" err="1" smtClean="0"/>
              <a:t>institutions</a:t>
            </a:r>
            <a:endParaRPr lang="lt-LT" altLang="lt-LT" sz="1800" dirty="0" smtClean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lt-LT" altLang="lt-LT" sz="1800" b="1" dirty="0" smtClean="0"/>
              <a:t>1300</a:t>
            </a:r>
            <a:r>
              <a:rPr lang="lt-LT" altLang="lt-LT" sz="1800" dirty="0" smtClean="0"/>
              <a:t> </a:t>
            </a:r>
            <a:r>
              <a:rPr lang="lt-LT" altLang="lt-LT" sz="1800" dirty="0"/>
              <a:t> </a:t>
            </a:r>
            <a:r>
              <a:rPr lang="lt-LT" altLang="lt-LT" sz="1800" dirty="0" smtClean="0"/>
              <a:t>    </a:t>
            </a:r>
            <a:r>
              <a:rPr lang="lt-LT" altLang="lt-LT" sz="1800" dirty="0" err="1"/>
              <a:t>v</a:t>
            </a:r>
            <a:r>
              <a:rPr lang="lt-LT" altLang="lt-LT" sz="1800" dirty="0" err="1" smtClean="0"/>
              <a:t>alid</a:t>
            </a:r>
            <a:r>
              <a:rPr lang="lt-LT" altLang="lt-LT" sz="1800" dirty="0" smtClean="0"/>
              <a:t> </a:t>
            </a:r>
            <a:r>
              <a:rPr lang="lt-LT" altLang="lt-LT" sz="1800" dirty="0" err="1" smtClean="0"/>
              <a:t>civil</a:t>
            </a:r>
            <a:r>
              <a:rPr lang="lt-LT" altLang="lt-LT" sz="1800" dirty="0" smtClean="0"/>
              <a:t> </a:t>
            </a:r>
            <a:r>
              <a:rPr lang="lt-LT" altLang="lt-LT" sz="1800" dirty="0" err="1" smtClean="0"/>
              <a:t>aviation</a:t>
            </a:r>
            <a:r>
              <a:rPr lang="lt-LT" altLang="lt-LT" sz="1800" dirty="0" smtClean="0"/>
              <a:t> </a:t>
            </a:r>
            <a:r>
              <a:rPr lang="lt-LT" altLang="lt-LT" sz="1800" dirty="0" err="1" smtClean="0"/>
              <a:t>specialist</a:t>
            </a:r>
            <a:r>
              <a:rPr lang="lt-LT" altLang="lt-LT" sz="1800" dirty="0" smtClean="0"/>
              <a:t> </a:t>
            </a:r>
            <a:r>
              <a:rPr lang="lt-LT" altLang="lt-LT" sz="1800" dirty="0" err="1" smtClean="0"/>
              <a:t>licences</a:t>
            </a:r>
            <a:endParaRPr lang="lt-LT" altLang="lt-LT" sz="1800" dirty="0" smtClean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lt-LT" altLang="lt-LT" sz="1800" dirty="0" smtClean="0"/>
              <a:t>      </a:t>
            </a:r>
            <a:r>
              <a:rPr lang="lt-LT" altLang="lt-LT" sz="1800" b="1" dirty="0" smtClean="0"/>
              <a:t>1      </a:t>
            </a:r>
            <a:r>
              <a:rPr lang="lt-LT" altLang="lt-LT" sz="1800" dirty="0" err="1" smtClean="0"/>
              <a:t>aviation</a:t>
            </a:r>
            <a:r>
              <a:rPr lang="lt-LT" altLang="lt-LT" sz="1800" dirty="0" smtClean="0"/>
              <a:t> </a:t>
            </a:r>
            <a:r>
              <a:rPr lang="lt-LT" altLang="lt-LT" sz="1800" dirty="0" err="1" smtClean="0"/>
              <a:t>medical</a:t>
            </a:r>
            <a:r>
              <a:rPr lang="lt-LT" altLang="lt-LT" sz="1800" dirty="0" smtClean="0"/>
              <a:t> </a:t>
            </a:r>
            <a:r>
              <a:rPr lang="lt-LT" altLang="lt-LT" sz="1800" dirty="0" err="1" smtClean="0"/>
              <a:t>center</a:t>
            </a:r>
            <a:endParaRPr lang="lt-LT" altLang="lt-LT" sz="1800" dirty="0" smtClean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lt-LT" altLang="lt-LT" sz="1800" b="1" dirty="0" smtClean="0"/>
              <a:t>      7</a:t>
            </a:r>
            <a:r>
              <a:rPr lang="lt-LT" altLang="lt-LT" sz="1800" dirty="0" smtClean="0"/>
              <a:t> 	</a:t>
            </a:r>
            <a:r>
              <a:rPr lang="lt-LT" altLang="lt-LT" sz="1800" dirty="0" err="1" smtClean="0"/>
              <a:t>aviation</a:t>
            </a:r>
            <a:r>
              <a:rPr lang="lt-LT" altLang="lt-LT" sz="1800" dirty="0" smtClean="0"/>
              <a:t> </a:t>
            </a:r>
            <a:r>
              <a:rPr lang="lt-LT" altLang="lt-LT" sz="1800" dirty="0" err="1" smtClean="0"/>
              <a:t>medical</a:t>
            </a:r>
            <a:r>
              <a:rPr lang="lt-LT" altLang="lt-LT" sz="1800" dirty="0" smtClean="0"/>
              <a:t> </a:t>
            </a:r>
            <a:r>
              <a:rPr lang="lt-LT" altLang="lt-LT" sz="1800" dirty="0" err="1" smtClean="0"/>
              <a:t>doctors</a:t>
            </a:r>
            <a:endParaRPr lang="en-US" altLang="lt-LT" sz="1800" dirty="0" smtClean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n-US" altLang="lt-LT" sz="1800" dirty="0" smtClean="0"/>
              <a:t>  </a:t>
            </a:r>
            <a:r>
              <a:rPr lang="lt-LT" altLang="lt-LT" sz="1800" dirty="0" smtClean="0"/>
              <a:t>  </a:t>
            </a:r>
            <a:r>
              <a:rPr lang="en-US" altLang="lt-LT" sz="1800" b="1" dirty="0" smtClean="0"/>
              <a:t>20</a:t>
            </a:r>
            <a:r>
              <a:rPr lang="lt-LT" altLang="lt-LT" sz="1800" dirty="0" smtClean="0"/>
              <a:t>	</a:t>
            </a:r>
            <a:r>
              <a:rPr lang="lt-LT" altLang="lt-LT" sz="1800" dirty="0" err="1" smtClean="0"/>
              <a:t>aeroclubs</a:t>
            </a:r>
            <a:endParaRPr lang="lt-LT" altLang="lt-LT" sz="1800" dirty="0" smtClean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lt-LT" altLang="lt-LT" sz="1800" dirty="0" smtClean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lt-LT" altLang="lt-LT" sz="3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  <a:endParaRPr lang="lt-LT" altLang="lt-LT" sz="3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lt-LT" altLang="lt-LT" sz="3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lt-LT" altLang="lt-LT" sz="3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 eaLnBrk="1" hangingPunct="1">
              <a:lnSpc>
                <a:spcPct val="80000"/>
              </a:lnSpc>
              <a:defRPr/>
            </a:pPr>
            <a:endParaRPr lang="lt-LT" altLang="lt-LT" sz="9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lt-LT" altLang="lt-LT" sz="7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aphicFrame>
        <p:nvGraphicFramePr>
          <p:cNvPr id="33797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0909288"/>
              </p:ext>
            </p:extLst>
          </p:nvPr>
        </p:nvGraphicFramePr>
        <p:xfrm>
          <a:off x="3810000" y="990600"/>
          <a:ext cx="1116012" cy="547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17" r:id="rId3" imgW="2876550" imgH="1409700" progId="CorelDRAW.Graphic.10">
                  <p:embed/>
                </p:oleObj>
              </mc:Choice>
              <mc:Fallback>
                <p:oleObj r:id="rId3" imgW="2876550" imgH="1409700" progId="CorelDRAW.Graphic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0" y="990600"/>
                        <a:ext cx="1116012" cy="547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172450" y="6356350"/>
            <a:ext cx="792163" cy="365125"/>
          </a:xfrm>
        </p:spPr>
        <p:txBody>
          <a:bodyPr/>
          <a:lstStyle/>
          <a:p>
            <a:fld id="{A4B3A136-275B-407F-9DB1-4000D47EDC9D}" type="slidenum">
              <a:rPr lang="en-US" altLang="en-US" smtClean="0"/>
              <a:pPr/>
              <a:t>10</a:t>
            </a:fld>
            <a:endParaRPr lang="en-US" altLang="en-US" dirty="0"/>
          </a:p>
        </p:txBody>
      </p:sp>
      <p:sp>
        <p:nvSpPr>
          <p:cNvPr id="7" name="Rectangle 6"/>
          <p:cNvSpPr/>
          <p:nvPr/>
        </p:nvSpPr>
        <p:spPr>
          <a:xfrm>
            <a:off x="152400" y="6367046"/>
            <a:ext cx="88120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Tartu 2015-11-12                  “Aviation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Industry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Perspective</a:t>
            </a:r>
            <a:r>
              <a:rPr lang="lt-LT" sz="1600" dirty="0" smtClean="0">
                <a:solidFill>
                  <a:schemeClr val="bg1">
                    <a:lumMod val="50000"/>
                  </a:schemeClr>
                </a:solidFill>
              </a:rPr>
              <a:t>s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in Lithuania </a:t>
            </a:r>
            <a:endParaRPr lang="lt-L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14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www.geni.com/blog/wp-content/uploads/2010/12/tombstones-graves-cemeteri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6470" y="976718"/>
            <a:ext cx="8401207" cy="5500282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1930490" y="3401235"/>
            <a:ext cx="1143000" cy="52322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  <a:latin typeface="Bryant Regular Condensed"/>
                <a:cs typeface="Bryant Regular Condensed"/>
              </a:rPr>
              <a:t>Hamburg Airways</a:t>
            </a:r>
            <a:endParaRPr lang="en-US" sz="1400" dirty="0">
              <a:solidFill>
                <a:schemeClr val="bg1">
                  <a:lumMod val="85000"/>
                </a:schemeClr>
              </a:solidFill>
              <a:latin typeface="Bryant Regular Condensed"/>
              <a:cs typeface="Bryant Regular Condensed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6027" y="4149011"/>
            <a:ext cx="1143000" cy="36933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Bryant Regular Condensed"/>
                <a:cs typeface="Bryant Regular Condensed"/>
              </a:rPr>
              <a:t>Air One</a:t>
            </a:r>
            <a:endParaRPr lang="en-US" dirty="0">
              <a:solidFill>
                <a:schemeClr val="bg1">
                  <a:lumMod val="85000"/>
                </a:schemeClr>
              </a:solidFill>
              <a:latin typeface="Bryant Regular Condensed"/>
              <a:cs typeface="Bryant Regular Condensed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485804" y="3982798"/>
            <a:ext cx="1335657" cy="2830018"/>
            <a:chOff x="7461297" y="4149080"/>
            <a:chExt cx="1335657" cy="2830018"/>
          </a:xfrm>
        </p:grpSpPr>
        <p:sp>
          <p:nvSpPr>
            <p:cNvPr id="11" name="TextBox 10"/>
            <p:cNvSpPr txBox="1"/>
            <p:nvPr/>
          </p:nvSpPr>
          <p:spPr>
            <a:xfrm>
              <a:off x="7461297" y="5347882"/>
              <a:ext cx="914400" cy="1631216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slope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>
                      <a:lumMod val="85000"/>
                    </a:schemeClr>
                  </a:solidFill>
                  <a:latin typeface="Bryant Regular Condensed"/>
                  <a:cs typeface="Bryant Regular Condensed"/>
                </a:rPr>
                <a:t>Cyprus Airways</a:t>
              </a:r>
            </a:p>
            <a:p>
              <a:pPr algn="ctr"/>
              <a:endParaRPr lang="en-US" sz="2000" dirty="0">
                <a:solidFill>
                  <a:schemeClr val="bg1">
                    <a:lumMod val="85000"/>
                  </a:schemeClr>
                </a:solidFill>
                <a:latin typeface="Bryant Regular Condensed"/>
                <a:cs typeface="Bryant Regular Condensed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882554" y="4149080"/>
              <a:ext cx="914400" cy="32316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slope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 smtClean="0">
                  <a:solidFill>
                    <a:schemeClr val="bg1">
                      <a:lumMod val="85000"/>
                    </a:schemeClr>
                  </a:solidFill>
                  <a:latin typeface="Bryant Regular Condensed"/>
                  <a:cs typeface="Bryant Regular Condensed"/>
                </a:rPr>
                <a:t>Belle Air</a:t>
              </a:r>
              <a:endParaRPr lang="en-US" sz="1500" dirty="0">
                <a:solidFill>
                  <a:schemeClr val="bg1">
                    <a:lumMod val="85000"/>
                  </a:schemeClr>
                </a:solidFill>
                <a:latin typeface="Bryant Regular Condensed"/>
                <a:cs typeface="Bryant Regular Condensed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4367907" y="6063214"/>
            <a:ext cx="1143000" cy="36933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Bryant Regular Condensed"/>
                <a:cs typeface="Bryant Regular Condensed"/>
              </a:rPr>
              <a:t>hello</a:t>
            </a:r>
            <a:endParaRPr lang="en-US" dirty="0">
              <a:solidFill>
                <a:schemeClr val="bg1">
                  <a:lumMod val="85000"/>
                </a:schemeClr>
              </a:solidFill>
              <a:latin typeface="Bryant Regular Condensed"/>
              <a:cs typeface="Bryant Regular Condensed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35263" y="3239653"/>
            <a:ext cx="1143000" cy="3231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500" dirty="0" err="1" smtClean="0">
                <a:solidFill>
                  <a:schemeClr val="bg1">
                    <a:lumMod val="85000"/>
                  </a:schemeClr>
                </a:solidFill>
                <a:latin typeface="Bryant Regular Condensed"/>
                <a:cs typeface="Bryant Regular Condensed"/>
              </a:rPr>
              <a:t>Aerosvit</a:t>
            </a:r>
            <a:endParaRPr lang="en-US" sz="1500" dirty="0">
              <a:solidFill>
                <a:schemeClr val="bg1">
                  <a:lumMod val="85000"/>
                </a:schemeClr>
              </a:solidFill>
              <a:latin typeface="Bryant Regular Condensed"/>
              <a:cs typeface="Bryant Regular Condensed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324353" y="2823236"/>
            <a:ext cx="1980543" cy="1226433"/>
            <a:chOff x="5299846" y="2989518"/>
            <a:chExt cx="1980543" cy="1226433"/>
          </a:xfrm>
        </p:grpSpPr>
        <p:sp>
          <p:nvSpPr>
            <p:cNvPr id="13" name="TextBox 12"/>
            <p:cNvSpPr txBox="1"/>
            <p:nvPr/>
          </p:nvSpPr>
          <p:spPr>
            <a:xfrm rot="21422242">
              <a:off x="6229613" y="3302067"/>
              <a:ext cx="1050776" cy="32316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slope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 smtClean="0">
                  <a:solidFill>
                    <a:schemeClr val="bg1">
                      <a:lumMod val="85000"/>
                    </a:schemeClr>
                  </a:solidFill>
                  <a:latin typeface="Bryant Regular Condensed"/>
                  <a:cs typeface="Bryant Regular Condensed"/>
                </a:rPr>
                <a:t>Livingston</a:t>
              </a:r>
              <a:endParaRPr lang="en-US" sz="1500" dirty="0">
                <a:solidFill>
                  <a:schemeClr val="bg1">
                    <a:lumMod val="85000"/>
                  </a:schemeClr>
                </a:solidFill>
                <a:latin typeface="Bryant Regular Condensed"/>
                <a:cs typeface="Bryant Regular Condensed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943600" y="3892786"/>
              <a:ext cx="1143000" cy="32316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slope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 err="1" smtClean="0">
                  <a:solidFill>
                    <a:schemeClr val="bg1">
                      <a:lumMod val="85000"/>
                    </a:schemeClr>
                  </a:solidFill>
                  <a:latin typeface="Bryant Regular Condensed"/>
                  <a:cs typeface="Bryant Regular Condensed"/>
                </a:rPr>
                <a:t>Orbest</a:t>
              </a:r>
              <a:endParaRPr lang="en-US" sz="1500" dirty="0">
                <a:solidFill>
                  <a:schemeClr val="bg1">
                    <a:lumMod val="85000"/>
                  </a:schemeClr>
                </a:solidFill>
                <a:latin typeface="Bryant Regular Condensed"/>
                <a:cs typeface="Bryant Regular Condensed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21398832">
              <a:off x="5299846" y="2989518"/>
              <a:ext cx="864096" cy="523220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slope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chemeClr val="bg1">
                      <a:lumMod val="85000"/>
                    </a:schemeClr>
                  </a:solidFill>
                  <a:latin typeface="Bryant Regular Condensed"/>
                  <a:cs typeface="Bryant Regular Condensed"/>
                </a:rPr>
                <a:t>OLT Express</a:t>
              </a:r>
              <a:endParaRPr lang="en-US" sz="1400" dirty="0">
                <a:solidFill>
                  <a:schemeClr val="bg1">
                    <a:lumMod val="85000"/>
                  </a:schemeClr>
                </a:solidFill>
                <a:latin typeface="Bryant Regular Condensed"/>
                <a:cs typeface="Bryant Regular Condensed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537005" y="2907450"/>
            <a:ext cx="1143000" cy="29238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300" dirty="0" smtClean="0">
                <a:solidFill>
                  <a:schemeClr val="bg1">
                    <a:lumMod val="85000"/>
                  </a:schemeClr>
                </a:solidFill>
                <a:latin typeface="Bryant Regular Condensed"/>
                <a:cs typeface="Bryant Regular Condensed"/>
              </a:rPr>
              <a:t>Strategic</a:t>
            </a:r>
            <a:endParaRPr lang="en-US" sz="1300" dirty="0">
              <a:solidFill>
                <a:schemeClr val="bg1">
                  <a:lumMod val="85000"/>
                </a:schemeClr>
              </a:solidFill>
              <a:latin typeface="Bryant Regular Condensed"/>
              <a:cs typeface="Bryant Regular Condensed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254734" y="-57782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68717" y="3108847"/>
            <a:ext cx="914400" cy="55399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solidFill>
                  <a:schemeClr val="bg1">
                    <a:lumMod val="85000"/>
                  </a:schemeClr>
                </a:solidFill>
                <a:latin typeface="Bryant Regular Condensed"/>
                <a:cs typeface="Bryant Regular Condensed"/>
              </a:rPr>
              <a:t>Bingo</a:t>
            </a:r>
          </a:p>
          <a:p>
            <a:pPr algn="ctr"/>
            <a:r>
              <a:rPr lang="en-US" sz="1500" dirty="0" smtClean="0">
                <a:solidFill>
                  <a:schemeClr val="bg1">
                    <a:lumMod val="85000"/>
                  </a:schemeClr>
                </a:solidFill>
                <a:latin typeface="Bryant Regular Condensed"/>
                <a:cs typeface="Bryant Regular Condensed"/>
              </a:rPr>
              <a:t>Airways</a:t>
            </a:r>
            <a:endParaRPr lang="en-US" sz="1500" dirty="0">
              <a:solidFill>
                <a:schemeClr val="bg1">
                  <a:lumMod val="85000"/>
                </a:schemeClr>
              </a:solidFill>
              <a:latin typeface="Bryant Regular Condensed"/>
              <a:cs typeface="Bryant Regular Condensed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799856" y="3882770"/>
            <a:ext cx="1143000" cy="52322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  <a:latin typeface="Bryant Regular Condensed"/>
                <a:cs typeface="Bryant Regular Condensed"/>
              </a:rPr>
              <a:t>Wind </a:t>
            </a:r>
            <a:br>
              <a:rPr lang="en-US" sz="1400" dirty="0" smtClean="0">
                <a:solidFill>
                  <a:schemeClr val="bg1">
                    <a:lumMod val="85000"/>
                  </a:schemeClr>
                </a:solidFill>
                <a:latin typeface="Bryant Regular Condensed"/>
                <a:cs typeface="Bryant Regular Condensed"/>
              </a:rPr>
            </a:br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  <a:latin typeface="Bryant Regular Condensed"/>
                <a:cs typeface="Bryant Regular Condensed"/>
              </a:rPr>
              <a:t>jet</a:t>
            </a:r>
            <a:endParaRPr lang="en-US" sz="1400" dirty="0">
              <a:solidFill>
                <a:schemeClr val="bg1">
                  <a:lumMod val="85000"/>
                </a:schemeClr>
              </a:solidFill>
              <a:latin typeface="Bryant Regular Condensed"/>
              <a:cs typeface="Bryant Regular Condensed"/>
            </a:endParaRPr>
          </a:p>
        </p:txBody>
      </p:sp>
      <p:sp>
        <p:nvSpPr>
          <p:cNvPr id="26" name="Title 7"/>
          <p:cNvSpPr>
            <a:spLocks noGrp="1"/>
          </p:cNvSpPr>
          <p:nvPr>
            <p:ph type="title"/>
          </p:nvPr>
        </p:nvSpPr>
        <p:spPr>
          <a:xfrm>
            <a:off x="4648200" y="0"/>
            <a:ext cx="4495800" cy="914400"/>
          </a:xfrm>
        </p:spPr>
        <p:txBody>
          <a:bodyPr/>
          <a:lstStyle/>
          <a:p>
            <a:r>
              <a:rPr lang="en-US" dirty="0" smtClean="0"/>
              <a:t>In memoriam</a:t>
            </a:r>
            <a:endParaRPr lang="lt-L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7C208D-6FAF-4119-95F4-5F6BD684AC7A}" type="slidenum">
              <a:rPr lang="en-US" altLang="en-US" smtClean="0"/>
              <a:pPr/>
              <a:t>11</a:t>
            </a:fld>
            <a:endParaRPr lang="en-US" altLang="en-US"/>
          </a:p>
        </p:txBody>
      </p:sp>
      <p:sp>
        <p:nvSpPr>
          <p:cNvPr id="27" name="Rectangle 26"/>
          <p:cNvSpPr/>
          <p:nvPr/>
        </p:nvSpPr>
        <p:spPr>
          <a:xfrm>
            <a:off x="152400" y="6367046"/>
            <a:ext cx="88120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Tartu 2015-11-12                  “Aviation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Industry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Perspective</a:t>
            </a:r>
            <a:r>
              <a:rPr lang="lt-LT" sz="1600" dirty="0" smtClean="0">
                <a:solidFill>
                  <a:schemeClr val="bg1">
                    <a:lumMod val="50000"/>
                  </a:schemeClr>
                </a:solidFill>
              </a:rPr>
              <a:t>s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in Lithuania </a:t>
            </a:r>
            <a:endParaRPr lang="lt-L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00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memoriam</a:t>
            </a:r>
            <a:endParaRPr lang="lt-LT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71600"/>
            <a:ext cx="2793651" cy="96507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4B3A136-275B-407F-9DB1-4000D47EDC9D}" type="slidenum">
              <a:rPr lang="en-US" altLang="en-US" smtClean="0"/>
              <a:pPr/>
              <a:t>12</a:t>
            </a:fld>
            <a:endParaRPr lang="en-US" alt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151" y="3177975"/>
            <a:ext cx="2520001" cy="864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250" y="5029200"/>
            <a:ext cx="3628800" cy="8640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57200" y="1295400"/>
            <a:ext cx="2793651" cy="1600200"/>
            <a:chOff x="457200" y="1295400"/>
            <a:chExt cx="2793651" cy="1600200"/>
          </a:xfrm>
        </p:grpSpPr>
        <p:sp>
          <p:nvSpPr>
            <p:cNvPr id="2" name="TextBox 1"/>
            <p:cNvSpPr txBox="1"/>
            <p:nvPr/>
          </p:nvSpPr>
          <p:spPr>
            <a:xfrm>
              <a:off x="838200" y="2433935"/>
              <a:ext cx="19832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1991 – 2009 </a:t>
              </a:r>
              <a:endParaRPr lang="lt-LT" dirty="0"/>
            </a:p>
          </p:txBody>
        </p:sp>
        <p:sp>
          <p:nvSpPr>
            <p:cNvPr id="3" name="Rectangle 2"/>
            <p:cNvSpPr/>
            <p:nvPr/>
          </p:nvSpPr>
          <p:spPr>
            <a:xfrm>
              <a:off x="457200" y="1295400"/>
              <a:ext cx="2793651" cy="11430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t-LT"/>
            </a:p>
          </p:txBody>
        </p:sp>
        <p:cxnSp>
          <p:nvCxnSpPr>
            <p:cNvPr id="16" name="Straight Connector 15"/>
            <p:cNvCxnSpPr>
              <a:endCxn id="5" idx="3"/>
            </p:cNvCxnSpPr>
            <p:nvPr/>
          </p:nvCxnSpPr>
          <p:spPr>
            <a:xfrm flipV="1">
              <a:off x="2590800" y="1854140"/>
              <a:ext cx="660051" cy="57979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3124201" y="2969846"/>
            <a:ext cx="2907602" cy="1754554"/>
            <a:chOff x="3124201" y="2969846"/>
            <a:chExt cx="2907602" cy="1754554"/>
          </a:xfrm>
        </p:grpSpPr>
        <p:sp>
          <p:nvSpPr>
            <p:cNvPr id="9" name="TextBox 8"/>
            <p:cNvSpPr txBox="1"/>
            <p:nvPr/>
          </p:nvSpPr>
          <p:spPr>
            <a:xfrm>
              <a:off x="3588123" y="4262735"/>
              <a:ext cx="189827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2009 – 2010</a:t>
              </a:r>
              <a:endParaRPr lang="lt-LT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124201" y="2969846"/>
              <a:ext cx="2907602" cy="1297353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t-LT"/>
            </a:p>
          </p:txBody>
        </p:sp>
        <p:cxnSp>
          <p:nvCxnSpPr>
            <p:cNvPr id="17" name="Straight Connector 16"/>
            <p:cNvCxnSpPr/>
            <p:nvPr/>
          </p:nvCxnSpPr>
          <p:spPr>
            <a:xfrm flipV="1">
              <a:off x="5364564" y="3687405"/>
              <a:ext cx="660051" cy="57979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4419600" y="4940560"/>
            <a:ext cx="3814145" cy="1536440"/>
            <a:chOff x="4419600" y="4940560"/>
            <a:chExt cx="3814145" cy="1536440"/>
          </a:xfrm>
        </p:grpSpPr>
        <p:sp>
          <p:nvSpPr>
            <p:cNvPr id="10" name="TextBox 9"/>
            <p:cNvSpPr txBox="1"/>
            <p:nvPr/>
          </p:nvSpPr>
          <p:spPr>
            <a:xfrm>
              <a:off x="5257800" y="6015335"/>
              <a:ext cx="189827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2013 – 2015</a:t>
              </a:r>
              <a:endParaRPr lang="lt-LT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419600" y="4940560"/>
              <a:ext cx="3810000" cy="1041279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t-LT"/>
            </a:p>
          </p:txBody>
        </p:sp>
        <p:cxnSp>
          <p:nvCxnSpPr>
            <p:cNvPr id="18" name="Straight Connector 17"/>
            <p:cNvCxnSpPr/>
            <p:nvPr/>
          </p:nvCxnSpPr>
          <p:spPr>
            <a:xfrm flipV="1">
              <a:off x="7573694" y="5402044"/>
              <a:ext cx="660051" cy="57979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Rectangle 18"/>
          <p:cNvSpPr/>
          <p:nvPr/>
        </p:nvSpPr>
        <p:spPr>
          <a:xfrm>
            <a:off x="152400" y="6367046"/>
            <a:ext cx="88120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Tartu 2015-11-12                  “Aviation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Industry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Perspective</a:t>
            </a:r>
            <a:r>
              <a:rPr lang="lt-LT" sz="1600" dirty="0" smtClean="0">
                <a:solidFill>
                  <a:schemeClr val="bg1">
                    <a:lumMod val="50000"/>
                  </a:schemeClr>
                </a:solidFill>
              </a:rPr>
              <a:t>s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in Lithuania </a:t>
            </a:r>
            <a:endParaRPr lang="lt-L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218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8099" y="1124744"/>
            <a:ext cx="9144000" cy="573325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  <a:gs pos="51000">
                <a:schemeClr val="bg1"/>
              </a:gs>
            </a:gsLst>
            <a:lin ang="0" scaled="1"/>
            <a:tileRect/>
          </a:gradFill>
          <a:ln>
            <a:noFill/>
          </a:ln>
          <a:effectLst>
            <a:outerShdw blurRad="263525" algn="ctr" rotWithShape="0">
              <a:prstClr val="black">
                <a:alpha val="7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t-LT" sz="3300" dirty="0" err="1" smtClean="0"/>
              <a:t>Silent</a:t>
            </a:r>
            <a:r>
              <a:rPr lang="lt-LT" sz="3300" dirty="0" smtClean="0"/>
              <a:t> </a:t>
            </a:r>
            <a:r>
              <a:rPr lang="lt-LT" sz="3300" dirty="0" err="1" smtClean="0"/>
              <a:t>aviation</a:t>
            </a:r>
            <a:r>
              <a:rPr lang="lt-LT" sz="3300" dirty="0" smtClean="0"/>
              <a:t> </a:t>
            </a:r>
            <a:r>
              <a:rPr lang="lt-LT" sz="3300" dirty="0" err="1" smtClean="0"/>
              <a:t>revolution</a:t>
            </a:r>
            <a:r>
              <a:rPr lang="lt-LT" sz="3300" dirty="0" smtClean="0"/>
              <a:t> </a:t>
            </a:r>
            <a:r>
              <a:rPr lang="lt-LT" sz="3300" dirty="0" err="1" smtClean="0"/>
              <a:t>in</a:t>
            </a:r>
            <a:r>
              <a:rPr lang="lt-LT" sz="3300" dirty="0" smtClean="0"/>
              <a:t> Lithuania</a:t>
            </a:r>
            <a:endParaRPr lang="en-US" sz="3300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0"/>
            <a:ext cx="0" cy="6858000"/>
          </a:xfrm>
          <a:prstGeom prst="line">
            <a:avLst/>
          </a:prstGeom>
          <a:ln w="57150" cmpd="sng">
            <a:solidFill>
              <a:srgbClr val="D5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itle 5"/>
          <p:cNvSpPr txBox="1">
            <a:spLocks/>
          </p:cNvSpPr>
          <p:nvPr/>
        </p:nvSpPr>
        <p:spPr>
          <a:xfrm>
            <a:off x="1425951" y="4717422"/>
            <a:ext cx="720080" cy="367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700" kern="1200">
                <a:solidFill>
                  <a:schemeClr val="tx1"/>
                </a:solidFill>
                <a:latin typeface="Bryant Light Condensed"/>
                <a:ea typeface="+mj-ea"/>
                <a:cs typeface="Bryant Light Condensed"/>
              </a:defRPr>
            </a:lvl1pPr>
          </a:lstStyle>
          <a:p>
            <a:pPr>
              <a:buClr>
                <a:srgbClr val="F9A40C"/>
              </a:buClr>
              <a:buSzPct val="80000"/>
            </a:pP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Bryant Regular Condensed"/>
                <a:cs typeface="Bryant Regular Condensed"/>
              </a:rPr>
              <a:t>2001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Bryant Regular Condensed"/>
              <a:cs typeface="Bryant Regular Condensed"/>
            </a:endParaRPr>
          </a:p>
        </p:txBody>
      </p:sp>
      <p:sp>
        <p:nvSpPr>
          <p:cNvPr id="18" name="Title 5"/>
          <p:cNvSpPr txBox="1">
            <a:spLocks/>
          </p:cNvSpPr>
          <p:nvPr/>
        </p:nvSpPr>
        <p:spPr>
          <a:xfrm>
            <a:off x="2098995" y="4717422"/>
            <a:ext cx="720080" cy="367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700" kern="1200">
                <a:solidFill>
                  <a:schemeClr val="tx1"/>
                </a:solidFill>
                <a:latin typeface="Bryant Light Condensed"/>
                <a:ea typeface="+mj-ea"/>
                <a:cs typeface="Bryant Light Condensed"/>
              </a:defRPr>
            </a:lvl1pPr>
          </a:lstStyle>
          <a:p>
            <a:pPr>
              <a:buClr>
                <a:srgbClr val="F9A40C"/>
              </a:buClr>
              <a:buSzPct val="80000"/>
            </a:pP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Bryant Regular Condensed"/>
                <a:cs typeface="Bryant Regular Condensed"/>
              </a:rPr>
              <a:t>2005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Bryant Regular Condensed"/>
              <a:cs typeface="Bryant Regular Condensed"/>
            </a:endParaRPr>
          </a:p>
        </p:txBody>
      </p:sp>
      <p:sp>
        <p:nvSpPr>
          <p:cNvPr id="19" name="Title 5"/>
          <p:cNvSpPr txBox="1">
            <a:spLocks/>
          </p:cNvSpPr>
          <p:nvPr/>
        </p:nvSpPr>
        <p:spPr>
          <a:xfrm>
            <a:off x="2852898" y="4717422"/>
            <a:ext cx="812288" cy="367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700" kern="1200">
                <a:solidFill>
                  <a:schemeClr val="tx1"/>
                </a:solidFill>
                <a:latin typeface="Bryant Light Condensed"/>
                <a:ea typeface="+mj-ea"/>
                <a:cs typeface="Bryant Light Condensed"/>
              </a:defRPr>
            </a:lvl1pPr>
          </a:lstStyle>
          <a:p>
            <a:pPr>
              <a:buClr>
                <a:srgbClr val="F9A40C"/>
              </a:buClr>
              <a:buSzPct val="80000"/>
            </a:pP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Bryant Regular Condensed"/>
                <a:cs typeface="Bryant Regular Condensed"/>
              </a:rPr>
              <a:t>2009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Bryant Regular Condensed"/>
              <a:cs typeface="Bryant Regular Condensed"/>
            </a:endParaRPr>
          </a:p>
        </p:txBody>
      </p:sp>
      <p:sp>
        <p:nvSpPr>
          <p:cNvPr id="20" name="Title 5"/>
          <p:cNvSpPr txBox="1">
            <a:spLocks/>
          </p:cNvSpPr>
          <p:nvPr/>
        </p:nvSpPr>
        <p:spPr>
          <a:xfrm>
            <a:off x="3565991" y="4717422"/>
            <a:ext cx="812288" cy="367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700" kern="1200">
                <a:solidFill>
                  <a:schemeClr val="tx1"/>
                </a:solidFill>
                <a:latin typeface="Bryant Light Condensed"/>
                <a:ea typeface="+mj-ea"/>
                <a:cs typeface="Bryant Light Condensed"/>
              </a:defRPr>
            </a:lvl1pPr>
          </a:lstStyle>
          <a:p>
            <a:pPr>
              <a:buClr>
                <a:srgbClr val="F9A40C"/>
              </a:buClr>
              <a:buSzPct val="80000"/>
            </a:pP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Bryant Regular Condensed"/>
                <a:cs typeface="Bryant Regular Condensed"/>
              </a:rPr>
              <a:t>2014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Bryant Regular Condensed"/>
              <a:cs typeface="Bryant Regular Condensed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259632" y="3699270"/>
            <a:ext cx="718903" cy="449810"/>
            <a:chOff x="3505757" y="4305796"/>
            <a:chExt cx="718903" cy="449810"/>
          </a:xfrm>
        </p:grpSpPr>
        <p:sp>
          <p:nvSpPr>
            <p:cNvPr id="37" name="Left Arrow Callout 36"/>
            <p:cNvSpPr/>
            <p:nvPr/>
          </p:nvSpPr>
          <p:spPr>
            <a:xfrm rot="16200000">
              <a:off x="3667459" y="4227625"/>
              <a:ext cx="449810" cy="606152"/>
            </a:xfrm>
            <a:prstGeom prst="leftArrowCallout">
              <a:avLst>
                <a:gd name="adj1" fmla="val 90920"/>
                <a:gd name="adj2" fmla="val 25697"/>
                <a:gd name="adj3" fmla="val 25000"/>
                <a:gd name="adj4" fmla="val 75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505757" y="4305796"/>
              <a:ext cx="71890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accent4">
                    <a:lumMod val="75000"/>
                  </a:schemeClr>
                </a:buClr>
                <a:tabLst>
                  <a:tab pos="179388" algn="l"/>
                </a:tabLst>
              </a:pPr>
              <a:r>
                <a:rPr lang="en-US" sz="1200" dirty="0" smtClean="0">
                  <a:solidFill>
                    <a:srgbClr val="000000"/>
                  </a:solidFill>
                  <a:latin typeface="Bryant Regular Condensed"/>
                  <a:cs typeface="Bryant Regular Condensed"/>
                </a:rPr>
                <a:t>226,13</a:t>
              </a:r>
              <a:endParaRPr lang="en-US" sz="1200" baseline="30000" dirty="0" smtClean="0">
                <a:solidFill>
                  <a:srgbClr val="000000"/>
                </a:solidFill>
                <a:latin typeface="Bryant Regular Condensed"/>
                <a:cs typeface="Bryant Regular Condensed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788499" y="3699270"/>
            <a:ext cx="648072" cy="449810"/>
            <a:chOff x="3571179" y="4305796"/>
            <a:chExt cx="648072" cy="449810"/>
          </a:xfrm>
        </p:grpSpPr>
        <p:sp>
          <p:nvSpPr>
            <p:cNvPr id="32" name="Left Arrow Callout 31"/>
            <p:cNvSpPr/>
            <p:nvPr/>
          </p:nvSpPr>
          <p:spPr>
            <a:xfrm rot="16200000">
              <a:off x="3667459" y="4227625"/>
              <a:ext cx="449810" cy="606152"/>
            </a:xfrm>
            <a:prstGeom prst="leftArrowCallout">
              <a:avLst>
                <a:gd name="adj1" fmla="val 90920"/>
                <a:gd name="adj2" fmla="val 25697"/>
                <a:gd name="adj3" fmla="val 25000"/>
                <a:gd name="adj4" fmla="val 75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571179" y="4305796"/>
              <a:ext cx="64807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accent4">
                    <a:lumMod val="75000"/>
                  </a:schemeClr>
                </a:buClr>
                <a:tabLst>
                  <a:tab pos="179388" algn="l"/>
                </a:tabLst>
              </a:pPr>
              <a:r>
                <a:rPr lang="en-US" sz="1200" dirty="0" smtClean="0">
                  <a:solidFill>
                    <a:srgbClr val="000000"/>
                  </a:solidFill>
                  <a:latin typeface="Bryant Regular Condensed"/>
                  <a:cs typeface="Bryant Regular Condensed"/>
                </a:rPr>
                <a:t>233,35</a:t>
              </a:r>
              <a:endParaRPr lang="en-US" sz="1200" baseline="30000" dirty="0" smtClean="0">
                <a:solidFill>
                  <a:srgbClr val="000000"/>
                </a:solidFill>
                <a:latin typeface="Bryant Regular Condensed"/>
                <a:cs typeface="Bryant Regular Condensed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422398" y="2134310"/>
            <a:ext cx="1096784" cy="648073"/>
            <a:chOff x="3625269" y="4305797"/>
            <a:chExt cx="685124" cy="404830"/>
          </a:xfrm>
        </p:grpSpPr>
        <p:sp>
          <p:nvSpPr>
            <p:cNvPr id="29" name="Left Arrow Callout 28"/>
            <p:cNvSpPr/>
            <p:nvPr/>
          </p:nvSpPr>
          <p:spPr>
            <a:xfrm rot="16200000">
              <a:off x="3695624" y="4235442"/>
              <a:ext cx="404830" cy="545539"/>
            </a:xfrm>
            <a:prstGeom prst="leftArrowCallout">
              <a:avLst>
                <a:gd name="adj1" fmla="val 90920"/>
                <a:gd name="adj2" fmla="val 25697"/>
                <a:gd name="adj3" fmla="val 25000"/>
                <a:gd name="adj4" fmla="val 75000"/>
              </a:avLst>
            </a:prstGeom>
            <a:solidFill>
              <a:srgbClr val="D50000"/>
            </a:solidFill>
            <a:ln>
              <a:noFill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668671" y="4312234"/>
              <a:ext cx="641722" cy="269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accent4">
                    <a:lumMod val="75000"/>
                  </a:schemeClr>
                </a:buClr>
                <a:tabLst>
                  <a:tab pos="179388" algn="l"/>
                </a:tabLst>
              </a:pPr>
              <a:r>
                <a:rPr lang="en-US" sz="2200" dirty="0" smtClean="0">
                  <a:solidFill>
                    <a:srgbClr val="FFFFFF"/>
                  </a:solidFill>
                  <a:latin typeface="Bryant Regular Condensed"/>
                  <a:cs typeface="Bryant Regular Condensed"/>
                </a:rPr>
                <a:t>1270</a:t>
              </a:r>
              <a:endParaRPr lang="en-US" sz="2200" baseline="30000" dirty="0" smtClean="0">
                <a:solidFill>
                  <a:srgbClr val="FFFFFF"/>
                </a:solidFill>
                <a:latin typeface="Bryant Regular Condensed"/>
                <a:cs typeface="Bryant Regular Condensed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065398" y="3555254"/>
            <a:ext cx="787499" cy="449810"/>
            <a:chOff x="3582937" y="4305796"/>
            <a:chExt cx="787499" cy="449810"/>
          </a:xfrm>
        </p:grpSpPr>
        <p:sp>
          <p:nvSpPr>
            <p:cNvPr id="27" name="Left Arrow Callout 26"/>
            <p:cNvSpPr/>
            <p:nvPr/>
          </p:nvSpPr>
          <p:spPr>
            <a:xfrm rot="16200000">
              <a:off x="3667459" y="4227625"/>
              <a:ext cx="449810" cy="606152"/>
            </a:xfrm>
            <a:prstGeom prst="leftArrowCallout">
              <a:avLst>
                <a:gd name="adj1" fmla="val 90920"/>
                <a:gd name="adj2" fmla="val 25697"/>
                <a:gd name="adj3" fmla="val 25000"/>
                <a:gd name="adj4" fmla="val 75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582937" y="4305796"/>
              <a:ext cx="787499" cy="282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accent4">
                    <a:lumMod val="75000"/>
                  </a:schemeClr>
                </a:buClr>
                <a:tabLst>
                  <a:tab pos="179388" algn="l"/>
                </a:tabLst>
              </a:pPr>
              <a:r>
                <a:rPr lang="en-US" sz="1200" dirty="0" smtClean="0">
                  <a:solidFill>
                    <a:srgbClr val="000000"/>
                  </a:solidFill>
                  <a:latin typeface="Bryant Regular Condensed"/>
                  <a:cs typeface="Bryant Regular Condensed"/>
                </a:rPr>
                <a:t>246,41</a:t>
              </a:r>
              <a:endParaRPr lang="en-US" sz="1200" baseline="30000" dirty="0" smtClean="0">
                <a:solidFill>
                  <a:srgbClr val="000000"/>
                </a:solidFill>
                <a:latin typeface="Bryant Regular Condensed"/>
                <a:cs typeface="Bryant Regular Condensed"/>
              </a:endParaRPr>
            </a:p>
          </p:txBody>
        </p:sp>
      </p:grpSp>
      <p:sp>
        <p:nvSpPr>
          <p:cNvPr id="41" name="Title 5"/>
          <p:cNvSpPr txBox="1">
            <a:spLocks/>
          </p:cNvSpPr>
          <p:nvPr/>
        </p:nvSpPr>
        <p:spPr>
          <a:xfrm>
            <a:off x="1259632" y="1196752"/>
            <a:ext cx="2592288" cy="980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700" kern="1200">
                <a:solidFill>
                  <a:schemeClr val="tx1"/>
                </a:solidFill>
                <a:latin typeface="Bryant Light Condensed"/>
                <a:ea typeface="+mj-ea"/>
                <a:cs typeface="Bryant Light Condensed"/>
              </a:defRPr>
            </a:lvl1pPr>
          </a:lstStyle>
          <a:p>
            <a:r>
              <a:rPr lang="lt-LT" sz="2400" dirty="0" err="1" smtClean="0"/>
              <a:t>Profits</a:t>
            </a:r>
            <a:r>
              <a:rPr lang="en-US" sz="2400" dirty="0" smtClean="0"/>
              <a:t>, mil. LTL</a:t>
            </a:r>
            <a:endParaRPr lang="en-US" sz="2400" dirty="0"/>
          </a:p>
        </p:txBody>
      </p:sp>
      <p:sp>
        <p:nvSpPr>
          <p:cNvPr id="42" name="Title 5"/>
          <p:cNvSpPr txBox="1">
            <a:spLocks/>
          </p:cNvSpPr>
          <p:nvPr/>
        </p:nvSpPr>
        <p:spPr>
          <a:xfrm>
            <a:off x="5379333" y="4717422"/>
            <a:ext cx="720080" cy="367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700" kern="1200">
                <a:solidFill>
                  <a:schemeClr val="tx1"/>
                </a:solidFill>
                <a:latin typeface="Bryant Light Condensed"/>
                <a:ea typeface="+mj-ea"/>
                <a:cs typeface="Bryant Light Condensed"/>
              </a:defRPr>
            </a:lvl1pPr>
          </a:lstStyle>
          <a:p>
            <a:pPr>
              <a:buClr>
                <a:srgbClr val="F9A40C"/>
              </a:buClr>
              <a:buSzPct val="80000"/>
            </a:pP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Bryant Regular Condensed"/>
                <a:cs typeface="Bryant Regular Condensed"/>
              </a:rPr>
              <a:t>2001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Bryant Regular Condensed"/>
              <a:cs typeface="Bryant Regular Condensed"/>
            </a:endParaRPr>
          </a:p>
        </p:txBody>
      </p:sp>
      <p:sp>
        <p:nvSpPr>
          <p:cNvPr id="43" name="Title 5"/>
          <p:cNvSpPr txBox="1">
            <a:spLocks/>
          </p:cNvSpPr>
          <p:nvPr/>
        </p:nvSpPr>
        <p:spPr>
          <a:xfrm>
            <a:off x="6052377" y="4717422"/>
            <a:ext cx="720080" cy="367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700" kern="1200">
                <a:solidFill>
                  <a:schemeClr val="tx1"/>
                </a:solidFill>
                <a:latin typeface="Bryant Light Condensed"/>
                <a:ea typeface="+mj-ea"/>
                <a:cs typeface="Bryant Light Condensed"/>
              </a:defRPr>
            </a:lvl1pPr>
          </a:lstStyle>
          <a:p>
            <a:pPr>
              <a:buClr>
                <a:srgbClr val="F9A40C"/>
              </a:buClr>
              <a:buSzPct val="80000"/>
            </a:pP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Bryant Regular Condensed"/>
                <a:cs typeface="Bryant Regular Condensed"/>
              </a:rPr>
              <a:t>2005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Bryant Regular Condensed"/>
              <a:cs typeface="Bryant Regular Condensed"/>
            </a:endParaRPr>
          </a:p>
        </p:txBody>
      </p:sp>
      <p:sp>
        <p:nvSpPr>
          <p:cNvPr id="44" name="Title 5"/>
          <p:cNvSpPr txBox="1">
            <a:spLocks/>
          </p:cNvSpPr>
          <p:nvPr/>
        </p:nvSpPr>
        <p:spPr>
          <a:xfrm>
            <a:off x="6809421" y="4717422"/>
            <a:ext cx="812288" cy="367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700" kern="1200">
                <a:solidFill>
                  <a:schemeClr val="tx1"/>
                </a:solidFill>
                <a:latin typeface="Bryant Light Condensed"/>
                <a:ea typeface="+mj-ea"/>
                <a:cs typeface="Bryant Light Condensed"/>
              </a:defRPr>
            </a:lvl1pPr>
          </a:lstStyle>
          <a:p>
            <a:pPr>
              <a:buClr>
                <a:srgbClr val="F9A40C"/>
              </a:buClr>
              <a:buSzPct val="80000"/>
            </a:pP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Bryant Regular Condensed"/>
                <a:cs typeface="Bryant Regular Condensed"/>
              </a:rPr>
              <a:t>2009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Bryant Regular Condensed"/>
              <a:cs typeface="Bryant Regular Condensed"/>
            </a:endParaRPr>
          </a:p>
        </p:txBody>
      </p:sp>
      <p:sp>
        <p:nvSpPr>
          <p:cNvPr id="45" name="Title 5"/>
          <p:cNvSpPr txBox="1">
            <a:spLocks/>
          </p:cNvSpPr>
          <p:nvPr/>
        </p:nvSpPr>
        <p:spPr>
          <a:xfrm>
            <a:off x="7593068" y="4717422"/>
            <a:ext cx="812288" cy="367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700" kern="1200">
                <a:solidFill>
                  <a:schemeClr val="tx1"/>
                </a:solidFill>
                <a:latin typeface="Bryant Light Condensed"/>
                <a:ea typeface="+mj-ea"/>
                <a:cs typeface="Bryant Light Condensed"/>
              </a:defRPr>
            </a:lvl1pPr>
          </a:lstStyle>
          <a:p>
            <a:pPr>
              <a:buClr>
                <a:srgbClr val="F9A40C"/>
              </a:buClr>
              <a:buSzPct val="80000"/>
            </a:pP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Bryant Regular Condensed"/>
                <a:cs typeface="Bryant Regular Condensed"/>
              </a:rPr>
              <a:t>2014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Bryant Regular Condensed"/>
              <a:cs typeface="Bryant Regular Condensed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5352093" y="3068960"/>
            <a:ext cx="729444" cy="449810"/>
            <a:chOff x="3589288" y="4305796"/>
            <a:chExt cx="729444" cy="449810"/>
          </a:xfrm>
        </p:grpSpPr>
        <p:sp>
          <p:nvSpPr>
            <p:cNvPr id="47" name="Left Arrow Callout 46"/>
            <p:cNvSpPr/>
            <p:nvPr/>
          </p:nvSpPr>
          <p:spPr>
            <a:xfrm rot="16200000">
              <a:off x="3667459" y="4227625"/>
              <a:ext cx="449810" cy="606152"/>
            </a:xfrm>
            <a:prstGeom prst="leftArrowCallout">
              <a:avLst>
                <a:gd name="adj1" fmla="val 90920"/>
                <a:gd name="adj2" fmla="val 25697"/>
                <a:gd name="adj3" fmla="val 25000"/>
                <a:gd name="adj4" fmla="val 75000"/>
              </a:avLst>
            </a:prstGeom>
            <a:solidFill>
              <a:srgbClr val="D9D9D9"/>
            </a:solidFill>
            <a:ln>
              <a:noFill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3677010" y="4305796"/>
              <a:ext cx="641722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accent4">
                    <a:lumMod val="75000"/>
                  </a:schemeClr>
                </a:buClr>
                <a:tabLst>
                  <a:tab pos="179388" algn="l"/>
                </a:tabLst>
              </a:pPr>
              <a:r>
                <a:rPr lang="en-US" sz="1300" dirty="0" smtClean="0">
                  <a:solidFill>
                    <a:srgbClr val="000000"/>
                  </a:solidFill>
                  <a:latin typeface="Bryant Regular Condensed"/>
                  <a:cs typeface="Bryant Regular Condensed"/>
                </a:rPr>
                <a:t>911</a:t>
              </a:r>
              <a:endParaRPr lang="en-US" sz="1300" baseline="30000" dirty="0" smtClean="0">
                <a:solidFill>
                  <a:srgbClr val="000000"/>
                </a:solidFill>
                <a:latin typeface="Bryant Regular Condensed"/>
                <a:cs typeface="Bryant Regular Condensed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6815538" y="3501008"/>
            <a:ext cx="730898" cy="449810"/>
            <a:chOff x="3589288" y="4305796"/>
            <a:chExt cx="730898" cy="449810"/>
          </a:xfrm>
        </p:grpSpPr>
        <p:sp>
          <p:nvSpPr>
            <p:cNvPr id="50" name="Left Arrow Callout 49"/>
            <p:cNvSpPr/>
            <p:nvPr/>
          </p:nvSpPr>
          <p:spPr>
            <a:xfrm rot="16200000">
              <a:off x="3667459" y="4227625"/>
              <a:ext cx="449810" cy="606152"/>
            </a:xfrm>
            <a:prstGeom prst="leftArrowCallout">
              <a:avLst>
                <a:gd name="adj1" fmla="val 90920"/>
                <a:gd name="adj2" fmla="val 25697"/>
                <a:gd name="adj3" fmla="val 25000"/>
                <a:gd name="adj4" fmla="val 75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3678464" y="4305796"/>
              <a:ext cx="641722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accent4">
                    <a:lumMod val="75000"/>
                  </a:schemeClr>
                </a:buClr>
                <a:tabLst>
                  <a:tab pos="179388" algn="l"/>
                </a:tabLst>
              </a:pPr>
              <a:r>
                <a:rPr lang="en-US" sz="1300" dirty="0" smtClean="0">
                  <a:solidFill>
                    <a:srgbClr val="000000"/>
                  </a:solidFill>
                  <a:latin typeface="Bryant Regular Condensed"/>
                  <a:cs typeface="Bryant Regular Condensed"/>
                </a:rPr>
                <a:t>567</a:t>
              </a:r>
              <a:endParaRPr lang="en-US" sz="1300" baseline="30000" dirty="0" smtClean="0">
                <a:solidFill>
                  <a:srgbClr val="000000"/>
                </a:solidFill>
                <a:latin typeface="Bryant Regular Condensed"/>
                <a:cs typeface="Bryant Regular Condensed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7452319" y="2143158"/>
            <a:ext cx="1080120" cy="667493"/>
            <a:chOff x="3623693" y="4325827"/>
            <a:chExt cx="674714" cy="379055"/>
          </a:xfrm>
        </p:grpSpPr>
        <p:sp>
          <p:nvSpPr>
            <p:cNvPr id="53" name="Left Arrow Callout 52"/>
            <p:cNvSpPr/>
            <p:nvPr/>
          </p:nvSpPr>
          <p:spPr>
            <a:xfrm rot="16200000">
              <a:off x="3705195" y="4246612"/>
              <a:ext cx="376768" cy="539772"/>
            </a:xfrm>
            <a:prstGeom prst="leftArrowCallout">
              <a:avLst>
                <a:gd name="adj1" fmla="val 90920"/>
                <a:gd name="adj2" fmla="val 25697"/>
                <a:gd name="adj3" fmla="val 25000"/>
                <a:gd name="adj4" fmla="val 75000"/>
              </a:avLst>
            </a:prstGeom>
            <a:solidFill>
              <a:srgbClr val="D50000"/>
            </a:solidFill>
            <a:ln>
              <a:noFill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656685" y="4325827"/>
              <a:ext cx="641722" cy="2446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accent4">
                    <a:lumMod val="75000"/>
                  </a:schemeClr>
                </a:buClr>
                <a:tabLst>
                  <a:tab pos="179388" algn="l"/>
                </a:tabLst>
              </a:pPr>
              <a:r>
                <a:rPr lang="en-US" sz="2200" dirty="0" smtClean="0">
                  <a:solidFill>
                    <a:schemeClr val="bg1"/>
                  </a:solidFill>
                  <a:latin typeface="Bryant Regular Condensed"/>
                  <a:cs typeface="Bryant Regular Condensed"/>
                </a:rPr>
                <a:t>1790</a:t>
              </a:r>
              <a:endParaRPr lang="en-US" sz="2200" baseline="30000" dirty="0" smtClean="0">
                <a:solidFill>
                  <a:schemeClr val="bg1"/>
                </a:solidFill>
                <a:latin typeface="Bryant Regular Condensed"/>
                <a:cs typeface="Bryant Regular Condensed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6080679" y="3284984"/>
            <a:ext cx="716750" cy="449810"/>
            <a:chOff x="3589288" y="4305796"/>
            <a:chExt cx="716750" cy="449810"/>
          </a:xfrm>
        </p:grpSpPr>
        <p:sp>
          <p:nvSpPr>
            <p:cNvPr id="56" name="Left Arrow Callout 55"/>
            <p:cNvSpPr/>
            <p:nvPr/>
          </p:nvSpPr>
          <p:spPr>
            <a:xfrm rot="16200000">
              <a:off x="3667459" y="4227625"/>
              <a:ext cx="449810" cy="606152"/>
            </a:xfrm>
            <a:prstGeom prst="leftArrowCallout">
              <a:avLst>
                <a:gd name="adj1" fmla="val 90920"/>
                <a:gd name="adj2" fmla="val 25697"/>
                <a:gd name="adj3" fmla="val 25000"/>
                <a:gd name="adj4" fmla="val 75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3664316" y="4305796"/>
              <a:ext cx="641722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accent4">
                    <a:lumMod val="75000"/>
                  </a:schemeClr>
                </a:buClr>
                <a:tabLst>
                  <a:tab pos="179388" algn="l"/>
                </a:tabLst>
              </a:pPr>
              <a:r>
                <a:rPr lang="en-US" sz="1300" dirty="0" smtClean="0">
                  <a:solidFill>
                    <a:srgbClr val="000000"/>
                  </a:solidFill>
                  <a:latin typeface="Bryant Regular Condensed"/>
                  <a:cs typeface="Bryant Regular Condensed"/>
                </a:rPr>
                <a:t>703</a:t>
              </a:r>
              <a:endParaRPr lang="en-US" sz="1300" baseline="30000" dirty="0" smtClean="0">
                <a:solidFill>
                  <a:srgbClr val="000000"/>
                </a:solidFill>
                <a:latin typeface="Bryant Regular Condensed"/>
                <a:cs typeface="Bryant Regular Condensed"/>
              </a:endParaRPr>
            </a:p>
          </p:txBody>
        </p:sp>
      </p:grpSp>
      <p:sp>
        <p:nvSpPr>
          <p:cNvPr id="58" name="Title 5"/>
          <p:cNvSpPr txBox="1">
            <a:spLocks/>
          </p:cNvSpPr>
          <p:nvPr/>
        </p:nvSpPr>
        <p:spPr>
          <a:xfrm>
            <a:off x="5196554" y="1196752"/>
            <a:ext cx="2592288" cy="980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700" kern="1200">
                <a:solidFill>
                  <a:schemeClr val="tx1"/>
                </a:solidFill>
                <a:latin typeface="Bryant Light Condensed"/>
                <a:ea typeface="+mj-ea"/>
                <a:cs typeface="Bryant Light Condensed"/>
              </a:defRPr>
            </a:lvl1pPr>
          </a:lstStyle>
          <a:p>
            <a:r>
              <a:rPr lang="lt-LT" sz="2400" dirty="0" err="1" smtClean="0"/>
              <a:t>Employees</a:t>
            </a:r>
            <a:endParaRPr lang="en-US" sz="2400" dirty="0"/>
          </a:p>
        </p:txBody>
      </p:sp>
      <p:sp>
        <p:nvSpPr>
          <p:cNvPr id="60" name="Title 5"/>
          <p:cNvSpPr txBox="1">
            <a:spLocks/>
          </p:cNvSpPr>
          <p:nvPr/>
        </p:nvSpPr>
        <p:spPr>
          <a:xfrm>
            <a:off x="1336813" y="5410200"/>
            <a:ext cx="4032448" cy="367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700" kern="1200">
                <a:solidFill>
                  <a:schemeClr val="tx1"/>
                </a:solidFill>
                <a:latin typeface="Bryant Light Condensed"/>
                <a:ea typeface="+mj-ea"/>
                <a:cs typeface="Bryant Light Condensed"/>
              </a:defRPr>
            </a:lvl1pPr>
          </a:lstStyle>
          <a:p>
            <a:pPr marL="180975" indent="-180975"/>
            <a:r>
              <a:rPr lang="en-US" sz="1300" dirty="0"/>
              <a:t>2001 </a:t>
            </a:r>
            <a:r>
              <a:rPr lang="lt-LT" sz="1300" dirty="0" smtClean="0"/>
              <a:t>data</a:t>
            </a:r>
            <a:r>
              <a:rPr lang="en-US" sz="1300" dirty="0" smtClean="0"/>
              <a:t>: </a:t>
            </a:r>
            <a:r>
              <a:rPr lang="en-US" sz="1300" dirty="0" err="1"/>
              <a:t>Lietuvos</a:t>
            </a:r>
            <a:r>
              <a:rPr lang="en-US" sz="1300" dirty="0"/>
              <a:t> </a:t>
            </a:r>
            <a:r>
              <a:rPr lang="en-US" sz="1300" dirty="0" err="1"/>
              <a:t>Avialinijos</a:t>
            </a:r>
            <a:endParaRPr lang="en-US" sz="1300" dirty="0"/>
          </a:p>
          <a:p>
            <a:pPr marL="180975" indent="-180975"/>
            <a:r>
              <a:rPr lang="en-US" sz="1300" dirty="0"/>
              <a:t>2005 </a:t>
            </a:r>
            <a:r>
              <a:rPr lang="lt-LT" sz="1300" dirty="0" smtClean="0"/>
              <a:t>data</a:t>
            </a:r>
            <a:r>
              <a:rPr lang="en-US" sz="1300" dirty="0" smtClean="0"/>
              <a:t>: </a:t>
            </a:r>
            <a:r>
              <a:rPr lang="en-US" sz="1300" dirty="0" err="1"/>
              <a:t>Lietuvos</a:t>
            </a:r>
            <a:r>
              <a:rPr lang="en-US" sz="1300" dirty="0"/>
              <a:t> </a:t>
            </a:r>
            <a:r>
              <a:rPr lang="en-US" sz="1300" dirty="0" err="1"/>
              <a:t>Avialinijos</a:t>
            </a:r>
            <a:endParaRPr lang="en-US" sz="1300" dirty="0"/>
          </a:p>
          <a:p>
            <a:pPr marL="180975" indent="-180975"/>
            <a:r>
              <a:rPr lang="en-US" sz="1300" dirty="0"/>
              <a:t>2009 </a:t>
            </a:r>
            <a:r>
              <a:rPr lang="lt-LT" sz="1300" dirty="0" smtClean="0"/>
              <a:t>data</a:t>
            </a:r>
            <a:r>
              <a:rPr lang="en-US" sz="1300" dirty="0" smtClean="0"/>
              <a:t>: </a:t>
            </a:r>
            <a:r>
              <a:rPr lang="en-US" sz="1300" dirty="0" err="1"/>
              <a:t>Avia</a:t>
            </a:r>
            <a:r>
              <a:rPr lang="en-US" sz="1300" dirty="0"/>
              <a:t> Solutions </a:t>
            </a:r>
            <a:r>
              <a:rPr lang="en-US" sz="1300" dirty="0" smtClean="0"/>
              <a:t>Group</a:t>
            </a:r>
          </a:p>
        </p:txBody>
      </p:sp>
      <p:cxnSp>
        <p:nvCxnSpPr>
          <p:cNvPr id="62" name="Straight Connector 61"/>
          <p:cNvCxnSpPr/>
          <p:nvPr/>
        </p:nvCxnSpPr>
        <p:spPr>
          <a:xfrm>
            <a:off x="1360098" y="4750120"/>
            <a:ext cx="2952328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5326693" y="4750120"/>
            <a:ext cx="2952328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Rectangle 63"/>
          <p:cNvSpPr/>
          <p:nvPr/>
        </p:nvSpPr>
        <p:spPr>
          <a:xfrm>
            <a:off x="1504114" y="4393386"/>
            <a:ext cx="360040" cy="32403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2237640" y="4293096"/>
            <a:ext cx="360040" cy="43204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/>
        </p:nvSpPr>
        <p:spPr>
          <a:xfrm>
            <a:off x="2954812" y="4329100"/>
            <a:ext cx="360040" cy="39604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3689559" y="2936702"/>
            <a:ext cx="360040" cy="1800200"/>
          </a:xfrm>
          <a:prstGeom prst="rect">
            <a:avLst/>
          </a:prstGeom>
          <a:solidFill>
            <a:srgbClr val="D5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5511590" y="3789040"/>
            <a:ext cx="360040" cy="92838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6221598" y="3933056"/>
            <a:ext cx="360040" cy="79208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6962288" y="4149080"/>
            <a:ext cx="360040" cy="57606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7710248" y="2936702"/>
            <a:ext cx="360040" cy="1800200"/>
          </a:xfrm>
          <a:prstGeom prst="rect">
            <a:avLst/>
          </a:prstGeom>
          <a:solidFill>
            <a:srgbClr val="D5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itle 5"/>
          <p:cNvSpPr txBox="1">
            <a:spLocks/>
          </p:cNvSpPr>
          <p:nvPr/>
        </p:nvSpPr>
        <p:spPr>
          <a:xfrm>
            <a:off x="1331640" y="5880638"/>
            <a:ext cx="4032448" cy="367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700" kern="1200">
                <a:solidFill>
                  <a:schemeClr val="tx1"/>
                </a:solidFill>
                <a:latin typeface="Bryant Light Condensed"/>
                <a:ea typeface="+mj-ea"/>
                <a:cs typeface="Bryant Light Condensed"/>
              </a:defRPr>
            </a:lvl1pPr>
          </a:lstStyle>
          <a:p>
            <a:r>
              <a:rPr lang="en-US" sz="1300" dirty="0"/>
              <a:t>2014 </a:t>
            </a:r>
            <a:r>
              <a:rPr lang="lt-LT" sz="1300" dirty="0" smtClean="0"/>
              <a:t>data</a:t>
            </a:r>
            <a:r>
              <a:rPr lang="en-US" sz="1300" dirty="0" smtClean="0"/>
              <a:t>: </a:t>
            </a:r>
            <a:r>
              <a:rPr lang="en-US" sz="1300" dirty="0" err="1"/>
              <a:t>Avia</a:t>
            </a:r>
            <a:r>
              <a:rPr lang="en-US" sz="1300" dirty="0"/>
              <a:t> Solutions Group, </a:t>
            </a:r>
            <a:r>
              <a:rPr lang="en-US" sz="1300" dirty="0" err="1"/>
              <a:t>Avion</a:t>
            </a:r>
            <a:r>
              <a:rPr lang="en-US" sz="1300" dirty="0"/>
              <a:t> Express, Small Planet Airlines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7C208D-6FAF-4119-95F4-5F6BD684AC7A}" type="slidenum">
              <a:rPr lang="en-US" altLang="en-US" smtClean="0"/>
              <a:pPr/>
              <a:t>13</a:t>
            </a:fld>
            <a:endParaRPr lang="en-US" altLang="en-US"/>
          </a:p>
        </p:txBody>
      </p:sp>
      <p:sp>
        <p:nvSpPr>
          <p:cNvPr id="59" name="Rectangle 58"/>
          <p:cNvSpPr/>
          <p:nvPr/>
        </p:nvSpPr>
        <p:spPr>
          <a:xfrm>
            <a:off x="152400" y="6367046"/>
            <a:ext cx="88120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Tartu 2015-11-12                  “Aviation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Industry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Perspective</a:t>
            </a:r>
            <a:r>
              <a:rPr lang="lt-LT" sz="1600" dirty="0" smtClean="0">
                <a:solidFill>
                  <a:schemeClr val="bg1">
                    <a:lumMod val="50000"/>
                  </a:schemeClr>
                </a:solidFill>
              </a:rPr>
              <a:t>s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in Lithuania </a:t>
            </a:r>
            <a:endParaRPr lang="lt-L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847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0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41" grpId="0"/>
      <p:bldP spid="42" grpId="0"/>
      <p:bldP spid="43" grpId="0"/>
      <p:bldP spid="44" grpId="0"/>
      <p:bldP spid="45" grpId="0"/>
      <p:bldP spid="58" grpId="0"/>
      <p:bldP spid="60" grpId="0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lt-LT" dirty="0"/>
              <a:t>University Profile </a:t>
            </a:r>
            <a:endParaRPr lang="lt-LT" dirty="0"/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 bwMode="auto">
          <a:xfrm>
            <a:off x="1" y="1262743"/>
            <a:ext cx="2362200" cy="141060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2438" lvl="1"/>
            <a:r>
              <a:rPr lang="en-US" altLang="lt-LT" sz="2000" dirty="0" smtClean="0"/>
              <a:t>1</a:t>
            </a:r>
            <a:r>
              <a:rPr lang="lt-LT" altLang="lt-LT" sz="2000" dirty="0" smtClean="0"/>
              <a:t>4</a:t>
            </a:r>
            <a:r>
              <a:rPr lang="en-US" altLang="lt-LT" sz="2000" dirty="0" smtClean="0"/>
              <a:t> research institutes, </a:t>
            </a:r>
          </a:p>
          <a:p>
            <a:pPr marL="452438" lvl="1"/>
            <a:r>
              <a:rPr lang="lt-LT" altLang="lt-LT" sz="2000" dirty="0" smtClean="0"/>
              <a:t>3</a:t>
            </a:r>
            <a:r>
              <a:rPr lang="en-US" altLang="lt-LT" sz="2000" dirty="0" smtClean="0"/>
              <a:t>3 research laboratories, </a:t>
            </a:r>
          </a:p>
          <a:p>
            <a:pPr marL="452438" lvl="1"/>
            <a:r>
              <a:rPr lang="lt-LT" altLang="lt-LT" sz="2000" dirty="0" smtClean="0"/>
              <a:t>2</a:t>
            </a:r>
            <a:r>
              <a:rPr lang="en-US" altLang="lt-LT" sz="2000" dirty="0" smtClean="0"/>
              <a:t> research centers</a:t>
            </a:r>
            <a:endParaRPr lang="lt-LT" altLang="lt-LT" sz="2000" dirty="0" smtClean="0"/>
          </a:p>
        </p:txBody>
      </p:sp>
      <p:pic>
        <p:nvPicPr>
          <p:cNvPr id="17412" name="Picture 2" descr="Antanas Gustaitis‘ Aviation Institu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85475" y="3519102"/>
            <a:ext cx="3384000" cy="5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4" descr="http://www.ap.vgtu.lt/media/aplinkos-inzinerijos/pictures/VGTU_AIF_EN_Color_RGB_60(3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479" y="4972266"/>
            <a:ext cx="3592800" cy="5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 descr="http://www.ar.vgtu.lt/media/architekturos-fakultetas/pictures/VGTU_AF_EN_Color_RGB_6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74675" y="5701625"/>
            <a:ext cx="2577600" cy="5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9" descr="http://www.el.vgtu.lt/media/elektronikos-fakultetas/pictures/VGTU_EF_EN_Color_RGB_6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170" y="5701625"/>
            <a:ext cx="2491200" cy="5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11" descr="http://www.fm.vgtu.lt/media/fundamentiniu-mokslu-fakultetas/pictures/VGTU_FMF_EN_Color_RGB_6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1668" y="4309695"/>
            <a:ext cx="3211200" cy="5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13" descr="http://www.ki.vgtu.lt/media/humanitarinis-institutas/pictures/VGTU_KIF_EN_Color_RGB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79153" y="5106809"/>
            <a:ext cx="2988000" cy="5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Picture 15" descr="http://www.me.vgtu.lt/media/mechanikos-fakultetas/pictures/VGTU_MF_EN_Color_RGB_60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8895" y="4084543"/>
            <a:ext cx="2404800" cy="5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9" name="Picture 17" descr="STATYBOS FAKULTETAS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3588142"/>
            <a:ext cx="2808000" cy="5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0" name="Picture 19" descr="http://www.ti.vgtu.lt/media/transporto-inzinerijos-fakultetas/pictures/VGTU_TIF_EN_Color_RGB_60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82538" y="4039500"/>
            <a:ext cx="3283200" cy="5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1" name="Picture 21" descr="http://www.vv.vgtu.lt/media/verslo-vadybos-fakultetas/pictures/VGTU_VVF_EN_Color_RGB_60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79153" y="4574765"/>
            <a:ext cx="3182400" cy="5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2" name="Picture 22" descr="D:\Dariaus\Prezentacijos\Sablonai\TSC\TIFF CMYK\VGTU_TSC_EN_Color_CMYK_60.tif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32287" y="5709516"/>
            <a:ext cx="2492400" cy="5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757F645-0F62-48FB-8437-395FA0BB50B6}" type="slidenum">
              <a:rPr lang="lt-LT" smtClean="0"/>
              <a:pPr>
                <a:defRPr/>
              </a:pPr>
              <a:t>14</a:t>
            </a:fld>
            <a:endParaRPr lang="lt-LT"/>
          </a:p>
        </p:txBody>
      </p:sp>
      <p:pic>
        <p:nvPicPr>
          <p:cNvPr id="17" name="Picture 2" descr="Patrauklus startuolis: 4 sėkmingo antreprenerio bruožai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990600"/>
            <a:ext cx="3852450" cy="2563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282531" y="1036628"/>
            <a:ext cx="2682082" cy="185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2438" lvl="1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sz="2000" dirty="0">
                <a:cs typeface="Arial" pitchFamily="34" charset="0"/>
              </a:rPr>
              <a:t>930 academic staff members;</a:t>
            </a:r>
          </a:p>
          <a:p>
            <a:pPr marL="452438" lvl="1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sz="2000" dirty="0">
                <a:cs typeface="Arial" pitchFamily="34" charset="0"/>
              </a:rPr>
              <a:t>100 study </a:t>
            </a:r>
            <a:r>
              <a:rPr lang="en-US" sz="2000" dirty="0" err="1">
                <a:cs typeface="Arial" pitchFamily="34" charset="0"/>
              </a:rPr>
              <a:t>programmes</a:t>
            </a:r>
            <a:r>
              <a:rPr lang="en-US" sz="2000" dirty="0">
                <a:cs typeface="Arial" pitchFamily="34" charset="0"/>
              </a:rPr>
              <a:t> based on three-cycle structure: </a:t>
            </a:r>
            <a:endParaRPr lang="en-US" sz="2000" dirty="0" smtClean="0">
              <a:cs typeface="Arial" pitchFamily="34" charset="0"/>
            </a:endParaRPr>
          </a:p>
          <a:p>
            <a:pPr marL="538163" lvl="1" indent="-179388" eaLnBrk="0" hangingPunct="0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sz="1400" dirty="0" smtClean="0">
                <a:cs typeface="Arial" pitchFamily="34" charset="0"/>
              </a:rPr>
              <a:t>undergraduate</a:t>
            </a:r>
            <a:r>
              <a:rPr lang="en-US" sz="1400" dirty="0">
                <a:cs typeface="Arial" pitchFamily="34" charset="0"/>
              </a:rPr>
              <a:t>, graduate and post-graduate studies;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52400" y="6367046"/>
            <a:ext cx="88120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Tartu 2015-11-12                  “Aviation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Industry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Perspective</a:t>
            </a:r>
            <a:r>
              <a:rPr lang="lt-LT" sz="1600" dirty="0" smtClean="0">
                <a:solidFill>
                  <a:schemeClr val="bg1">
                    <a:lumMod val="50000"/>
                  </a:schemeClr>
                </a:solidFill>
              </a:rPr>
              <a:t>s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in Lithuania </a:t>
            </a:r>
            <a:endParaRPr lang="lt-L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754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7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7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7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7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uiExpand="1" build="p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altLang="lt-LT" sz="2400" dirty="0">
                <a:latin typeface="Arial" charset="0"/>
                <a:cs typeface="Arial" charset="0"/>
              </a:rPr>
              <a:t>Structure of </a:t>
            </a:r>
            <a:r>
              <a:rPr lang="en-US" altLang="lt-LT" sz="2400" dirty="0" err="1">
                <a:latin typeface="Arial" charset="0"/>
                <a:cs typeface="Arial" charset="0"/>
              </a:rPr>
              <a:t>Antanas</a:t>
            </a:r>
            <a:r>
              <a:rPr lang="en-US" altLang="lt-LT" sz="2400" dirty="0">
                <a:latin typeface="Arial" charset="0"/>
                <a:cs typeface="Arial" charset="0"/>
              </a:rPr>
              <a:t> </a:t>
            </a:r>
            <a:r>
              <a:rPr lang="en-US" altLang="lt-LT" sz="2400" dirty="0" err="1">
                <a:latin typeface="Arial" charset="0"/>
                <a:cs typeface="Arial" charset="0"/>
              </a:rPr>
              <a:t>Gustaitis</a:t>
            </a:r>
            <a:r>
              <a:rPr lang="en-US" altLang="lt-LT" sz="2400" dirty="0">
                <a:latin typeface="Arial" charset="0"/>
                <a:cs typeface="Arial" charset="0"/>
              </a:rPr>
              <a:t>’ Aviation Institute</a:t>
            </a:r>
            <a:endParaRPr lang="lt-LT" altLang="lt-LT" sz="2400" dirty="0">
              <a:latin typeface="Arial" charset="0"/>
              <a:cs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7C208D-6FAF-4119-95F4-5F6BD684AC7A}" type="slidenum">
              <a:rPr lang="en-US" altLang="en-US" smtClean="0"/>
              <a:pPr/>
              <a:t>15</a:t>
            </a:fld>
            <a:endParaRPr lang="en-US" altLang="en-US"/>
          </a:p>
        </p:txBody>
      </p:sp>
      <p:sp>
        <p:nvSpPr>
          <p:cNvPr id="5" name="Rectangle 4"/>
          <p:cNvSpPr/>
          <p:nvPr/>
        </p:nvSpPr>
        <p:spPr>
          <a:xfrm>
            <a:off x="152400" y="6367046"/>
            <a:ext cx="88120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Tartu 2015-11-12                  “Aviation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Industry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Perspective</a:t>
            </a:r>
            <a:r>
              <a:rPr lang="lt-LT" sz="1600" dirty="0" smtClean="0">
                <a:solidFill>
                  <a:schemeClr val="bg1">
                    <a:lumMod val="50000"/>
                  </a:schemeClr>
                </a:solidFill>
              </a:rPr>
              <a:t>s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in Lithuania </a:t>
            </a:r>
            <a:endParaRPr lang="lt-L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4142435056"/>
              </p:ext>
            </p:extLst>
          </p:nvPr>
        </p:nvGraphicFramePr>
        <p:xfrm>
          <a:off x="2439131" y="1179096"/>
          <a:ext cx="4238625" cy="51720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6507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6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altLang="lt-LT" sz="2400" dirty="0">
                <a:latin typeface="Arial" charset="0"/>
                <a:cs typeface="Arial" charset="0"/>
              </a:rPr>
              <a:t>Studies model at </a:t>
            </a:r>
            <a:br>
              <a:rPr lang="en-US" altLang="lt-LT" sz="2400" dirty="0">
                <a:latin typeface="Arial" charset="0"/>
                <a:cs typeface="Arial" charset="0"/>
              </a:rPr>
            </a:br>
            <a:r>
              <a:rPr lang="en-US" altLang="lt-LT" sz="2400" dirty="0">
                <a:latin typeface="Arial" charset="0"/>
                <a:cs typeface="Arial" charset="0"/>
              </a:rPr>
              <a:t> VGTU AGAI</a:t>
            </a:r>
            <a:endParaRPr lang="lt-LT" altLang="lt-LT" sz="2400" dirty="0">
              <a:latin typeface="Arial" charset="0"/>
              <a:cs typeface="Arial" charset="0"/>
            </a:endParaRPr>
          </a:p>
        </p:txBody>
      </p:sp>
      <p:grpSp>
        <p:nvGrpSpPr>
          <p:cNvPr id="11267" name="Group 5"/>
          <p:cNvGrpSpPr>
            <a:grpSpLocks/>
          </p:cNvGrpSpPr>
          <p:nvPr/>
        </p:nvGrpSpPr>
        <p:grpSpPr bwMode="auto">
          <a:xfrm>
            <a:off x="301625" y="2105025"/>
            <a:ext cx="8664575" cy="4186238"/>
            <a:chOff x="323528" y="1268760"/>
            <a:chExt cx="8664752" cy="4185667"/>
          </a:xfrm>
        </p:grpSpPr>
        <p:sp>
          <p:nvSpPr>
            <p:cNvPr id="11271" name="AutoShape 7"/>
            <p:cNvSpPr>
              <a:spLocks noChangeArrowheads="1"/>
            </p:cNvSpPr>
            <p:nvPr/>
          </p:nvSpPr>
          <p:spPr bwMode="auto">
            <a:xfrm>
              <a:off x="1463310" y="3219475"/>
              <a:ext cx="4157662" cy="1143000"/>
            </a:xfrm>
            <a:prstGeom prst="cube">
              <a:avLst>
                <a:gd name="adj" fmla="val 26736"/>
              </a:avLst>
            </a:prstGeom>
            <a:solidFill>
              <a:srgbClr val="4F52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lt-LT" altLang="lt-LT" sz="28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10" name="AutoShape 8"/>
            <p:cNvSpPr>
              <a:spLocks noChangeArrowheads="1"/>
            </p:cNvSpPr>
            <p:nvPr/>
          </p:nvSpPr>
          <p:spPr bwMode="auto">
            <a:xfrm>
              <a:off x="1463376" y="2681442"/>
              <a:ext cx="2717856" cy="865070"/>
            </a:xfrm>
            <a:prstGeom prst="cube">
              <a:avLst>
                <a:gd name="adj" fmla="val 35000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xtLst/>
          </p:spPr>
          <p:txBody>
            <a:bodyPr wrap="none" anchor="ctr"/>
            <a:lstStyle/>
            <a:p>
              <a:pPr eaLnBrk="1" hangingPunct="1">
                <a:defRPr/>
              </a:pPr>
              <a:endParaRPr lang="lt-LT" sz="2800" dirty="0"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11" name="AutoShape 9"/>
            <p:cNvSpPr>
              <a:spLocks noChangeArrowheads="1"/>
            </p:cNvSpPr>
            <p:nvPr/>
          </p:nvSpPr>
          <p:spPr bwMode="auto">
            <a:xfrm>
              <a:off x="1463376" y="1629074"/>
              <a:ext cx="2127293" cy="1369825"/>
            </a:xfrm>
            <a:prstGeom prst="cube">
              <a:avLst>
                <a:gd name="adj" fmla="val 21782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/>
          </p:spPr>
          <p:txBody>
            <a:bodyPr wrap="none" anchor="ctr"/>
            <a:lstStyle/>
            <a:p>
              <a:pPr eaLnBrk="1" hangingPunct="1">
                <a:defRPr/>
              </a:pPr>
              <a:endParaRPr lang="lt-LT" sz="2800" dirty="0"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11274" name="Text Box 11"/>
            <p:cNvSpPr txBox="1">
              <a:spLocks noChangeArrowheads="1"/>
            </p:cNvSpPr>
            <p:nvPr/>
          </p:nvSpPr>
          <p:spPr bwMode="auto">
            <a:xfrm>
              <a:off x="1455372" y="1995512"/>
              <a:ext cx="1882775" cy="5847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altLang="lt-LT" sz="1600" b="1">
                  <a:cs typeface="Arial" charset="0"/>
                </a:rPr>
                <a:t>Doctoral studies</a:t>
              </a:r>
            </a:p>
            <a:p>
              <a:pPr algn="ctr" eaLnBrk="1" hangingPunct="1"/>
              <a:r>
                <a:rPr lang="en-US" altLang="lt-LT" sz="1600" b="1">
                  <a:cs typeface="Arial" charset="0"/>
                </a:rPr>
                <a:t>(4 years)</a:t>
              </a:r>
              <a:endParaRPr lang="en-GB" altLang="lt-LT" sz="1600" b="1">
                <a:cs typeface="Arial" charset="0"/>
              </a:endParaRPr>
            </a:p>
          </p:txBody>
        </p:sp>
        <p:sp>
          <p:nvSpPr>
            <p:cNvPr id="11275" name="Text Box 12"/>
            <p:cNvSpPr txBox="1">
              <a:spLocks noChangeArrowheads="1"/>
            </p:cNvSpPr>
            <p:nvPr/>
          </p:nvSpPr>
          <p:spPr bwMode="auto">
            <a:xfrm>
              <a:off x="2187210" y="4427562"/>
              <a:ext cx="2735262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lt-LT" altLang="lt-LT" b="1">
                  <a:solidFill>
                    <a:schemeClr val="bg1"/>
                  </a:solidFill>
                  <a:cs typeface="Arial" charset="0"/>
                </a:rPr>
                <a:t>U n i v e r s i t e t a s</a:t>
              </a:r>
              <a:endParaRPr lang="en-GB" altLang="lt-LT" b="1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1276" name="AutoShape 16"/>
            <p:cNvSpPr>
              <a:spLocks noChangeArrowheads="1"/>
            </p:cNvSpPr>
            <p:nvPr/>
          </p:nvSpPr>
          <p:spPr bwMode="auto">
            <a:xfrm>
              <a:off x="5952430" y="2681313"/>
              <a:ext cx="2940050" cy="1681162"/>
            </a:xfrm>
            <a:prstGeom prst="cube">
              <a:avLst>
                <a:gd name="adj" fmla="val 26736"/>
              </a:avLst>
            </a:prstGeom>
            <a:solidFill>
              <a:srgbClr val="7587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lt-LT" altLang="lt-LT" sz="28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11277" name="Text Box 19"/>
            <p:cNvSpPr txBox="1">
              <a:spLocks noChangeArrowheads="1"/>
            </p:cNvSpPr>
            <p:nvPr/>
          </p:nvSpPr>
          <p:spPr bwMode="auto">
            <a:xfrm>
              <a:off x="5988942" y="3432200"/>
              <a:ext cx="236220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altLang="lt-LT" sz="1600" b="1">
                  <a:cs typeface="Arial" charset="0"/>
                </a:rPr>
                <a:t>Integrated studies</a:t>
              </a:r>
            </a:p>
            <a:p>
              <a:pPr algn="ctr" eaLnBrk="1" hangingPunct="1"/>
              <a:r>
                <a:rPr lang="en-US" altLang="lt-LT" sz="1600" b="1">
                  <a:cs typeface="Arial" charset="0"/>
                </a:rPr>
                <a:t>(5 years)</a:t>
              </a:r>
              <a:endParaRPr lang="en-GB" altLang="lt-LT" sz="1600" b="1">
                <a:cs typeface="Arial" charset="0"/>
              </a:endParaRPr>
            </a:p>
          </p:txBody>
        </p:sp>
        <p:sp>
          <p:nvSpPr>
            <p:cNvPr id="11278" name="Text Box 20"/>
            <p:cNvSpPr txBox="1">
              <a:spLocks noChangeArrowheads="1"/>
            </p:cNvSpPr>
            <p:nvPr/>
          </p:nvSpPr>
          <p:spPr bwMode="auto">
            <a:xfrm>
              <a:off x="6131818" y="4398987"/>
              <a:ext cx="2511425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lt-LT" altLang="lt-LT" b="1">
                  <a:solidFill>
                    <a:schemeClr val="bg1"/>
                  </a:solidFill>
                  <a:cs typeface="Arial" charset="0"/>
                </a:rPr>
                <a:t>K o l e g i j a</a:t>
              </a:r>
              <a:endParaRPr lang="en-GB" altLang="lt-LT" b="1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1279" name="Line 21"/>
            <p:cNvSpPr>
              <a:spLocks noChangeShapeType="1"/>
            </p:cNvSpPr>
            <p:nvPr/>
          </p:nvSpPr>
          <p:spPr bwMode="auto">
            <a:xfrm flipV="1">
              <a:off x="5197110" y="5198839"/>
              <a:ext cx="614362" cy="255588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80" name="Text Box 22"/>
            <p:cNvSpPr txBox="1">
              <a:spLocks noChangeArrowheads="1"/>
            </p:cNvSpPr>
            <p:nvPr/>
          </p:nvSpPr>
          <p:spPr bwMode="auto">
            <a:xfrm>
              <a:off x="1639522" y="3773512"/>
              <a:ext cx="3557588" cy="3385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altLang="lt-LT" sz="1600" b="1">
                  <a:solidFill>
                    <a:srgbClr val="000066"/>
                  </a:solidFill>
                  <a:cs typeface="Arial" charset="0"/>
                </a:rPr>
                <a:t>Bachelor studies</a:t>
              </a:r>
              <a:r>
                <a:rPr lang="en-US" altLang="lt-LT" sz="1600">
                  <a:solidFill>
                    <a:srgbClr val="000066"/>
                  </a:solidFill>
                  <a:cs typeface="Arial" charset="0"/>
                </a:rPr>
                <a:t> </a:t>
              </a:r>
              <a:r>
                <a:rPr lang="en-US" altLang="lt-LT" sz="1600" b="1">
                  <a:solidFill>
                    <a:srgbClr val="000066"/>
                  </a:solidFill>
                  <a:cs typeface="Arial" charset="0"/>
                </a:rPr>
                <a:t>(4 years)</a:t>
              </a:r>
              <a:endParaRPr lang="en-GB" altLang="lt-LT" sz="1600" b="1">
                <a:solidFill>
                  <a:srgbClr val="000066"/>
                </a:solidFill>
                <a:cs typeface="Arial" charset="0"/>
              </a:endParaRPr>
            </a:p>
          </p:txBody>
        </p:sp>
        <p:sp>
          <p:nvSpPr>
            <p:cNvPr id="11281" name="Text Box 10"/>
            <p:cNvSpPr txBox="1">
              <a:spLocks noChangeArrowheads="1"/>
            </p:cNvSpPr>
            <p:nvPr/>
          </p:nvSpPr>
          <p:spPr bwMode="auto">
            <a:xfrm>
              <a:off x="1460135" y="2990875"/>
              <a:ext cx="1958181" cy="5847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99CC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altLang="lt-LT" sz="1600" b="1">
                  <a:cs typeface="Arial" charset="0"/>
                </a:rPr>
                <a:t>Master degree studies (2 years)</a:t>
              </a:r>
              <a:endParaRPr lang="en-GB" altLang="lt-LT" sz="1600" b="1">
                <a:cs typeface="Arial" charset="0"/>
              </a:endParaRPr>
            </a:p>
          </p:txBody>
        </p:sp>
        <p:sp>
          <p:nvSpPr>
            <p:cNvPr id="11282" name="Text Box 22"/>
            <p:cNvSpPr txBox="1">
              <a:spLocks noChangeArrowheads="1"/>
            </p:cNvSpPr>
            <p:nvPr/>
          </p:nvSpPr>
          <p:spPr bwMode="auto">
            <a:xfrm>
              <a:off x="453660" y="3854056"/>
              <a:ext cx="930275" cy="3385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lt-LT" altLang="lt-LT" sz="1600" b="1">
                  <a:solidFill>
                    <a:srgbClr val="17375E"/>
                  </a:solidFill>
                  <a:cs typeface="Arial" charset="0"/>
                </a:rPr>
                <a:t>I</a:t>
              </a:r>
              <a:r>
                <a:rPr lang="en-US" altLang="lt-LT" sz="1600" b="1">
                  <a:solidFill>
                    <a:srgbClr val="17375E"/>
                  </a:solidFill>
                  <a:cs typeface="Arial" charset="0"/>
                </a:rPr>
                <a:t> level</a:t>
              </a:r>
              <a:endParaRPr lang="en-GB" altLang="lt-LT" sz="1600" b="1">
                <a:solidFill>
                  <a:srgbClr val="17375E"/>
                </a:solidFill>
                <a:cs typeface="Arial" charset="0"/>
              </a:endParaRPr>
            </a:p>
          </p:txBody>
        </p:sp>
        <p:sp>
          <p:nvSpPr>
            <p:cNvPr id="11283" name="Text Box 22"/>
            <p:cNvSpPr txBox="1">
              <a:spLocks noChangeArrowheads="1"/>
            </p:cNvSpPr>
            <p:nvPr/>
          </p:nvSpPr>
          <p:spPr bwMode="auto">
            <a:xfrm>
              <a:off x="479060" y="3092151"/>
              <a:ext cx="930275" cy="3385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lt-LT" altLang="lt-LT" sz="1600" b="1">
                  <a:solidFill>
                    <a:srgbClr val="17375E"/>
                  </a:solidFill>
                  <a:cs typeface="Arial" charset="0"/>
                </a:rPr>
                <a:t>II</a:t>
              </a:r>
              <a:r>
                <a:rPr lang="en-US" altLang="lt-LT" sz="1600" b="1">
                  <a:solidFill>
                    <a:srgbClr val="17375E"/>
                  </a:solidFill>
                  <a:cs typeface="Arial" charset="0"/>
                </a:rPr>
                <a:t> level</a:t>
              </a:r>
              <a:endParaRPr lang="en-GB" altLang="lt-LT" sz="1600" b="1">
                <a:solidFill>
                  <a:srgbClr val="17375E"/>
                </a:solidFill>
                <a:cs typeface="Arial" charset="0"/>
              </a:endParaRPr>
            </a:p>
          </p:txBody>
        </p:sp>
        <p:sp>
          <p:nvSpPr>
            <p:cNvPr id="24" name="Text Box 22"/>
            <p:cNvSpPr txBox="1">
              <a:spLocks noChangeArrowheads="1"/>
            </p:cNvSpPr>
            <p:nvPr/>
          </p:nvSpPr>
          <p:spPr bwMode="auto">
            <a:xfrm>
              <a:off x="466406" y="2178274"/>
              <a:ext cx="1079522" cy="338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defRPr/>
              </a:pPr>
              <a:r>
                <a:rPr lang="lt-LT" sz="1600" b="1" dirty="0" smtClean="0">
                  <a:solidFill>
                    <a:schemeClr val="tx2">
                      <a:lumMod val="75000"/>
                    </a:schemeClr>
                  </a:solidFill>
                  <a:cs typeface="Arial" pitchFamily="34" charset="0"/>
                </a:rPr>
                <a:t>III</a:t>
              </a:r>
              <a:r>
                <a:rPr lang="en-US" sz="1600" b="1" dirty="0" smtClean="0">
                  <a:solidFill>
                    <a:schemeClr val="tx2">
                      <a:lumMod val="75000"/>
                    </a:schemeClr>
                  </a:solidFill>
                  <a:cs typeface="Arial" pitchFamily="34" charset="0"/>
                </a:rPr>
                <a:t> </a:t>
              </a:r>
              <a:r>
                <a:rPr lang="en-GB" sz="1600" b="1" dirty="0" smtClean="0">
                  <a:solidFill>
                    <a:schemeClr val="tx2">
                      <a:lumMod val="75000"/>
                    </a:schemeClr>
                  </a:solidFill>
                  <a:cs typeface="Arial" pitchFamily="34" charset="0"/>
                </a:rPr>
                <a:t>level</a:t>
              </a:r>
              <a:endParaRPr lang="en-GB" sz="1600" b="1" dirty="0">
                <a:solidFill>
                  <a:schemeClr val="tx2">
                    <a:lumMod val="7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25" name="Stačiakampis 1"/>
            <p:cNvSpPr/>
            <p:nvPr/>
          </p:nvSpPr>
          <p:spPr>
            <a:xfrm>
              <a:off x="323528" y="1268760"/>
              <a:ext cx="8664752" cy="3545991"/>
            </a:xfrm>
            <a:prstGeom prst="rect">
              <a:avLst/>
            </a:pr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lt-LT" dirty="0"/>
            </a:p>
          </p:txBody>
        </p:sp>
      </p:grpSp>
      <p:sp>
        <p:nvSpPr>
          <p:cNvPr id="27" name="AutoShape 9"/>
          <p:cNvSpPr>
            <a:spLocks noChangeArrowheads="1"/>
          </p:cNvSpPr>
          <p:nvPr/>
        </p:nvSpPr>
        <p:spPr bwMode="auto">
          <a:xfrm>
            <a:off x="6083300" y="2457450"/>
            <a:ext cx="2127250" cy="1370013"/>
          </a:xfrm>
          <a:prstGeom prst="cube">
            <a:avLst>
              <a:gd name="adj" fmla="val 21782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xtLst/>
        </p:spPr>
        <p:txBody>
          <a:bodyPr wrap="none" anchor="ctr"/>
          <a:lstStyle/>
          <a:p>
            <a:pPr eaLnBrk="1" hangingPunct="1">
              <a:defRPr/>
            </a:pPr>
            <a:endParaRPr lang="lt-LT" sz="2800" dirty="0"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11269" name="Text Box 11"/>
          <p:cNvSpPr txBox="1">
            <a:spLocks noChangeArrowheads="1"/>
          </p:cNvSpPr>
          <p:nvPr/>
        </p:nvSpPr>
        <p:spPr bwMode="auto">
          <a:xfrm>
            <a:off x="6108700" y="2847975"/>
            <a:ext cx="1882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lt-LT" sz="1600" b="1">
                <a:cs typeface="Arial" charset="0"/>
              </a:rPr>
              <a:t>Doctoral studies</a:t>
            </a:r>
          </a:p>
          <a:p>
            <a:pPr algn="ctr" eaLnBrk="1" hangingPunct="1"/>
            <a:r>
              <a:rPr lang="en-US" altLang="lt-LT" sz="1600" b="1">
                <a:cs typeface="Arial" charset="0"/>
              </a:rPr>
              <a:t>(4 years)</a:t>
            </a:r>
            <a:endParaRPr lang="en-GB" altLang="lt-LT" sz="1600" b="1">
              <a:cs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7C208D-6FAF-4119-95F4-5F6BD684AC7A}" type="slidenum">
              <a:rPr lang="en-US" altLang="en-US" smtClean="0"/>
              <a:pPr/>
              <a:t>16</a:t>
            </a:fld>
            <a:endParaRPr lang="en-US" altLang="en-US"/>
          </a:p>
        </p:txBody>
      </p:sp>
      <p:sp>
        <p:nvSpPr>
          <p:cNvPr id="22" name="Rectangle 21"/>
          <p:cNvSpPr/>
          <p:nvPr/>
        </p:nvSpPr>
        <p:spPr>
          <a:xfrm>
            <a:off x="152400" y="6367046"/>
            <a:ext cx="88120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Tartu 2015-11-12                  “Aviation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Industry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Perspective</a:t>
            </a:r>
            <a:r>
              <a:rPr lang="lt-LT" sz="1600" dirty="0" smtClean="0">
                <a:solidFill>
                  <a:schemeClr val="bg1">
                    <a:lumMod val="50000"/>
                  </a:schemeClr>
                </a:solidFill>
              </a:rPr>
              <a:t>s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in Lithuania </a:t>
            </a:r>
            <a:endParaRPr lang="lt-L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79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0" y="0"/>
            <a:ext cx="44958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altLang="lt-LT" sz="2400" dirty="0" smtClean="0">
                <a:latin typeface="Arial" charset="0"/>
                <a:cs typeface="Arial" charset="0"/>
              </a:rPr>
              <a:t>Department of Aviation Mechanics</a:t>
            </a:r>
            <a:endParaRPr lang="lt-LT" altLang="lt-LT" sz="2400" dirty="0" smtClean="0">
              <a:latin typeface="Arial" charset="0"/>
              <a:cs typeface="Arial" charset="0"/>
            </a:endParaRPr>
          </a:p>
        </p:txBody>
      </p:sp>
      <p:sp>
        <p:nvSpPr>
          <p:cNvPr id="20483" name="Text Box 4"/>
          <p:cNvSpPr txBox="1">
            <a:spLocks noChangeArrowheads="1"/>
          </p:cNvSpPr>
          <p:nvPr/>
        </p:nvSpPr>
        <p:spPr bwMode="auto">
          <a:xfrm>
            <a:off x="228600" y="1371600"/>
            <a:ext cx="6477000" cy="437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lt-LT" sz="1400" dirty="0" smtClean="0">
                <a:cs typeface="Arial" charset="0"/>
              </a:rPr>
              <a:t>					 </a:t>
            </a:r>
            <a:endParaRPr lang="en-GB" altLang="lt-LT" sz="2000" b="1" dirty="0" smtClean="0"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en-US" altLang="lt-LT" sz="2000" b="1" dirty="0" smtClean="0">
                <a:cs typeface="Arial" charset="0"/>
              </a:rPr>
              <a:t>Bachelor Degree </a:t>
            </a:r>
            <a:r>
              <a:rPr lang="en-US" altLang="lt-LT" sz="2000" b="1" dirty="0" err="1" smtClean="0">
                <a:cs typeface="Arial" charset="0"/>
              </a:rPr>
              <a:t>Programmes</a:t>
            </a:r>
            <a:r>
              <a:rPr lang="en-US" altLang="lt-LT" sz="2000" b="1" dirty="0" smtClean="0">
                <a:cs typeface="Arial" charset="0"/>
              </a:rPr>
              <a:t>:</a:t>
            </a:r>
            <a:endParaRPr lang="en-GB" altLang="lt-LT" sz="2000" b="1" dirty="0" smtClean="0"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en-US" altLang="lt-LT" sz="1600" dirty="0" smtClean="0">
                <a:cs typeface="Arial" charset="0"/>
              </a:rPr>
              <a:t>Aviation Mechanics	Engineering</a:t>
            </a:r>
          </a:p>
          <a:p>
            <a:pPr eaLnBrk="1" hangingPunct="1">
              <a:defRPr/>
            </a:pPr>
            <a:r>
              <a:rPr lang="en-US" altLang="lt-LT" sz="2000" b="1" dirty="0" smtClean="0">
                <a:cs typeface="Arial" charset="0"/>
              </a:rPr>
              <a:t>					                   </a:t>
            </a:r>
            <a:endParaRPr lang="en-GB" altLang="lt-LT" sz="2000" b="1" dirty="0" smtClean="0"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en-US" altLang="lt-LT" sz="2000" b="1" dirty="0" smtClean="0">
                <a:cs typeface="Arial" charset="0"/>
              </a:rPr>
              <a:t>Master Degree </a:t>
            </a:r>
            <a:r>
              <a:rPr lang="en-US" altLang="lt-LT" sz="2000" b="1" dirty="0" err="1" smtClean="0">
                <a:cs typeface="Arial" charset="0"/>
              </a:rPr>
              <a:t>Programmes</a:t>
            </a:r>
            <a:r>
              <a:rPr lang="en-US" altLang="lt-LT" sz="2000" b="1" dirty="0" smtClean="0">
                <a:cs typeface="Arial" charset="0"/>
              </a:rPr>
              <a:t>:</a:t>
            </a:r>
            <a:endParaRPr lang="en-GB" altLang="lt-LT" sz="2000" b="1" dirty="0" smtClean="0"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en-US" altLang="lt-LT" sz="1600" dirty="0" smtClean="0">
                <a:cs typeface="Arial" charset="0"/>
              </a:rPr>
              <a:t>Aviation Mechanics Engineering</a:t>
            </a:r>
          </a:p>
          <a:p>
            <a:pPr eaLnBrk="1" hangingPunct="1">
              <a:defRPr/>
            </a:pPr>
            <a:endParaRPr lang="en-US" altLang="lt-LT" sz="1600" dirty="0" smtClean="0">
              <a:cs typeface="Arial" charset="0"/>
            </a:endParaRPr>
          </a:p>
          <a:p>
            <a:pPr eaLnBrk="1" hangingPunct="1">
              <a:defRPr/>
            </a:pPr>
            <a:r>
              <a:rPr lang="en-US" altLang="lt-LT" sz="2000" b="1" dirty="0" smtClean="0">
                <a:cs typeface="Arial" charset="0"/>
              </a:rPr>
              <a:t>Doctoral Degree </a:t>
            </a:r>
            <a:r>
              <a:rPr lang="en-US" altLang="lt-LT" sz="2000" b="1" dirty="0" err="1" smtClean="0">
                <a:cs typeface="Arial" charset="0"/>
              </a:rPr>
              <a:t>Programme</a:t>
            </a:r>
            <a:r>
              <a:rPr lang="en-US" altLang="lt-LT" sz="2000" b="1" dirty="0" smtClean="0">
                <a:cs typeface="Arial" charset="0"/>
              </a:rPr>
              <a:t>:</a:t>
            </a:r>
          </a:p>
          <a:p>
            <a:pPr eaLnBrk="1" hangingPunct="1">
              <a:defRPr/>
            </a:pPr>
            <a:r>
              <a:rPr lang="en-GB" altLang="lt-LT" sz="1600" dirty="0" smtClean="0">
                <a:cs typeface="Times New Roman" pitchFamily="18" charset="0"/>
              </a:rPr>
              <a:t>Mechanics</a:t>
            </a:r>
          </a:p>
          <a:p>
            <a:pPr eaLnBrk="1" hangingPunct="1">
              <a:defRPr/>
            </a:pPr>
            <a:r>
              <a:rPr lang="en-US" altLang="lt-LT" sz="2000" b="1" dirty="0" smtClean="0">
                <a:cs typeface="Arial" charset="0"/>
              </a:rPr>
              <a:t> </a:t>
            </a:r>
            <a:endParaRPr lang="en-GB" altLang="lt-LT" sz="2000" b="1" dirty="0" smtClean="0"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en-US" altLang="lt-LT" sz="2000" b="1" dirty="0" smtClean="0">
                <a:cs typeface="Arial" charset="0"/>
              </a:rPr>
              <a:t>Main Fields of Research:</a:t>
            </a:r>
            <a:endParaRPr lang="en-GB" altLang="lt-LT" sz="2000" b="1" dirty="0" smtClean="0">
              <a:cs typeface="Times New Roman" pitchFamily="18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lt-LT" sz="1600" dirty="0" smtClean="0">
                <a:cs typeface="Arial" charset="0"/>
              </a:rPr>
              <a:t>Aircraft structure analysis</a:t>
            </a:r>
            <a:endParaRPr lang="en-GB" altLang="lt-LT" sz="1600" dirty="0" smtClean="0">
              <a:cs typeface="Times New Roman" pitchFamily="18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lt-LT" sz="1600" dirty="0" smtClean="0">
                <a:cs typeface="Arial" charset="0"/>
              </a:rPr>
              <a:t>Investigation and improvement of aerodynamic calculation </a:t>
            </a:r>
          </a:p>
          <a:p>
            <a:pPr eaLnBrk="1" hangingPunct="1">
              <a:defRPr/>
            </a:pPr>
            <a:r>
              <a:rPr lang="lt-LT" altLang="lt-LT" sz="1600" dirty="0" smtClean="0">
                <a:cs typeface="Arial" charset="0"/>
              </a:rPr>
              <a:t>     </a:t>
            </a:r>
            <a:r>
              <a:rPr lang="en-US" altLang="lt-LT" sz="1600" dirty="0" smtClean="0">
                <a:cs typeface="Arial" charset="0"/>
              </a:rPr>
              <a:t>methods for light aircraft</a:t>
            </a:r>
            <a:endParaRPr lang="lt-LT" altLang="lt-LT" sz="1600" dirty="0" smtClean="0">
              <a:cs typeface="Arial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lt-LT" sz="1600" dirty="0" smtClean="0">
                <a:cs typeface="Arial" charset="0"/>
              </a:rPr>
              <a:t>Drones‘ technology and modelling</a:t>
            </a:r>
            <a:endParaRPr lang="en-US" altLang="lt-LT" sz="1600" dirty="0" smtClean="0"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en-US" altLang="lt-LT" sz="1600" dirty="0" smtClean="0">
                <a:cs typeface="Arial" charset="0"/>
              </a:rPr>
              <a:t>  </a:t>
            </a:r>
            <a:endParaRPr lang="en-GB" altLang="lt-LT" sz="1600" dirty="0" smtClean="0">
              <a:cs typeface="Arial" charset="0"/>
            </a:endParaRPr>
          </a:p>
        </p:txBody>
      </p:sp>
      <p:pic>
        <p:nvPicPr>
          <p:cNvPr id="12292" name="Picture 2" descr="D:\Dariaus\FOTO\AGAI foto\IMG_57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371600"/>
            <a:ext cx="4203700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7C208D-6FAF-4119-95F4-5F6BD684AC7A}" type="slidenum">
              <a:rPr lang="en-US" altLang="en-US" smtClean="0"/>
              <a:pPr/>
              <a:t>17</a:t>
            </a:fld>
            <a:endParaRPr lang="en-US" altLang="en-US"/>
          </a:p>
        </p:txBody>
      </p:sp>
      <p:sp>
        <p:nvSpPr>
          <p:cNvPr id="6" name="Rectangle 5"/>
          <p:cNvSpPr/>
          <p:nvPr/>
        </p:nvSpPr>
        <p:spPr>
          <a:xfrm>
            <a:off x="152400" y="6367046"/>
            <a:ext cx="88120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Tartu 2015-11-12                  “Aviation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Industry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Perspective</a:t>
            </a:r>
            <a:r>
              <a:rPr lang="lt-LT" sz="1600" dirty="0" smtClean="0">
                <a:solidFill>
                  <a:schemeClr val="bg1">
                    <a:lumMod val="50000"/>
                  </a:schemeClr>
                </a:solidFill>
              </a:rPr>
              <a:t>s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in Lithuania </a:t>
            </a:r>
            <a:endParaRPr lang="lt-L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85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876800" y="0"/>
            <a:ext cx="44958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altLang="lt-LT" sz="2400" dirty="0" smtClean="0">
                <a:latin typeface="Arial" charset="0"/>
                <a:cs typeface="Arial" charset="0"/>
              </a:rPr>
              <a:t> Department of Avionics</a:t>
            </a:r>
            <a:endParaRPr lang="lt-LT" altLang="lt-LT" sz="2400" dirty="0" smtClean="0">
              <a:latin typeface="Arial" charset="0"/>
              <a:cs typeface="Arial" charset="0"/>
            </a:endParaRPr>
          </a:p>
        </p:txBody>
      </p:sp>
      <p:sp>
        <p:nvSpPr>
          <p:cNvPr id="13315" name="Text Box 4"/>
          <p:cNvSpPr txBox="1">
            <a:spLocks noChangeArrowheads="1"/>
          </p:cNvSpPr>
          <p:nvPr/>
        </p:nvSpPr>
        <p:spPr bwMode="auto">
          <a:xfrm>
            <a:off x="123825" y="1192213"/>
            <a:ext cx="4876800" cy="4062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lt-LT" sz="1400" dirty="0">
                <a:cs typeface="Arial" charset="0"/>
              </a:rPr>
              <a:t> </a:t>
            </a:r>
            <a:endParaRPr lang="en-GB" altLang="lt-LT" sz="1400" dirty="0">
              <a:cs typeface="Times New Roman" pitchFamily="18" charset="0"/>
            </a:endParaRPr>
          </a:p>
          <a:p>
            <a:pPr eaLnBrk="1" hangingPunct="1"/>
            <a:r>
              <a:rPr lang="en-US" altLang="lt-LT" sz="1600" b="1" dirty="0">
                <a:cs typeface="Arial" charset="0"/>
              </a:rPr>
              <a:t>Bachelor Degree </a:t>
            </a:r>
            <a:r>
              <a:rPr lang="en-US" altLang="lt-LT" sz="1600" b="1" dirty="0" err="1">
                <a:cs typeface="Arial" charset="0"/>
              </a:rPr>
              <a:t>Programmes</a:t>
            </a:r>
            <a:r>
              <a:rPr lang="en-US" altLang="lt-LT" sz="1600" b="1" dirty="0">
                <a:cs typeface="Arial" charset="0"/>
              </a:rPr>
              <a:t>:</a:t>
            </a:r>
          </a:p>
          <a:p>
            <a:pPr eaLnBrk="1" hangingPunct="1"/>
            <a:r>
              <a:rPr lang="en-US" altLang="lt-LT" sz="1600" dirty="0">
                <a:cs typeface="Arial" charset="0"/>
              </a:rPr>
              <a:t>Avionics</a:t>
            </a:r>
            <a:endParaRPr lang="en-GB" altLang="lt-LT" sz="1400" dirty="0">
              <a:cs typeface="Times New Roman" pitchFamily="18" charset="0"/>
            </a:endParaRPr>
          </a:p>
          <a:p>
            <a:pPr eaLnBrk="1" hangingPunct="1"/>
            <a:endParaRPr lang="en-US" altLang="lt-LT" sz="1400" dirty="0">
              <a:cs typeface="Arial" charset="0"/>
            </a:endParaRPr>
          </a:p>
          <a:p>
            <a:pPr eaLnBrk="1" hangingPunct="1"/>
            <a:r>
              <a:rPr lang="en-US" altLang="lt-LT" sz="1600" b="1" dirty="0">
                <a:cs typeface="Arial" charset="0"/>
              </a:rPr>
              <a:t>Master Degree </a:t>
            </a:r>
            <a:r>
              <a:rPr lang="en-US" altLang="lt-LT" sz="1600" b="1" dirty="0" err="1">
                <a:cs typeface="Arial" charset="0"/>
              </a:rPr>
              <a:t>Programmes</a:t>
            </a:r>
            <a:r>
              <a:rPr lang="en-US" altLang="lt-LT" sz="1600" b="1" dirty="0">
                <a:cs typeface="Arial" charset="0"/>
              </a:rPr>
              <a:t>:</a:t>
            </a:r>
            <a:endParaRPr lang="en-GB" altLang="lt-LT" sz="1600" b="1" dirty="0">
              <a:cs typeface="Arial" charset="0"/>
            </a:endParaRPr>
          </a:p>
          <a:p>
            <a:pPr eaLnBrk="1" hangingPunct="1"/>
            <a:r>
              <a:rPr lang="en-US" altLang="lt-LT" sz="1600" dirty="0">
                <a:cs typeface="Arial" charset="0"/>
              </a:rPr>
              <a:t>Electronics Engineering (Avionics)</a:t>
            </a:r>
            <a:r>
              <a:rPr lang="en-GB" altLang="lt-LT" sz="1600" dirty="0">
                <a:cs typeface="Times New Roman" pitchFamily="18" charset="0"/>
              </a:rPr>
              <a:t>		</a:t>
            </a:r>
          </a:p>
          <a:p>
            <a:pPr eaLnBrk="1" hangingPunct="1"/>
            <a:r>
              <a:rPr lang="en-GB" altLang="lt-LT" sz="1600" dirty="0">
                <a:cs typeface="Times New Roman" pitchFamily="18" charset="0"/>
              </a:rPr>
              <a:t>			</a:t>
            </a:r>
            <a:endParaRPr lang="en-US" altLang="lt-LT" sz="1600" dirty="0">
              <a:cs typeface="Arial" charset="0"/>
            </a:endParaRPr>
          </a:p>
          <a:p>
            <a:pPr eaLnBrk="1" hangingPunct="1"/>
            <a:r>
              <a:rPr lang="en-US" altLang="lt-LT" sz="1600" b="1" dirty="0">
                <a:cs typeface="Arial" charset="0"/>
              </a:rPr>
              <a:t>Doctoral Degree </a:t>
            </a:r>
            <a:r>
              <a:rPr lang="en-US" altLang="lt-LT" sz="1600" b="1" dirty="0" err="1">
                <a:cs typeface="Arial" charset="0"/>
              </a:rPr>
              <a:t>Programmes</a:t>
            </a:r>
            <a:r>
              <a:rPr lang="en-US" altLang="lt-LT" sz="1600" b="1" dirty="0">
                <a:cs typeface="Arial" charset="0"/>
              </a:rPr>
              <a:t>:</a:t>
            </a:r>
          </a:p>
          <a:p>
            <a:pPr eaLnBrk="1" hangingPunct="1"/>
            <a:r>
              <a:rPr lang="en-GB" altLang="lt-LT" sz="1600" dirty="0">
                <a:cs typeface="Times New Roman" pitchFamily="18" charset="0"/>
              </a:rPr>
              <a:t>Transport engineering</a:t>
            </a:r>
          </a:p>
          <a:p>
            <a:pPr eaLnBrk="1" hangingPunct="1"/>
            <a:endParaRPr lang="en-GB" altLang="lt-LT" sz="1600" dirty="0">
              <a:cs typeface="Arial" charset="0"/>
            </a:endParaRPr>
          </a:p>
          <a:p>
            <a:pPr eaLnBrk="1" hangingPunct="1"/>
            <a:r>
              <a:rPr lang="en-US" altLang="lt-LT" sz="1600" b="1" dirty="0">
                <a:cs typeface="Arial" charset="0"/>
              </a:rPr>
              <a:t>Main Fields of Research:</a:t>
            </a:r>
            <a:endParaRPr lang="en-GB" altLang="lt-LT" sz="1600" b="1" dirty="0">
              <a:cs typeface="Arial" charset="0"/>
            </a:endParaRPr>
          </a:p>
          <a:p>
            <a:pPr eaLnBrk="1" hangingPunct="1"/>
            <a:r>
              <a:rPr lang="en-US" altLang="lt-LT" sz="1400" dirty="0">
                <a:cs typeface="Arial" charset="0"/>
              </a:rPr>
              <a:t>• UAV controls and navigation systems</a:t>
            </a:r>
            <a:endParaRPr lang="en-GB" altLang="lt-LT" sz="1400" dirty="0">
              <a:cs typeface="Times New Roman" pitchFamily="18" charset="0"/>
            </a:endParaRPr>
          </a:p>
          <a:p>
            <a:pPr eaLnBrk="1" hangingPunct="1"/>
            <a:r>
              <a:rPr lang="en-US" altLang="lt-LT" sz="1400" dirty="0">
                <a:cs typeface="Arial" charset="0"/>
              </a:rPr>
              <a:t>• Methods of non-destructive testing and quality control of aircraft structures and elements</a:t>
            </a:r>
          </a:p>
          <a:p>
            <a:pPr eaLnBrk="1" hangingPunct="1"/>
            <a:r>
              <a:rPr lang="en-US" altLang="lt-LT" sz="1400" dirty="0">
                <a:cs typeface="Arial" charset="0"/>
              </a:rPr>
              <a:t>• Research on global navigation systems and</a:t>
            </a:r>
            <a:r>
              <a:rPr lang="en-US" altLang="lt-LT" sz="1400" dirty="0">
                <a:cs typeface="Times New Roman" pitchFamily="18" charset="0"/>
              </a:rPr>
              <a:t> technologies and</a:t>
            </a:r>
            <a:r>
              <a:rPr lang="lt-LT" altLang="lt-LT" sz="1400" dirty="0">
                <a:cs typeface="Times New Roman" pitchFamily="18" charset="0"/>
              </a:rPr>
              <a:t> </a:t>
            </a:r>
            <a:r>
              <a:rPr lang="en-US" altLang="lt-LT" sz="1400" dirty="0">
                <a:cs typeface="Times New Roman" pitchFamily="18" charset="0"/>
              </a:rPr>
              <a:t>their applications</a:t>
            </a:r>
            <a:r>
              <a:rPr lang="en-GB" altLang="lt-LT" sz="1200" dirty="0">
                <a:cs typeface="Times New Roman" pitchFamily="18" charset="0"/>
              </a:rPr>
              <a:t> </a:t>
            </a:r>
          </a:p>
          <a:p>
            <a:pPr eaLnBrk="1" hangingPunct="1"/>
            <a:endParaRPr lang="en-GB" altLang="lt-LT" sz="1400" dirty="0">
              <a:cs typeface="Times New Roman" pitchFamily="18" charset="0"/>
            </a:endParaRPr>
          </a:p>
        </p:txBody>
      </p:sp>
      <p:pic>
        <p:nvPicPr>
          <p:cNvPr id="13316" name="Picture 2" descr="C:\Users\Ramūnas\Desktop\SPIC leidinys\SPIC leidinys\Paveikslai_nuotraukos\Elektronikos inžinerija (aviacinė elektronika)\inno_fo_1318_1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192213"/>
            <a:ext cx="3957638" cy="238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3" descr="C:\Users\Ramūnas\Desktop\SPIC leidinys\SPIC leidinys\Paveikslai_nuotraukos\Avionika\003771_10_fig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629025"/>
            <a:ext cx="3957638" cy="276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7C208D-6FAF-4119-95F4-5F6BD684AC7A}" type="slidenum">
              <a:rPr lang="en-US" altLang="en-US" smtClean="0"/>
              <a:pPr/>
              <a:t>18</a:t>
            </a:fld>
            <a:endParaRPr lang="en-US" altLang="en-US"/>
          </a:p>
        </p:txBody>
      </p:sp>
      <p:sp>
        <p:nvSpPr>
          <p:cNvPr id="7" name="Rectangle 6"/>
          <p:cNvSpPr/>
          <p:nvPr/>
        </p:nvSpPr>
        <p:spPr>
          <a:xfrm>
            <a:off x="152400" y="6367046"/>
            <a:ext cx="88120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Tartu 2015-11-12                  “Aviation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Industry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Perspective</a:t>
            </a:r>
            <a:r>
              <a:rPr lang="lt-LT" sz="1600" dirty="0" smtClean="0">
                <a:solidFill>
                  <a:schemeClr val="bg1">
                    <a:lumMod val="50000"/>
                  </a:schemeClr>
                </a:solidFill>
              </a:rPr>
              <a:t>s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in Lithuania </a:t>
            </a:r>
            <a:endParaRPr lang="lt-L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186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876800" y="0"/>
            <a:ext cx="44958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altLang="lt-LT" sz="2400" dirty="0" smtClean="0">
                <a:latin typeface="Arial" charset="0"/>
                <a:cs typeface="Arial" charset="0"/>
              </a:rPr>
              <a:t>Department of Aviation Technologies</a:t>
            </a:r>
            <a:endParaRPr lang="lt-LT" altLang="lt-LT" sz="2400" dirty="0" smtClean="0">
              <a:latin typeface="Arial" charset="0"/>
              <a:cs typeface="Arial" charset="0"/>
            </a:endParaRPr>
          </a:p>
        </p:txBody>
      </p:sp>
      <p:sp>
        <p:nvSpPr>
          <p:cNvPr id="27651" name="Text Box 4"/>
          <p:cNvSpPr txBox="1">
            <a:spLocks noChangeArrowheads="1"/>
          </p:cNvSpPr>
          <p:nvPr/>
        </p:nvSpPr>
        <p:spPr bwMode="auto">
          <a:xfrm>
            <a:off x="228600" y="1146750"/>
            <a:ext cx="2928937" cy="4708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lt-LT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Integrated (University) Study </a:t>
            </a:r>
            <a:r>
              <a:rPr lang="en-US" altLang="lt-LT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Programmes</a:t>
            </a:r>
            <a:endParaRPr lang="en-US" altLang="lt-LT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endParaRPr lang="en-US" altLang="lt-LT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lt-LT" sz="1600" dirty="0">
                <a:latin typeface="Arial" panose="020B0604020202020204" pitchFamily="34" charset="0"/>
                <a:cs typeface="Arial" panose="020B0604020202020204" pitchFamily="34" charset="0"/>
              </a:rPr>
              <a:t>Aircraft Piloting 		</a:t>
            </a:r>
            <a:endParaRPr lang="en-GB" altLang="lt-LT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lt-LT" sz="1600" dirty="0">
                <a:latin typeface="Arial" panose="020B0604020202020204" pitchFamily="34" charset="0"/>
                <a:cs typeface="Arial" panose="020B0604020202020204" pitchFamily="34" charset="0"/>
              </a:rPr>
              <a:t>Air Traffic Control</a:t>
            </a:r>
          </a:p>
          <a:p>
            <a:pPr eaLnBrk="1" hangingPunct="1">
              <a:defRPr/>
            </a:pPr>
            <a:r>
              <a:rPr lang="en-US" altLang="lt-L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                  </a:t>
            </a:r>
          </a:p>
          <a:p>
            <a:pPr eaLnBrk="1" hangingPunct="1"/>
            <a:r>
              <a:rPr lang="en-US" altLang="lt-L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altLang="lt-LT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lt-LT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lt-LT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Master </a:t>
            </a:r>
            <a:r>
              <a:rPr lang="en-US" altLang="lt-LT" sz="2000" b="1" dirty="0">
                <a:latin typeface="Arial" panose="020B0604020202020204" pitchFamily="34" charset="0"/>
                <a:cs typeface="Arial" panose="020B0604020202020204" pitchFamily="34" charset="0"/>
              </a:rPr>
              <a:t>Degree </a:t>
            </a:r>
            <a:r>
              <a:rPr lang="en-US" altLang="lt-LT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Programm</a:t>
            </a:r>
            <a:r>
              <a:rPr lang="lt-LT" altLang="lt-LT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lt-LT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GB" altLang="lt-LT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lt-LT" sz="2000" dirty="0">
                <a:latin typeface="Arial" panose="020B0604020202020204" pitchFamily="34" charset="0"/>
                <a:cs typeface="Arial" panose="020B0604020202020204" pitchFamily="34" charset="0"/>
              </a:rPr>
              <a:t>Aviation Management</a:t>
            </a:r>
          </a:p>
          <a:p>
            <a:pPr eaLnBrk="1" hangingPunct="1">
              <a:defRPr/>
            </a:pPr>
            <a:endParaRPr lang="en-US" altLang="lt-LT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endParaRPr lang="en-US" altLang="lt-LT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US" altLang="lt-L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altLang="lt-LT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Main Fields of Research:</a:t>
            </a:r>
            <a:endParaRPr lang="en-GB" altLang="lt-LT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GB" altLang="lt-L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Drone technologies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GB" altLang="lt-L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Flight control technologies</a:t>
            </a:r>
          </a:p>
        </p:txBody>
      </p:sp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119" y="3470275"/>
            <a:ext cx="5939481" cy="239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 descr="C:\Users\User\Desktop\ASKTC\Instituto pristatymas\AGAI nuotraukos\AGAI 20 Kyviskese\IMGP95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143000"/>
            <a:ext cx="5886450" cy="223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7C208D-6FAF-4119-95F4-5F6BD684AC7A}" type="slidenum">
              <a:rPr lang="en-US" altLang="en-US" smtClean="0"/>
              <a:pPr/>
              <a:t>19</a:t>
            </a:fld>
            <a:endParaRPr lang="en-US" altLang="en-US"/>
          </a:p>
        </p:txBody>
      </p:sp>
      <p:sp>
        <p:nvSpPr>
          <p:cNvPr id="7" name="Rectangle 6"/>
          <p:cNvSpPr/>
          <p:nvPr/>
        </p:nvSpPr>
        <p:spPr>
          <a:xfrm>
            <a:off x="152400" y="6367046"/>
            <a:ext cx="88120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Tartu 2015-11-12                  “Aviation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Industry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Perspective</a:t>
            </a:r>
            <a:r>
              <a:rPr lang="lt-LT" sz="1600" dirty="0" smtClean="0">
                <a:solidFill>
                  <a:schemeClr val="bg1">
                    <a:lumMod val="50000"/>
                  </a:schemeClr>
                </a:solidFill>
              </a:rPr>
              <a:t>s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in Lithuania </a:t>
            </a:r>
            <a:endParaRPr lang="lt-L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1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extLst/>
        </p:spPr>
        <p:txBody>
          <a:bodyPr anchor="ctr"/>
          <a:lstStyle/>
          <a:p>
            <a:r>
              <a:rPr lang="lt-LT" altLang="lt-LT" dirty="0" err="1" smtClean="0"/>
              <a:t>Overview</a:t>
            </a:r>
            <a:r>
              <a:rPr lang="lt-LT" altLang="lt-LT" dirty="0" smtClean="0"/>
              <a:t> of Lithuanian </a:t>
            </a:r>
            <a:r>
              <a:rPr lang="lt-LT" altLang="lt-LT" dirty="0" err="1" smtClean="0"/>
              <a:t>civil</a:t>
            </a:r>
            <a:r>
              <a:rPr lang="lt-LT" altLang="lt-LT" dirty="0" smtClean="0"/>
              <a:t> </a:t>
            </a:r>
            <a:r>
              <a:rPr lang="lt-LT" altLang="lt-LT" dirty="0" err="1" smtClean="0"/>
              <a:t>aviation</a:t>
            </a:r>
            <a:endParaRPr lang="en-GB" altLang="lt-LT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7171" name="Picture 10" descr="Inauguracija2 0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143000"/>
            <a:ext cx="3352800" cy="2068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11" descr="ON naujausios 0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532785"/>
            <a:ext cx="3680638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66800"/>
            <a:ext cx="310078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152400" y="6367046"/>
            <a:ext cx="88120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Tartu 2015-11-12                  “Aviation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Industry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Perspective</a:t>
            </a:r>
            <a:r>
              <a:rPr lang="lt-LT" sz="1600" dirty="0" smtClean="0">
                <a:solidFill>
                  <a:schemeClr val="bg1">
                    <a:lumMod val="50000"/>
                  </a:schemeClr>
                </a:solidFill>
              </a:rPr>
              <a:t>s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in Lithuania </a:t>
            </a:r>
            <a:endParaRPr lang="lt-L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7C208D-6FAF-4119-95F4-5F6BD684AC7A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354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800600" y="0"/>
            <a:ext cx="44958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altLang="lt-LT" sz="2400">
                <a:latin typeface="Arial" charset="0"/>
                <a:cs typeface="Arial" charset="0"/>
              </a:rPr>
              <a:t>Other relevant organizations</a:t>
            </a:r>
            <a:endParaRPr lang="lt-LT" altLang="lt-LT" sz="2400">
              <a:latin typeface="Arial" charset="0"/>
              <a:cs typeface="Arial" charset="0"/>
            </a:endParaRPr>
          </a:p>
        </p:txBody>
      </p:sp>
      <p:sp>
        <p:nvSpPr>
          <p:cNvPr id="28675" name="Text Box 6"/>
          <p:cNvSpPr txBox="1">
            <a:spLocks noChangeArrowheads="1"/>
          </p:cNvSpPr>
          <p:nvPr/>
        </p:nvSpPr>
        <p:spPr bwMode="auto">
          <a:xfrm>
            <a:off x="304800" y="1143000"/>
            <a:ext cx="5029200" cy="3816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lt-LT" sz="2000" b="1" dirty="0">
                <a:cs typeface="Arial" charset="0"/>
              </a:rPr>
              <a:t> </a:t>
            </a:r>
            <a:r>
              <a:rPr lang="lt-LT" altLang="lt-LT" sz="2000" b="1" dirty="0" err="1" smtClean="0">
                <a:cs typeface="Arial" charset="0"/>
              </a:rPr>
              <a:t>Airc</a:t>
            </a:r>
            <a:r>
              <a:rPr lang="en-US" altLang="lt-LT" sz="2000" b="1" dirty="0">
                <a:cs typeface="Arial" charset="0"/>
              </a:rPr>
              <a:t>r</a:t>
            </a:r>
            <a:r>
              <a:rPr lang="lt-LT" altLang="lt-LT" sz="2000" b="1" dirty="0" err="1">
                <a:cs typeface="Arial" charset="0"/>
              </a:rPr>
              <a:t>aft</a:t>
            </a:r>
            <a:r>
              <a:rPr lang="lt-LT" altLang="lt-LT" sz="2000" b="1" dirty="0">
                <a:cs typeface="Arial" charset="0"/>
              </a:rPr>
              <a:t> </a:t>
            </a:r>
            <a:r>
              <a:rPr lang="lt-LT" altLang="lt-LT" sz="2000" b="1" dirty="0" err="1">
                <a:cs typeface="Arial" charset="0"/>
              </a:rPr>
              <a:t>Maintenance</a:t>
            </a:r>
            <a:r>
              <a:rPr lang="lt-LT" altLang="lt-LT" sz="2000" b="1" dirty="0">
                <a:cs typeface="Arial" charset="0"/>
              </a:rPr>
              <a:t> </a:t>
            </a:r>
            <a:r>
              <a:rPr lang="lt-LT" altLang="lt-LT" sz="2000" b="1" dirty="0" err="1">
                <a:cs typeface="Arial" charset="0"/>
              </a:rPr>
              <a:t>Service</a:t>
            </a:r>
            <a:r>
              <a:rPr lang="lt-LT" altLang="lt-LT" sz="2000" b="1" dirty="0">
                <a:cs typeface="Arial" charset="0"/>
              </a:rPr>
              <a:t> </a:t>
            </a:r>
            <a:r>
              <a:rPr lang="en-US" altLang="lt-LT" sz="2000" b="1" dirty="0">
                <a:cs typeface="Arial" charset="0"/>
              </a:rPr>
              <a:t> </a:t>
            </a:r>
            <a:endParaRPr lang="en-US" altLang="lt-LT" sz="2000" b="1" dirty="0" smtClean="0">
              <a:cs typeface="Arial" charset="0"/>
            </a:endParaRPr>
          </a:p>
          <a:p>
            <a:pPr eaLnBrk="1" hangingPunct="1"/>
            <a:r>
              <a:rPr lang="en-US" altLang="lt-LT" sz="1800" dirty="0" smtClean="0">
                <a:cs typeface="Arial" charset="0"/>
              </a:rPr>
              <a:t>• </a:t>
            </a:r>
            <a:r>
              <a:rPr lang="en-US" altLang="lt-LT" sz="1800" dirty="0">
                <a:cs typeface="Arial" charset="0"/>
              </a:rPr>
              <a:t>Aircraft Maintenance</a:t>
            </a:r>
            <a:endParaRPr lang="en-GB" altLang="lt-LT" sz="1800" dirty="0">
              <a:cs typeface="Times New Roman" pitchFamily="18" charset="0"/>
            </a:endParaRPr>
          </a:p>
          <a:p>
            <a:pPr eaLnBrk="1" hangingPunct="1">
              <a:buFontTx/>
              <a:buChar char="•"/>
            </a:pPr>
            <a:r>
              <a:rPr lang="en-US" altLang="lt-LT" sz="1800" dirty="0">
                <a:cs typeface="Arial" charset="0"/>
              </a:rPr>
              <a:t> </a:t>
            </a:r>
            <a:r>
              <a:rPr lang="en-US" altLang="lt-LT" sz="1800" dirty="0">
                <a:cs typeface="Times New Roman" pitchFamily="18" charset="0"/>
              </a:rPr>
              <a:t>Aircraft Maintenance Practical Training</a:t>
            </a:r>
            <a:endParaRPr lang="en-US" altLang="lt-LT" sz="2800" dirty="0">
              <a:cs typeface="Arial" charset="0"/>
            </a:endParaRPr>
          </a:p>
          <a:p>
            <a:pPr eaLnBrk="1" hangingPunct="1"/>
            <a:endParaRPr lang="en-GB" altLang="lt-LT" sz="1800" dirty="0" smtClean="0">
              <a:cs typeface="Arial" charset="0"/>
            </a:endParaRPr>
          </a:p>
          <a:p>
            <a:pPr eaLnBrk="1" hangingPunct="1"/>
            <a:r>
              <a:rPr lang="en-US" altLang="lt-LT" sz="2000" b="1" dirty="0" smtClean="0">
                <a:cs typeface="Arial" charset="0"/>
              </a:rPr>
              <a:t>Aviation </a:t>
            </a:r>
            <a:r>
              <a:rPr lang="en-US" altLang="lt-LT" sz="2000" b="1" dirty="0">
                <a:cs typeface="Arial" charset="0"/>
              </a:rPr>
              <a:t>Engineering Practical Training </a:t>
            </a:r>
            <a:r>
              <a:rPr lang="en-US" altLang="lt-LT" sz="2000" b="1" dirty="0" smtClean="0">
                <a:cs typeface="Arial" charset="0"/>
              </a:rPr>
              <a:t>Unit</a:t>
            </a:r>
            <a:endParaRPr lang="en-GB" altLang="lt-LT" sz="2000" b="1" dirty="0">
              <a:cs typeface="Arial" charset="0"/>
            </a:endParaRPr>
          </a:p>
          <a:p>
            <a:pPr eaLnBrk="1" hangingPunct="1">
              <a:buFontTx/>
              <a:buChar char="•"/>
            </a:pPr>
            <a:r>
              <a:rPr lang="en-US" altLang="lt-LT" sz="1800" dirty="0">
                <a:cs typeface="Arial" charset="0"/>
              </a:rPr>
              <a:t> Basic training courses</a:t>
            </a:r>
          </a:p>
          <a:p>
            <a:pPr eaLnBrk="1" hangingPunct="1">
              <a:buFontTx/>
              <a:buChar char="•"/>
            </a:pPr>
            <a:r>
              <a:rPr lang="en-US" altLang="lt-LT" sz="1800" dirty="0">
                <a:cs typeface="Arial" charset="0"/>
              </a:rPr>
              <a:t> Recognized type training courses</a:t>
            </a:r>
          </a:p>
          <a:p>
            <a:pPr eaLnBrk="1" hangingPunct="1">
              <a:buFontTx/>
              <a:buChar char="•"/>
            </a:pPr>
            <a:r>
              <a:rPr lang="en-US" altLang="lt-LT" sz="1800" dirty="0">
                <a:cs typeface="Arial" charset="0"/>
              </a:rPr>
              <a:t> Knowledge examination and practical assessment in accordance with the regulations of Part-147 and Part-66 syllabuses.</a:t>
            </a:r>
          </a:p>
          <a:p>
            <a:pPr eaLnBrk="1" hangingPunct="1"/>
            <a:endParaRPr lang="en-GB" altLang="lt-LT" sz="2000" b="1" dirty="0">
              <a:cs typeface="Times New Roman" pitchFamily="18" charset="0"/>
            </a:endParaRPr>
          </a:p>
          <a:p>
            <a:pPr eaLnBrk="1" hangingPunct="1"/>
            <a:endParaRPr lang="en-GB" altLang="lt-LT" sz="1800" dirty="0">
              <a:cs typeface="Times New Roman" pitchFamily="18" charset="0"/>
            </a:endParaRPr>
          </a:p>
        </p:txBody>
      </p:sp>
      <p:pic>
        <p:nvPicPr>
          <p:cNvPr id="28676" name="Picture 5" descr="D:\Dariaus\FOTO\AGAI siokiadieniai 2008\IMGP11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925096"/>
            <a:ext cx="3441700" cy="1827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60"/>
          <a:stretch>
            <a:fillRect/>
          </a:stretch>
        </p:blipFill>
        <p:spPr bwMode="auto">
          <a:xfrm>
            <a:off x="5410200" y="2766531"/>
            <a:ext cx="3441700" cy="189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4674226"/>
            <a:ext cx="3441700" cy="17265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42" y="4660419"/>
            <a:ext cx="2695269" cy="1726575"/>
          </a:xfrm>
          <a:prstGeom prst="rect">
            <a:avLst/>
          </a:prstGeom>
        </p:spPr>
      </p:pic>
      <p:pic>
        <p:nvPicPr>
          <p:cNvPr id="8" name="Picture 2" descr="D:\perasymas\Tel foto\102MSDCF\DSC0328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511" y="4669045"/>
            <a:ext cx="2347589" cy="1726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7C208D-6FAF-4119-95F4-5F6BD684AC7A}" type="slidenum">
              <a:rPr lang="en-US" altLang="en-US" smtClean="0"/>
              <a:pPr/>
              <a:t>20</a:t>
            </a:fld>
            <a:endParaRPr lang="en-US" altLang="en-US"/>
          </a:p>
        </p:txBody>
      </p:sp>
      <p:sp>
        <p:nvSpPr>
          <p:cNvPr id="10" name="Rectangle 9"/>
          <p:cNvSpPr/>
          <p:nvPr/>
        </p:nvSpPr>
        <p:spPr>
          <a:xfrm>
            <a:off x="152400" y="6367046"/>
            <a:ext cx="88120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Tartu 2015-11-12                  “Aviation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Industry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Perspective</a:t>
            </a:r>
            <a:r>
              <a:rPr lang="lt-LT" sz="1600" dirty="0" smtClean="0">
                <a:solidFill>
                  <a:schemeClr val="bg1">
                    <a:lumMod val="50000"/>
                  </a:schemeClr>
                </a:solidFill>
              </a:rPr>
              <a:t>s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in Lithuania </a:t>
            </a:r>
            <a:endParaRPr lang="lt-L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895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lt-LT" altLang="lt-LT" sz="2400" dirty="0" err="1">
                <a:latin typeface="Arial" charset="0"/>
                <a:cs typeface="Arial" charset="0"/>
              </a:rPr>
              <a:t>Laboratory</a:t>
            </a:r>
            <a:r>
              <a:rPr lang="lt-LT" altLang="lt-LT" sz="2400" dirty="0">
                <a:latin typeface="Arial" charset="0"/>
                <a:cs typeface="Arial" charset="0"/>
              </a:rPr>
              <a:t> </a:t>
            </a:r>
            <a:r>
              <a:rPr lang="lt-LT" altLang="lt-LT" sz="2400" dirty="0" err="1">
                <a:latin typeface="Arial" charset="0"/>
                <a:cs typeface="Arial" charset="0"/>
              </a:rPr>
              <a:t>of</a:t>
            </a:r>
            <a:r>
              <a:rPr lang="lt-LT" altLang="lt-LT" sz="2400" dirty="0">
                <a:latin typeface="Arial" charset="0"/>
                <a:cs typeface="Arial" charset="0"/>
              </a:rPr>
              <a:t> </a:t>
            </a:r>
            <a:r>
              <a:rPr lang="lt-LT" altLang="lt-LT" sz="2400" dirty="0" err="1">
                <a:latin typeface="Arial" charset="0"/>
                <a:cs typeface="Arial" charset="0"/>
              </a:rPr>
              <a:t>Aviation</a:t>
            </a:r>
            <a:r>
              <a:rPr lang="lt-LT" altLang="lt-LT" sz="2400" dirty="0">
                <a:latin typeface="Arial" charset="0"/>
                <a:cs typeface="Arial" charset="0"/>
              </a:rPr>
              <a:t> </a:t>
            </a:r>
            <a:r>
              <a:rPr lang="lt-LT" altLang="lt-LT" sz="2400" dirty="0" err="1">
                <a:latin typeface="Arial" charset="0"/>
                <a:cs typeface="Arial" charset="0"/>
              </a:rPr>
              <a:t>Mechanics</a:t>
            </a:r>
            <a:endParaRPr lang="lt-LT" altLang="lt-LT" sz="2400" dirty="0">
              <a:latin typeface="Arial" charset="0"/>
              <a:cs typeface="Arial" charset="0"/>
            </a:endParaRPr>
          </a:p>
        </p:txBody>
      </p:sp>
      <p:sp>
        <p:nvSpPr>
          <p:cNvPr id="30723" name="Content Placeholder 1"/>
          <p:cNvSpPr>
            <a:spLocks noGrp="1"/>
          </p:cNvSpPr>
          <p:nvPr>
            <p:ph idx="1"/>
          </p:nvPr>
        </p:nvSpPr>
        <p:spPr bwMode="auto">
          <a:xfrm>
            <a:off x="395288" y="1066800"/>
            <a:ext cx="8569325" cy="5241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t-LT" altLang="lt-LT" smtClean="0">
              <a:latin typeface="Arial" charset="0"/>
              <a:cs typeface="Arial" charset="0"/>
            </a:endParaRPr>
          </a:p>
        </p:txBody>
      </p:sp>
      <p:pic>
        <p:nvPicPr>
          <p:cNvPr id="30724" name="Picture 2" descr="D:\Dariaus\FOTO\AGAI foto\IMG_57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076325"/>
            <a:ext cx="3600450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3" descr="D:\Dariaus\FOTO\AGAI foto\IMG_578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076325"/>
            <a:ext cx="3524250" cy="264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4" descr="D:\Dariaus\FOTO\AGAI foto\IMG_579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088" y="3930650"/>
            <a:ext cx="3190875" cy="239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5" descr="D:\Dariaus\FOTO\AGAI siokiadieniai 2008\IMGP111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930650"/>
            <a:ext cx="3600450" cy="239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7C208D-6FAF-4119-95F4-5F6BD684AC7A}" type="slidenum">
              <a:rPr lang="en-US" altLang="en-US" smtClean="0"/>
              <a:pPr/>
              <a:t>21</a:t>
            </a:fld>
            <a:endParaRPr lang="en-US" altLang="en-US"/>
          </a:p>
        </p:txBody>
      </p:sp>
      <p:sp>
        <p:nvSpPr>
          <p:cNvPr id="9" name="Rectangle 8"/>
          <p:cNvSpPr/>
          <p:nvPr/>
        </p:nvSpPr>
        <p:spPr>
          <a:xfrm>
            <a:off x="152400" y="6367046"/>
            <a:ext cx="88120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Tartu 2015-11-12                  “Aviation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Industry Perspective in Lithuania </a:t>
            </a:r>
            <a:endParaRPr lang="lt-L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66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6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lt-LT" sz="2400" dirty="0">
                <a:latin typeface="Arial" charset="0"/>
                <a:cs typeface="Arial" charset="0"/>
              </a:rPr>
              <a:t>Avionics Laboratory</a:t>
            </a:r>
            <a:endParaRPr lang="lt-LT" altLang="lt-LT" sz="2400" dirty="0">
              <a:latin typeface="Arial" charset="0"/>
              <a:cs typeface="Arial" charset="0"/>
            </a:endParaRPr>
          </a:p>
        </p:txBody>
      </p:sp>
      <p:pic>
        <p:nvPicPr>
          <p:cNvPr id="32772" name="Picture 2" descr="C:\Users\Ramūnas\Desktop\SPIC leidinys\SPIC leidinys\Nuotraukos\Laboratorija-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4714" y="1456032"/>
            <a:ext cx="3118862" cy="1866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2776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8653953"/>
              </p:ext>
            </p:extLst>
          </p:nvPr>
        </p:nvGraphicFramePr>
        <p:xfrm>
          <a:off x="5263235" y="990600"/>
          <a:ext cx="3676650" cy="4656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52" name="Visio" r:id="rId4" imgW="8026692" imgH="9034677" progId="Visio.Drawing.11">
                  <p:embed/>
                </p:oleObj>
              </mc:Choice>
              <mc:Fallback>
                <p:oleObj name="Visio" r:id="rId4" imgW="8026692" imgH="9034677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63235" y="990600"/>
                        <a:ext cx="3676650" cy="4656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41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800000">
            <a:off x="7145614" y="4641207"/>
            <a:ext cx="417051" cy="29507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1140000" lon="1800000" rev="54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D:\Dariaus\FOTO\UAV 2010-11-24\AGAI-03-uav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862" y="1524000"/>
            <a:ext cx="2755205" cy="169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D:\Dariaus\FOTO\UAV 2010-11-24\AGAI-03-uav-1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44" y="2057400"/>
            <a:ext cx="2792226" cy="1862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33251" y="3550701"/>
            <a:ext cx="3301447" cy="247608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7C208D-6FAF-4119-95F4-5F6BD684AC7A}" type="slidenum">
              <a:rPr lang="en-US" altLang="en-US" smtClean="0"/>
              <a:pPr/>
              <a:t>22</a:t>
            </a:fld>
            <a:endParaRPr lang="en-US" altLang="en-US"/>
          </a:p>
        </p:txBody>
      </p:sp>
      <p:sp>
        <p:nvSpPr>
          <p:cNvPr id="12" name="Rectangle 11"/>
          <p:cNvSpPr/>
          <p:nvPr/>
        </p:nvSpPr>
        <p:spPr>
          <a:xfrm>
            <a:off x="152400" y="6367046"/>
            <a:ext cx="88120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Tartu 2015-11-12                  “Aviation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Industry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Perspective</a:t>
            </a:r>
            <a:r>
              <a:rPr lang="lt-LT" sz="1600" dirty="0" smtClean="0">
                <a:solidFill>
                  <a:schemeClr val="bg1">
                    <a:lumMod val="50000"/>
                  </a:schemeClr>
                </a:solidFill>
              </a:rPr>
              <a:t>s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in Lithuania </a:t>
            </a:r>
            <a:endParaRPr lang="lt-L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35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lt-LT" altLang="lt-LT" sz="2400" dirty="0">
                <a:latin typeface="Arial" charset="0"/>
                <a:cs typeface="Arial" charset="0"/>
              </a:rPr>
              <a:t>Kyviškės </a:t>
            </a:r>
            <a:r>
              <a:rPr lang="en-US" altLang="lt-LT" sz="2400" dirty="0">
                <a:latin typeface="Arial" charset="0"/>
                <a:cs typeface="Arial" charset="0"/>
              </a:rPr>
              <a:t>airfield</a:t>
            </a:r>
          </a:p>
        </p:txBody>
      </p:sp>
      <p:pic>
        <p:nvPicPr>
          <p:cNvPr id="27651" name="Picture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" y="1306513"/>
            <a:ext cx="8566150" cy="4762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7C208D-6FAF-4119-95F4-5F6BD684AC7A}" type="slidenum">
              <a:rPr lang="en-US" altLang="en-US" smtClean="0"/>
              <a:pPr/>
              <a:t>23</a:t>
            </a:fld>
            <a:endParaRPr lang="en-US" altLang="en-US"/>
          </a:p>
        </p:txBody>
      </p:sp>
      <p:sp>
        <p:nvSpPr>
          <p:cNvPr id="5" name="Rectangle 4"/>
          <p:cNvSpPr/>
          <p:nvPr/>
        </p:nvSpPr>
        <p:spPr>
          <a:xfrm>
            <a:off x="152400" y="6367046"/>
            <a:ext cx="88120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Tartu 2015-11-12                  “Aviation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Industry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Perspective</a:t>
            </a:r>
            <a:r>
              <a:rPr lang="lt-LT" sz="1600" dirty="0" smtClean="0">
                <a:solidFill>
                  <a:schemeClr val="bg1">
                    <a:lumMod val="50000"/>
                  </a:schemeClr>
                </a:solidFill>
              </a:rPr>
              <a:t>s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in Lithuania </a:t>
            </a:r>
            <a:endParaRPr lang="lt-L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15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914400"/>
            <a:ext cx="79248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altLang="lt-LT" sz="2400">
                <a:latin typeface="Arial" charset="0"/>
                <a:cs typeface="Arial" charset="0"/>
              </a:rPr>
              <a:t>Flight Training Base</a:t>
            </a:r>
          </a:p>
        </p:txBody>
      </p:sp>
      <p:pic>
        <p:nvPicPr>
          <p:cNvPr id="4" name="Picture 2" descr="C:\Users\Ramūnas\Desktop\SPIC leidinys\SPIC leidinys\Nuotraukos\IMGP184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27"/>
          <a:stretch/>
        </p:blipFill>
        <p:spPr bwMode="auto">
          <a:xfrm>
            <a:off x="5715062" y="4648200"/>
            <a:ext cx="2895601" cy="1718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C:\Users\Ramūnas\Desktop\SPIC leidinys\SPIC leidinys\Nuotraukos\IMGP114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56"/>
          <a:stretch/>
        </p:blipFill>
        <p:spPr bwMode="auto">
          <a:xfrm>
            <a:off x="5386388" y="962027"/>
            <a:ext cx="3224212" cy="2186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685801" y="990601"/>
            <a:ext cx="3228976" cy="2186607"/>
            <a:chOff x="5773737" y="4114799"/>
            <a:chExt cx="3228976" cy="2186607"/>
          </a:xfrm>
        </p:grpSpPr>
        <p:pic>
          <p:nvPicPr>
            <p:cNvPr id="6" name="Picture 2" descr="Vilnius Gediminas Technical University Is the First in Lithuania to Train Helicopter Pilots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8501" y="4114800"/>
              <a:ext cx="3224212" cy="21866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7" descr="D:\Dariaus\FOTO\1217 MALUNSPARNIAI\DSC_3999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3737" y="4114799"/>
              <a:ext cx="1361471" cy="904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7C208D-6FAF-4119-95F4-5F6BD684AC7A}" type="slidenum">
              <a:rPr lang="en-US" altLang="en-US" smtClean="0"/>
              <a:pPr/>
              <a:t>24</a:t>
            </a:fld>
            <a:endParaRPr lang="en-US" altLang="en-US"/>
          </a:p>
        </p:txBody>
      </p:sp>
      <p:sp>
        <p:nvSpPr>
          <p:cNvPr id="10" name="Rectangle 9"/>
          <p:cNvSpPr/>
          <p:nvPr/>
        </p:nvSpPr>
        <p:spPr>
          <a:xfrm>
            <a:off x="152400" y="6367046"/>
            <a:ext cx="88120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Tartu 2015-11-12                  “Aviation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Industry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Perspective</a:t>
            </a:r>
            <a:r>
              <a:rPr lang="lt-LT" sz="1600" dirty="0" smtClean="0">
                <a:solidFill>
                  <a:schemeClr val="bg1">
                    <a:lumMod val="50000"/>
                  </a:schemeClr>
                </a:solidFill>
              </a:rPr>
              <a:t>s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in Lithuania </a:t>
            </a:r>
            <a:endParaRPr lang="lt-L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485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altLang="lt-LT" sz="2400">
                <a:latin typeface="Arial" charset="0"/>
                <a:cs typeface="Arial" charset="0"/>
              </a:rPr>
              <a:t>Flight Simulator FNTP II MCC</a:t>
            </a:r>
            <a:endParaRPr lang="lt-LT" altLang="lt-LT" sz="2400">
              <a:latin typeface="Arial" charset="0"/>
              <a:cs typeface="Arial" charset="0"/>
            </a:endParaRPr>
          </a:p>
        </p:txBody>
      </p:sp>
      <p:pic>
        <p:nvPicPr>
          <p:cNvPr id="2662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066800"/>
            <a:ext cx="6994525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7C208D-6FAF-4119-95F4-5F6BD684AC7A}" type="slidenum">
              <a:rPr lang="en-US" altLang="en-US" smtClean="0"/>
              <a:pPr/>
              <a:t>25</a:t>
            </a:fld>
            <a:endParaRPr lang="en-US" altLang="en-US"/>
          </a:p>
        </p:txBody>
      </p:sp>
      <p:sp>
        <p:nvSpPr>
          <p:cNvPr id="5" name="Rectangle 4"/>
          <p:cNvSpPr/>
          <p:nvPr/>
        </p:nvSpPr>
        <p:spPr>
          <a:xfrm>
            <a:off x="152400" y="6367046"/>
            <a:ext cx="88120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Tartu 2015-11-12                  “Aviation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Industry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Perspective</a:t>
            </a:r>
            <a:r>
              <a:rPr lang="lt-LT" sz="1600" dirty="0" smtClean="0">
                <a:solidFill>
                  <a:schemeClr val="bg1">
                    <a:lumMod val="50000"/>
                  </a:schemeClr>
                </a:solidFill>
              </a:rPr>
              <a:t>s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in Lithuania </a:t>
            </a:r>
            <a:endParaRPr lang="lt-L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964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6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altLang="lt-LT" sz="2400">
                <a:latin typeface="Arial" charset="0"/>
                <a:cs typeface="Arial" charset="0"/>
              </a:rPr>
              <a:t>ATC Simulators</a:t>
            </a:r>
            <a:endParaRPr lang="lt-LT" altLang="lt-LT" sz="2400">
              <a:latin typeface="Arial" charset="0"/>
              <a:cs typeface="Arial" charset="0"/>
            </a:endParaRPr>
          </a:p>
        </p:txBody>
      </p:sp>
      <p:pic>
        <p:nvPicPr>
          <p:cNvPr id="19459" name="Picture 2" descr="C:\Users\Ramūnas\Desktop\SPIC leidinys\SPIC leidinys\Nuotraukos\PB1200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712913"/>
            <a:ext cx="3573463" cy="209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3" descr="C:\Users\Ramūnas\Desktop\SPIC leidinys\SPIC leidinys\Paveikslai_nuotraukos\Skrydžių valdymas\svpb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638" y="1708150"/>
            <a:ext cx="3325812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Placeholder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886200"/>
            <a:ext cx="496887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Placeholder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712913"/>
            <a:ext cx="1897063" cy="440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7C208D-6FAF-4119-95F4-5F6BD684AC7A}" type="slidenum">
              <a:rPr lang="en-US" altLang="en-US" smtClean="0"/>
              <a:pPr/>
              <a:t>26</a:t>
            </a:fld>
            <a:endParaRPr lang="en-US" altLang="en-US"/>
          </a:p>
        </p:txBody>
      </p:sp>
      <p:sp>
        <p:nvSpPr>
          <p:cNvPr id="8" name="Rectangle 7"/>
          <p:cNvSpPr/>
          <p:nvPr/>
        </p:nvSpPr>
        <p:spPr>
          <a:xfrm>
            <a:off x="152400" y="6367046"/>
            <a:ext cx="88120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Tartu 2015-11-12                  “Aviation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Industry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Perspective</a:t>
            </a:r>
            <a:r>
              <a:rPr lang="lt-LT" sz="1600" dirty="0" smtClean="0">
                <a:solidFill>
                  <a:schemeClr val="bg1">
                    <a:lumMod val="50000"/>
                  </a:schemeClr>
                </a:solidFill>
              </a:rPr>
              <a:t>s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in Lithuania </a:t>
            </a:r>
            <a:endParaRPr lang="lt-L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23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lt-LT" sz="2400" b="1" dirty="0">
                <a:latin typeface="Arial" charset="0"/>
                <a:cs typeface="Arial" charset="0"/>
              </a:rPr>
              <a:t>Aerodynamic design of high performance UAV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idx="1"/>
          </p:nvPr>
        </p:nvSpPr>
        <p:spPr>
          <a:xfrm>
            <a:off x="395536" y="1066800"/>
            <a:ext cx="4465677" cy="5242520"/>
          </a:xfrm>
        </p:spPr>
        <p:txBody>
          <a:bodyPr/>
          <a:lstStyle/>
          <a:p>
            <a:pPr lvl="1">
              <a:buFontTx/>
              <a:buChar char="•"/>
            </a:pPr>
            <a:r>
              <a:rPr lang="en-US" altLang="lt-LT" sz="2000" dirty="0"/>
              <a:t>UAV airfoil</a:t>
            </a:r>
            <a:r>
              <a:rPr lang="lt-LT" altLang="lt-LT" sz="2000" dirty="0"/>
              <a:t>s</a:t>
            </a:r>
            <a:r>
              <a:rPr lang="en-US" altLang="lt-LT" sz="2000" dirty="0"/>
              <a:t> characteristics (</a:t>
            </a:r>
            <a:r>
              <a:rPr lang="en-US" altLang="lt-LT" sz="2000" dirty="0" err="1"/>
              <a:t>Eppler</a:t>
            </a:r>
            <a:r>
              <a:rPr lang="en-US" altLang="lt-LT" sz="2000" dirty="0"/>
              <a:t>-program, </a:t>
            </a:r>
            <a:r>
              <a:rPr lang="lt-LT" altLang="lt-LT" sz="2000" dirty="0"/>
              <a:t>XFOIL, </a:t>
            </a:r>
            <a:r>
              <a:rPr lang="en-US" altLang="lt-LT" sz="2000" dirty="0"/>
              <a:t>RFOIL, </a:t>
            </a:r>
            <a:r>
              <a:rPr lang="lt-LT" altLang="lt-LT" sz="2000" dirty="0"/>
              <a:t>MSES)</a:t>
            </a:r>
            <a:endParaRPr lang="en-US" altLang="lt-LT" sz="2000" dirty="0"/>
          </a:p>
          <a:p>
            <a:pPr lvl="1">
              <a:buFontTx/>
              <a:buChar char="•"/>
            </a:pPr>
            <a:r>
              <a:rPr lang="en-US" altLang="lt-LT" sz="2000" dirty="0"/>
              <a:t>UAV stability and control (VLA, VLAERO)</a:t>
            </a:r>
          </a:p>
          <a:p>
            <a:pPr lvl="1">
              <a:buFontTx/>
              <a:buChar char="•"/>
            </a:pPr>
            <a:r>
              <a:rPr lang="en-US" altLang="lt-LT" sz="2000" dirty="0"/>
              <a:t>UAV wing and plane 3-D configuration (PSW</a:t>
            </a:r>
            <a:r>
              <a:rPr lang="lt-LT" altLang="lt-LT" sz="2000" dirty="0"/>
              <a:t>, KK-</a:t>
            </a:r>
            <a:r>
              <a:rPr lang="lt-LT" altLang="lt-LT" sz="2000" dirty="0" err="1"/>
              <a:t>Aero</a:t>
            </a:r>
            <a:r>
              <a:rPr lang="lt-LT" altLang="lt-LT" sz="2000" dirty="0"/>
              <a:t>)</a:t>
            </a:r>
            <a:endParaRPr lang="en-US" altLang="lt-LT" sz="2000" dirty="0"/>
          </a:p>
          <a:p>
            <a:pPr lvl="1">
              <a:buFontTx/>
              <a:buChar char="•"/>
            </a:pPr>
            <a:r>
              <a:rPr lang="en-US" altLang="lt-LT" sz="2000" dirty="0"/>
              <a:t>Computational Fluid Dynamics (CFD) analysis (Fluent)</a:t>
            </a:r>
          </a:p>
          <a:p>
            <a:endParaRPr lang="en-US" altLang="lt-LT" sz="2000" dirty="0"/>
          </a:p>
        </p:txBody>
      </p:sp>
      <p:pic>
        <p:nvPicPr>
          <p:cNvPr id="43012" name="Picture 4" descr="17a8_cp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077072"/>
            <a:ext cx="3685674" cy="2184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3" name="Picture 5" descr="FX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122" y="3645024"/>
            <a:ext cx="3864350" cy="2739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6" descr="f6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213" y="959892"/>
            <a:ext cx="3815243" cy="2540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7C208D-6FAF-4119-95F4-5F6BD684AC7A}" type="slidenum">
              <a:rPr lang="en-US" altLang="en-US" smtClean="0"/>
              <a:pPr/>
              <a:t>27</a:t>
            </a:fld>
            <a:endParaRPr lang="en-US" altLang="en-US"/>
          </a:p>
        </p:txBody>
      </p:sp>
      <p:sp>
        <p:nvSpPr>
          <p:cNvPr id="8" name="Rectangle 7"/>
          <p:cNvSpPr/>
          <p:nvPr/>
        </p:nvSpPr>
        <p:spPr>
          <a:xfrm>
            <a:off x="152400" y="6367046"/>
            <a:ext cx="88120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Tartu 2015-11-12                  “Aviation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Industry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Perspective</a:t>
            </a:r>
            <a:r>
              <a:rPr lang="lt-LT" sz="1600" dirty="0" smtClean="0">
                <a:solidFill>
                  <a:schemeClr val="bg1">
                    <a:lumMod val="50000"/>
                  </a:schemeClr>
                </a:solidFill>
              </a:rPr>
              <a:t>s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in Lithuania </a:t>
            </a:r>
            <a:endParaRPr lang="lt-L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97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5" name="Picture 1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53"/>
          <a:stretch/>
        </p:blipFill>
        <p:spPr bwMode="auto">
          <a:xfrm>
            <a:off x="3578344" y="2768124"/>
            <a:ext cx="2036522" cy="188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lt-LT" altLang="lt-LT" sz="2400" dirty="0">
                <a:latin typeface="Arial" charset="0"/>
                <a:cs typeface="Arial" charset="0"/>
              </a:rPr>
              <a:t>UAV</a:t>
            </a:r>
            <a:r>
              <a:rPr lang="en-GB" altLang="lt-LT" sz="2400" dirty="0">
                <a:latin typeface="Arial" charset="0"/>
                <a:cs typeface="Arial" charset="0"/>
              </a:rPr>
              <a:t> control process analysis</a:t>
            </a:r>
            <a:endParaRPr lang="lt-LT" sz="2400" dirty="0">
              <a:latin typeface="Arial" charset="0"/>
              <a:cs typeface="Arial" charset="0"/>
            </a:endParaRPr>
          </a:p>
        </p:txBody>
      </p:sp>
      <p:pic>
        <p:nvPicPr>
          <p:cNvPr id="2050" name="Picture 2" descr="https://encrypted-tbn2.gstatic.com/images?q=tbn:ANd9GcQgsvhRLNMx_j4EMwNV6mr7jfBHr6ZhmdP1tSbr0zj7NX4ca0bLw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332" y="4172905"/>
            <a:ext cx="2187052" cy="632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144564"/>
            <a:ext cx="1728192" cy="1300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2417351" y="4365104"/>
            <a:ext cx="1160993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endCxn id="2050" idx="1"/>
          </p:cNvCxnSpPr>
          <p:nvPr/>
        </p:nvCxnSpPr>
        <p:spPr>
          <a:xfrm>
            <a:off x="5580112" y="4489007"/>
            <a:ext cx="26122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1"/>
          <p:cNvSpPr>
            <a:spLocks noGrp="1" noChangeArrowheads="1"/>
          </p:cNvSpPr>
          <p:nvPr>
            <p:ph idx="1"/>
          </p:nvPr>
        </p:nvSpPr>
        <p:spPr>
          <a:xfrm>
            <a:off x="5724128" y="980728"/>
            <a:ext cx="3384376" cy="3268737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lt-LT" sz="2400" dirty="0" smtClean="0"/>
              <a:t>Design of UAV guidance and control algorithm and analysis; </a:t>
            </a:r>
          </a:p>
          <a:p>
            <a:pPr>
              <a:lnSpc>
                <a:spcPct val="80000"/>
              </a:lnSpc>
            </a:pPr>
            <a:endParaRPr lang="en-US" altLang="lt-LT" sz="600" dirty="0" smtClean="0"/>
          </a:p>
          <a:p>
            <a:pPr>
              <a:lnSpc>
                <a:spcPct val="80000"/>
              </a:lnSpc>
            </a:pPr>
            <a:r>
              <a:rPr lang="en-US" altLang="lt-LT" sz="2400" dirty="0" smtClean="0"/>
              <a:t>Design of UAV </a:t>
            </a:r>
            <a:r>
              <a:rPr lang="en-US" altLang="lt-LT" sz="2400" dirty="0"/>
              <a:t>integrated system health </a:t>
            </a:r>
            <a:r>
              <a:rPr lang="en-US" altLang="lt-LT" sz="2400" dirty="0" smtClean="0"/>
              <a:t>management methods; </a:t>
            </a:r>
          </a:p>
          <a:p>
            <a:pPr>
              <a:lnSpc>
                <a:spcPct val="80000"/>
              </a:lnSpc>
            </a:pPr>
            <a:endParaRPr lang="en-US" altLang="lt-LT" sz="600" dirty="0"/>
          </a:p>
          <a:p>
            <a:pPr>
              <a:lnSpc>
                <a:spcPct val="80000"/>
              </a:lnSpc>
            </a:pPr>
            <a:r>
              <a:rPr lang="en-US" altLang="lt-LT" sz="2400" dirty="0" smtClean="0"/>
              <a:t>UAV </a:t>
            </a:r>
            <a:r>
              <a:rPr lang="en-US" altLang="lt-LT" sz="2400" dirty="0"/>
              <a:t>HIL testing</a:t>
            </a:r>
            <a:r>
              <a:rPr lang="en-US" altLang="lt-LT" sz="2400" dirty="0" smtClean="0"/>
              <a:t>;</a:t>
            </a:r>
            <a:endParaRPr lang="en-US" altLang="lt-LT" sz="2400" dirty="0"/>
          </a:p>
        </p:txBody>
      </p:sp>
      <p:sp>
        <p:nvSpPr>
          <p:cNvPr id="24" name="Rectangle 23"/>
          <p:cNvSpPr/>
          <p:nvPr/>
        </p:nvSpPr>
        <p:spPr>
          <a:xfrm>
            <a:off x="384736" y="2366305"/>
            <a:ext cx="2690771" cy="908363"/>
          </a:xfrm>
          <a:prstGeom prst="rect">
            <a:avLst/>
          </a:prstGeom>
          <a:noFill/>
          <a:ln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pic>
        <p:nvPicPr>
          <p:cNvPr id="28" name="Picture 2" descr="http://wiki.ardupilot-mega.googlecode.com/git/images/ArduPilotMegaImages/sys_diag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3" t="16496" r="84564" b="28992"/>
          <a:stretch/>
        </p:blipFill>
        <p:spPr bwMode="auto">
          <a:xfrm>
            <a:off x="513712" y="1096367"/>
            <a:ext cx="771755" cy="1211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http://wiki.ardupilot-mega.googlecode.com/git/images/ArduPilotMegaImages/sys_diag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4" t="38713" r="66753" b="40292"/>
          <a:stretch/>
        </p:blipFill>
        <p:spPr bwMode="auto">
          <a:xfrm>
            <a:off x="1614601" y="1422594"/>
            <a:ext cx="833777" cy="572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9" descr="http://wiki.ardupilot-mega.googlecode.com/git/images/ArduPilotMegaImages/sys_diag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60" t="37455" r="7057" b="37867"/>
          <a:stretch/>
        </p:blipFill>
        <p:spPr bwMode="auto">
          <a:xfrm>
            <a:off x="3511430" y="1200049"/>
            <a:ext cx="1348602" cy="100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 descr="D:\DOKTORANTURA\Disertacija\paveikslai.emf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3" r="33466"/>
          <a:stretch/>
        </p:blipFill>
        <p:spPr bwMode="auto">
          <a:xfrm>
            <a:off x="398912" y="2366305"/>
            <a:ext cx="2690770" cy="90836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33" name="Straight Arrow Connector 32"/>
          <p:cNvCxnSpPr>
            <a:stCxn id="29" idx="2"/>
          </p:cNvCxnSpPr>
          <p:nvPr/>
        </p:nvCxnSpPr>
        <p:spPr>
          <a:xfrm>
            <a:off x="2031490" y="1995559"/>
            <a:ext cx="0" cy="37074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2894181" y="2978367"/>
            <a:ext cx="617249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V="1">
            <a:off x="4139952" y="2206356"/>
            <a:ext cx="0" cy="56176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1296786" y="1744921"/>
            <a:ext cx="317815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289187" y="1096367"/>
            <a:ext cx="2180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Hardware in the loop </a:t>
            </a:r>
            <a:endParaRPr lang="lt-LT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422647" y="3319298"/>
                <a:ext cx="2349153" cy="2797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lt-LT" sz="1200" i="1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lt-LT" sz="1200" i="1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lt-LT" sz="1200" i="1">
                              <a:latin typeface="Cambria Math"/>
                            </a:rPr>
                            <m:t>𝑃</m:t>
                          </m:r>
                        </m:sub>
                        <m:sup>
                          <m:r>
                            <a:rPr lang="lt-LT" sz="1200">
                              <a:latin typeface="Cambria Math"/>
                            </a:rPr>
                            <m:t>+</m:t>
                          </m:r>
                        </m:sup>
                      </m:sSubSup>
                      <m:r>
                        <a:rPr lang="lt-LT" sz="1200">
                          <a:latin typeface="Cambria Math"/>
                        </a:rPr>
                        <m:t>= </m:t>
                      </m:r>
                      <m:sSub>
                        <m:sSubPr>
                          <m:ctrlPr>
                            <a:rPr lang="lt-LT" sz="12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lt-LT" sz="1200" i="1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lt-LT" sz="1200" i="1">
                              <a:latin typeface="Cambria Math"/>
                            </a:rPr>
                            <m:t>𝑃</m:t>
                          </m:r>
                        </m:sub>
                      </m:sSub>
                      <m:d>
                        <m:dPr>
                          <m:begChr m:val="{"/>
                          <m:endChr m:val="}"/>
                          <m:ctrlPr>
                            <a:rPr lang="lt-LT" sz="1200" i="1">
                              <a:latin typeface="Cambria Math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lt-LT" sz="1200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lt-LT" sz="1200" i="1">
                                  <a:latin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lt-LT" sz="1200">
                                  <a:latin typeface="Cambria Math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lt-LT" sz="1200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lt-LT" sz="1200">
                                  <a:latin typeface="Cambria Math"/>
                                </a:rPr>
                                <m:t>1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lt-LT" sz="1200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lt-LT" sz="1200" i="1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lt-LT" sz="1200">
                                  <a:latin typeface="Cambria Math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lt-LT" sz="1200">
                                  <a:latin typeface="Cambria Math"/>
                                </a:rPr>
                                <m:t>+</m:t>
                              </m:r>
                            </m:sup>
                          </m:sSubSup>
                          <m:r>
                            <a:rPr lang="lt-LT" sz="1200">
                              <a:latin typeface="Cambria Math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lt-LT" sz="1200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lt-LT" sz="1200" i="1">
                                  <a:latin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lt-LT" sz="1200">
                                  <a:latin typeface="Cambria Math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lt-LT" sz="1200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lt-LT" sz="1200">
                                  <a:latin typeface="Cambria Math"/>
                                </a:rPr>
                                <m:t>1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lt-LT" sz="1200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lt-LT" sz="1200" i="1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lt-LT" sz="1200">
                                  <a:latin typeface="Cambria Math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lt-LT" sz="1200">
                                  <a:latin typeface="Cambria Math"/>
                                </a:rPr>
                                <m:t>+</m:t>
                              </m:r>
                            </m:sup>
                          </m:sSubSup>
                          <m:r>
                            <a:rPr lang="lt-LT" sz="1200">
                              <a:latin typeface="Cambria Math"/>
                            </a:rPr>
                            <m:t>+ ⋯+</m:t>
                          </m:r>
                          <m:sSubSup>
                            <m:sSubSupPr>
                              <m:ctrlPr>
                                <a:rPr lang="lt-LT" sz="1200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lt-LT" sz="1200" i="1">
                                  <a:latin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lt-LT" sz="1200" i="1">
                                  <a:latin typeface="Cambria Math"/>
                                </a:rPr>
                                <m:t>𝑁</m:t>
                              </m:r>
                            </m:sub>
                            <m:sup>
                              <m:r>
                                <a:rPr lang="lt-LT" sz="1200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lt-LT" sz="1200">
                                  <a:latin typeface="Cambria Math"/>
                                </a:rPr>
                                <m:t>1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lt-LT" sz="1200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lt-LT" sz="1200" i="1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lt-LT" sz="1200" i="1">
                                  <a:latin typeface="Cambria Math"/>
                                </a:rPr>
                                <m:t>𝑁</m:t>
                              </m:r>
                            </m:sub>
                            <m:sup>
                              <m:r>
                                <a:rPr lang="lt-LT" sz="1200">
                                  <a:latin typeface="Cambria Math"/>
                                </a:rPr>
                                <m:t>+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lt-LT" sz="1200" dirty="0"/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647" y="3319298"/>
                <a:ext cx="2349153" cy="279757"/>
              </a:xfrm>
              <a:prstGeom prst="rect">
                <a:avLst/>
              </a:prstGeom>
              <a:blipFill rotWithShape="1">
                <a:blip r:embed="rId7"/>
                <a:stretch>
                  <a:fillRect r="-17358"/>
                </a:stretch>
              </a:blipFill>
            </p:spPr>
            <p:txBody>
              <a:bodyPr/>
              <a:lstStyle/>
              <a:p>
                <a:r>
                  <a:rPr lang="lt-L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/>
              <p:cNvSpPr/>
              <p:nvPr/>
            </p:nvSpPr>
            <p:spPr>
              <a:xfrm>
                <a:off x="398832" y="3501008"/>
                <a:ext cx="1780710" cy="2793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lt-LT" sz="1200" i="1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lt-LT" sz="1200" i="1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lt-LT" sz="1200" i="1">
                              <a:latin typeface="Cambria Math"/>
                            </a:rPr>
                            <m:t>𝑃</m:t>
                          </m:r>
                        </m:sub>
                        <m:sup>
                          <m:r>
                            <a:rPr lang="lt-LT" sz="1200" i="1">
                              <a:latin typeface="Cambria Math"/>
                            </a:rPr>
                            <m:t>−</m:t>
                          </m:r>
                          <m:r>
                            <a:rPr lang="lt-LT" sz="1200">
                              <a:latin typeface="Cambria Math"/>
                            </a:rPr>
                            <m:t>1</m:t>
                          </m:r>
                        </m:sup>
                      </m:sSubSup>
                      <m:r>
                        <a:rPr lang="lt-LT" sz="1200">
                          <a:latin typeface="Cambria Math"/>
                        </a:rPr>
                        <m:t>= </m:t>
                      </m:r>
                      <m:sSubSup>
                        <m:sSubSupPr>
                          <m:ctrlPr>
                            <a:rPr lang="lt-LT" sz="1200" i="1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lt-LT" sz="1200" i="1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lt-LT" sz="1200">
                              <a:latin typeface="Cambria Math"/>
                            </a:rPr>
                            <m:t>1</m:t>
                          </m:r>
                        </m:sub>
                        <m:sup>
                          <m:r>
                            <a:rPr lang="lt-LT" sz="1200" i="1">
                              <a:latin typeface="Cambria Math"/>
                            </a:rPr>
                            <m:t>−</m:t>
                          </m:r>
                          <m:r>
                            <a:rPr lang="lt-LT" sz="1200">
                              <a:latin typeface="Cambria Math"/>
                            </a:rPr>
                            <m:t>1</m:t>
                          </m:r>
                        </m:sup>
                      </m:sSubSup>
                      <m:r>
                        <a:rPr lang="lt-LT" sz="1200">
                          <a:latin typeface="Cambria Math"/>
                        </a:rPr>
                        <m:t>+</m:t>
                      </m:r>
                      <m:sSubSup>
                        <m:sSubSupPr>
                          <m:ctrlPr>
                            <a:rPr lang="lt-LT" sz="1200" i="1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lt-LT" sz="1200" i="1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lt-LT" sz="1200">
                              <a:latin typeface="Cambria Math"/>
                            </a:rPr>
                            <m:t>2</m:t>
                          </m:r>
                        </m:sub>
                        <m:sup>
                          <m:r>
                            <a:rPr lang="lt-LT" sz="1200" i="1">
                              <a:latin typeface="Cambria Math"/>
                            </a:rPr>
                            <m:t>−</m:t>
                          </m:r>
                          <m:r>
                            <a:rPr lang="lt-LT" sz="1200">
                              <a:latin typeface="Cambria Math"/>
                            </a:rPr>
                            <m:t>1</m:t>
                          </m:r>
                        </m:sup>
                      </m:sSubSup>
                      <m:r>
                        <a:rPr lang="lt-LT" sz="1200">
                          <a:latin typeface="Cambria Math"/>
                        </a:rPr>
                        <m:t>+ ⋯+ </m:t>
                      </m:r>
                      <m:sSubSup>
                        <m:sSubSupPr>
                          <m:ctrlPr>
                            <a:rPr lang="lt-LT" sz="1200" i="1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lt-LT" sz="1200" i="1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lt-LT" sz="1200" i="1">
                              <a:latin typeface="Cambria Math"/>
                            </a:rPr>
                            <m:t>𝑁</m:t>
                          </m:r>
                        </m:sub>
                        <m:sup>
                          <m:r>
                            <a:rPr lang="lt-LT" sz="1200" i="1">
                              <a:latin typeface="Cambria Math"/>
                            </a:rPr>
                            <m:t>−</m:t>
                          </m:r>
                          <m:r>
                            <a:rPr lang="lt-LT" sz="1200">
                              <a:latin typeface="Cambria Math"/>
                            </a:rPr>
                            <m:t>1</m:t>
                          </m:r>
                        </m:sup>
                      </m:sSubSup>
                    </m:oMath>
                  </m:oMathPara>
                </a14:m>
                <a:endParaRPr lang="lt-LT" sz="1200" dirty="0"/>
              </a:p>
            </p:txBody>
          </p:sp>
        </mc:Choice>
        <mc:Fallback xmlns="">
          <p:sp>
            <p:nvSpPr>
              <p:cNvPr id="45" name="Rectangle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832" y="3501008"/>
                <a:ext cx="1780710" cy="279307"/>
              </a:xfrm>
              <a:prstGeom prst="rect">
                <a:avLst/>
              </a:prstGeom>
              <a:blipFill rotWithShape="1">
                <a:blip r:embed="rId8"/>
                <a:stretch>
                  <a:fillRect r="-17406"/>
                </a:stretch>
              </a:blipFill>
            </p:spPr>
            <p:txBody>
              <a:bodyPr/>
              <a:lstStyle/>
              <a:p>
                <a:r>
                  <a:rPr lang="lt-L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/>
              <p:cNvSpPr/>
              <p:nvPr/>
            </p:nvSpPr>
            <p:spPr>
              <a:xfrm>
                <a:off x="413905" y="3722935"/>
                <a:ext cx="2270005" cy="2821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lt-LT" sz="12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lt-LT" sz="1200" i="1">
                              <a:latin typeface="Cambria Math"/>
                            </a:rPr>
                            <m:t>𝑆</m:t>
                          </m:r>
                        </m:e>
                        <m:sub>
                          <m:r>
                            <a:rPr lang="lt-LT" sz="1200" i="1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lt-LT" sz="1200" i="1">
                          <a:latin typeface="Cambria Math"/>
                        </a:rPr>
                        <m:t>= </m:t>
                      </m:r>
                      <m:sSup>
                        <m:sSupPr>
                          <m:ctrlPr>
                            <a:rPr lang="lt-LT" sz="12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lt-LT" sz="1200" i="1">
                                  <a:latin typeface="Cambria Math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lt-LT" sz="1200" i="1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lt-LT" sz="1200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lt-LT" sz="1200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lt-LT" sz="1200" i="1">
                                      <a:latin typeface="Cambria Math"/>
                                    </a:rPr>
                                    <m:t>+</m:t>
                                  </m:r>
                                </m:sup>
                              </m:sSubSup>
                              <m:r>
                                <a:rPr lang="lt-LT" sz="1200" i="1">
                                  <a:latin typeface="Cambria Math"/>
                                </a:rPr>
                                <m:t>− </m:t>
                              </m:r>
                              <m:sSubSup>
                                <m:sSubSupPr>
                                  <m:ctrlPr>
                                    <a:rPr lang="lt-LT" sz="1200" i="1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lt-LT" sz="1200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lt-LT" sz="1200" i="1">
                                      <a:latin typeface="Cambria Math"/>
                                    </a:rPr>
                                    <m:t>𝑃</m:t>
                                  </m:r>
                                </m:sub>
                                <m:sup>
                                  <m:r>
                                    <a:rPr lang="lt-LT" sz="1200" i="1">
                                      <a:latin typeface="Cambria Math"/>
                                    </a:rPr>
                                    <m:t>+</m:t>
                                  </m:r>
                                </m:sup>
                              </m:sSubSup>
                            </m:e>
                          </m:d>
                        </m:e>
                        <m:sup>
                          <m:r>
                            <a:rPr lang="lt-LT" sz="1200" i="1">
                              <a:latin typeface="Cambria Math"/>
                            </a:rPr>
                            <m:t>𝑇</m:t>
                          </m:r>
                        </m:sup>
                      </m:sSup>
                      <m:sSup>
                        <m:sSupPr>
                          <m:ctrlPr>
                            <a:rPr lang="lt-LT" sz="12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lt-LT" sz="1200" i="1"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lt-LT" sz="12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lt-LT" sz="1200" i="1">
                                      <a:latin typeface="Cambria Math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lt-LT" sz="1200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lt-LT" sz="1200" i="1">
                                  <a:latin typeface="Cambria Math"/>
                                </a:rPr>
                                <m:t>+ </m:t>
                              </m:r>
                              <m:sSub>
                                <m:sSubPr>
                                  <m:ctrlPr>
                                    <a:rPr lang="lt-LT" sz="12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lt-LT" sz="1200" i="1">
                                      <a:latin typeface="Cambria Math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lt-LT" sz="1200" i="1">
                                      <a:latin typeface="Cambria Math"/>
                                    </a:rPr>
                                    <m:t>𝑃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lt-LT" sz="1200" i="1">
                              <a:latin typeface="Cambria Math"/>
                            </a:rPr>
                            <m:t>−1</m:t>
                          </m:r>
                        </m:sup>
                      </m:sSup>
                      <m:r>
                        <a:rPr lang="lt-LT" sz="1200" i="1">
                          <a:latin typeface="Cambria Math"/>
                        </a:rPr>
                        <m:t>(</m:t>
                      </m:r>
                      <m:sSubSup>
                        <m:sSubSupPr>
                          <m:ctrlPr>
                            <a:rPr lang="lt-LT" sz="1200" i="1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lt-LT" sz="1200" i="1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lt-LT" sz="1200" i="1">
                              <a:latin typeface="Cambria Math"/>
                            </a:rPr>
                            <m:t>𝑖</m:t>
                          </m:r>
                        </m:sub>
                        <m:sup>
                          <m:r>
                            <a:rPr lang="lt-LT" sz="1200" i="1">
                              <a:latin typeface="Cambria Math"/>
                            </a:rPr>
                            <m:t>+</m:t>
                          </m:r>
                        </m:sup>
                      </m:sSubSup>
                      <m:r>
                        <a:rPr lang="lt-LT" sz="1200" i="1">
                          <a:latin typeface="Cambria Math"/>
                        </a:rPr>
                        <m:t>−</m:t>
                      </m:r>
                      <m:sSubSup>
                        <m:sSubSupPr>
                          <m:ctrlPr>
                            <a:rPr lang="lt-LT" sz="1200" i="1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lt-LT" sz="1200" i="1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lt-LT" sz="1200" i="1">
                              <a:latin typeface="Cambria Math"/>
                            </a:rPr>
                            <m:t>𝑃</m:t>
                          </m:r>
                        </m:sub>
                        <m:sup>
                          <m:r>
                            <a:rPr lang="lt-LT" sz="1200" i="1">
                              <a:latin typeface="Cambria Math"/>
                            </a:rPr>
                            <m:t>+</m:t>
                          </m:r>
                        </m:sup>
                      </m:sSubSup>
                      <m:r>
                        <a:rPr lang="lt-LT" sz="1200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lt-LT" sz="1200" dirty="0"/>
              </a:p>
            </p:txBody>
          </p:sp>
        </mc:Choice>
        <mc:Fallback xmlns=""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905" y="3722935"/>
                <a:ext cx="2270005" cy="282129"/>
              </a:xfrm>
              <a:prstGeom prst="rect">
                <a:avLst/>
              </a:prstGeom>
              <a:blipFill rotWithShape="1">
                <a:blip r:embed="rId9"/>
                <a:stretch>
                  <a:fillRect r="-20699" b="-8696"/>
                </a:stretch>
              </a:blipFill>
            </p:spPr>
            <p:txBody>
              <a:bodyPr/>
              <a:lstStyle/>
              <a:p>
                <a:r>
                  <a:rPr lang="lt-L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48" name="Group 2047"/>
          <p:cNvGrpSpPr/>
          <p:nvPr/>
        </p:nvGrpSpPr>
        <p:grpSpPr>
          <a:xfrm>
            <a:off x="3456278" y="4950367"/>
            <a:ext cx="4788129" cy="1257311"/>
            <a:chOff x="2181051" y="5352762"/>
            <a:chExt cx="3718582" cy="1257311"/>
          </a:xfrm>
        </p:grpSpPr>
        <p:pic>
          <p:nvPicPr>
            <p:cNvPr id="2051" name="Picture 3" descr="D:\AGAI\Pranesimai\Boeing 2013\untitled.tif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1051" y="5352762"/>
              <a:ext cx="1676414" cy="125731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92" descr="D:\DOKTORANTURA\Disertacijos gynimas\410.emf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26" t="6051" r="7019"/>
            <a:stretch/>
          </p:blipFill>
          <p:spPr bwMode="auto">
            <a:xfrm>
              <a:off x="3910315" y="5400488"/>
              <a:ext cx="1989318" cy="119957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54" name="Rounded Rectangle 2053"/>
          <p:cNvSpPr/>
          <p:nvPr/>
        </p:nvSpPr>
        <p:spPr>
          <a:xfrm>
            <a:off x="251519" y="1096367"/>
            <a:ext cx="5431398" cy="2969692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cxnSp>
        <p:nvCxnSpPr>
          <p:cNvPr id="81" name="Straight Arrow Connector 80"/>
          <p:cNvCxnSpPr>
            <a:endCxn id="42" idx="0"/>
          </p:cNvCxnSpPr>
          <p:nvPr/>
        </p:nvCxnSpPr>
        <p:spPr>
          <a:xfrm>
            <a:off x="6963662" y="4653136"/>
            <a:ext cx="0" cy="34495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211"/>
          <p:cNvSpPr txBox="1">
            <a:spLocks noChangeArrowheads="1"/>
          </p:cNvSpPr>
          <p:nvPr/>
        </p:nvSpPr>
        <p:spPr>
          <a:xfrm>
            <a:off x="276408" y="5451323"/>
            <a:ext cx="3179870" cy="87282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lt-LT" sz="2400" dirty="0"/>
              <a:t>Flight tests;</a:t>
            </a:r>
          </a:p>
          <a:p>
            <a:pPr>
              <a:lnSpc>
                <a:spcPct val="80000"/>
              </a:lnSpc>
            </a:pPr>
            <a:r>
              <a:rPr lang="en-US" altLang="lt-LT" sz="2400" dirty="0"/>
              <a:t>Post flight analysis</a:t>
            </a:r>
            <a:r>
              <a:rPr lang="en-US" altLang="lt-LT" sz="2400" dirty="0" smtClean="0"/>
              <a:t>.</a:t>
            </a:r>
            <a:endParaRPr lang="en-US" altLang="lt-LT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7C208D-6FAF-4119-95F4-5F6BD684AC7A}" type="slidenum">
              <a:rPr lang="en-US" altLang="en-US" smtClean="0"/>
              <a:pPr/>
              <a:t>28</a:t>
            </a:fld>
            <a:endParaRPr lang="en-US" altLang="en-US"/>
          </a:p>
        </p:txBody>
      </p:sp>
      <p:sp>
        <p:nvSpPr>
          <p:cNvPr id="30" name="Rectangle 29"/>
          <p:cNvSpPr/>
          <p:nvPr/>
        </p:nvSpPr>
        <p:spPr>
          <a:xfrm>
            <a:off x="152400" y="6367046"/>
            <a:ext cx="88120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Tartu 2015-11-12                  “Aviation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Industry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Perspective</a:t>
            </a:r>
            <a:r>
              <a:rPr lang="lt-LT" sz="1600" dirty="0" smtClean="0">
                <a:solidFill>
                  <a:schemeClr val="bg1">
                    <a:lumMod val="50000"/>
                  </a:schemeClr>
                </a:solidFill>
              </a:rPr>
              <a:t>s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in Lithuania </a:t>
            </a:r>
            <a:endParaRPr lang="lt-L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195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162175"/>
            <a:ext cx="2611438" cy="386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5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2162175"/>
            <a:ext cx="2667000" cy="387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060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altLang="lt-LT" sz="2400" dirty="0">
                <a:latin typeface="Arial" charset="0"/>
                <a:cs typeface="Arial" charset="0"/>
              </a:rPr>
              <a:t>Scientific Journals</a:t>
            </a:r>
            <a:endParaRPr lang="lt-LT" altLang="lt-LT" sz="2400" dirty="0">
              <a:latin typeface="Arial" charset="0"/>
              <a:cs typeface="Arial" charset="0"/>
            </a:endParaRPr>
          </a:p>
        </p:txBody>
      </p:sp>
      <p:sp>
        <p:nvSpPr>
          <p:cNvPr id="45061" name="Content Placeholder 1"/>
          <p:cNvSpPr>
            <a:spLocks noGrp="1"/>
          </p:cNvSpPr>
          <p:nvPr>
            <p:ph idx="1"/>
          </p:nvPr>
        </p:nvSpPr>
        <p:spPr bwMode="auto">
          <a:xfrm>
            <a:off x="395288" y="1066800"/>
            <a:ext cx="8569325" cy="5241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t-LT" altLang="lt-LT" smtClean="0">
              <a:latin typeface="Arial" charset="0"/>
              <a:cs typeface="Arial" charset="0"/>
            </a:endParaRPr>
          </a:p>
        </p:txBody>
      </p:sp>
      <p:pic>
        <p:nvPicPr>
          <p:cNvPr id="4506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162175"/>
            <a:ext cx="2752725" cy="390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7C208D-6FAF-4119-95F4-5F6BD684AC7A}" type="slidenum">
              <a:rPr lang="en-US" altLang="en-US" smtClean="0"/>
              <a:pPr/>
              <a:t>29</a:t>
            </a:fld>
            <a:endParaRPr lang="en-US" altLang="en-US"/>
          </a:p>
        </p:txBody>
      </p:sp>
      <p:sp>
        <p:nvSpPr>
          <p:cNvPr id="8" name="Rectangle 7"/>
          <p:cNvSpPr/>
          <p:nvPr/>
        </p:nvSpPr>
        <p:spPr>
          <a:xfrm>
            <a:off x="152400" y="6367046"/>
            <a:ext cx="88120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Tartu 2015-11-12                  “Aviation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Industry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Perspective</a:t>
            </a:r>
            <a:r>
              <a:rPr lang="lt-LT" sz="1600" dirty="0" smtClean="0">
                <a:solidFill>
                  <a:schemeClr val="bg1">
                    <a:lumMod val="50000"/>
                  </a:schemeClr>
                </a:solidFill>
              </a:rPr>
              <a:t>s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in Lithuania </a:t>
            </a:r>
            <a:endParaRPr lang="lt-L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80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ctr"/>
          <a:lstStyle/>
          <a:p>
            <a:r>
              <a:rPr lang="lt-LT" altLang="lt-LT" dirty="0" err="1" smtClean="0"/>
              <a:t>Civil</a:t>
            </a:r>
            <a:r>
              <a:rPr lang="en-US" altLang="lt-LT" dirty="0" smtClean="0"/>
              <a:t> Aviation (1)</a:t>
            </a:r>
            <a:endParaRPr lang="lt-LT" altLang="lt-LT" dirty="0"/>
          </a:p>
        </p:txBody>
      </p:sp>
      <p:sp>
        <p:nvSpPr>
          <p:cNvPr id="1024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algn="ctr" eaLnBrk="1" hangingPunct="1">
              <a:lnSpc>
                <a:spcPct val="80000"/>
              </a:lnSpc>
              <a:buClr>
                <a:srgbClr val="990000"/>
              </a:buClr>
              <a:buSzPct val="70000"/>
              <a:buNone/>
              <a:defRPr/>
            </a:pPr>
            <a:r>
              <a:rPr lang="en-US" altLang="lt-LT" sz="2400" b="1" dirty="0" smtClean="0"/>
              <a:t>International Airports</a:t>
            </a:r>
            <a:endParaRPr lang="lt-LT" altLang="lt-LT" sz="2400" b="1" dirty="0" smtClean="0"/>
          </a:p>
          <a:p>
            <a:pPr marL="990600" lvl="1" indent="-533400" eaLnBrk="1" hangingPunct="1">
              <a:lnSpc>
                <a:spcPct val="80000"/>
              </a:lnSpc>
              <a:buClr>
                <a:schemeClr val="tx1"/>
              </a:buClr>
              <a:buSzPct val="50000"/>
              <a:buFont typeface="Wingdings" panose="05000000000000000000" pitchFamily="2" charset="2"/>
              <a:buNone/>
              <a:defRPr/>
            </a:pPr>
            <a:r>
              <a:rPr lang="lt-LT" altLang="lt-LT" sz="1600" dirty="0" smtClean="0"/>
              <a:t>	</a:t>
            </a:r>
          </a:p>
        </p:txBody>
      </p:sp>
      <p:sp>
        <p:nvSpPr>
          <p:cNvPr id="9218" name="Slide Number Placeholder 5"/>
          <p:cNvSpPr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77019B05-B6C8-4E61-8D0F-6B703F5EE410}" type="slidenum">
              <a:rPr lang="en-US" altLang="lt-LT" sz="1200" smtClean="0">
                <a:solidFill>
                  <a:schemeClr val="bg1">
                    <a:lumMod val="50000"/>
                  </a:schemeClr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</a:t>
            </a:fld>
            <a:endParaRPr lang="en-US" altLang="lt-LT" sz="12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385" y="1582200"/>
            <a:ext cx="3889254" cy="6705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651571"/>
            <a:ext cx="2787450" cy="914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704" y="2102014"/>
            <a:ext cx="2262188" cy="20870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10000" t="11487" r="61250" b="75920"/>
          <a:stretch/>
        </p:blipFill>
        <p:spPr>
          <a:xfrm>
            <a:off x="5481553" y="2716483"/>
            <a:ext cx="3482935" cy="858114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913125" y="4544851"/>
            <a:ext cx="3393949" cy="1408683"/>
            <a:chOff x="2732510" y="4532488"/>
            <a:chExt cx="3393949" cy="140868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0408" y="4532488"/>
              <a:ext cx="2625482" cy="1023938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2732510" y="5571839"/>
              <a:ext cx="339394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lt-LT" sz="1800" b="1" dirty="0" smtClean="0">
                  <a:solidFill>
                    <a:srgbClr val="4D4D4D"/>
                  </a:solidFill>
                  <a:cs typeface="Arial" panose="020B0604020202020204" pitchFamily="34" charset="0"/>
                </a:rPr>
                <a:t>ŠIAULIŲ </a:t>
              </a:r>
              <a:r>
                <a:rPr lang="lt-LT" sz="1800" b="1" dirty="0">
                  <a:solidFill>
                    <a:srgbClr val="4D4D4D"/>
                  </a:solidFill>
                  <a:cs typeface="Arial" panose="020B0604020202020204" pitchFamily="34" charset="0"/>
                </a:rPr>
                <a:t>ORO UOSTAS</a:t>
              </a:r>
              <a:endParaRPr lang="lt-LT" sz="1800" dirty="0"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6624639" y="1624327"/>
            <a:ext cx="20954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t-LT" sz="1400" dirty="0" smtClean="0"/>
              <a:t>(</a:t>
            </a:r>
            <a:r>
              <a:rPr lang="en-US" sz="1400" dirty="0" smtClean="0"/>
              <a:t>Established 2014 July </a:t>
            </a:r>
            <a:r>
              <a:rPr lang="lt-LT" sz="1400" dirty="0" smtClean="0"/>
              <a:t>)</a:t>
            </a:r>
            <a:endParaRPr lang="lt-LT" sz="1400" dirty="0"/>
          </a:p>
        </p:txBody>
      </p:sp>
      <p:sp>
        <p:nvSpPr>
          <p:cNvPr id="6" name="Rectangle 5"/>
          <p:cNvSpPr/>
          <p:nvPr/>
        </p:nvSpPr>
        <p:spPr>
          <a:xfrm>
            <a:off x="152400" y="1434215"/>
            <a:ext cx="8915400" cy="2604106"/>
          </a:xfrm>
          <a:prstGeom prst="rect">
            <a:avLst/>
          </a:prstGeom>
          <a:noFill/>
          <a:ln>
            <a:solidFill>
              <a:schemeClr val="tx2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14" name="Rectangle 13"/>
          <p:cNvSpPr/>
          <p:nvPr/>
        </p:nvSpPr>
        <p:spPr>
          <a:xfrm>
            <a:off x="152400" y="6367046"/>
            <a:ext cx="88120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Tartu 2015-11-12                  “Aviation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Industry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Perspective</a:t>
            </a:r>
            <a:r>
              <a:rPr lang="lt-LT" sz="1600" dirty="0" smtClean="0">
                <a:solidFill>
                  <a:schemeClr val="bg1">
                    <a:lumMod val="50000"/>
                  </a:schemeClr>
                </a:solidFill>
              </a:rPr>
              <a:t>s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in Lithuania </a:t>
            </a:r>
            <a:endParaRPr lang="lt-L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610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19"/>
          <a:stretch/>
        </p:blipFill>
        <p:spPr bwMode="auto">
          <a:xfrm>
            <a:off x="251520" y="908720"/>
            <a:ext cx="8712968" cy="285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Simulator and Laboratory Facility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3928" y="3212976"/>
            <a:ext cx="4968552" cy="720080"/>
          </a:xfrm>
        </p:spPr>
        <p:txBody>
          <a:bodyPr/>
          <a:lstStyle/>
          <a:p>
            <a:r>
              <a:rPr lang="lt-LT" sz="1600" dirty="0"/>
              <a:t>2742 m</a:t>
            </a:r>
            <a:r>
              <a:rPr lang="lt-LT" sz="1600" baseline="30000" dirty="0"/>
              <a:t>2</a:t>
            </a:r>
            <a:r>
              <a:rPr lang="lt-LT" sz="1600" dirty="0"/>
              <a:t> </a:t>
            </a:r>
            <a:r>
              <a:rPr lang="lt-LT" sz="1600" dirty="0" smtClean="0"/>
              <a:t>for simulators and </a:t>
            </a:r>
            <a:r>
              <a:rPr lang="lt-LT" sz="1600" dirty="0" err="1" smtClean="0"/>
              <a:t>laboratories</a:t>
            </a:r>
            <a:r>
              <a:rPr lang="en-US" sz="1600" dirty="0"/>
              <a:t>.</a:t>
            </a:r>
            <a:endParaRPr lang="lt-LT" sz="1600" dirty="0" smtClean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395536" y="3721938"/>
            <a:ext cx="5885510" cy="283759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lt-LT" sz="1800" dirty="0" err="1" smtClean="0"/>
              <a:t>Laboratory</a:t>
            </a:r>
            <a:r>
              <a:rPr lang="en-US" sz="1800" dirty="0" smtClean="0"/>
              <a:t>s for</a:t>
            </a:r>
            <a:r>
              <a:rPr lang="lt-LT" sz="1800" dirty="0" smtClean="0"/>
              <a:t>:</a:t>
            </a:r>
          </a:p>
          <a:p>
            <a:pPr lvl="1" algn="just"/>
            <a:r>
              <a:rPr lang="en-US" sz="1400" dirty="0" smtClean="0"/>
              <a:t>FNTP II MCC;</a:t>
            </a:r>
          </a:p>
          <a:p>
            <a:pPr lvl="1" algn="just"/>
            <a:r>
              <a:rPr lang="en-US" sz="1400" dirty="0" smtClean="0"/>
              <a:t>ATC;</a:t>
            </a:r>
          </a:p>
          <a:p>
            <a:pPr lvl="1" algn="just"/>
            <a:r>
              <a:rPr lang="en-US" sz="1400" dirty="0" smtClean="0"/>
              <a:t>Avionics;</a:t>
            </a:r>
          </a:p>
          <a:p>
            <a:pPr lvl="1" algn="just"/>
            <a:r>
              <a:rPr lang="en-US" sz="1400" dirty="0" smtClean="0"/>
              <a:t>Aviation mechanics engineering.</a:t>
            </a:r>
            <a:endParaRPr lang="en-GB" sz="1400" dirty="0" smtClean="0"/>
          </a:p>
        </p:txBody>
      </p:sp>
      <p:sp>
        <p:nvSpPr>
          <p:cNvPr id="12" name="Rectangle 11"/>
          <p:cNvSpPr/>
          <p:nvPr/>
        </p:nvSpPr>
        <p:spPr>
          <a:xfrm>
            <a:off x="3923928" y="908720"/>
            <a:ext cx="50405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sz="1600" dirty="0"/>
              <a:t>"</a:t>
            </a:r>
            <a:r>
              <a:rPr lang="lt-LT" sz="1600" dirty="0">
                <a:latin typeface="Arial" panose="020B0604020202020204" pitchFamily="34" charset="0"/>
                <a:cs typeface="Arial" panose="020B0604020202020204" pitchFamily="34" charset="0"/>
              </a:rPr>
              <a:t>Development of Aviation Specialists</a:t>
            </a:r>
            <a:r>
              <a:rPr lang="lt-L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' </a:t>
            </a:r>
            <a:r>
              <a:rPr lang="lt-LT" sz="1600" dirty="0">
                <a:latin typeface="Arial" panose="020B0604020202020204" pitchFamily="34" charset="0"/>
                <a:cs typeface="Arial" panose="020B0604020202020204" pitchFamily="34" charset="0"/>
              </a:rPr>
              <a:t>Training Base: construction of Simulator and </a:t>
            </a:r>
            <a:r>
              <a:rPr lang="lt-LT" sz="1600" dirty="0" err="1">
                <a:latin typeface="Arial" panose="020B0604020202020204" pitchFamily="34" charset="0"/>
                <a:cs typeface="Arial" panose="020B0604020202020204" pitchFamily="34" charset="0"/>
              </a:rPr>
              <a:t>Laboratory</a:t>
            </a:r>
            <a:r>
              <a:rPr lang="lt-L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Facility</a:t>
            </a:r>
            <a:r>
              <a:rPr lang="lt-L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en-US" sz="1600" dirty="0">
                <a:cs typeface="Arial" panose="020B0604020202020204" pitchFamily="34" charset="0"/>
              </a:rPr>
              <a:t>;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sz="1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</a:t>
            </a:r>
            <a:r>
              <a:rPr lang="lt-LT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cost – </a:t>
            </a:r>
            <a:r>
              <a:rPr lang="en-US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lt-LT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,4</a:t>
            </a:r>
            <a:r>
              <a:rPr lang="en-US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lt-LT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mln. </a:t>
            </a:r>
            <a:r>
              <a:rPr lang="en-US" sz="1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</a:t>
            </a:r>
            <a:r>
              <a:rPr lang="en-US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lt-L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Project duration : 01/2013   06/2015.</a:t>
            </a:r>
            <a:endParaRPr lang="lt-L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797" name="Picture 5" descr="D:\Dariaus\FOTO\AGAI siokiadieniai 2008\IMGP109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167" y="3840180"/>
            <a:ext cx="2502321" cy="1681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0" name="Picture 8" descr="https://d2t1xqejof9utc.cloudfront.net/screenshots/pics/fd8ecb06a1413e46009dbe8e4bbbde4d/larg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111" y="3840180"/>
            <a:ext cx="2307717" cy="1681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7C208D-6FAF-4119-95F4-5F6BD684AC7A}" type="slidenum">
              <a:rPr lang="en-US" altLang="en-US" smtClean="0"/>
              <a:pPr/>
              <a:t>30</a:t>
            </a:fld>
            <a:endParaRPr lang="en-US" altLang="en-US"/>
          </a:p>
        </p:txBody>
      </p:sp>
      <p:sp>
        <p:nvSpPr>
          <p:cNvPr id="14" name="Rectangle 13"/>
          <p:cNvSpPr/>
          <p:nvPr/>
        </p:nvSpPr>
        <p:spPr>
          <a:xfrm>
            <a:off x="152400" y="6367046"/>
            <a:ext cx="88120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Tartu 2015-11-12                  “Aviation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Industry Perspective in Lithuania </a:t>
            </a:r>
            <a:endParaRPr lang="lt-L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3794" name="Picture 2" descr="D:\Dariaus\FOTO\foto\DSC_043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8369" y="5572269"/>
            <a:ext cx="2149832" cy="120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D:\Dariaus\FOTO\foto\DSC_043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1" y="5571875"/>
            <a:ext cx="2133599" cy="1200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D:\Dariaus\FOTO\1217 MALUNSPARNIAI\DSC_428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572375"/>
            <a:ext cx="2107411" cy="1199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D:\Dariaus\FOTO\samonit\IMG_462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5572374"/>
            <a:ext cx="1954088" cy="1199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578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Content Placeholder 3"/>
          <p:cNvSpPr>
            <a:spLocks noGrp="1"/>
          </p:cNvSpPr>
          <p:nvPr>
            <p:ph idx="1"/>
          </p:nvPr>
        </p:nvSpPr>
        <p:spPr bwMode="auto">
          <a:xfrm>
            <a:off x="395288" y="1066800"/>
            <a:ext cx="8569325" cy="5241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lt-LT" altLang="en-US" smtClean="0"/>
          </a:p>
        </p:txBody>
      </p:sp>
      <p:pic>
        <p:nvPicPr>
          <p:cNvPr id="2048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1155700"/>
            <a:ext cx="5616575" cy="5163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6"/>
          <p:cNvSpPr txBox="1">
            <a:spLocks/>
          </p:cNvSpPr>
          <p:nvPr/>
        </p:nvSpPr>
        <p:spPr bwMode="auto">
          <a:xfrm>
            <a:off x="4648200" y="0"/>
            <a:ext cx="44958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 kern="1200">
                <a:solidFill>
                  <a:srgbClr val="003A6C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lt-LT" altLang="en-US" sz="2400" dirty="0">
                <a:latin typeface="Arial" charset="0"/>
                <a:cs typeface="Arial" charset="0"/>
              </a:rPr>
              <a:t>Kyviškės </a:t>
            </a:r>
            <a:r>
              <a:rPr lang="lt-LT" altLang="en-US" sz="2400" dirty="0" err="1" smtClean="0">
                <a:latin typeface="Arial" charset="0"/>
                <a:cs typeface="Arial" charset="0"/>
              </a:rPr>
              <a:t>airfield</a:t>
            </a:r>
            <a:r>
              <a:rPr lang="lt-LT" altLang="en-US" sz="2400" dirty="0" smtClean="0">
                <a:latin typeface="Arial" charset="0"/>
                <a:cs typeface="Arial" charset="0"/>
              </a:rPr>
              <a:t> </a:t>
            </a:r>
            <a:r>
              <a:rPr lang="en-US" altLang="en-US" sz="2400" dirty="0">
                <a:latin typeface="Arial" charset="0"/>
                <a:cs typeface="Arial" charset="0"/>
              </a:rPr>
              <a:t>reconstruction</a:t>
            </a:r>
            <a:r>
              <a:rPr lang="lt-LT" altLang="en-US" sz="2400" dirty="0">
                <a:latin typeface="Arial" charset="0"/>
                <a:cs typeface="Arial" charset="0"/>
              </a:rPr>
              <a:t> p</a:t>
            </a:r>
            <a:r>
              <a:rPr lang="en-US" altLang="en-US" sz="2400" dirty="0" err="1">
                <a:latin typeface="Arial" charset="0"/>
                <a:cs typeface="Arial" charset="0"/>
              </a:rPr>
              <a:t>roject</a:t>
            </a:r>
            <a:endParaRPr lang="lt-LT" altLang="lt-LT" sz="2400" dirty="0">
              <a:latin typeface="Arial" charset="0"/>
              <a:cs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7C208D-6FAF-4119-95F4-5F6BD684AC7A}" type="slidenum">
              <a:rPr lang="en-US" altLang="en-US" smtClean="0"/>
              <a:pPr/>
              <a:t>31</a:t>
            </a:fld>
            <a:endParaRPr lang="en-US" altLang="en-US"/>
          </a:p>
        </p:txBody>
      </p:sp>
      <p:sp>
        <p:nvSpPr>
          <p:cNvPr id="7" name="Rectangle 6"/>
          <p:cNvSpPr/>
          <p:nvPr/>
        </p:nvSpPr>
        <p:spPr>
          <a:xfrm>
            <a:off x="152400" y="6367046"/>
            <a:ext cx="88120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Tartu 2015-11-12                  “Aviation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Industry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Perspective</a:t>
            </a:r>
            <a:r>
              <a:rPr lang="lt-LT" sz="1600" dirty="0" smtClean="0">
                <a:solidFill>
                  <a:schemeClr val="bg1">
                    <a:lumMod val="50000"/>
                  </a:schemeClr>
                </a:solidFill>
              </a:rPr>
              <a:t>s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in Lithuania </a:t>
            </a:r>
            <a:endParaRPr lang="lt-L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505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altLang="lt-LT" sz="2400" dirty="0">
                <a:latin typeface="Arial" charset="0"/>
                <a:cs typeface="Arial" charset="0"/>
              </a:rPr>
              <a:t>Licenses</a:t>
            </a:r>
            <a:endParaRPr lang="lt-LT" altLang="lt-LT" sz="2400" dirty="0">
              <a:latin typeface="Arial" charset="0"/>
              <a:cs typeface="Arial" charset="0"/>
            </a:endParaRPr>
          </a:p>
        </p:txBody>
      </p:sp>
      <p:pic>
        <p:nvPicPr>
          <p:cNvPr id="44035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36625"/>
            <a:ext cx="1860550" cy="25193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2" descr="D:\Dariaus\Prezentacijos\Dir pranesimai\Savianalizei\2013-03-26 OP ir SV\FN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955675"/>
            <a:ext cx="1838325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3" descr="D:\Dariaus\Prezentacijos\Dir pranesimai\Savianalizei\2013-03-26 OP ir SV\FNPT_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955675"/>
            <a:ext cx="1852613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2" descr="D:\Dariaus\Prezentacijos\Dir pranesimai\Savianalizei\2013-03-26 OP ir SV\Aerodromo_sertifikata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3598863"/>
            <a:ext cx="414020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3" y="3492500"/>
            <a:ext cx="1881187" cy="262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0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575" y="3598863"/>
            <a:ext cx="1876425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1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914400"/>
            <a:ext cx="1758950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2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955675"/>
            <a:ext cx="1747838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7C208D-6FAF-4119-95F4-5F6BD684AC7A}" type="slidenum">
              <a:rPr lang="en-US" altLang="en-US" smtClean="0"/>
              <a:pPr/>
              <a:t>32</a:t>
            </a:fld>
            <a:endParaRPr lang="en-US" altLang="en-US"/>
          </a:p>
        </p:txBody>
      </p:sp>
      <p:sp>
        <p:nvSpPr>
          <p:cNvPr id="12" name="Rectangle 11"/>
          <p:cNvSpPr/>
          <p:nvPr/>
        </p:nvSpPr>
        <p:spPr>
          <a:xfrm>
            <a:off x="152400" y="6367046"/>
            <a:ext cx="88120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Tartu 2015-11-12                  “Aviation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Industry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Perspective</a:t>
            </a:r>
            <a:r>
              <a:rPr lang="lt-LT" sz="1600" dirty="0" smtClean="0">
                <a:solidFill>
                  <a:schemeClr val="bg1">
                    <a:lumMod val="50000"/>
                  </a:schemeClr>
                </a:solidFill>
              </a:rPr>
              <a:t>s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in Lithuania </a:t>
            </a:r>
            <a:endParaRPr lang="lt-L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92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lt-LT" altLang="en-US" sz="2400">
                <a:latin typeface="Arial" charset="0"/>
                <a:cs typeface="Arial" charset="0"/>
              </a:rPr>
              <a:t>Audits </a:t>
            </a:r>
            <a:endParaRPr lang="en-US" altLang="en-US" sz="2400">
              <a:latin typeface="Arial" charset="0"/>
              <a:cs typeface="Arial" charset="0"/>
            </a:endParaRP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t-LT" altLang="en-US" dirty="0" smtClean="0">
              <a:latin typeface="Arial" charset="0"/>
              <a:cs typeface="Arial" charset="0"/>
            </a:endParaRPr>
          </a:p>
          <a:p>
            <a:r>
              <a:rPr lang="en-GB" altLang="en-US" dirty="0" smtClean="0">
                <a:latin typeface="Arial" charset="0"/>
                <a:cs typeface="Arial" charset="0"/>
              </a:rPr>
              <a:t>2006</a:t>
            </a:r>
            <a:r>
              <a:rPr lang="lt-LT" altLang="en-US" dirty="0" smtClean="0">
                <a:latin typeface="Arial" charset="0"/>
                <a:cs typeface="Arial" charset="0"/>
              </a:rPr>
              <a:t> - t</a:t>
            </a:r>
            <a:r>
              <a:rPr lang="en-GB" altLang="en-US" dirty="0" smtClean="0">
                <a:latin typeface="Arial" charset="0"/>
                <a:cs typeface="Arial" charset="0"/>
              </a:rPr>
              <a:t>he first JAA audit</a:t>
            </a:r>
            <a:r>
              <a:rPr lang="lt-LT" altLang="en-US" dirty="0" smtClean="0">
                <a:latin typeface="Arial" charset="0"/>
                <a:cs typeface="Arial" charset="0"/>
              </a:rPr>
              <a:t>;</a:t>
            </a:r>
          </a:p>
          <a:p>
            <a:endParaRPr lang="lt-LT" altLang="en-US" dirty="0" smtClean="0">
              <a:latin typeface="Arial" charset="0"/>
              <a:cs typeface="Arial" charset="0"/>
            </a:endParaRPr>
          </a:p>
          <a:p>
            <a:r>
              <a:rPr lang="lt-LT" altLang="en-US" dirty="0" smtClean="0">
                <a:latin typeface="Arial" charset="0"/>
                <a:cs typeface="Arial" charset="0"/>
              </a:rPr>
              <a:t>2010-03-02  – EASA </a:t>
            </a:r>
            <a:r>
              <a:rPr lang="lt-LT" altLang="en-US" dirty="0" err="1" smtClean="0">
                <a:latin typeface="Arial" charset="0"/>
                <a:cs typeface="Arial" charset="0"/>
              </a:rPr>
              <a:t>audit</a:t>
            </a:r>
            <a:r>
              <a:rPr lang="lt-LT" altLang="en-US" dirty="0" smtClean="0">
                <a:latin typeface="Arial" charset="0"/>
                <a:cs typeface="Arial" charset="0"/>
              </a:rPr>
              <a:t> </a:t>
            </a:r>
            <a:r>
              <a:rPr lang="lt-LT" altLang="en-US" dirty="0" err="1" smtClean="0">
                <a:latin typeface="Arial" charset="0"/>
                <a:cs typeface="Arial" charset="0"/>
              </a:rPr>
              <a:t>for</a:t>
            </a:r>
            <a:r>
              <a:rPr lang="lt-LT" altLang="en-US" dirty="0" smtClean="0">
                <a:latin typeface="Arial" charset="0"/>
                <a:cs typeface="Arial" charset="0"/>
              </a:rPr>
              <a:t> FTO;</a:t>
            </a:r>
          </a:p>
          <a:p>
            <a:endParaRPr lang="lt-LT" altLang="en-US" dirty="0" smtClean="0">
              <a:latin typeface="Arial" charset="0"/>
              <a:cs typeface="Arial" charset="0"/>
            </a:endParaRPr>
          </a:p>
          <a:p>
            <a:r>
              <a:rPr lang="lt-LT" altLang="en-US" dirty="0" smtClean="0">
                <a:latin typeface="Arial" charset="0"/>
                <a:cs typeface="Arial" charset="0"/>
              </a:rPr>
              <a:t>2014-09-14 – EASA </a:t>
            </a:r>
            <a:r>
              <a:rPr lang="lt-LT" altLang="en-US" dirty="0" err="1" smtClean="0">
                <a:latin typeface="Arial" charset="0"/>
                <a:cs typeface="Arial" charset="0"/>
              </a:rPr>
              <a:t>audit</a:t>
            </a:r>
            <a:r>
              <a:rPr lang="lt-LT" altLang="en-US" dirty="0" smtClean="0">
                <a:latin typeface="Arial" charset="0"/>
                <a:cs typeface="Arial" charset="0"/>
              </a:rPr>
              <a:t> </a:t>
            </a:r>
            <a:r>
              <a:rPr lang="lt-LT" altLang="en-US" dirty="0" err="1" smtClean="0">
                <a:latin typeface="Arial" charset="0"/>
                <a:cs typeface="Arial" charset="0"/>
              </a:rPr>
              <a:t>for</a:t>
            </a:r>
            <a:r>
              <a:rPr lang="lt-LT" altLang="en-US" dirty="0" smtClean="0">
                <a:latin typeface="Arial" charset="0"/>
                <a:cs typeface="Arial" charset="0"/>
              </a:rPr>
              <a:t> ATC</a:t>
            </a:r>
            <a:r>
              <a:rPr lang="en-US" altLang="en-US" dirty="0" smtClean="0">
                <a:latin typeface="Arial" charset="0"/>
                <a:cs typeface="Arial" charset="0"/>
              </a:rPr>
              <a:t>;</a:t>
            </a:r>
          </a:p>
          <a:p>
            <a:endParaRPr lang="en-US" altLang="en-US" dirty="0">
              <a:latin typeface="Arial" charset="0"/>
              <a:cs typeface="Arial" charset="0"/>
            </a:endParaRPr>
          </a:p>
          <a:p>
            <a:r>
              <a:rPr lang="en-US" altLang="en-US" u="sng" dirty="0" smtClean="0">
                <a:latin typeface="Arial" charset="0"/>
                <a:cs typeface="Arial" charset="0"/>
              </a:rPr>
              <a:t>2015-11-25 – EASA audit for FSTD.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7C208D-6FAF-4119-95F4-5F6BD684AC7A}" type="slidenum">
              <a:rPr lang="en-US" altLang="en-US" smtClean="0"/>
              <a:pPr/>
              <a:t>33</a:t>
            </a:fld>
            <a:endParaRPr lang="en-US" altLang="en-US"/>
          </a:p>
        </p:txBody>
      </p:sp>
      <p:sp>
        <p:nvSpPr>
          <p:cNvPr id="5" name="Rectangle 4"/>
          <p:cNvSpPr/>
          <p:nvPr/>
        </p:nvSpPr>
        <p:spPr>
          <a:xfrm>
            <a:off x="152400" y="6367046"/>
            <a:ext cx="88120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Tartu 2015-11-12                  “Aviation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Industry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Perspective</a:t>
            </a:r>
            <a:r>
              <a:rPr lang="lt-LT" sz="1600" dirty="0" smtClean="0">
                <a:solidFill>
                  <a:schemeClr val="bg1">
                    <a:lumMod val="50000"/>
                  </a:schemeClr>
                </a:solidFill>
              </a:rPr>
              <a:t>s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in Lithuania </a:t>
            </a:r>
            <a:endParaRPr lang="lt-L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79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162175"/>
            <a:ext cx="2611438" cy="386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4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2162175"/>
            <a:ext cx="2667000" cy="387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348" name="Title 1"/>
          <p:cNvSpPr>
            <a:spLocks noGrp="1"/>
          </p:cNvSpPr>
          <p:nvPr>
            <p:ph type="title"/>
          </p:nvPr>
        </p:nvSpPr>
        <p:spPr bwMode="auto">
          <a:xfrm>
            <a:off x="4876800" y="0"/>
            <a:ext cx="44958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400" smtClean="0">
                <a:solidFill>
                  <a:schemeClr val="tx2"/>
                </a:solidFill>
              </a:rPr>
              <a:t>Scientific Journals</a:t>
            </a:r>
            <a:endParaRPr lang="lt-LT" sz="2400" smtClean="0"/>
          </a:p>
        </p:txBody>
      </p:sp>
      <p:pic>
        <p:nvPicPr>
          <p:cNvPr id="57349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162175"/>
            <a:ext cx="2752725" cy="390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7C208D-6FAF-4119-95F4-5F6BD684AC7A}" type="slidenum">
              <a:rPr lang="en-US" altLang="en-US" smtClean="0"/>
              <a:pPr/>
              <a:t>34</a:t>
            </a:fld>
            <a:endParaRPr lang="en-US" altLang="en-US"/>
          </a:p>
        </p:txBody>
      </p:sp>
      <p:sp>
        <p:nvSpPr>
          <p:cNvPr id="7" name="Rectangle 6"/>
          <p:cNvSpPr/>
          <p:nvPr/>
        </p:nvSpPr>
        <p:spPr>
          <a:xfrm>
            <a:off x="152400" y="6367046"/>
            <a:ext cx="88120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Tartu 2015-11-12                  “Aviation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Industry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Perspective</a:t>
            </a:r>
            <a:r>
              <a:rPr lang="lt-LT" sz="1600" dirty="0" smtClean="0">
                <a:solidFill>
                  <a:schemeClr val="bg1">
                    <a:lumMod val="50000"/>
                  </a:schemeClr>
                </a:solidFill>
              </a:rPr>
              <a:t>s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in Lithuania </a:t>
            </a:r>
            <a:endParaRPr lang="lt-L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3"/>
          <a:stretch/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 rot="20079209">
            <a:off x="1797199" y="2162179"/>
            <a:ext cx="4115596" cy="936104"/>
          </a:xfrm>
        </p:spPr>
        <p:txBody>
          <a:bodyPr/>
          <a:lstStyle/>
          <a:p>
            <a:r>
              <a:rPr lang="en-US" sz="3200" dirty="0" smtClean="0">
                <a:solidFill>
                  <a:schemeClr val="bg1"/>
                </a:solidFill>
              </a:rPr>
              <a:t>Questions</a:t>
            </a:r>
            <a:r>
              <a:rPr lang="lt-LT" sz="3200" dirty="0" smtClean="0">
                <a:solidFill>
                  <a:schemeClr val="bg1"/>
                </a:solidFill>
              </a:rPr>
              <a:t> ?</a:t>
            </a:r>
            <a:endParaRPr lang="lt-LT" sz="32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8143A-42F7-4C06-89EA-4A61C0C4E53C}" type="slidenum">
              <a:rPr lang="lt-LT" smtClean="0"/>
              <a:pPr/>
              <a:t>35</a:t>
            </a:fld>
            <a:endParaRPr lang="lt-LT" dirty="0"/>
          </a:p>
        </p:txBody>
      </p:sp>
      <p:sp>
        <p:nvSpPr>
          <p:cNvPr id="6" name="Subtitle 6"/>
          <p:cNvSpPr txBox="1">
            <a:spLocks/>
          </p:cNvSpPr>
          <p:nvPr/>
        </p:nvSpPr>
        <p:spPr>
          <a:xfrm>
            <a:off x="5292080" y="4419624"/>
            <a:ext cx="3755730" cy="18002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lt-LT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Rodūnios kelias 30, Vilnius</a:t>
            </a:r>
          </a:p>
          <a:p>
            <a:pPr marL="0" indent="0">
              <a:buNone/>
            </a:pPr>
            <a:r>
              <a:rPr lang="lt-LT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</a:t>
            </a:r>
            <a:r>
              <a:rPr lang="lt-LT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agai.vgtu.lt</a:t>
            </a:r>
            <a:endParaRPr lang="en-US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4494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Lithuanian Airports Statistics</a:t>
            </a:r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7C208D-6FAF-4119-95F4-5F6BD684AC7A}" type="slidenum">
              <a:rPr lang="en-US" altLang="en-US" smtClean="0"/>
              <a:pPr/>
              <a:t>4</a:t>
            </a:fld>
            <a:endParaRPr lang="en-US" altLang="en-US"/>
          </a:p>
        </p:txBody>
      </p:sp>
      <p:pic>
        <p:nvPicPr>
          <p:cNvPr id="80920" name="Picture 24" descr="Flights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000" y="1440000"/>
            <a:ext cx="2751592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21" name="Picture 25" descr="Airlines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000" y="1440000"/>
            <a:ext cx="2751592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22" name="Picture 26" descr="Airports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000" y="3960000"/>
            <a:ext cx="2751592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23" name="Picture 27" descr="Cities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00" y="3960000"/>
            <a:ext cx="2751592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24" name="Picture 28" descr="Countries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000" y="3960000"/>
            <a:ext cx="2751592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19" name="Picture 23" descr="Passengers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00" y="1440000"/>
            <a:ext cx="2751593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57200" y="6019800"/>
            <a:ext cx="3108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Source: http://www.ltou.lt/en/</a:t>
            </a:r>
            <a:endParaRPr lang="lt-LT" sz="1800" dirty="0"/>
          </a:p>
        </p:txBody>
      </p:sp>
      <p:sp>
        <p:nvSpPr>
          <p:cNvPr id="12" name="Rectangle 11"/>
          <p:cNvSpPr/>
          <p:nvPr/>
        </p:nvSpPr>
        <p:spPr>
          <a:xfrm>
            <a:off x="152400" y="6367046"/>
            <a:ext cx="88120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Tartu 2015-11-12                  “Aviation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Industry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Perspective</a:t>
            </a:r>
            <a:r>
              <a:rPr lang="lt-LT" sz="1600" dirty="0" smtClean="0">
                <a:solidFill>
                  <a:schemeClr val="bg1">
                    <a:lumMod val="50000"/>
                  </a:schemeClr>
                </a:solidFill>
              </a:rPr>
              <a:t>s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in Lithuania </a:t>
            </a:r>
            <a:endParaRPr lang="lt-L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74418" y="995654"/>
            <a:ext cx="28376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t-LT" dirty="0" smtClean="0"/>
              <a:t>First half-year </a:t>
            </a:r>
            <a:r>
              <a:rPr lang="lt-LT" dirty="0" smtClean="0"/>
              <a:t>2015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921810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>
          <a:xfrm>
            <a:off x="4652319" y="0"/>
            <a:ext cx="4495800" cy="914400"/>
          </a:xfrm>
        </p:spPr>
        <p:txBody>
          <a:bodyPr anchor="ctr"/>
          <a:lstStyle/>
          <a:p>
            <a:r>
              <a:rPr lang="en-US" altLang="lt-LT" dirty="0"/>
              <a:t/>
            </a:r>
            <a:br>
              <a:rPr lang="en-US" altLang="lt-LT" dirty="0"/>
            </a:br>
            <a:r>
              <a:rPr lang="lt-LT" altLang="lt-LT" dirty="0" err="1" smtClean="0"/>
              <a:t>Passengers</a:t>
            </a:r>
            <a:r>
              <a:rPr lang="lt-LT" altLang="lt-LT" dirty="0" smtClean="0"/>
              <a:t> </a:t>
            </a:r>
            <a:r>
              <a:rPr lang="lt-LT" altLang="lt-LT" dirty="0" err="1" smtClean="0"/>
              <a:t>in</a:t>
            </a:r>
            <a:r>
              <a:rPr lang="lt-LT" altLang="lt-LT" dirty="0" smtClean="0"/>
              <a:t> Lithuanian </a:t>
            </a:r>
            <a:r>
              <a:rPr lang="lt-LT" altLang="lt-LT" dirty="0" err="1" smtClean="0"/>
              <a:t>airports</a:t>
            </a:r>
            <a:r>
              <a:rPr lang="lt-LT" altLang="lt-LT" dirty="0" smtClean="0"/>
              <a:t> (mln</a:t>
            </a:r>
            <a:r>
              <a:rPr lang="lt-LT" altLang="lt-LT" dirty="0"/>
              <a:t>.)</a:t>
            </a:r>
            <a:r>
              <a:rPr lang="en-GB" altLang="lt-LT" dirty="0"/>
              <a:t/>
            </a:r>
            <a:br>
              <a:rPr lang="en-GB" altLang="lt-LT" dirty="0"/>
            </a:br>
            <a:endParaRPr lang="en-GB" altLang="lt-LT" dirty="0"/>
          </a:p>
        </p:txBody>
      </p:sp>
      <p:graphicFrame>
        <p:nvGraphicFramePr>
          <p:cNvPr id="2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4495166"/>
              </p:ext>
            </p:extLst>
          </p:nvPr>
        </p:nvGraphicFramePr>
        <p:xfrm>
          <a:off x="458789" y="1490662"/>
          <a:ext cx="8228012" cy="4865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angle 5"/>
          <p:cNvSpPr/>
          <p:nvPr/>
        </p:nvSpPr>
        <p:spPr>
          <a:xfrm>
            <a:off x="152400" y="6367046"/>
            <a:ext cx="88120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Tartu 2015-11-12                  “Aviation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Industry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Perspective</a:t>
            </a:r>
            <a:r>
              <a:rPr lang="lt-LT" sz="1600" dirty="0" smtClean="0">
                <a:solidFill>
                  <a:schemeClr val="bg1">
                    <a:lumMod val="50000"/>
                  </a:schemeClr>
                </a:solidFill>
              </a:rPr>
              <a:t>s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in Lithuania </a:t>
            </a:r>
            <a:endParaRPr lang="lt-L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7C208D-6FAF-4119-95F4-5F6BD684AC7A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103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ctr"/>
          <a:lstStyle/>
          <a:p>
            <a:r>
              <a:rPr lang="lt-LT" altLang="lt-LT" dirty="0" err="1" smtClean="0"/>
              <a:t>Civil</a:t>
            </a:r>
            <a:r>
              <a:rPr lang="en-US" altLang="lt-LT" dirty="0" smtClean="0"/>
              <a:t> Aviation (2)</a:t>
            </a:r>
            <a:endParaRPr lang="lt-LT" altLang="lt-LT" dirty="0"/>
          </a:p>
        </p:txBody>
      </p:sp>
      <p:sp>
        <p:nvSpPr>
          <p:cNvPr id="10244" name="Rectangle 3"/>
          <p:cNvSpPr>
            <a:spLocks noGrp="1" noChangeArrowheads="1"/>
          </p:cNvSpPr>
          <p:nvPr>
            <p:ph idx="1"/>
          </p:nvPr>
        </p:nvSpPr>
        <p:spPr>
          <a:xfrm>
            <a:off x="381284" y="1047135"/>
            <a:ext cx="8568952" cy="5242520"/>
          </a:xfrm>
        </p:spPr>
        <p:txBody>
          <a:bodyPr/>
          <a:lstStyle/>
          <a:p>
            <a:pPr marL="0" indent="0" algn="ctr" eaLnBrk="1" hangingPunct="1">
              <a:lnSpc>
                <a:spcPct val="80000"/>
              </a:lnSpc>
              <a:buClr>
                <a:srgbClr val="990000"/>
              </a:buClr>
              <a:buSzPct val="70000"/>
              <a:buNone/>
              <a:defRPr/>
            </a:pPr>
            <a:r>
              <a:rPr lang="en-US" altLang="lt-LT" sz="2400" b="1" dirty="0" smtClean="0"/>
              <a:t>Air navigation Service Providers</a:t>
            </a:r>
            <a:endParaRPr lang="lt-LT" altLang="lt-LT" sz="2400" b="1" dirty="0" smtClean="0"/>
          </a:p>
          <a:p>
            <a:pPr marL="0" lvl="1" indent="0" eaLnBrk="1" hangingPunct="1">
              <a:lnSpc>
                <a:spcPct val="80000"/>
              </a:lnSpc>
              <a:spcBef>
                <a:spcPts val="0"/>
              </a:spcBef>
              <a:buClr>
                <a:schemeClr val="tx1"/>
              </a:buClr>
              <a:buSzPct val="50000"/>
              <a:buFont typeface="Wingdings" panose="05000000000000000000" pitchFamily="2" charset="2"/>
              <a:buNone/>
              <a:defRPr/>
            </a:pPr>
            <a:r>
              <a:rPr lang="lt-LT" altLang="lt-LT" sz="1600" dirty="0" smtClean="0"/>
              <a:t>	</a:t>
            </a:r>
            <a:endParaRPr lang="lt-LT" altLang="lt-LT" sz="600" dirty="0" smtClean="0"/>
          </a:p>
          <a:p>
            <a:pPr marL="0" lvl="1" indent="0" eaLnBrk="1" hangingPunct="1">
              <a:lnSpc>
                <a:spcPct val="80000"/>
              </a:lnSpc>
              <a:spcBef>
                <a:spcPts val="0"/>
              </a:spcBef>
              <a:buClr>
                <a:schemeClr val="tx1"/>
              </a:buClr>
              <a:buSzPct val="50000"/>
              <a:buFont typeface="Wingdings" panose="05000000000000000000" pitchFamily="2" charset="2"/>
              <a:buNone/>
              <a:defRPr/>
            </a:pPr>
            <a:r>
              <a:rPr lang="lt-LT" altLang="lt-LT" sz="1600" dirty="0"/>
              <a:t>	</a:t>
            </a:r>
            <a:endParaRPr lang="lt-LT" altLang="lt-LT" sz="1600" b="1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97" y="1691468"/>
            <a:ext cx="981822" cy="108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291" y="3415800"/>
            <a:ext cx="7489193" cy="10800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778329" y="4953000"/>
            <a:ext cx="2653800" cy="1200329"/>
            <a:chOff x="1080000" y="5103169"/>
            <a:chExt cx="2653800" cy="120032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0000" y="5120421"/>
              <a:ext cx="997636" cy="11160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2133600" y="5103169"/>
              <a:ext cx="160020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lt-LT" dirty="0"/>
                <a:t>Lithuanian </a:t>
              </a:r>
              <a:r>
                <a:rPr lang="lt-LT" dirty="0" err="1"/>
                <a:t>Armed</a:t>
              </a:r>
              <a:r>
                <a:rPr lang="lt-LT" dirty="0"/>
                <a:t> </a:t>
              </a:r>
              <a:r>
                <a:rPr lang="lt-LT" dirty="0" err="1"/>
                <a:t>Forces</a:t>
              </a:r>
              <a:endParaRPr lang="lt-LT" dirty="0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7C208D-6FAF-4119-95F4-5F6BD684AC7A}" type="slidenum">
              <a:rPr lang="en-US" altLang="en-US" smtClean="0"/>
              <a:pPr/>
              <a:t>6</a:t>
            </a:fld>
            <a:endParaRPr lang="en-US" altLang="en-US"/>
          </a:p>
        </p:txBody>
      </p:sp>
      <p:sp>
        <p:nvSpPr>
          <p:cNvPr id="11" name="Rectangle 10"/>
          <p:cNvSpPr/>
          <p:nvPr/>
        </p:nvSpPr>
        <p:spPr>
          <a:xfrm>
            <a:off x="152400" y="6367046"/>
            <a:ext cx="88120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Tartu 2015-11-12                  “Aviation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Industry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Perspective</a:t>
            </a:r>
            <a:r>
              <a:rPr lang="lt-LT" sz="1600" dirty="0" smtClean="0">
                <a:solidFill>
                  <a:schemeClr val="bg1">
                    <a:lumMod val="50000"/>
                  </a:schemeClr>
                </a:solidFill>
              </a:rPr>
              <a:t>s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in Lithuania </a:t>
            </a:r>
            <a:endParaRPr lang="lt-L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32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en-US" altLang="lt-LT" sz="3200" b="1" smtClean="0">
                <a:solidFill>
                  <a:srgbClr val="FFFF00"/>
                </a:solidFill>
              </a:rPr>
              <a:t/>
            </a:r>
            <a:br>
              <a:rPr lang="en-US" altLang="lt-LT" sz="3200" b="1" smtClean="0">
                <a:solidFill>
                  <a:srgbClr val="FFFF00"/>
                </a:solidFill>
              </a:rPr>
            </a:br>
            <a:endParaRPr lang="en-GB" altLang="lt-LT" sz="3200" b="1" smtClean="0">
              <a:solidFill>
                <a:srgbClr val="FFFF00"/>
              </a:solidFill>
            </a:endParaRPr>
          </a:p>
        </p:txBody>
      </p:sp>
      <p:graphicFrame>
        <p:nvGraphicFramePr>
          <p:cNvPr id="2" name="Object 5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00692773"/>
              </p:ext>
            </p:extLst>
          </p:nvPr>
        </p:nvGraphicFramePr>
        <p:xfrm>
          <a:off x="446088" y="1489115"/>
          <a:ext cx="8467725" cy="43972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84388" name="Rectangle 4"/>
          <p:cNvSpPr>
            <a:spLocks noChangeArrowheads="1"/>
          </p:cNvSpPr>
          <p:nvPr/>
        </p:nvSpPr>
        <p:spPr bwMode="auto">
          <a:xfrm>
            <a:off x="4616450" y="132873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98485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None/>
              <a:defRPr/>
            </a:pPr>
            <a:endParaRPr lang="en-US" altLang="lt-LT" sz="20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648200" y="0"/>
            <a:ext cx="4495800" cy="914400"/>
          </a:xfrm>
          <a:prstGeom prst="rect">
            <a:avLst/>
          </a:prstGeom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 kern="1200">
                <a:solidFill>
                  <a:srgbClr val="003A6C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lt-LT" altLang="lt-LT" dirty="0" err="1" smtClean="0"/>
              <a:t>Flights</a:t>
            </a:r>
            <a:r>
              <a:rPr lang="lt-LT" altLang="lt-LT" dirty="0" smtClean="0"/>
              <a:t> </a:t>
            </a:r>
            <a:r>
              <a:rPr lang="lt-LT" altLang="lt-LT" dirty="0" err="1" smtClean="0"/>
              <a:t>in</a:t>
            </a:r>
            <a:r>
              <a:rPr lang="lt-LT" altLang="lt-LT" dirty="0" smtClean="0"/>
              <a:t> Lithuanian </a:t>
            </a:r>
            <a:r>
              <a:rPr lang="lt-LT" altLang="lt-LT" dirty="0" err="1" smtClean="0"/>
              <a:t>airspace</a:t>
            </a:r>
            <a:r>
              <a:rPr lang="lt-LT" altLang="lt-LT" dirty="0" smtClean="0"/>
              <a:t> </a:t>
            </a:r>
            <a:r>
              <a:rPr lang="en-US" altLang="lt-LT" dirty="0" smtClean="0"/>
              <a:t>(</a:t>
            </a:r>
            <a:r>
              <a:rPr lang="lt-LT" altLang="lt-LT" dirty="0" err="1" smtClean="0"/>
              <a:t>in</a:t>
            </a:r>
            <a:r>
              <a:rPr lang="lt-LT" altLang="lt-LT" dirty="0" smtClean="0"/>
              <a:t> </a:t>
            </a:r>
            <a:r>
              <a:rPr lang="lt-LT" altLang="lt-LT" dirty="0" err="1" smtClean="0"/>
              <a:t>thousands</a:t>
            </a:r>
            <a:r>
              <a:rPr lang="en-US" altLang="lt-LT" dirty="0" smtClean="0"/>
              <a:t>)</a:t>
            </a:r>
            <a:endParaRPr lang="en-US" altLang="lt-LT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7C208D-6FAF-4119-95F4-5F6BD684AC7A}" type="slidenum">
              <a:rPr lang="en-US" altLang="en-US" smtClean="0"/>
              <a:pPr/>
              <a:t>7</a:t>
            </a:fld>
            <a:endParaRPr lang="en-US" altLang="en-US"/>
          </a:p>
        </p:txBody>
      </p:sp>
      <p:sp>
        <p:nvSpPr>
          <p:cNvPr id="8" name="Rectangle 7"/>
          <p:cNvSpPr/>
          <p:nvPr/>
        </p:nvSpPr>
        <p:spPr>
          <a:xfrm>
            <a:off x="152400" y="6367046"/>
            <a:ext cx="88120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Tartu 2015-11-12                  “Aviation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Industry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Perspective</a:t>
            </a:r>
            <a:r>
              <a:rPr lang="lt-LT" sz="1600" dirty="0" smtClean="0">
                <a:solidFill>
                  <a:schemeClr val="bg1">
                    <a:lumMod val="50000"/>
                  </a:schemeClr>
                </a:solidFill>
              </a:rPr>
              <a:t>s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in Lithuania </a:t>
            </a:r>
            <a:endParaRPr lang="lt-L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5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ctr"/>
          <a:lstStyle/>
          <a:p>
            <a:r>
              <a:rPr lang="lt-LT" altLang="lt-LT" dirty="0" err="1" smtClean="0"/>
              <a:t>Civil</a:t>
            </a:r>
            <a:r>
              <a:rPr lang="en-US" altLang="lt-LT" dirty="0" smtClean="0"/>
              <a:t> Aviation</a:t>
            </a:r>
            <a:endParaRPr lang="lt-LT" altLang="lt-LT" dirty="0"/>
          </a:p>
        </p:txBody>
      </p:sp>
      <p:sp>
        <p:nvSpPr>
          <p:cNvPr id="1024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algn="ctr" eaLnBrk="1" hangingPunct="1">
              <a:lnSpc>
                <a:spcPct val="80000"/>
              </a:lnSpc>
              <a:buClr>
                <a:srgbClr val="990000"/>
              </a:buClr>
              <a:buSzPct val="70000"/>
              <a:buNone/>
              <a:defRPr/>
            </a:pPr>
            <a:r>
              <a:rPr lang="lt-LT" altLang="lt-LT" sz="2400" b="1" dirty="0" err="1" smtClean="0"/>
              <a:t>Civil</a:t>
            </a:r>
            <a:r>
              <a:rPr lang="lt-LT" altLang="lt-LT" sz="2400" b="1" dirty="0" smtClean="0"/>
              <a:t> </a:t>
            </a:r>
            <a:r>
              <a:rPr lang="lt-LT" altLang="lt-LT" sz="2400" b="1" dirty="0" err="1" smtClean="0"/>
              <a:t>aviation</a:t>
            </a:r>
            <a:r>
              <a:rPr lang="lt-LT" altLang="lt-LT" sz="2400" b="1" dirty="0" smtClean="0"/>
              <a:t> </a:t>
            </a:r>
            <a:r>
              <a:rPr lang="lt-LT" altLang="lt-LT" sz="2400" b="1" dirty="0" err="1" smtClean="0"/>
              <a:t>carriers</a:t>
            </a:r>
            <a:endParaRPr lang="lt-LT" altLang="lt-LT" sz="2400" b="1" dirty="0" smtClean="0"/>
          </a:p>
          <a:p>
            <a:pPr marL="1257300" lvl="2" indent="-342900" eaLnBrk="1" hangingPunct="1">
              <a:lnSpc>
                <a:spcPct val="80000"/>
              </a:lnSpc>
              <a:buClr>
                <a:schemeClr val="tx1"/>
              </a:buClr>
              <a:buFont typeface="+mj-lt"/>
              <a:buAutoNum type="arabicPeriod"/>
              <a:defRPr/>
            </a:pPr>
            <a:endParaRPr lang="en-US" altLang="lt-LT" sz="1400" dirty="0" smtClean="0"/>
          </a:p>
          <a:p>
            <a:pPr marL="1257300" lvl="2" indent="-342900" eaLnBrk="1" hangingPunct="1">
              <a:lnSpc>
                <a:spcPct val="80000"/>
              </a:lnSpc>
              <a:buClr>
                <a:schemeClr val="tx1"/>
              </a:buClr>
              <a:buFont typeface="+mj-lt"/>
              <a:buAutoNum type="arabicPeriod"/>
              <a:defRPr/>
            </a:pPr>
            <a:endParaRPr lang="en-US" altLang="lt-LT" sz="1400" dirty="0"/>
          </a:p>
          <a:p>
            <a:pPr marL="1371600" lvl="2" indent="-457200" eaLnBrk="1" hangingPunct="1">
              <a:lnSpc>
                <a:spcPct val="80000"/>
              </a:lnSpc>
              <a:buClr>
                <a:schemeClr val="tx1"/>
              </a:buClr>
              <a:buSzPct val="50000"/>
              <a:buFont typeface="Wingdings" panose="05000000000000000000" pitchFamily="2" charset="2"/>
              <a:buNone/>
              <a:defRPr/>
            </a:pPr>
            <a:endParaRPr lang="lt-LT" altLang="lt-LT" sz="1000" dirty="0" smtClean="0"/>
          </a:p>
        </p:txBody>
      </p:sp>
      <p:pic>
        <p:nvPicPr>
          <p:cNvPr id="9221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19" t="38386" r="43139" b="38347"/>
          <a:stretch/>
        </p:blipFill>
        <p:spPr bwMode="auto">
          <a:xfrm>
            <a:off x="6370676" y="1631805"/>
            <a:ext cx="1965601" cy="7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03" y="1820530"/>
            <a:ext cx="2875501" cy="756000"/>
          </a:xfrm>
          <a:prstGeom prst="rect">
            <a:avLst/>
          </a:prstGeom>
        </p:spPr>
      </p:pic>
      <p:pic>
        <p:nvPicPr>
          <p:cNvPr id="81922" name="Picture 2" descr="http://www.gcairlines.aero/get.php?item=i&amp;id=5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042" y="3619783"/>
            <a:ext cx="2471865" cy="7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346" y="2689366"/>
            <a:ext cx="2672311" cy="72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819" y="2285520"/>
            <a:ext cx="1447463" cy="75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40" y="2913776"/>
            <a:ext cx="2651999" cy="7200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2403" y="4375783"/>
            <a:ext cx="3343671" cy="756000"/>
            <a:chOff x="-2133600" y="1969643"/>
            <a:chExt cx="3343671" cy="114255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133600" y="1969643"/>
              <a:ext cx="3301587" cy="825397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-1752600" y="2650534"/>
              <a:ext cx="296267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lt-LT" dirty="0"/>
                <a:t>Klaipėdos avialinijos</a:t>
              </a:r>
            </a:p>
          </p:txBody>
        </p:sp>
      </p:grpSp>
      <p:pic>
        <p:nvPicPr>
          <p:cNvPr id="17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04" t="41901" r="14131" b="38944"/>
          <a:stretch/>
        </p:blipFill>
        <p:spPr bwMode="auto">
          <a:xfrm>
            <a:off x="6470823" y="4862319"/>
            <a:ext cx="1944001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28" t="68614" r="6431" b="10446"/>
          <a:stretch/>
        </p:blipFill>
        <p:spPr bwMode="auto">
          <a:xfrm>
            <a:off x="3713807" y="4984608"/>
            <a:ext cx="20800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281" y="3545064"/>
            <a:ext cx="1300001" cy="9360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7C208D-6FAF-4119-95F4-5F6BD684AC7A}" type="slidenum">
              <a:rPr lang="en-US" altLang="en-US" smtClean="0"/>
              <a:pPr/>
              <a:t>8</a:t>
            </a:fld>
            <a:endParaRPr lang="en-US" altLang="en-US"/>
          </a:p>
        </p:txBody>
      </p:sp>
      <p:sp>
        <p:nvSpPr>
          <p:cNvPr id="19" name="Rectangle 18"/>
          <p:cNvSpPr/>
          <p:nvPr/>
        </p:nvSpPr>
        <p:spPr>
          <a:xfrm>
            <a:off x="152400" y="6367046"/>
            <a:ext cx="88120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Tartu 2015-11-12                  “Aviation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Industry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Perspective</a:t>
            </a:r>
            <a:r>
              <a:rPr lang="lt-LT" sz="1600" dirty="0" smtClean="0">
                <a:solidFill>
                  <a:schemeClr val="bg1">
                    <a:lumMod val="50000"/>
                  </a:schemeClr>
                </a:solidFill>
              </a:rPr>
              <a:t>s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in Lithuania </a:t>
            </a:r>
            <a:endParaRPr lang="lt-L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14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err="1" smtClean="0"/>
              <a:t>Lithuania‘s</a:t>
            </a:r>
            <a:r>
              <a:rPr lang="lt-LT" dirty="0" smtClean="0"/>
              <a:t> </a:t>
            </a:r>
            <a:r>
              <a:rPr lang="lt-LT" dirty="0" err="1" smtClean="0"/>
              <a:t>aircraft</a:t>
            </a:r>
            <a:r>
              <a:rPr lang="lt-LT" dirty="0" smtClean="0"/>
              <a:t> </a:t>
            </a:r>
            <a:r>
              <a:rPr lang="lt-LT" dirty="0" err="1" smtClean="0"/>
              <a:t>fleet</a:t>
            </a:r>
            <a:endParaRPr lang="lt-LT" dirty="0"/>
          </a:p>
        </p:txBody>
      </p:sp>
      <p:grpSp>
        <p:nvGrpSpPr>
          <p:cNvPr id="17" name="Group 16"/>
          <p:cNvGrpSpPr/>
          <p:nvPr/>
        </p:nvGrpSpPr>
        <p:grpSpPr>
          <a:xfrm>
            <a:off x="2590800" y="4993021"/>
            <a:ext cx="3746240" cy="1329231"/>
            <a:chOff x="3566408" y="4876800"/>
            <a:chExt cx="3259192" cy="110597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39394" r="1666" b="26430"/>
            <a:stretch/>
          </p:blipFill>
          <p:spPr>
            <a:xfrm>
              <a:off x="3566408" y="4876800"/>
              <a:ext cx="3259192" cy="851501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4251925" y="5649868"/>
              <a:ext cx="1634747" cy="3329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/>
                <a:t>Bombardier - 2</a:t>
              </a:r>
              <a:endParaRPr lang="lt-LT" sz="2000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555940" y="3279027"/>
            <a:ext cx="3015162" cy="1667172"/>
            <a:chOff x="3904121" y="3276600"/>
            <a:chExt cx="2895600" cy="148744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42" t="11320" r="2381" b="31581"/>
            <a:stretch/>
          </p:blipFill>
          <p:spPr>
            <a:xfrm>
              <a:off x="3904121" y="3276600"/>
              <a:ext cx="2895600" cy="1219200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4394086" y="4407070"/>
              <a:ext cx="1422749" cy="3569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/>
                <a:t>Hawker – 6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42324" y="3194348"/>
            <a:ext cx="2779143" cy="1760396"/>
            <a:chOff x="5193129" y="2601871"/>
            <a:chExt cx="2438400" cy="144903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882" b="18762"/>
            <a:stretch/>
          </p:blipFill>
          <p:spPr>
            <a:xfrm>
              <a:off x="5193129" y="2601871"/>
              <a:ext cx="2438400" cy="114300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5691720" y="3721566"/>
              <a:ext cx="1283145" cy="3293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/>
                <a:t>ATR 42 – 4</a:t>
              </a:r>
              <a:endParaRPr lang="lt-LT" sz="2000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119593" y="1330425"/>
            <a:ext cx="3352800" cy="1588864"/>
            <a:chOff x="3352800" y="1738798"/>
            <a:chExt cx="2895600" cy="144431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693" b="22376"/>
            <a:stretch/>
          </p:blipFill>
          <p:spPr>
            <a:xfrm>
              <a:off x="3352800" y="1738798"/>
              <a:ext cx="2895600" cy="1158240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3788187" y="2819400"/>
              <a:ext cx="1341771" cy="3637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/>
                <a:t>Boeing 737 </a:t>
              </a:r>
              <a:endParaRPr lang="lt-LT" sz="2000" dirty="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925015" y="1633228"/>
            <a:ext cx="3110747" cy="1445175"/>
            <a:chOff x="5105400" y="1097401"/>
            <a:chExt cx="2895600" cy="111061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3" t="27962" b="27963"/>
            <a:stretch/>
          </p:blipFill>
          <p:spPr>
            <a:xfrm>
              <a:off x="5105400" y="1097401"/>
              <a:ext cx="2895600" cy="875980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5188589" y="1900535"/>
              <a:ext cx="2267329" cy="30748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/>
                <a:t>Airbus  A319, A320 </a:t>
              </a:r>
              <a:endParaRPr lang="lt-LT" sz="2000" dirty="0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7C208D-6FAF-4119-95F4-5F6BD684AC7A}" type="slidenum">
              <a:rPr lang="en-US" altLang="en-US" smtClean="0"/>
              <a:pPr/>
              <a:t>9</a:t>
            </a:fld>
            <a:endParaRPr lang="en-US" altLang="en-US"/>
          </a:p>
        </p:txBody>
      </p:sp>
      <p:sp>
        <p:nvSpPr>
          <p:cNvPr id="27" name="Rectangle 26"/>
          <p:cNvSpPr/>
          <p:nvPr/>
        </p:nvSpPr>
        <p:spPr>
          <a:xfrm>
            <a:off x="152400" y="6367046"/>
            <a:ext cx="88120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Tartu 2015-11-12                  “Aviation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Industry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Perspective</a:t>
            </a:r>
            <a:r>
              <a:rPr lang="lt-LT" sz="1600" dirty="0" smtClean="0">
                <a:solidFill>
                  <a:schemeClr val="bg1">
                    <a:lumMod val="50000"/>
                  </a:schemeClr>
                </a:solidFill>
              </a:rPr>
              <a:t>s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in Lithuania </a:t>
            </a:r>
            <a:endParaRPr lang="lt-L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947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GAI E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AGAI EN</Template>
  <TotalTime>4960</TotalTime>
  <Words>1054</Words>
  <Application>Microsoft Office PowerPoint</Application>
  <PresentationFormat>On-screen Show (4:3)</PresentationFormat>
  <Paragraphs>313</Paragraphs>
  <Slides>35</Slides>
  <Notes>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38" baseType="lpstr">
      <vt:lpstr>AGAI EN</vt:lpstr>
      <vt:lpstr>CorelDRAW.Graphic.10</vt:lpstr>
      <vt:lpstr>Visio</vt:lpstr>
      <vt:lpstr>“Aviation Industry Perspectives in Lithuania  </vt:lpstr>
      <vt:lpstr>Overview of Lithuanian civil aviation</vt:lpstr>
      <vt:lpstr>Civil Aviation (1)</vt:lpstr>
      <vt:lpstr>Lithuanian Airports Statistics</vt:lpstr>
      <vt:lpstr> Passengers in Lithuanian airports (mln.) </vt:lpstr>
      <vt:lpstr>Civil Aviation (2)</vt:lpstr>
      <vt:lpstr> </vt:lpstr>
      <vt:lpstr>Civil Aviation</vt:lpstr>
      <vt:lpstr>Lithuania‘s aircraft fleet</vt:lpstr>
      <vt:lpstr>State supervision 2015</vt:lpstr>
      <vt:lpstr>In memoriam</vt:lpstr>
      <vt:lpstr>In memoriam</vt:lpstr>
      <vt:lpstr>Silent aviation revolution in Lithuania</vt:lpstr>
      <vt:lpstr>University Profile </vt:lpstr>
      <vt:lpstr>Structure of Antanas Gustaitis’ Aviation Institute</vt:lpstr>
      <vt:lpstr>Studies model at   VGTU AGAI</vt:lpstr>
      <vt:lpstr>Department of Aviation Mechanics</vt:lpstr>
      <vt:lpstr> Department of Avionics</vt:lpstr>
      <vt:lpstr>Department of Aviation Technologies</vt:lpstr>
      <vt:lpstr>Other relevant organizations</vt:lpstr>
      <vt:lpstr>Laboratory of Aviation Mechanics</vt:lpstr>
      <vt:lpstr>Avionics Laboratory</vt:lpstr>
      <vt:lpstr>Kyviškės airfield</vt:lpstr>
      <vt:lpstr>Flight Training Base</vt:lpstr>
      <vt:lpstr>Flight Simulator FNTP II MCC</vt:lpstr>
      <vt:lpstr>ATC Simulators</vt:lpstr>
      <vt:lpstr>Aerodynamic design of high performance UAV</vt:lpstr>
      <vt:lpstr>UAV control process analysis</vt:lpstr>
      <vt:lpstr>Scientific Journals</vt:lpstr>
      <vt:lpstr>Simulator and Laboratory Facility</vt:lpstr>
      <vt:lpstr>PowerPoint Presentation</vt:lpstr>
      <vt:lpstr>Licenses</vt:lpstr>
      <vt:lpstr>Audits </vt:lpstr>
      <vt:lpstr>Scientific Journals</vt:lpstr>
      <vt:lpstr>Questions ?</vt:lpstr>
    </vt:vector>
  </TitlesOfParts>
  <Company>ASKTC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AGAI</dc:title>
  <dc:creator>Arunas</dc:creator>
  <cp:lastModifiedBy>Nõmmik</cp:lastModifiedBy>
  <cp:revision>376</cp:revision>
  <dcterms:created xsi:type="dcterms:W3CDTF">2006-01-16T06:47:33Z</dcterms:created>
  <dcterms:modified xsi:type="dcterms:W3CDTF">2015-11-12T08:19:03Z</dcterms:modified>
</cp:coreProperties>
</file>