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8" r:id="rId2"/>
    <p:sldId id="259" r:id="rId3"/>
    <p:sldId id="260" r:id="rId4"/>
    <p:sldId id="264" r:id="rId5"/>
    <p:sldId id="272" r:id="rId6"/>
    <p:sldId id="268" r:id="rId7"/>
    <p:sldId id="273" r:id="rId8"/>
    <p:sldId id="261" r:id="rId9"/>
    <p:sldId id="275" r:id="rId10"/>
    <p:sldId id="277" r:id="rId11"/>
    <p:sldId id="274" r:id="rId12"/>
    <p:sldId id="278" r:id="rId13"/>
    <p:sldId id="276" r:id="rId14"/>
    <p:sldId id="279" r:id="rId15"/>
    <p:sldId id="262" r:id="rId16"/>
    <p:sldId id="263"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112" autoAdjust="0"/>
  </p:normalViewPr>
  <p:slideViewPr>
    <p:cSldViewPr snapToGrid="0">
      <p:cViewPr varScale="1">
        <p:scale>
          <a:sx n="66" d="100"/>
          <a:sy n="66" d="100"/>
        </p:scale>
        <p:origin x="15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A1DEDD-FF6D-4062-A7D1-A8C8B6385858}" type="datetimeFigureOut">
              <a:rPr lang="en-US" smtClean="0"/>
              <a:t>9/26/2017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7DE62D-76B2-45FC-B533-B1BEB1EBEB8C}" type="slidenum">
              <a:rPr lang="en-US" smtClean="0"/>
              <a:t>‹#›</a:t>
            </a:fld>
            <a:endParaRPr lang="en-US"/>
          </a:p>
        </p:txBody>
      </p:sp>
    </p:spTree>
    <p:extLst>
      <p:ext uri="{BB962C8B-B14F-4D97-AF65-F5344CB8AC3E}">
        <p14:creationId xmlns:p14="http://schemas.microsoft.com/office/powerpoint/2010/main" val="391801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DE62D-76B2-45FC-B533-B1BEB1EBEB8C}" type="slidenum">
              <a:rPr lang="en-US" smtClean="0"/>
              <a:t>5</a:t>
            </a:fld>
            <a:endParaRPr lang="en-US"/>
          </a:p>
        </p:txBody>
      </p:sp>
    </p:spTree>
    <p:extLst>
      <p:ext uri="{BB962C8B-B14F-4D97-AF65-F5344CB8AC3E}">
        <p14:creationId xmlns:p14="http://schemas.microsoft.com/office/powerpoint/2010/main" val="2293978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F0ADB8B-847E-4718-B820-F42E8D4DE78E}" type="datetimeFigureOut">
              <a:rPr lang="en-US" smtClean="0"/>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77B50D-6069-4928-9408-8EF1A92B3E42}" type="slidenum">
              <a:rPr lang="en-US" smtClean="0"/>
              <a:t>‹#›</a:t>
            </a:fld>
            <a:endParaRPr lang="en-US"/>
          </a:p>
        </p:txBody>
      </p:sp>
    </p:spTree>
    <p:extLst>
      <p:ext uri="{BB962C8B-B14F-4D97-AF65-F5344CB8AC3E}">
        <p14:creationId xmlns:p14="http://schemas.microsoft.com/office/powerpoint/2010/main" val="1897461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0ADB8B-847E-4718-B820-F42E8D4DE78E}" type="datetimeFigureOut">
              <a:rPr lang="en-US" smtClean="0"/>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77B50D-6069-4928-9408-8EF1A92B3E42}" type="slidenum">
              <a:rPr lang="en-US" smtClean="0"/>
              <a:t>‹#›</a:t>
            </a:fld>
            <a:endParaRPr lang="en-US"/>
          </a:p>
        </p:txBody>
      </p:sp>
    </p:spTree>
    <p:extLst>
      <p:ext uri="{BB962C8B-B14F-4D97-AF65-F5344CB8AC3E}">
        <p14:creationId xmlns:p14="http://schemas.microsoft.com/office/powerpoint/2010/main" val="10732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0ADB8B-847E-4718-B820-F42E8D4DE78E}" type="datetimeFigureOut">
              <a:rPr lang="en-US" smtClean="0"/>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77B50D-6069-4928-9408-8EF1A92B3E42}" type="slidenum">
              <a:rPr lang="en-US" smtClean="0"/>
              <a:t>‹#›</a:t>
            </a:fld>
            <a:endParaRPr lang="en-US"/>
          </a:p>
        </p:txBody>
      </p:sp>
    </p:spTree>
    <p:extLst>
      <p:ext uri="{BB962C8B-B14F-4D97-AF65-F5344CB8AC3E}">
        <p14:creationId xmlns:p14="http://schemas.microsoft.com/office/powerpoint/2010/main" val="1089806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0ADB8B-847E-4718-B820-F42E8D4DE78E}" type="datetimeFigureOut">
              <a:rPr lang="en-US" smtClean="0"/>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77B50D-6069-4928-9408-8EF1A92B3E42}" type="slidenum">
              <a:rPr lang="en-US" smtClean="0"/>
              <a:t>‹#›</a:t>
            </a:fld>
            <a:endParaRPr lang="en-US"/>
          </a:p>
        </p:txBody>
      </p:sp>
    </p:spTree>
    <p:extLst>
      <p:ext uri="{BB962C8B-B14F-4D97-AF65-F5344CB8AC3E}">
        <p14:creationId xmlns:p14="http://schemas.microsoft.com/office/powerpoint/2010/main" val="2391869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0ADB8B-847E-4718-B820-F42E8D4DE78E}" type="datetimeFigureOut">
              <a:rPr lang="en-US" smtClean="0"/>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77B50D-6069-4928-9408-8EF1A92B3E42}" type="slidenum">
              <a:rPr lang="en-US" smtClean="0"/>
              <a:t>‹#›</a:t>
            </a:fld>
            <a:endParaRPr lang="en-US"/>
          </a:p>
        </p:txBody>
      </p:sp>
    </p:spTree>
    <p:extLst>
      <p:ext uri="{BB962C8B-B14F-4D97-AF65-F5344CB8AC3E}">
        <p14:creationId xmlns:p14="http://schemas.microsoft.com/office/powerpoint/2010/main" val="59820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F0ADB8B-847E-4718-B820-F42E8D4DE78E}" type="datetimeFigureOut">
              <a:rPr lang="en-US" smtClean="0"/>
              <a:t>9/26/2017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77B50D-6069-4928-9408-8EF1A92B3E42}" type="slidenum">
              <a:rPr lang="en-US" smtClean="0"/>
              <a:t>‹#›</a:t>
            </a:fld>
            <a:endParaRPr lang="en-US"/>
          </a:p>
        </p:txBody>
      </p:sp>
    </p:spTree>
    <p:extLst>
      <p:ext uri="{BB962C8B-B14F-4D97-AF65-F5344CB8AC3E}">
        <p14:creationId xmlns:p14="http://schemas.microsoft.com/office/powerpoint/2010/main" val="1669749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F0ADB8B-847E-4718-B820-F42E8D4DE78E}" type="datetimeFigureOut">
              <a:rPr lang="en-US" smtClean="0"/>
              <a:t>9/26/2017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77B50D-6069-4928-9408-8EF1A92B3E42}" type="slidenum">
              <a:rPr lang="en-US" smtClean="0"/>
              <a:t>‹#›</a:t>
            </a:fld>
            <a:endParaRPr lang="en-US"/>
          </a:p>
        </p:txBody>
      </p:sp>
    </p:spTree>
    <p:extLst>
      <p:ext uri="{BB962C8B-B14F-4D97-AF65-F5344CB8AC3E}">
        <p14:creationId xmlns:p14="http://schemas.microsoft.com/office/powerpoint/2010/main" val="3141161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F0ADB8B-847E-4718-B820-F42E8D4DE78E}" type="datetimeFigureOut">
              <a:rPr lang="en-US" smtClean="0"/>
              <a:t>9/26/2017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77B50D-6069-4928-9408-8EF1A92B3E42}" type="slidenum">
              <a:rPr lang="en-US" smtClean="0"/>
              <a:t>‹#›</a:t>
            </a:fld>
            <a:endParaRPr lang="en-US"/>
          </a:p>
        </p:txBody>
      </p:sp>
    </p:spTree>
    <p:extLst>
      <p:ext uri="{BB962C8B-B14F-4D97-AF65-F5344CB8AC3E}">
        <p14:creationId xmlns:p14="http://schemas.microsoft.com/office/powerpoint/2010/main" val="1014001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0ADB8B-847E-4718-B820-F42E8D4DE78E}" type="datetimeFigureOut">
              <a:rPr lang="en-US" smtClean="0"/>
              <a:t>9/26/2017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77B50D-6069-4928-9408-8EF1A92B3E42}" type="slidenum">
              <a:rPr lang="en-US" smtClean="0"/>
              <a:t>‹#›</a:t>
            </a:fld>
            <a:endParaRPr lang="en-US"/>
          </a:p>
        </p:txBody>
      </p:sp>
    </p:spTree>
    <p:extLst>
      <p:ext uri="{BB962C8B-B14F-4D97-AF65-F5344CB8AC3E}">
        <p14:creationId xmlns:p14="http://schemas.microsoft.com/office/powerpoint/2010/main" val="1582953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0ADB8B-847E-4718-B820-F42E8D4DE78E}" type="datetimeFigureOut">
              <a:rPr lang="en-US" smtClean="0"/>
              <a:t>9/26/2017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77B50D-6069-4928-9408-8EF1A92B3E42}" type="slidenum">
              <a:rPr lang="en-US" smtClean="0"/>
              <a:t>‹#›</a:t>
            </a:fld>
            <a:endParaRPr lang="en-US"/>
          </a:p>
        </p:txBody>
      </p:sp>
    </p:spTree>
    <p:extLst>
      <p:ext uri="{BB962C8B-B14F-4D97-AF65-F5344CB8AC3E}">
        <p14:creationId xmlns:p14="http://schemas.microsoft.com/office/powerpoint/2010/main" val="2924540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0ADB8B-847E-4718-B820-F42E8D4DE78E}" type="datetimeFigureOut">
              <a:rPr lang="en-US" smtClean="0"/>
              <a:t>9/26/2017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77B50D-6069-4928-9408-8EF1A92B3E42}" type="slidenum">
              <a:rPr lang="en-US" smtClean="0"/>
              <a:t>‹#›</a:t>
            </a:fld>
            <a:endParaRPr lang="en-US"/>
          </a:p>
        </p:txBody>
      </p:sp>
    </p:spTree>
    <p:extLst>
      <p:ext uri="{BB962C8B-B14F-4D97-AF65-F5344CB8AC3E}">
        <p14:creationId xmlns:p14="http://schemas.microsoft.com/office/powerpoint/2010/main" val="493378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0ADB8B-847E-4718-B820-F42E8D4DE78E}" type="datetimeFigureOut">
              <a:rPr lang="en-US" smtClean="0"/>
              <a:t>9/26/2017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77B50D-6069-4928-9408-8EF1A92B3E42}" type="slidenum">
              <a:rPr lang="en-US" smtClean="0"/>
              <a:t>‹#›</a:t>
            </a:fld>
            <a:endParaRPr lang="en-US"/>
          </a:p>
        </p:txBody>
      </p:sp>
    </p:spTree>
    <p:extLst>
      <p:ext uri="{BB962C8B-B14F-4D97-AF65-F5344CB8AC3E}">
        <p14:creationId xmlns:p14="http://schemas.microsoft.com/office/powerpoint/2010/main" val="290745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2.pn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gif"/><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hyperlink" Target="https://www.facebook.com/TEMI.community/" TargetMode="External"/><Relationship Id="rId4" Type="http://schemas.openxmlformats.org/officeDocument/2006/relationships/hyperlink" Target="http://www.temi-community.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t="-17000" b="-17000"/>
          </a:stretch>
        </a:blipFill>
        <a:effectLst/>
      </p:bgPr>
    </p:bg>
    <p:spTree>
      <p:nvGrpSpPr>
        <p:cNvPr id="1" name=""/>
        <p:cNvGrpSpPr/>
        <p:nvPr/>
      </p:nvGrpSpPr>
      <p:grpSpPr>
        <a:xfrm>
          <a:off x="0" y="0"/>
          <a:ext cx="0" cy="0"/>
          <a:chOff x="0" y="0"/>
          <a:chExt cx="0" cy="0"/>
        </a:xfrm>
      </p:grpSpPr>
      <p:sp>
        <p:nvSpPr>
          <p:cNvPr id="3" name="Subtitle 2"/>
          <p:cNvSpPr>
            <a:spLocks noGrp="1"/>
          </p:cNvSpPr>
          <p:nvPr>
            <p:ph idx="1"/>
          </p:nvPr>
        </p:nvSpPr>
        <p:spPr>
          <a:xfrm>
            <a:off x="689372" y="1229463"/>
            <a:ext cx="7886700" cy="1321232"/>
          </a:xfrm>
        </p:spPr>
        <p:txBody>
          <a:bodyPr>
            <a:noAutofit/>
          </a:bodyPr>
          <a:lstStyle/>
          <a:p>
            <a:pPr marL="0" indent="0" algn="ctr">
              <a:buNone/>
            </a:pPr>
            <a:r>
              <a:rPr lang="en-US" sz="3000" b="1" dirty="0">
                <a:solidFill>
                  <a:schemeClr val="bg1"/>
                </a:solidFill>
                <a:latin typeface="Sylfaen" panose="010A0502050306030303" pitchFamily="18" charset="0"/>
              </a:rPr>
              <a:t>Social Entrepreneurship as a Key Factor of Social Inclusion, Integration and Sustainable Development of </a:t>
            </a:r>
            <a:r>
              <a:rPr lang="en-US" sz="3000" b="1" dirty="0" err="1">
                <a:solidFill>
                  <a:schemeClr val="bg1"/>
                </a:solidFill>
                <a:latin typeface="Sylfaen" panose="010A0502050306030303" pitchFamily="18" charset="0"/>
              </a:rPr>
              <a:t>Temi</a:t>
            </a:r>
            <a:r>
              <a:rPr lang="en-US" sz="3000" b="1" dirty="0">
                <a:solidFill>
                  <a:schemeClr val="bg1"/>
                </a:solidFill>
                <a:latin typeface="Sylfaen" panose="010A0502050306030303" pitchFamily="18" charset="0"/>
              </a:rPr>
              <a:t> </a:t>
            </a:r>
            <a:r>
              <a:rPr lang="en-US" sz="3000" b="1" dirty="0" err="1">
                <a:solidFill>
                  <a:schemeClr val="bg1"/>
                </a:solidFill>
                <a:latin typeface="Sylfaen" panose="010A0502050306030303" pitchFamily="18" charset="0"/>
              </a:rPr>
              <a:t>Cummunity</a:t>
            </a:r>
            <a:endParaRPr lang="en-US" sz="3000" b="1" dirty="0">
              <a:solidFill>
                <a:schemeClr val="bg1"/>
              </a:solidFill>
              <a:latin typeface="Sylfaen" panose="010A0502050306030303" pitchFamily="18" charset="0"/>
            </a:endParaRPr>
          </a:p>
        </p:txBody>
      </p:sp>
      <p:pic>
        <p:nvPicPr>
          <p:cNvPr id="1026" name="Picture 2" descr="Temi Community logo-ის სურათის შედეგი"/>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2493" y="6256421"/>
            <a:ext cx="956510" cy="601579"/>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p:cNvSpPr txBox="1">
            <a:spLocks/>
          </p:cNvSpPr>
          <p:nvPr/>
        </p:nvSpPr>
        <p:spPr>
          <a:xfrm>
            <a:off x="1346597" y="5992227"/>
            <a:ext cx="7229475" cy="714375"/>
          </a:xfrm>
          <a:prstGeom prst="rect">
            <a:avLst/>
          </a:prstGeom>
        </p:spPr>
        <p:txBody>
          <a:bodyPr vert="horz" lIns="68580" tIns="34290" rIns="68580" bIns="3429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625" b="1" dirty="0" smtClean="0">
                <a:solidFill>
                  <a:schemeClr val="bg1"/>
                </a:solidFill>
                <a:latin typeface="Sylfaen" panose="010A0502050306030303" pitchFamily="18" charset="0"/>
              </a:rPr>
              <a:t>Tartu</a:t>
            </a:r>
            <a:endParaRPr lang="en-US" sz="2625" b="1" dirty="0">
              <a:solidFill>
                <a:schemeClr val="bg1"/>
              </a:solidFill>
              <a:latin typeface="Sylfaen" panose="010A0502050306030303" pitchFamily="18" charset="0"/>
            </a:endParaRPr>
          </a:p>
          <a:p>
            <a:r>
              <a:rPr lang="en-US" sz="2625" b="1" dirty="0">
                <a:solidFill>
                  <a:schemeClr val="bg1"/>
                </a:solidFill>
                <a:latin typeface="Sylfaen" panose="010A0502050306030303" pitchFamily="18" charset="0"/>
              </a:rPr>
              <a:t>2017 </a:t>
            </a:r>
          </a:p>
        </p:txBody>
      </p:sp>
    </p:spTree>
    <p:extLst>
      <p:ext uri="{BB962C8B-B14F-4D97-AF65-F5344CB8AC3E}">
        <p14:creationId xmlns:p14="http://schemas.microsoft.com/office/powerpoint/2010/main" val="41860666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descr="Temi Community logo-ის სურათის შედეგი"/>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9581" y="6247721"/>
            <a:ext cx="1135856" cy="714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30286" y="108425"/>
            <a:ext cx="5541112" cy="601662"/>
          </a:xfrm>
        </p:spPr>
        <p:txBody>
          <a:bodyPr>
            <a:normAutofit/>
          </a:bodyPr>
          <a:lstStyle/>
          <a:p>
            <a:r>
              <a:rPr lang="en-US" sz="2500" b="1" dirty="0">
                <a:latin typeface="Sylfaen" panose="010A0502050306030303" pitchFamily="18" charset="0"/>
              </a:rPr>
              <a:t>SOCIAL SLOW FOOD</a:t>
            </a:r>
          </a:p>
        </p:txBody>
      </p:sp>
      <p:sp>
        <p:nvSpPr>
          <p:cNvPr id="4" name="Rectangle 3"/>
          <p:cNvSpPr/>
          <p:nvPr/>
        </p:nvSpPr>
        <p:spPr>
          <a:xfrm>
            <a:off x="218385" y="732270"/>
            <a:ext cx="4122026" cy="2862322"/>
          </a:xfrm>
          <a:prstGeom prst="rect">
            <a:avLst/>
          </a:prstGeom>
        </p:spPr>
        <p:txBody>
          <a:bodyPr wrap="square">
            <a:spAutoFit/>
          </a:bodyPr>
          <a:lstStyle/>
          <a:p>
            <a:pPr algn="just"/>
            <a:r>
              <a:rPr lang="en-US" sz="2000" b="1" dirty="0">
                <a:latin typeface="Sylfaen" panose="010A0502050306030303" pitchFamily="18" charset="0"/>
                <a:ea typeface="Calibri" panose="020F0502020204030204" pitchFamily="34" charset="0"/>
                <a:cs typeface="Courier New" panose="02070309020205020404" pitchFamily="49" charset="0"/>
              </a:rPr>
              <a:t>TEMI </a:t>
            </a:r>
            <a:r>
              <a:rPr lang="en-US" sz="2000" b="1" dirty="0" smtClean="0">
                <a:latin typeface="Sylfaen" panose="010A0502050306030303" pitchFamily="18" charset="0"/>
                <a:ea typeface="Calibri" panose="020F0502020204030204" pitchFamily="34" charset="0"/>
                <a:cs typeface="Courier New" panose="02070309020205020404" pitchFamily="49" charset="0"/>
              </a:rPr>
              <a:t>Charity produces Kakheti </a:t>
            </a:r>
            <a:r>
              <a:rPr lang="en-US" sz="2000" b="1" dirty="0">
                <a:latin typeface="Sylfaen" panose="010A0502050306030303" pitchFamily="18" charset="0"/>
                <a:ea typeface="Calibri" panose="020F0502020204030204" pitchFamily="34" charset="0"/>
                <a:cs typeface="Courier New" panose="02070309020205020404" pitchFamily="49" charset="0"/>
              </a:rPr>
              <a:t>100</a:t>
            </a:r>
            <a:r>
              <a:rPr lang="en-US" sz="2000" b="1" dirty="0" smtClean="0">
                <a:latin typeface="Sylfaen" panose="010A0502050306030303" pitchFamily="18" charset="0"/>
                <a:ea typeface="Calibri" panose="020F0502020204030204" pitchFamily="34" charset="0"/>
                <a:cs typeface="Courier New" panose="02070309020205020404" pitchFamily="49" charset="0"/>
              </a:rPr>
              <a:t>% natural </a:t>
            </a:r>
            <a:r>
              <a:rPr lang="en-US" sz="2000" b="1" dirty="0">
                <a:latin typeface="Sylfaen" panose="010A0502050306030303" pitchFamily="18" charset="0"/>
                <a:ea typeface="Calibri" panose="020F0502020204030204" pitchFamily="34" charset="0"/>
                <a:cs typeface="Courier New" panose="02070309020205020404" pitchFamily="49" charset="0"/>
              </a:rPr>
              <a:t>food </a:t>
            </a:r>
            <a:r>
              <a:rPr lang="en-US" sz="2000" b="1" dirty="0" smtClean="0">
                <a:latin typeface="Sylfaen" panose="010A0502050306030303" pitchFamily="18" charset="0"/>
                <a:ea typeface="Calibri" panose="020F0502020204030204" pitchFamily="34" charset="0"/>
                <a:cs typeface="Courier New" panose="02070309020205020404" pitchFamily="49" charset="0"/>
              </a:rPr>
              <a:t>products. </a:t>
            </a:r>
            <a:r>
              <a:rPr lang="en-US" sz="2000" b="1" dirty="0">
                <a:latin typeface="Sylfaen" panose="010A0502050306030303" pitchFamily="18" charset="0"/>
                <a:ea typeface="Calibri" panose="020F0502020204030204" pitchFamily="34" charset="0"/>
                <a:cs typeface="Courier New" panose="02070309020205020404" pitchFamily="49" charset="0"/>
              </a:rPr>
              <a:t>All fruit and vegetables used for the production of preserves </a:t>
            </a:r>
            <a:r>
              <a:rPr lang="en-US" sz="2000" b="1" dirty="0" smtClean="0">
                <a:latin typeface="Sylfaen" panose="010A0502050306030303" pitchFamily="18" charset="0"/>
                <a:ea typeface="Calibri" panose="020F0502020204030204" pitchFamily="34" charset="0"/>
                <a:cs typeface="Courier New" panose="02070309020205020404" pitchFamily="49" charset="0"/>
              </a:rPr>
              <a:t>come </a:t>
            </a:r>
            <a:r>
              <a:rPr lang="en-US" sz="2000" b="1" dirty="0">
                <a:latin typeface="Sylfaen" panose="010A0502050306030303" pitchFamily="18" charset="0"/>
                <a:ea typeface="Calibri" panose="020F0502020204030204" pitchFamily="34" charset="0"/>
                <a:cs typeface="Courier New" panose="02070309020205020404" pitchFamily="49" charset="0"/>
              </a:rPr>
              <a:t>from TEMI’s </a:t>
            </a:r>
            <a:r>
              <a:rPr lang="en-US" sz="2000" b="1" dirty="0" smtClean="0">
                <a:latin typeface="Sylfaen" panose="010A0502050306030303" pitchFamily="18" charset="0"/>
                <a:ea typeface="Calibri" panose="020F0502020204030204" pitchFamily="34" charset="0"/>
                <a:cs typeface="Courier New" panose="02070309020205020404" pitchFamily="49" charset="0"/>
              </a:rPr>
              <a:t>garden. </a:t>
            </a:r>
          </a:p>
          <a:p>
            <a:pPr algn="just"/>
            <a:r>
              <a:rPr lang="en-US" sz="2000" b="1" dirty="0" smtClean="0">
                <a:latin typeface="Sylfaen" panose="010A0502050306030303" pitchFamily="18" charset="0"/>
              </a:rPr>
              <a:t>Social slow food products - Mustard, chutneys, walnut butter, ham, cheese – is sold in the store located on the terrain of </a:t>
            </a:r>
            <a:r>
              <a:rPr lang="en-US" sz="2000" b="1" dirty="0" err="1" smtClean="0">
                <a:latin typeface="Sylfaen" panose="010A0502050306030303" pitchFamily="18" charset="0"/>
              </a:rPr>
              <a:t>Temi</a:t>
            </a:r>
            <a:r>
              <a:rPr lang="en-US" sz="2000" b="1" dirty="0" smtClean="0">
                <a:latin typeface="Sylfaen" panose="010A0502050306030303" pitchFamily="18" charset="0"/>
              </a:rPr>
              <a:t> Charity in </a:t>
            </a:r>
            <a:r>
              <a:rPr lang="en-US" sz="2000" b="1" dirty="0" err="1" smtClean="0">
                <a:latin typeface="Sylfaen" panose="010A0502050306030303" pitchFamily="18" charset="0"/>
              </a:rPr>
              <a:t>Gremi</a:t>
            </a:r>
            <a:endParaRPr lang="en-US" sz="2000" b="1" dirty="0">
              <a:latin typeface="Sylfaen" panose="010A0502050306030303" pitchFamily="18" charset="0"/>
            </a:endParaRPr>
          </a:p>
        </p:txBody>
      </p:sp>
      <p:sp>
        <p:nvSpPr>
          <p:cNvPr id="5" name="Rectangle 4"/>
          <p:cNvSpPr/>
          <p:nvPr/>
        </p:nvSpPr>
        <p:spPr>
          <a:xfrm>
            <a:off x="4475047" y="4565924"/>
            <a:ext cx="4572000" cy="1631216"/>
          </a:xfrm>
          <a:prstGeom prst="rect">
            <a:avLst/>
          </a:prstGeom>
        </p:spPr>
        <p:txBody>
          <a:bodyPr>
            <a:spAutoFit/>
          </a:bodyPr>
          <a:lstStyle/>
          <a:p>
            <a:pPr algn="just"/>
            <a:endParaRPr lang="en-US" sz="2000" dirty="0" smtClean="0">
              <a:latin typeface="Sylfaen" panose="010A0502050306030303" pitchFamily="18" charset="0"/>
              <a:ea typeface="Calibri" panose="020F0502020204030204" pitchFamily="34" charset="0"/>
              <a:cs typeface="Courier New" panose="02070309020205020404" pitchFamily="49" charset="0"/>
            </a:endParaRPr>
          </a:p>
          <a:p>
            <a:pPr algn="just"/>
            <a:r>
              <a:rPr lang="en-US" sz="2000" b="1" i="1" dirty="0" smtClean="0">
                <a:latin typeface="Sylfaen" panose="010A0502050306030303" pitchFamily="18" charset="0"/>
                <a:ea typeface="Calibri" panose="020F0502020204030204" pitchFamily="34" charset="0"/>
                <a:cs typeface="Courier New" panose="02070309020205020404" pitchFamily="49" charset="0"/>
              </a:rPr>
              <a:t>TEMI’s </a:t>
            </a:r>
            <a:r>
              <a:rPr lang="en-US" sz="2000" b="1" i="1" dirty="0">
                <a:latin typeface="Sylfaen" panose="010A0502050306030303" pitchFamily="18" charset="0"/>
                <a:ea typeface="Calibri" panose="020F0502020204030204" pitchFamily="34" charset="0"/>
                <a:cs typeface="Courier New" panose="02070309020205020404" pitchFamily="49" charset="0"/>
              </a:rPr>
              <a:t>approach is different: TEMI is not asking for donations, instead TEMI is inviting YOU to become our satisfied customer</a:t>
            </a:r>
            <a:endParaRPr lang="en-US" sz="2000" b="1" i="1" dirty="0">
              <a:latin typeface="Sylfaen" panose="010A0502050306030303"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535" y="717756"/>
            <a:ext cx="4615512" cy="346163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928" y="4180892"/>
            <a:ext cx="4030902" cy="2687268"/>
          </a:xfrm>
          <a:prstGeom prst="rect">
            <a:avLst/>
          </a:prstGeom>
        </p:spPr>
      </p:pic>
    </p:spTree>
    <p:extLst>
      <p:ext uri="{BB962C8B-B14F-4D97-AF65-F5344CB8AC3E}">
        <p14:creationId xmlns:p14="http://schemas.microsoft.com/office/powerpoint/2010/main" val="28036934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188664"/>
            <a:ext cx="7886700" cy="601662"/>
          </a:xfrm>
        </p:spPr>
        <p:txBody>
          <a:bodyPr>
            <a:normAutofit/>
          </a:bodyPr>
          <a:lstStyle/>
          <a:p>
            <a:pPr algn="ctr"/>
            <a:r>
              <a:rPr lang="en-US" sz="2500" b="1" dirty="0">
                <a:latin typeface="Sylfaen" panose="010A0502050306030303" pitchFamily="18" charset="0"/>
              </a:rPr>
              <a:t>WHEAT </a:t>
            </a:r>
            <a:r>
              <a:rPr lang="en-US" sz="2500" b="1" dirty="0" smtClean="0">
                <a:latin typeface="Sylfaen" panose="010A0502050306030303" pitchFamily="18" charset="0"/>
              </a:rPr>
              <a:t>CULTIVATION &amp; GREENHOUSE</a:t>
            </a:r>
            <a:endParaRPr lang="en-US" sz="2500" b="1" dirty="0">
              <a:latin typeface="Sylfaen" panose="010A0502050306030303" pitchFamily="18" charset="0"/>
            </a:endParaRPr>
          </a:p>
        </p:txBody>
      </p:sp>
      <p:sp>
        <p:nvSpPr>
          <p:cNvPr id="6" name="Rectangle 5"/>
          <p:cNvSpPr/>
          <p:nvPr/>
        </p:nvSpPr>
        <p:spPr>
          <a:xfrm>
            <a:off x="370114" y="790326"/>
            <a:ext cx="4572000" cy="1938992"/>
          </a:xfrm>
          <a:prstGeom prst="rect">
            <a:avLst/>
          </a:prstGeom>
        </p:spPr>
        <p:txBody>
          <a:bodyPr>
            <a:spAutoFit/>
          </a:bodyPr>
          <a:lstStyle/>
          <a:p>
            <a:pPr algn="just"/>
            <a:r>
              <a:rPr lang="en-US" sz="2000" b="1" dirty="0" smtClean="0">
                <a:solidFill>
                  <a:srgbClr val="1D2129"/>
                </a:solidFill>
                <a:latin typeface="Sylfaen" panose="010A0502050306030303" pitchFamily="18" charset="0"/>
              </a:rPr>
              <a:t>Wheat cultivation aims </a:t>
            </a:r>
            <a:r>
              <a:rPr lang="en-US" sz="2000" b="1" dirty="0">
                <a:solidFill>
                  <a:srgbClr val="1D2129"/>
                </a:solidFill>
                <a:latin typeface="Sylfaen" panose="010A0502050306030303" pitchFamily="18" charset="0"/>
              </a:rPr>
              <a:t>to promote sustainable management of </a:t>
            </a:r>
            <a:r>
              <a:rPr lang="en-US" sz="2000" b="1" dirty="0" smtClean="0">
                <a:solidFill>
                  <a:srgbClr val="1D2129"/>
                </a:solidFill>
                <a:latin typeface="Sylfaen" panose="010A0502050306030303" pitchFamily="18" charset="0"/>
              </a:rPr>
              <a:t>biodiversity. </a:t>
            </a:r>
            <a:r>
              <a:rPr lang="en-US" sz="2000" b="1" dirty="0" err="1" smtClean="0">
                <a:solidFill>
                  <a:srgbClr val="1D2129"/>
                </a:solidFill>
                <a:latin typeface="Sylfaen" panose="010A0502050306030303" pitchFamily="18" charset="0"/>
              </a:rPr>
              <a:t>Temi</a:t>
            </a:r>
            <a:r>
              <a:rPr lang="en-US" sz="2000" b="1" dirty="0" smtClean="0">
                <a:solidFill>
                  <a:srgbClr val="1D2129"/>
                </a:solidFill>
                <a:latin typeface="Sylfaen" panose="010A0502050306030303" pitchFamily="18" charset="0"/>
              </a:rPr>
              <a:t> Charity cultivates an </a:t>
            </a:r>
            <a:r>
              <a:rPr lang="en-US" sz="2000" b="1" dirty="0">
                <a:solidFill>
                  <a:srgbClr val="1D2129"/>
                </a:solidFill>
                <a:latin typeface="Sylfaen" panose="010A0502050306030303" pitchFamily="18" charset="0"/>
              </a:rPr>
              <a:t>indigenous wheat variety, </a:t>
            </a:r>
            <a:r>
              <a:rPr lang="en-US" sz="2000" b="1" dirty="0" err="1">
                <a:solidFill>
                  <a:srgbClr val="1D2129"/>
                </a:solidFill>
                <a:latin typeface="Sylfaen" panose="010A0502050306030303" pitchFamily="18" charset="0"/>
              </a:rPr>
              <a:t>Tsiteli</a:t>
            </a:r>
            <a:r>
              <a:rPr lang="en-US" sz="2000" b="1" dirty="0">
                <a:solidFill>
                  <a:srgbClr val="1D2129"/>
                </a:solidFill>
                <a:latin typeface="Sylfaen" panose="010A0502050306030303" pitchFamily="18" charset="0"/>
              </a:rPr>
              <a:t> </a:t>
            </a:r>
            <a:r>
              <a:rPr lang="en-US" sz="2000" b="1" dirty="0" err="1" smtClean="0">
                <a:solidFill>
                  <a:srgbClr val="1D2129"/>
                </a:solidFill>
                <a:latin typeface="Sylfaen" panose="010A0502050306030303" pitchFamily="18" charset="0"/>
              </a:rPr>
              <a:t>Doli</a:t>
            </a:r>
            <a:r>
              <a:rPr lang="en-US" sz="2000" b="1" dirty="0" smtClean="0">
                <a:solidFill>
                  <a:srgbClr val="1D2129"/>
                </a:solidFill>
                <a:latin typeface="Sylfaen" panose="010A0502050306030303" pitchFamily="18" charset="0"/>
              </a:rPr>
              <a:t>. Wheat is used </a:t>
            </a:r>
            <a:r>
              <a:rPr lang="en-US" sz="2000" b="1" dirty="0">
                <a:solidFill>
                  <a:srgbClr val="1D2129"/>
                </a:solidFill>
                <a:latin typeface="Sylfaen" panose="010A0502050306030303" pitchFamily="18" charset="0"/>
              </a:rPr>
              <a:t>to produce high quality bread products for </a:t>
            </a:r>
            <a:r>
              <a:rPr lang="en-US" sz="2000" b="1" dirty="0" smtClean="0">
                <a:solidFill>
                  <a:srgbClr val="1D2129"/>
                </a:solidFill>
                <a:latin typeface="Sylfaen" panose="010A0502050306030303" pitchFamily="18" charset="0"/>
              </a:rPr>
              <a:t>consumption</a:t>
            </a:r>
            <a:endParaRPr lang="en-US" sz="2000" b="1" dirty="0">
              <a:latin typeface="Sylfaen" panose="010A0502050306030303"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651" y="832485"/>
            <a:ext cx="4037977" cy="2679366"/>
          </a:xfrm>
          <a:prstGeom prst="rect">
            <a:avLst/>
          </a:prstGeom>
        </p:spPr>
      </p:pic>
      <p:sp>
        <p:nvSpPr>
          <p:cNvPr id="8" name="Rectangle 7"/>
          <p:cNvSpPr/>
          <p:nvPr/>
        </p:nvSpPr>
        <p:spPr>
          <a:xfrm>
            <a:off x="370114" y="3787235"/>
            <a:ext cx="4572000" cy="1323439"/>
          </a:xfrm>
          <a:prstGeom prst="rect">
            <a:avLst/>
          </a:prstGeom>
        </p:spPr>
        <p:txBody>
          <a:bodyPr>
            <a:spAutoFit/>
          </a:bodyPr>
          <a:lstStyle/>
          <a:p>
            <a:pPr algn="just"/>
            <a:r>
              <a:rPr lang="en-US" sz="2000" b="1" dirty="0" smtClean="0">
                <a:latin typeface="Sylfaen" panose="010A0502050306030303" pitchFamily="18" charset="0"/>
              </a:rPr>
              <a:t>In the greenhouse several different vegetables and herbs are cultivated including zucchini</a:t>
            </a:r>
            <a:r>
              <a:rPr lang="en-US" sz="2000" b="1" dirty="0">
                <a:latin typeface="Sylfaen" panose="010A0502050306030303" pitchFamily="18" charset="0"/>
              </a:rPr>
              <a:t>, salads, beans, </a:t>
            </a:r>
            <a:r>
              <a:rPr lang="en-US" sz="2000" b="1" dirty="0" smtClean="0">
                <a:latin typeface="Sylfaen" panose="010A0502050306030303" pitchFamily="18" charset="0"/>
              </a:rPr>
              <a:t>tomatoes, eggplants, peppers</a:t>
            </a:r>
            <a:r>
              <a:rPr lang="en-US" sz="2000" b="1" dirty="0">
                <a:latin typeface="Sylfaen" panose="010A0502050306030303" pitchFamily="18" charset="0"/>
              </a:rPr>
              <a:t>... </a:t>
            </a:r>
            <a:endParaRPr lang="en-US" sz="2000" b="1" dirty="0" smtClean="0">
              <a:latin typeface="Sylfaen" panose="010A0502050306030303" pitchFamily="18" charset="0"/>
            </a:endParaRPr>
          </a:p>
        </p:txBody>
      </p:sp>
      <p:pic>
        <p:nvPicPr>
          <p:cNvPr id="9" name="Picture 2" descr="tourism -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2651" y="3838532"/>
            <a:ext cx="4025957" cy="30194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emi Community logo-ის სურათის შედეგი"/>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9581" y="6189663"/>
            <a:ext cx="1135856"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7286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784" y="62728"/>
            <a:ext cx="7886700" cy="601662"/>
          </a:xfrm>
        </p:spPr>
        <p:txBody>
          <a:bodyPr>
            <a:normAutofit/>
          </a:bodyPr>
          <a:lstStyle/>
          <a:p>
            <a:pPr algn="ctr"/>
            <a:r>
              <a:rPr lang="en-US" sz="2500" dirty="0" smtClean="0">
                <a:latin typeface="Sylfaen" panose="010A0502050306030303" pitchFamily="18" charset="0"/>
              </a:rPr>
              <a:t>CARPENTRY</a:t>
            </a:r>
            <a:endParaRPr lang="en-US" sz="2500" dirty="0">
              <a:latin typeface="Sylfaen" panose="010A0502050306030303" pitchFamily="18" charset="0"/>
            </a:endParaRPr>
          </a:p>
        </p:txBody>
      </p:sp>
      <p:sp>
        <p:nvSpPr>
          <p:cNvPr id="3" name="Rectangle 2"/>
          <p:cNvSpPr/>
          <p:nvPr/>
        </p:nvSpPr>
        <p:spPr>
          <a:xfrm>
            <a:off x="384629" y="790326"/>
            <a:ext cx="3372983" cy="5324535"/>
          </a:xfrm>
          <a:prstGeom prst="rect">
            <a:avLst/>
          </a:prstGeom>
        </p:spPr>
        <p:txBody>
          <a:bodyPr wrap="square">
            <a:spAutoFit/>
          </a:bodyPr>
          <a:lstStyle/>
          <a:p>
            <a:pPr algn="just"/>
            <a:r>
              <a:rPr lang="en-US" sz="2000" dirty="0" err="1">
                <a:latin typeface="Sylfaen" panose="010A0502050306030303" pitchFamily="18" charset="0"/>
              </a:rPr>
              <a:t>Temi</a:t>
            </a:r>
            <a:r>
              <a:rPr lang="en-US" sz="2000" dirty="0">
                <a:latin typeface="Sylfaen" panose="010A0502050306030303" pitchFamily="18" charset="0"/>
              </a:rPr>
              <a:t> property includes a carpentry workshop. Provided with a circular saw, planers and other </a:t>
            </a:r>
            <a:r>
              <a:rPr lang="en-US" sz="2000" dirty="0" smtClean="0">
                <a:latin typeface="Sylfaen" panose="010A0502050306030303" pitchFamily="18" charset="0"/>
              </a:rPr>
              <a:t>tools, </a:t>
            </a:r>
            <a:r>
              <a:rPr lang="en-US" sz="2000" dirty="0">
                <a:latin typeface="Sylfaen" panose="010A0502050306030303" pitchFamily="18" charset="0"/>
              </a:rPr>
              <a:t>furniture and equipment is designed and created. This </a:t>
            </a:r>
            <a:r>
              <a:rPr lang="en-US" sz="2000" dirty="0" smtClean="0">
                <a:latin typeface="Sylfaen" panose="010A0502050306030303" pitchFamily="18" charset="0"/>
              </a:rPr>
              <a:t>enables </a:t>
            </a:r>
            <a:r>
              <a:rPr lang="en-US" sz="2000" dirty="0" err="1" smtClean="0">
                <a:latin typeface="Sylfaen" panose="010A0502050306030303" pitchFamily="18" charset="0"/>
              </a:rPr>
              <a:t>Temi</a:t>
            </a:r>
            <a:r>
              <a:rPr lang="en-US" sz="2000" dirty="0" smtClean="0">
                <a:latin typeface="Sylfaen" panose="010A0502050306030303" pitchFamily="18" charset="0"/>
              </a:rPr>
              <a:t> Charity to </a:t>
            </a:r>
            <a:r>
              <a:rPr lang="en-US" sz="2000" dirty="0">
                <a:latin typeface="Sylfaen" panose="010A0502050306030303" pitchFamily="18" charset="0"/>
              </a:rPr>
              <a:t>make all furniture, windows and doors that </a:t>
            </a:r>
            <a:r>
              <a:rPr lang="en-US" sz="2000" dirty="0" smtClean="0">
                <a:latin typeface="Sylfaen" panose="010A0502050306030303" pitchFamily="18" charset="0"/>
              </a:rPr>
              <a:t>is needed for themselves </a:t>
            </a:r>
            <a:r>
              <a:rPr lang="en-US" sz="2000" dirty="0">
                <a:latin typeface="Sylfaen" panose="010A0502050306030303" pitchFamily="18" charset="0"/>
              </a:rPr>
              <a:t>and also to make an income from selling </a:t>
            </a:r>
            <a:r>
              <a:rPr lang="en-US" sz="2000" dirty="0" smtClean="0">
                <a:latin typeface="Sylfaen" panose="010A0502050306030303" pitchFamily="18" charset="0"/>
              </a:rPr>
              <a:t>their products.</a:t>
            </a:r>
          </a:p>
          <a:p>
            <a:pPr algn="just"/>
            <a:endParaRPr lang="en-US" sz="2000" dirty="0">
              <a:latin typeface="Sylfaen" panose="010A0502050306030303" pitchFamily="18" charset="0"/>
            </a:endParaRPr>
          </a:p>
          <a:p>
            <a:pPr algn="just"/>
            <a:r>
              <a:rPr lang="en-US" sz="2000" dirty="0" smtClean="0">
                <a:latin typeface="Sylfaen" panose="010A0502050306030303" pitchFamily="18" charset="0"/>
              </a:rPr>
              <a:t>Main goal is to </a:t>
            </a:r>
            <a:r>
              <a:rPr lang="en-US" sz="2000" dirty="0">
                <a:latin typeface="Sylfaen" panose="010A0502050306030303" pitchFamily="18" charset="0"/>
              </a:rPr>
              <a:t>assign meaningful activities and tasks to </a:t>
            </a:r>
            <a:r>
              <a:rPr lang="en-US" sz="2000" dirty="0" smtClean="0">
                <a:latin typeface="Sylfaen" panose="010A0502050306030303" pitchFamily="18" charset="0"/>
              </a:rPr>
              <a:t>beneficiaries</a:t>
            </a:r>
            <a:r>
              <a:rPr lang="en-US" sz="2000" dirty="0">
                <a:latin typeface="Sylfaen" panose="010A0502050306030303" pitchFamily="18" charset="0"/>
              </a:rPr>
              <a:t>. </a:t>
            </a:r>
            <a:endParaRPr lang="en-US" sz="2000" dirty="0" smtClean="0">
              <a:latin typeface="Sylfaen" panose="010A0502050306030303" pitchFamily="18" charset="0"/>
            </a:endParaRPr>
          </a:p>
          <a:p>
            <a:pPr algn="just"/>
            <a:endParaRPr lang="en-US" sz="2000" dirty="0">
              <a:latin typeface="Sylfaen" panose="010A0502050306030303" pitchFamily="18" charset="0"/>
            </a:endParaRPr>
          </a:p>
        </p:txBody>
      </p:sp>
      <p:pic>
        <p:nvPicPr>
          <p:cNvPr id="4" name="Picture 3"/>
          <p:cNvPicPr>
            <a:picLocks noChangeAspect="1"/>
          </p:cNvPicPr>
          <p:nvPr/>
        </p:nvPicPr>
        <p:blipFill>
          <a:blip r:embed="rId3"/>
          <a:stretch>
            <a:fillRect/>
          </a:stretch>
        </p:blipFill>
        <p:spPr>
          <a:xfrm>
            <a:off x="4083501" y="766594"/>
            <a:ext cx="4755697" cy="3690746"/>
          </a:xfrm>
          <a:prstGeom prst="rect">
            <a:avLst/>
          </a:prstGeom>
        </p:spPr>
      </p:pic>
      <p:pic>
        <p:nvPicPr>
          <p:cNvPr id="7" name="Picture 6"/>
          <p:cNvPicPr>
            <a:picLocks noChangeAspect="1"/>
          </p:cNvPicPr>
          <p:nvPr/>
        </p:nvPicPr>
        <p:blipFill rotWithShape="1">
          <a:blip r:embed="rId4"/>
          <a:srcRect b="12467"/>
          <a:stretch/>
        </p:blipFill>
        <p:spPr>
          <a:xfrm>
            <a:off x="4073976" y="4529728"/>
            <a:ext cx="4779736" cy="2306501"/>
          </a:xfrm>
          <a:prstGeom prst="rect">
            <a:avLst/>
          </a:prstGeom>
        </p:spPr>
      </p:pic>
      <p:pic>
        <p:nvPicPr>
          <p:cNvPr id="1026" name="Picture 2" descr="Temi Community logo-ის სურათის შედეგი"/>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9581" y="6247720"/>
            <a:ext cx="1135856"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1711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descr="Temi Community logo-ის სურათის შედეგი"/>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9581" y="6189663"/>
            <a:ext cx="1135856" cy="7143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7676" r="3998"/>
          <a:stretch/>
        </p:blipFill>
        <p:spPr>
          <a:xfrm>
            <a:off x="0" y="0"/>
            <a:ext cx="9187543" cy="6901974"/>
          </a:xfrm>
          <a:prstGeom prst="rect">
            <a:avLst/>
          </a:prstGeom>
        </p:spPr>
      </p:pic>
      <p:sp>
        <p:nvSpPr>
          <p:cNvPr id="8" name="Title 1"/>
          <p:cNvSpPr txBox="1">
            <a:spLocks/>
          </p:cNvSpPr>
          <p:nvPr/>
        </p:nvSpPr>
        <p:spPr>
          <a:xfrm>
            <a:off x="5565038" y="555615"/>
            <a:ext cx="3622505" cy="414744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000" b="1" dirty="0" smtClean="0">
                <a:solidFill>
                  <a:schemeClr val="bg1"/>
                </a:solidFill>
                <a:latin typeface="Sylfaen" panose="010A0502050306030303" pitchFamily="18" charset="0"/>
              </a:rPr>
              <a:t>They </a:t>
            </a:r>
            <a:r>
              <a:rPr lang="en-US" sz="2000" b="1" dirty="0">
                <a:solidFill>
                  <a:schemeClr val="bg1"/>
                </a:solidFill>
                <a:latin typeface="Sylfaen" panose="010A0502050306030303" pitchFamily="18" charset="0"/>
              </a:rPr>
              <a:t>are included into the </a:t>
            </a:r>
            <a:r>
              <a:rPr lang="en-US" sz="2000" b="1" dirty="0" err="1">
                <a:solidFill>
                  <a:schemeClr val="bg1"/>
                </a:solidFill>
                <a:latin typeface="Sylfaen" panose="010A0502050306030303" pitchFamily="18" charset="0"/>
              </a:rPr>
              <a:t>Temi</a:t>
            </a:r>
            <a:r>
              <a:rPr lang="en-US" sz="2000" b="1" dirty="0">
                <a:solidFill>
                  <a:schemeClr val="bg1"/>
                </a:solidFill>
                <a:latin typeface="Sylfaen" panose="010A0502050306030303" pitchFamily="18" charset="0"/>
              </a:rPr>
              <a:t> family, and fulfill an important and appreciated role. We want volunteers to get the most out of their time here, while contributing to the life of the community. As such we work with volunteers to define their best suited roles and responsibility. Volunteers are a crucial and valued part of life at </a:t>
            </a:r>
            <a:r>
              <a:rPr lang="en-US" sz="2000" b="1" dirty="0" err="1">
                <a:solidFill>
                  <a:schemeClr val="bg1"/>
                </a:solidFill>
                <a:latin typeface="Sylfaen" panose="010A0502050306030303" pitchFamily="18" charset="0"/>
              </a:rPr>
              <a:t>Temi</a:t>
            </a:r>
            <a:r>
              <a:rPr lang="en-US" sz="2000" b="1" dirty="0">
                <a:solidFill>
                  <a:schemeClr val="bg1"/>
                </a:solidFill>
                <a:latin typeface="Sylfaen" panose="010A0502050306030303" pitchFamily="18" charset="0"/>
              </a:rPr>
              <a:t>. Usually a group of 4-5 volunteers permanently live and work in </a:t>
            </a:r>
            <a:r>
              <a:rPr lang="en-US" sz="2000" b="1" dirty="0" err="1">
                <a:solidFill>
                  <a:schemeClr val="bg1"/>
                </a:solidFill>
                <a:latin typeface="Sylfaen" panose="010A0502050306030303" pitchFamily="18" charset="0"/>
              </a:rPr>
              <a:t>Temi</a:t>
            </a:r>
            <a:r>
              <a:rPr lang="en-US" sz="2000" b="1" dirty="0" smtClean="0">
                <a:solidFill>
                  <a:schemeClr val="bg1"/>
                </a:solidFill>
                <a:latin typeface="Sylfaen" panose="010A0502050306030303" pitchFamily="18" charset="0"/>
              </a:rPr>
              <a:t>.</a:t>
            </a:r>
            <a:endParaRPr lang="en-US" sz="2000" dirty="0">
              <a:latin typeface="Sylfaen" panose="010A0502050306030303" pitchFamily="18" charset="0"/>
            </a:endParaRPr>
          </a:p>
        </p:txBody>
      </p:sp>
      <p:sp>
        <p:nvSpPr>
          <p:cNvPr id="3" name="Title 2"/>
          <p:cNvSpPr>
            <a:spLocks noGrp="1"/>
          </p:cNvSpPr>
          <p:nvPr>
            <p:ph type="title"/>
          </p:nvPr>
        </p:nvSpPr>
        <p:spPr>
          <a:xfrm>
            <a:off x="600812" y="1"/>
            <a:ext cx="7886700" cy="624114"/>
          </a:xfrm>
        </p:spPr>
        <p:txBody>
          <a:bodyPr>
            <a:normAutofit fontScale="90000"/>
          </a:bodyPr>
          <a:lstStyle/>
          <a:p>
            <a:pPr algn="ctr"/>
            <a:r>
              <a:rPr lang="en-US" sz="2500" b="1" dirty="0" smtClean="0">
                <a:solidFill>
                  <a:schemeClr val="bg1"/>
                </a:solidFill>
                <a:latin typeface="Sylfaen" panose="010A0502050306030303" pitchFamily="18" charset="0"/>
              </a:rPr>
              <a:t/>
            </a:r>
            <a:br>
              <a:rPr lang="en-US" sz="2500" b="1" dirty="0" smtClean="0">
                <a:solidFill>
                  <a:schemeClr val="bg1"/>
                </a:solidFill>
                <a:latin typeface="Sylfaen" panose="010A0502050306030303" pitchFamily="18" charset="0"/>
              </a:rPr>
            </a:br>
            <a:r>
              <a:rPr lang="en-US" sz="2500" b="1" dirty="0" smtClean="0">
                <a:solidFill>
                  <a:schemeClr val="bg1"/>
                </a:solidFill>
                <a:latin typeface="Sylfaen" panose="010A0502050306030303" pitchFamily="18" charset="0"/>
              </a:rPr>
              <a:t/>
            </a:r>
            <a:br>
              <a:rPr lang="en-US" sz="2500" b="1" dirty="0" smtClean="0">
                <a:solidFill>
                  <a:schemeClr val="bg1"/>
                </a:solidFill>
                <a:latin typeface="Sylfaen" panose="010A0502050306030303" pitchFamily="18" charset="0"/>
              </a:rPr>
            </a:br>
            <a:r>
              <a:rPr lang="en-US" sz="2500" b="1" dirty="0" err="1" smtClean="0">
                <a:solidFill>
                  <a:schemeClr val="bg1"/>
                </a:solidFill>
                <a:latin typeface="Sylfaen" panose="010A0502050306030303" pitchFamily="18" charset="0"/>
              </a:rPr>
              <a:t>Temi</a:t>
            </a:r>
            <a:r>
              <a:rPr lang="en-US" sz="2500" b="1" dirty="0" smtClean="0">
                <a:solidFill>
                  <a:schemeClr val="bg1"/>
                </a:solidFill>
                <a:latin typeface="Sylfaen" panose="010A0502050306030303" pitchFamily="18" charset="0"/>
              </a:rPr>
              <a:t> Charity welcomes volunteers from all over the world</a:t>
            </a:r>
            <a:r>
              <a:rPr lang="en-US" sz="2500" b="1" dirty="0">
                <a:solidFill>
                  <a:schemeClr val="bg1"/>
                </a:solidFill>
                <a:latin typeface="Sylfaen" panose="010A0502050306030303" pitchFamily="18" charset="0"/>
              </a:rPr>
              <a:t/>
            </a:r>
            <a:br>
              <a:rPr lang="en-US" sz="2500" b="1" dirty="0">
                <a:solidFill>
                  <a:schemeClr val="bg1"/>
                </a:solidFill>
                <a:latin typeface="Sylfaen" panose="010A0502050306030303" pitchFamily="18" charset="0"/>
              </a:rPr>
            </a:br>
            <a:r>
              <a:rPr lang="en-US" sz="2500" b="1" dirty="0">
                <a:solidFill>
                  <a:schemeClr val="bg1"/>
                </a:solidFill>
                <a:latin typeface="Sylfaen" panose="010A0502050306030303" pitchFamily="18" charset="0"/>
              </a:rPr>
              <a:t/>
            </a:r>
            <a:br>
              <a:rPr lang="en-US" sz="2500" b="1" dirty="0">
                <a:solidFill>
                  <a:schemeClr val="bg1"/>
                </a:solidFill>
                <a:latin typeface="Sylfaen" panose="010A0502050306030303" pitchFamily="18" charset="0"/>
              </a:rPr>
            </a:br>
            <a:endParaRPr lang="en-US" sz="2500" dirty="0">
              <a:solidFill>
                <a:schemeClr val="bg1"/>
              </a:solidFill>
              <a:latin typeface="Sylfaen" panose="010A0502050306030303" pitchFamily="18" charset="0"/>
            </a:endParaRPr>
          </a:p>
        </p:txBody>
      </p:sp>
      <p:sp>
        <p:nvSpPr>
          <p:cNvPr id="11" name="Title 1"/>
          <p:cNvSpPr txBox="1">
            <a:spLocks/>
          </p:cNvSpPr>
          <p:nvPr/>
        </p:nvSpPr>
        <p:spPr>
          <a:xfrm>
            <a:off x="216524" y="4895816"/>
            <a:ext cx="3622505" cy="2068286"/>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smtClean="0">
                <a:latin typeface="Sylfaen" panose="010A0502050306030303" pitchFamily="18" charset="0"/>
              </a:rPr>
              <a:t/>
            </a:r>
            <a:br>
              <a:rPr lang="en-US" sz="2000" b="1" dirty="0" smtClean="0">
                <a:latin typeface="Sylfaen" panose="010A0502050306030303" pitchFamily="18" charset="0"/>
              </a:rPr>
            </a:br>
            <a:r>
              <a:rPr lang="en-US" sz="2000" b="1" dirty="0">
                <a:solidFill>
                  <a:schemeClr val="bg1"/>
                </a:solidFill>
                <a:latin typeface="Sylfaen" panose="010A0502050306030303" pitchFamily="18" charset="0"/>
              </a:rPr>
              <a:t>Partner-Volunteer </a:t>
            </a:r>
            <a:r>
              <a:rPr lang="en-US" sz="2000" b="1" dirty="0" err="1">
                <a:solidFill>
                  <a:schemeClr val="bg1"/>
                </a:solidFill>
                <a:latin typeface="Sylfaen" panose="010A0502050306030303" pitchFamily="18" charset="0"/>
              </a:rPr>
              <a:t>Organisations</a:t>
            </a:r>
            <a:endParaRPr lang="en-US" sz="2000" b="1" dirty="0">
              <a:solidFill>
                <a:schemeClr val="bg1"/>
              </a:solidFill>
              <a:latin typeface="Sylfaen" panose="010A0502050306030303" pitchFamily="18" charset="0"/>
            </a:endParaRPr>
          </a:p>
          <a:p>
            <a:r>
              <a:rPr lang="en-US" sz="2000" b="1" dirty="0" err="1">
                <a:solidFill>
                  <a:schemeClr val="bg1"/>
                </a:solidFill>
                <a:latin typeface="Sylfaen" panose="010A0502050306030303" pitchFamily="18" charset="0"/>
              </a:rPr>
              <a:t>TravelAid</a:t>
            </a:r>
            <a:endParaRPr lang="en-US" sz="2000" b="1" dirty="0">
              <a:solidFill>
                <a:schemeClr val="bg1"/>
              </a:solidFill>
              <a:latin typeface="Sylfaen" panose="010A0502050306030303" pitchFamily="18" charset="0"/>
            </a:endParaRPr>
          </a:p>
          <a:p>
            <a:r>
              <a:rPr lang="en-US" sz="2000" b="1" dirty="0">
                <a:solidFill>
                  <a:schemeClr val="bg1"/>
                </a:solidFill>
                <a:latin typeface="Sylfaen" panose="010A0502050306030303" pitchFamily="18" charset="0"/>
              </a:rPr>
              <a:t>WWOOF</a:t>
            </a:r>
          </a:p>
          <a:p>
            <a:r>
              <a:rPr lang="en-US" sz="2000" b="1" dirty="0" err="1">
                <a:solidFill>
                  <a:schemeClr val="bg1"/>
                </a:solidFill>
                <a:latin typeface="Sylfaen" panose="010A0502050306030303" pitchFamily="18" charset="0"/>
              </a:rPr>
              <a:t>Freunde</a:t>
            </a:r>
            <a:r>
              <a:rPr lang="en-US" sz="2000" b="1" dirty="0">
                <a:solidFill>
                  <a:schemeClr val="bg1"/>
                </a:solidFill>
                <a:latin typeface="Sylfaen" panose="010A0502050306030303" pitchFamily="18" charset="0"/>
              </a:rPr>
              <a:t> der </a:t>
            </a:r>
            <a:r>
              <a:rPr lang="en-US" sz="2000" b="1" dirty="0" err="1">
                <a:solidFill>
                  <a:schemeClr val="bg1"/>
                </a:solidFill>
                <a:latin typeface="Sylfaen" panose="010A0502050306030303" pitchFamily="18" charset="0"/>
              </a:rPr>
              <a:t>Erziehungskunst</a:t>
            </a:r>
            <a:r>
              <a:rPr lang="en-US" sz="2000" b="1" dirty="0">
                <a:solidFill>
                  <a:schemeClr val="bg1"/>
                </a:solidFill>
                <a:latin typeface="Sylfaen" panose="010A0502050306030303" pitchFamily="18" charset="0"/>
              </a:rPr>
              <a:t> </a:t>
            </a:r>
            <a:r>
              <a:rPr lang="en-US" sz="2000" b="1" dirty="0" smtClean="0">
                <a:solidFill>
                  <a:schemeClr val="bg1"/>
                </a:solidFill>
                <a:latin typeface="Sylfaen" panose="010A0502050306030303" pitchFamily="18" charset="0"/>
              </a:rPr>
              <a:t>LYVG</a:t>
            </a:r>
          </a:p>
          <a:p>
            <a:r>
              <a:rPr lang="en-US" sz="2100" b="1" dirty="0" err="1">
                <a:solidFill>
                  <a:schemeClr val="bg1"/>
                </a:solidFill>
                <a:latin typeface="Sylfaen" panose="010A0502050306030303" pitchFamily="18" charset="0"/>
              </a:rPr>
              <a:t>Weltwerts</a:t>
            </a:r>
            <a:r>
              <a:rPr lang="en-US" sz="2100" b="1" dirty="0">
                <a:solidFill>
                  <a:schemeClr val="bg1"/>
                </a:solidFill>
                <a:latin typeface="Sylfaen" panose="010A0502050306030303" pitchFamily="18" charset="0"/>
              </a:rPr>
              <a:t> DE</a:t>
            </a:r>
          </a:p>
          <a:p>
            <a:pPr algn="just"/>
            <a:r>
              <a:rPr lang="en-US" sz="2000" b="1" dirty="0" smtClean="0">
                <a:latin typeface="Sylfaen" panose="010A0502050306030303" pitchFamily="18" charset="0"/>
              </a:rPr>
              <a:t/>
            </a:r>
            <a:br>
              <a:rPr lang="en-US" sz="2000" b="1" dirty="0" smtClean="0">
                <a:latin typeface="Sylfaen" panose="010A0502050306030303" pitchFamily="18" charset="0"/>
              </a:rPr>
            </a:br>
            <a:endParaRPr lang="en-US" sz="2000" dirty="0">
              <a:latin typeface="Sylfaen" panose="010A0502050306030303" pitchFamily="18" charset="0"/>
            </a:endParaRPr>
          </a:p>
        </p:txBody>
      </p:sp>
    </p:spTree>
    <p:extLst>
      <p:ext uri="{BB962C8B-B14F-4D97-AF65-F5344CB8AC3E}">
        <p14:creationId xmlns:p14="http://schemas.microsoft.com/office/powerpoint/2010/main" val="35550065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t="-17000" b="-17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67983"/>
          </a:xfrm>
          <a:prstGeom prst="rect">
            <a:avLst/>
          </a:prstGeom>
        </p:spPr>
      </p:pic>
      <p:pic>
        <p:nvPicPr>
          <p:cNvPr id="1026" name="Picture 2" descr="Temi Community logo-ის სურათის შედეგი"/>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9581" y="6189663"/>
            <a:ext cx="1135856" cy="714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37431" y="92417"/>
            <a:ext cx="7886700" cy="601662"/>
          </a:xfrm>
        </p:spPr>
        <p:txBody>
          <a:bodyPr>
            <a:normAutofit/>
          </a:bodyPr>
          <a:lstStyle/>
          <a:p>
            <a:pPr algn="ctr"/>
            <a:r>
              <a:rPr lang="en-US" sz="2500" b="1" dirty="0" smtClean="0">
                <a:solidFill>
                  <a:schemeClr val="bg1"/>
                </a:solidFill>
                <a:latin typeface="Sylfaen" panose="010A0502050306030303" pitchFamily="18" charset="0"/>
              </a:rPr>
              <a:t>Exhibitions and Awards</a:t>
            </a:r>
            <a:endParaRPr lang="en-US" sz="2500" b="1" dirty="0">
              <a:solidFill>
                <a:schemeClr val="bg1"/>
              </a:solidFill>
              <a:latin typeface="Sylfaen" panose="010A0502050306030303" pitchFamily="18" charset="0"/>
            </a:endParaRPr>
          </a:p>
        </p:txBody>
      </p:sp>
      <p:pic>
        <p:nvPicPr>
          <p:cNvPr id="5" name="Picture 4" descr="C:\Users\Tati\Desktop\logo_en.jpg"/>
          <p:cNvPicPr>
            <a:picLocks noChangeAspect="1" noChangeArrowheads="1"/>
          </p:cNvPicPr>
          <p:nvPr/>
        </p:nvPicPr>
        <p:blipFill>
          <a:blip r:embed="rId5"/>
          <a:srcRect/>
          <a:stretch>
            <a:fillRect/>
          </a:stretch>
        </p:blipFill>
        <p:spPr bwMode="auto">
          <a:xfrm>
            <a:off x="3064943" y="4306816"/>
            <a:ext cx="1507057" cy="992146"/>
          </a:xfrm>
          <a:prstGeom prst="rect">
            <a:avLst/>
          </a:prstGeom>
          <a:noFill/>
        </p:spPr>
      </p:pic>
      <p:pic>
        <p:nvPicPr>
          <p:cNvPr id="6" name="Picture 3" descr="C:\Users\Tati\Desktop\green caucasus.PNG"/>
          <p:cNvPicPr>
            <a:picLocks noChangeAspect="1" noChangeArrowheads="1"/>
          </p:cNvPicPr>
          <p:nvPr/>
        </p:nvPicPr>
        <p:blipFill>
          <a:blip r:embed="rId6"/>
          <a:srcRect/>
          <a:stretch>
            <a:fillRect/>
          </a:stretch>
        </p:blipFill>
        <p:spPr bwMode="auto">
          <a:xfrm>
            <a:off x="157119" y="4268212"/>
            <a:ext cx="2160624" cy="1029771"/>
          </a:xfrm>
          <a:prstGeom prst="rect">
            <a:avLst/>
          </a:prstGeom>
          <a:noFill/>
        </p:spPr>
      </p:pic>
      <p:sp>
        <p:nvSpPr>
          <p:cNvPr id="3" name="Rectangle 2"/>
          <p:cNvSpPr/>
          <p:nvPr/>
        </p:nvSpPr>
        <p:spPr>
          <a:xfrm>
            <a:off x="608781" y="786497"/>
            <a:ext cx="4572000" cy="1631216"/>
          </a:xfrm>
          <a:prstGeom prst="rect">
            <a:avLst/>
          </a:prstGeom>
        </p:spPr>
        <p:txBody>
          <a:bodyPr>
            <a:spAutoFit/>
          </a:bodyPr>
          <a:lstStyle/>
          <a:p>
            <a:pPr algn="just"/>
            <a:r>
              <a:rPr lang="en-US" sz="2000" b="1" dirty="0">
                <a:solidFill>
                  <a:srgbClr val="FFFFFF"/>
                </a:solidFill>
                <a:latin typeface="Sylfaen" panose="010A0502050306030303" pitchFamily="18" charset="0"/>
              </a:rPr>
              <a:t>At the 2013 Wine and Spirits Exhibition “</a:t>
            </a:r>
            <a:r>
              <a:rPr lang="en-US" sz="2000" b="1" dirty="0" err="1">
                <a:solidFill>
                  <a:srgbClr val="FFFFFF"/>
                </a:solidFill>
                <a:latin typeface="Sylfaen" panose="010A0502050306030303" pitchFamily="18" charset="0"/>
              </a:rPr>
              <a:t>WinExpo</a:t>
            </a:r>
            <a:r>
              <a:rPr lang="en-US" sz="2000" b="1" dirty="0">
                <a:solidFill>
                  <a:srgbClr val="FFFFFF"/>
                </a:solidFill>
                <a:latin typeface="Sylfaen" panose="010A0502050306030303" pitchFamily="18" charset="0"/>
              </a:rPr>
              <a:t> Georgia” TEMI </a:t>
            </a:r>
            <a:r>
              <a:rPr lang="en-US" sz="2000" b="1" dirty="0" err="1">
                <a:solidFill>
                  <a:srgbClr val="FFFFFF"/>
                </a:solidFill>
                <a:latin typeface="Sylfaen" panose="010A0502050306030303" pitchFamily="18" charset="0"/>
              </a:rPr>
              <a:t>Rkatsiteli</a:t>
            </a:r>
            <a:r>
              <a:rPr lang="en-US" sz="2000" b="1" dirty="0">
                <a:solidFill>
                  <a:srgbClr val="FFFFFF"/>
                </a:solidFill>
                <a:latin typeface="Sylfaen" panose="010A0502050306030303" pitchFamily="18" charset="0"/>
              </a:rPr>
              <a:t> organic wine was awarded the Silver Medal, and in 2014 and 2015 it won </a:t>
            </a:r>
            <a:r>
              <a:rPr lang="en-US" sz="2000" b="1" dirty="0">
                <a:solidFill>
                  <a:schemeClr val="bg1"/>
                </a:solidFill>
                <a:latin typeface="Sylfaen" panose="010A0502050306030303" pitchFamily="18" charset="0"/>
              </a:rPr>
              <a:t>Gold</a:t>
            </a:r>
            <a:r>
              <a:rPr lang="en-US" sz="2000" b="1" dirty="0">
                <a:latin typeface="Sylfaen" panose="010A0502050306030303" pitchFamily="18" charset="0"/>
              </a:rPr>
              <a:t> </a:t>
            </a:r>
            <a:r>
              <a:rPr lang="en-US" sz="2000" b="1" dirty="0">
                <a:solidFill>
                  <a:schemeClr val="bg1"/>
                </a:solidFill>
                <a:latin typeface="Sylfaen" panose="010A0502050306030303" pitchFamily="18" charset="0"/>
              </a:rPr>
              <a:t>Medals</a:t>
            </a:r>
            <a:r>
              <a:rPr lang="en-US" sz="2000" b="1" dirty="0">
                <a:solidFill>
                  <a:srgbClr val="FFFFFF"/>
                </a:solidFill>
                <a:latin typeface="Sylfaen" panose="010A0502050306030303" pitchFamily="18" charset="0"/>
              </a:rPr>
              <a:t>.</a:t>
            </a:r>
            <a:endParaRPr lang="en-US" sz="2000" b="1" dirty="0">
              <a:latin typeface="Sylfaen" panose="010A0502050306030303" pitchFamily="18" charset="0"/>
            </a:endParaRPr>
          </a:p>
        </p:txBody>
      </p:sp>
    </p:spTree>
    <p:extLst>
      <p:ext uri="{BB962C8B-B14F-4D97-AF65-F5344CB8AC3E}">
        <p14:creationId xmlns:p14="http://schemas.microsoft.com/office/powerpoint/2010/main" val="23332315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descr="Temi Community logo-ის სურათის შედეგი"/>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8144" y="6143625"/>
            <a:ext cx="1135856" cy="714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53715" y="109239"/>
            <a:ext cx="7772400" cy="783389"/>
          </a:xfrm>
        </p:spPr>
        <p:txBody>
          <a:bodyPr anchor="t">
            <a:normAutofit/>
          </a:bodyPr>
          <a:lstStyle/>
          <a:p>
            <a:r>
              <a:rPr lang="en-US" sz="2500" dirty="0" smtClean="0">
                <a:latin typeface="Sylfaen" panose="010A0502050306030303" pitchFamily="18" charset="0"/>
              </a:rPr>
              <a:t>International Partners</a:t>
            </a:r>
            <a:endParaRPr lang="en-US" sz="2500" dirty="0">
              <a:latin typeface="Sylfaen" panose="010A0502050306030303" pitchFamily="18" charset="0"/>
            </a:endParaRPr>
          </a:p>
        </p:txBody>
      </p:sp>
      <p:pic>
        <p:nvPicPr>
          <p:cNvPr id="2050" name="Picture 2" descr="Logo of the Polish aid progr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3738" y="928412"/>
            <a:ext cx="782579" cy="8034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owarzystwo Rozwoju Gminy Płużni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8443" y="892628"/>
            <a:ext cx="813713" cy="8471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licy development foundation poland-ის სურათის შედეგი"/>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4010" y="928412"/>
            <a:ext cx="833973" cy="8339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Z logo-ის სურათის შედეგი"/>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45533" y="2579504"/>
            <a:ext cx="788764" cy="78876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ogo of Japan International Cooperation Agenc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22429" y="951018"/>
            <a:ext cx="788763" cy="78876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isegrad fund logo-ის სურათის შედეგი"/>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22429" y="4238861"/>
            <a:ext cx="1749258" cy="67169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EY Ernst Young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79370" y="2575660"/>
            <a:ext cx="1592317" cy="86538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Embassy of Japan in Georgi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8810" y="942863"/>
            <a:ext cx="1282055" cy="81595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Freunde der Erziehungskunst Rudolf Steiners logo-ის სურათის შედეგი"/>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87715" y="4238861"/>
            <a:ext cx="1581774" cy="90373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Enmbassy of USA in TBilisi logo-ის სურათის შედეგი"/>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68483" y="887642"/>
            <a:ext cx="875480" cy="93284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embassy of Italy in Georgia logo-ის სურათის შედეგი"/>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43767" y="2575660"/>
            <a:ext cx="903734" cy="903734"/>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3736" y="970050"/>
            <a:ext cx="1162050" cy="83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4089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8000"/>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descr="Temi Community logo-ის სურათის შედეგი"/>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8144" y="6143625"/>
            <a:ext cx="1135856" cy="714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803672" y="993254"/>
            <a:ext cx="7772400" cy="866858"/>
          </a:xfrm>
        </p:spPr>
        <p:txBody>
          <a:bodyPr>
            <a:normAutofit/>
          </a:bodyPr>
          <a:lstStyle/>
          <a:p>
            <a:r>
              <a:rPr lang="en-US" sz="3000" b="1" dirty="0" smtClean="0">
                <a:solidFill>
                  <a:schemeClr val="bg1"/>
                </a:solidFill>
                <a:latin typeface="Sylfaen" panose="010A0502050306030303" pitchFamily="18" charset="0"/>
              </a:rPr>
              <a:t>Thank you </a:t>
            </a:r>
            <a:endParaRPr lang="en-US" sz="3000" b="1" dirty="0">
              <a:solidFill>
                <a:schemeClr val="bg1"/>
              </a:solidFill>
              <a:latin typeface="Sylfaen" panose="010A0502050306030303" pitchFamily="18" charset="0"/>
            </a:endParaRPr>
          </a:p>
        </p:txBody>
      </p:sp>
      <p:sp>
        <p:nvSpPr>
          <p:cNvPr id="3" name="Subtitle 2"/>
          <p:cNvSpPr>
            <a:spLocks noGrp="1"/>
          </p:cNvSpPr>
          <p:nvPr>
            <p:ph type="subTitle" idx="1"/>
          </p:nvPr>
        </p:nvSpPr>
        <p:spPr>
          <a:xfrm>
            <a:off x="1027908" y="3495897"/>
            <a:ext cx="7424976" cy="2933931"/>
          </a:xfrm>
        </p:spPr>
        <p:txBody>
          <a:bodyPr>
            <a:normAutofit/>
          </a:bodyPr>
          <a:lstStyle/>
          <a:p>
            <a:r>
              <a:rPr lang="en-US" sz="2500" b="1" dirty="0" err="1" smtClean="0">
                <a:latin typeface="Sylfaen" panose="010A0502050306030303" pitchFamily="18" charset="0"/>
              </a:rPr>
              <a:t>Temi</a:t>
            </a:r>
            <a:r>
              <a:rPr lang="en-US" sz="2500" b="1" dirty="0" smtClean="0">
                <a:latin typeface="Sylfaen" panose="010A0502050306030303" pitchFamily="18" charset="0"/>
              </a:rPr>
              <a:t>/</a:t>
            </a:r>
            <a:r>
              <a:rPr lang="en-US" sz="2500" b="1" dirty="0" err="1" smtClean="0">
                <a:latin typeface="Sylfaen" panose="010A0502050306030303" pitchFamily="18" charset="0"/>
              </a:rPr>
              <a:t>Gremi</a:t>
            </a:r>
            <a:r>
              <a:rPr lang="en-US" sz="2500" b="1" dirty="0" smtClean="0">
                <a:latin typeface="Sylfaen" panose="010A0502050306030303" pitchFamily="18" charset="0"/>
              </a:rPr>
              <a:t> Village, Kakheti Region, Georgia</a:t>
            </a:r>
          </a:p>
          <a:p>
            <a:endParaRPr lang="en-US" sz="2500" b="1" dirty="0" smtClean="0">
              <a:latin typeface="Sylfaen" panose="010A0502050306030303" pitchFamily="18" charset="0"/>
              <a:hlinkClick r:id="rId4"/>
            </a:endParaRPr>
          </a:p>
          <a:p>
            <a:endParaRPr lang="en-US" sz="2500" b="1" dirty="0" smtClean="0">
              <a:latin typeface="Sylfaen" panose="010A0502050306030303" pitchFamily="18" charset="0"/>
              <a:hlinkClick r:id="rId4"/>
            </a:endParaRPr>
          </a:p>
          <a:p>
            <a:endParaRPr lang="en-US" sz="2500" b="1" dirty="0">
              <a:latin typeface="Sylfaen" panose="010A0502050306030303" pitchFamily="18" charset="0"/>
              <a:hlinkClick r:id="rId4"/>
            </a:endParaRPr>
          </a:p>
          <a:p>
            <a:r>
              <a:rPr lang="en-US" sz="2500" b="1" dirty="0" smtClean="0">
                <a:solidFill>
                  <a:schemeClr val="bg2">
                    <a:lumMod val="10000"/>
                  </a:schemeClr>
                </a:solidFill>
                <a:latin typeface="Sylfaen" panose="010A0502050306030303" pitchFamily="18" charset="0"/>
                <a:hlinkClick r:id="rId4"/>
              </a:rPr>
              <a:t>www.temi-community.org</a:t>
            </a:r>
            <a:r>
              <a:rPr lang="en-US" sz="2500" b="1" dirty="0" smtClean="0">
                <a:solidFill>
                  <a:srgbClr val="002060"/>
                </a:solidFill>
                <a:latin typeface="Sylfaen" panose="010A0502050306030303" pitchFamily="18" charset="0"/>
              </a:rPr>
              <a:t> </a:t>
            </a:r>
          </a:p>
          <a:p>
            <a:r>
              <a:rPr lang="en-US" sz="2500" b="1" dirty="0">
                <a:latin typeface="Sylfaen" panose="010A0502050306030303" pitchFamily="18" charset="0"/>
                <a:hlinkClick r:id="rId5"/>
              </a:rPr>
              <a:t>https://www.facebook.com/TEMI.community</a:t>
            </a:r>
            <a:r>
              <a:rPr lang="en-US" sz="2500" b="1" dirty="0" smtClean="0">
                <a:latin typeface="Sylfaen" panose="010A0502050306030303" pitchFamily="18" charset="0"/>
                <a:hlinkClick r:id="rId5"/>
              </a:rPr>
              <a:t>/</a:t>
            </a:r>
            <a:r>
              <a:rPr lang="en-US" sz="2500" b="1" dirty="0" smtClean="0">
                <a:latin typeface="Sylfaen" panose="010A0502050306030303" pitchFamily="18" charset="0"/>
              </a:rPr>
              <a:t> </a:t>
            </a:r>
            <a:endParaRPr lang="en-US" sz="2500" b="1" dirty="0">
              <a:latin typeface="Sylfaen" panose="010A0502050306030303" pitchFamily="18" charset="0"/>
            </a:endParaRPr>
          </a:p>
        </p:txBody>
      </p:sp>
    </p:spTree>
    <p:extLst>
      <p:ext uri="{BB962C8B-B14F-4D97-AF65-F5344CB8AC3E}">
        <p14:creationId xmlns:p14="http://schemas.microsoft.com/office/powerpoint/2010/main" val="3175858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17000" b="-17000"/>
          </a:stretch>
        </a:blipFill>
        <a:effectLst/>
      </p:bgPr>
    </p:bg>
    <p:spTree>
      <p:nvGrpSpPr>
        <p:cNvPr id="1" name=""/>
        <p:cNvGrpSpPr/>
        <p:nvPr/>
      </p:nvGrpSpPr>
      <p:grpSpPr>
        <a:xfrm>
          <a:off x="0" y="0"/>
          <a:ext cx="0" cy="0"/>
          <a:chOff x="0" y="0"/>
          <a:chExt cx="0" cy="0"/>
        </a:xfrm>
      </p:grpSpPr>
      <p:pic>
        <p:nvPicPr>
          <p:cNvPr id="1028" name="Picture 4" descr="Image may contain: 1 pe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emi Community logo-ის სურათის შედეგი"/>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2493" y="6256421"/>
            <a:ext cx="956510" cy="60157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ctrTitle"/>
          </p:nvPr>
        </p:nvSpPr>
        <p:spPr>
          <a:xfrm>
            <a:off x="144380" y="7435"/>
            <a:ext cx="8999620" cy="537997"/>
          </a:xfrm>
        </p:spPr>
        <p:txBody>
          <a:bodyPr>
            <a:normAutofit/>
          </a:bodyPr>
          <a:lstStyle/>
          <a:p>
            <a:r>
              <a:rPr lang="en-US" sz="2500" b="1" dirty="0" err="1" smtClean="0">
                <a:solidFill>
                  <a:schemeClr val="bg1"/>
                </a:solidFill>
                <a:latin typeface="Sylfaen" panose="010A0502050306030303" pitchFamily="18" charset="0"/>
              </a:rPr>
              <a:t>Temi</a:t>
            </a:r>
            <a:r>
              <a:rPr lang="en-US" sz="2500" b="1" dirty="0" smtClean="0">
                <a:solidFill>
                  <a:schemeClr val="bg1"/>
                </a:solidFill>
                <a:latin typeface="Sylfaen" panose="010A0502050306030303" pitchFamily="18" charset="0"/>
              </a:rPr>
              <a:t> Community</a:t>
            </a:r>
            <a:endParaRPr lang="en-US" sz="2500" b="1" dirty="0">
              <a:solidFill>
                <a:schemeClr val="bg1"/>
              </a:solidFill>
              <a:latin typeface="Sylfaen" panose="010A0502050306030303" pitchFamily="18" charset="0"/>
            </a:endParaRPr>
          </a:p>
        </p:txBody>
      </p:sp>
      <p:sp>
        <p:nvSpPr>
          <p:cNvPr id="8" name="Subtitle 2"/>
          <p:cNvSpPr>
            <a:spLocks noGrp="1"/>
          </p:cNvSpPr>
          <p:nvPr>
            <p:ph type="subTitle" idx="1"/>
          </p:nvPr>
        </p:nvSpPr>
        <p:spPr>
          <a:xfrm>
            <a:off x="5841160" y="1620141"/>
            <a:ext cx="3302840" cy="2081575"/>
          </a:xfrm>
        </p:spPr>
        <p:txBody>
          <a:bodyPr>
            <a:normAutofit/>
          </a:bodyPr>
          <a:lstStyle/>
          <a:p>
            <a:pPr algn="just">
              <a:spcBef>
                <a:spcPts val="0"/>
              </a:spcBef>
            </a:pPr>
            <a:r>
              <a:rPr lang="en-US" sz="2000" b="1" dirty="0" smtClean="0">
                <a:solidFill>
                  <a:schemeClr val="bg1"/>
                </a:solidFill>
                <a:latin typeface="Sylfaen" panose="010A0502050306030303" pitchFamily="18" charset="0"/>
              </a:rPr>
              <a:t>TEMI COMMUNITY is </a:t>
            </a:r>
            <a:r>
              <a:rPr lang="en-US" sz="2000" b="1" dirty="0">
                <a:solidFill>
                  <a:schemeClr val="bg1"/>
                </a:solidFill>
                <a:latin typeface="Sylfaen" panose="010A0502050306030303" pitchFamily="18" charset="0"/>
              </a:rPr>
              <a:t>situated </a:t>
            </a:r>
            <a:r>
              <a:rPr lang="en-US" sz="2000" b="1" dirty="0" smtClean="0">
                <a:solidFill>
                  <a:schemeClr val="bg1"/>
                </a:solidFill>
                <a:latin typeface="Sylfaen" panose="010A0502050306030303" pitchFamily="18" charset="0"/>
              </a:rPr>
              <a:t>at the foothills of the Caucasus Mountain, in </a:t>
            </a:r>
            <a:r>
              <a:rPr lang="en-US" sz="2000" b="1" dirty="0">
                <a:solidFill>
                  <a:schemeClr val="bg1"/>
                </a:solidFill>
                <a:latin typeface="Sylfaen" panose="010A0502050306030303" pitchFamily="18" charset="0"/>
              </a:rPr>
              <a:t>a village GREMI </a:t>
            </a:r>
            <a:r>
              <a:rPr lang="en-US" sz="2000" b="1" dirty="0" smtClean="0">
                <a:solidFill>
                  <a:schemeClr val="bg1"/>
                </a:solidFill>
                <a:latin typeface="Sylfaen" panose="010A0502050306030303" pitchFamily="18" charset="0"/>
              </a:rPr>
              <a:t>in </a:t>
            </a:r>
            <a:r>
              <a:rPr lang="en-US" sz="2000" b="1" dirty="0" err="1">
                <a:solidFill>
                  <a:schemeClr val="bg1"/>
                </a:solidFill>
                <a:latin typeface="Sylfaen" panose="010A0502050306030303" pitchFamily="18" charset="0"/>
              </a:rPr>
              <a:t>Kvareli</a:t>
            </a:r>
            <a:r>
              <a:rPr lang="en-US" sz="2000" b="1" dirty="0">
                <a:solidFill>
                  <a:schemeClr val="bg1"/>
                </a:solidFill>
                <a:latin typeface="Sylfaen" panose="010A0502050306030303" pitchFamily="18" charset="0"/>
              </a:rPr>
              <a:t> District of KAKHETI</a:t>
            </a:r>
            <a:r>
              <a:rPr lang="en-US" sz="2000" b="1" dirty="0" smtClean="0">
                <a:solidFill>
                  <a:schemeClr val="bg1"/>
                </a:solidFill>
                <a:latin typeface="Sylfaen" panose="010A0502050306030303" pitchFamily="18" charset="0"/>
              </a:rPr>
              <a:t>.</a:t>
            </a:r>
          </a:p>
          <a:p>
            <a:pPr algn="just">
              <a:spcBef>
                <a:spcPts val="0"/>
              </a:spcBef>
            </a:pPr>
            <a:r>
              <a:rPr lang="en-US" sz="2000" b="1" dirty="0" smtClean="0">
                <a:solidFill>
                  <a:schemeClr val="bg1"/>
                </a:solidFill>
                <a:latin typeface="Sylfaen" panose="010A0502050306030303" pitchFamily="18" charset="0"/>
              </a:rPr>
              <a:t> </a:t>
            </a:r>
          </a:p>
        </p:txBody>
      </p:sp>
    </p:spTree>
    <p:extLst>
      <p:ext uri="{BB962C8B-B14F-4D97-AF65-F5344CB8AC3E}">
        <p14:creationId xmlns:p14="http://schemas.microsoft.com/office/powerpoint/2010/main" val="33371336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17000" b="-17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9" y="6779"/>
            <a:ext cx="9134961" cy="6851221"/>
          </a:xfrm>
          <a:prstGeom prst="rect">
            <a:avLst/>
          </a:prstGeom>
        </p:spPr>
      </p:pic>
      <p:sp>
        <p:nvSpPr>
          <p:cNvPr id="3" name="Title 1"/>
          <p:cNvSpPr>
            <a:spLocks noGrp="1"/>
          </p:cNvSpPr>
          <p:nvPr>
            <p:ph type="ctrTitle"/>
          </p:nvPr>
        </p:nvSpPr>
        <p:spPr>
          <a:xfrm>
            <a:off x="3373154" y="148368"/>
            <a:ext cx="2841069" cy="332295"/>
          </a:xfrm>
        </p:spPr>
        <p:txBody>
          <a:bodyPr>
            <a:noAutofit/>
          </a:bodyPr>
          <a:lstStyle/>
          <a:p>
            <a:r>
              <a:rPr lang="en-US" sz="2250" b="1" dirty="0">
                <a:solidFill>
                  <a:schemeClr val="bg1"/>
                </a:solidFill>
                <a:latin typeface="Sylfaen" panose="010A0502050306030303" pitchFamily="18" charset="0"/>
              </a:rPr>
              <a:t>Our Story</a:t>
            </a:r>
          </a:p>
        </p:txBody>
      </p:sp>
      <p:sp>
        <p:nvSpPr>
          <p:cNvPr id="5" name="Rectangle 4"/>
          <p:cNvSpPr/>
          <p:nvPr/>
        </p:nvSpPr>
        <p:spPr>
          <a:xfrm>
            <a:off x="185502" y="400653"/>
            <a:ext cx="4155743" cy="2474524"/>
          </a:xfrm>
          <a:prstGeom prst="rect">
            <a:avLst/>
          </a:prstGeom>
        </p:spPr>
        <p:txBody>
          <a:bodyPr wrap="square">
            <a:spAutoFit/>
          </a:bodyPr>
          <a:lstStyle/>
          <a:p>
            <a:pPr algn="just">
              <a:lnSpc>
                <a:spcPct val="107000"/>
              </a:lnSpc>
              <a:spcAft>
                <a:spcPts val="600"/>
              </a:spcAft>
            </a:pPr>
            <a:r>
              <a:rPr lang="en-US" sz="2000" b="1" dirty="0" smtClean="0">
                <a:solidFill>
                  <a:schemeClr val="bg1"/>
                </a:solidFill>
                <a:latin typeface="Sylfaen" panose="010A0502050306030303" pitchFamily="18" charset="0"/>
                <a:ea typeface="Calibri" panose="020F0502020204030204" pitchFamily="34" charset="0"/>
                <a:cs typeface="Times New Roman" panose="02020603050405020304" pitchFamily="18" charset="0"/>
              </a:rPr>
              <a:t>TEMI CHARITABLE UNION was </a:t>
            </a:r>
            <a:r>
              <a:rPr lang="en-US" sz="2000" b="1" dirty="0">
                <a:solidFill>
                  <a:schemeClr val="bg1"/>
                </a:solidFill>
                <a:latin typeface="Sylfaen" panose="010A0502050306030303" pitchFamily="18" charset="0"/>
                <a:ea typeface="Calibri" panose="020F0502020204030204" pitchFamily="34" charset="0"/>
                <a:cs typeface="Times New Roman" panose="02020603050405020304" pitchFamily="18" charset="0"/>
              </a:rPr>
              <a:t>first started as a charity in 1989 to help the socially disadvantaged </a:t>
            </a:r>
            <a:endParaRPr lang="en-US" sz="2000" b="1" dirty="0" smtClean="0">
              <a:solidFill>
                <a:schemeClr val="bg1"/>
              </a:solidFill>
              <a:latin typeface="Sylfaen" panose="010A0502050306030303"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en-US" sz="2000" b="1" dirty="0" smtClean="0">
                <a:solidFill>
                  <a:schemeClr val="bg1"/>
                </a:solidFill>
                <a:latin typeface="Sylfaen" panose="010A0502050306030303" pitchFamily="18" charset="0"/>
                <a:ea typeface="Calibri" panose="020F0502020204030204" pitchFamily="34" charset="0"/>
                <a:cs typeface="Times New Roman" panose="02020603050405020304" pitchFamily="18" charset="0"/>
              </a:rPr>
              <a:t>TEMI COMMUNITY was </a:t>
            </a:r>
            <a:r>
              <a:rPr lang="en-US" sz="2000" b="1" dirty="0">
                <a:solidFill>
                  <a:schemeClr val="bg1"/>
                </a:solidFill>
                <a:latin typeface="Sylfaen" panose="010A0502050306030303" pitchFamily="18" charset="0"/>
                <a:ea typeface="Calibri" panose="020F0502020204030204" pitchFamily="34" charset="0"/>
                <a:cs typeface="Times New Roman" panose="02020603050405020304" pitchFamily="18" charset="0"/>
              </a:rPr>
              <a:t>founded in 1991 </a:t>
            </a:r>
            <a:r>
              <a:rPr lang="en-US" sz="2000" b="1" dirty="0" smtClean="0">
                <a:solidFill>
                  <a:schemeClr val="bg1"/>
                </a:solidFill>
                <a:latin typeface="Sylfaen" panose="010A0502050306030303" pitchFamily="18" charset="0"/>
                <a:ea typeface="Calibri" panose="020F0502020204030204" pitchFamily="34" charset="0"/>
                <a:cs typeface="Times New Roman" panose="02020603050405020304" pitchFamily="18" charset="0"/>
              </a:rPr>
              <a:t>and </a:t>
            </a:r>
            <a:r>
              <a:rPr lang="en-US" sz="2000" b="1" dirty="0">
                <a:solidFill>
                  <a:schemeClr val="bg1"/>
                </a:solidFill>
                <a:latin typeface="Sylfaen" panose="010A0502050306030303" pitchFamily="18" charset="0"/>
                <a:ea typeface="Calibri" panose="020F0502020204030204" pitchFamily="34" charset="0"/>
                <a:cs typeface="Times New Roman" panose="02020603050405020304" pitchFamily="18" charset="0"/>
              </a:rPr>
              <a:t>over the years the family grew to more than 100 people of different ages</a:t>
            </a:r>
          </a:p>
        </p:txBody>
      </p:sp>
      <p:pic>
        <p:nvPicPr>
          <p:cNvPr id="14" name="Picture 2" descr="Temi Community logo-ის სურათის შედეგი"/>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2493" y="6256421"/>
            <a:ext cx="956510" cy="60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0497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44" y="-38158"/>
            <a:ext cx="5148056" cy="6864074"/>
          </a:xfrm>
          <a:prstGeom prst="rect">
            <a:avLst/>
          </a:prstGeom>
        </p:spPr>
      </p:pic>
      <p:pic>
        <p:nvPicPr>
          <p:cNvPr id="1026" name="Picture 2" descr="Temi Community logo-ის სურათის შედეგი"/>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6481" y="6143625"/>
            <a:ext cx="1135856" cy="7143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ctrTitle"/>
          </p:nvPr>
        </p:nvSpPr>
        <p:spPr>
          <a:xfrm>
            <a:off x="2690195" y="118252"/>
            <a:ext cx="2841069" cy="332295"/>
          </a:xfrm>
        </p:spPr>
        <p:txBody>
          <a:bodyPr>
            <a:noAutofit/>
          </a:bodyPr>
          <a:lstStyle/>
          <a:p>
            <a:r>
              <a:rPr lang="en-US" sz="2250" dirty="0">
                <a:solidFill>
                  <a:srgbClr val="002060"/>
                </a:solidFill>
                <a:latin typeface="Sylfaen" panose="010A0502050306030303" pitchFamily="18" charset="0"/>
              </a:rPr>
              <a:t>Our Story</a:t>
            </a:r>
          </a:p>
        </p:txBody>
      </p:sp>
      <p:sp>
        <p:nvSpPr>
          <p:cNvPr id="5" name="Rectangle 4"/>
          <p:cNvSpPr/>
          <p:nvPr/>
        </p:nvSpPr>
        <p:spPr>
          <a:xfrm>
            <a:off x="39349" y="450547"/>
            <a:ext cx="3995944" cy="2783262"/>
          </a:xfrm>
          <a:prstGeom prst="rect">
            <a:avLst/>
          </a:prstGeom>
        </p:spPr>
        <p:txBody>
          <a:bodyPr wrap="square">
            <a:spAutoFit/>
          </a:bodyPr>
          <a:lstStyle/>
          <a:p>
            <a:pPr algn="just">
              <a:lnSpc>
                <a:spcPct val="107000"/>
              </a:lnSpc>
              <a:spcAft>
                <a:spcPts val="600"/>
              </a:spcAft>
            </a:pPr>
            <a:r>
              <a:rPr lang="en-US" sz="2000" dirty="0" err="1" smtClean="0">
                <a:solidFill>
                  <a:srgbClr val="002060"/>
                </a:solidFill>
                <a:latin typeface="Sylfaen" panose="010A0502050306030303" pitchFamily="18" charset="0"/>
              </a:rPr>
              <a:t>Temi</a:t>
            </a:r>
            <a:r>
              <a:rPr lang="en-US" sz="2000" dirty="0" smtClean="0">
                <a:solidFill>
                  <a:srgbClr val="002060"/>
                </a:solidFill>
                <a:latin typeface="Sylfaen" panose="010A0502050306030303" pitchFamily="18" charset="0"/>
              </a:rPr>
              <a:t> Charitable Union unites </a:t>
            </a:r>
            <a:r>
              <a:rPr lang="en-US" sz="2000" dirty="0">
                <a:solidFill>
                  <a:srgbClr val="002060"/>
                </a:solidFill>
                <a:latin typeface="Sylfaen" panose="010A0502050306030303" pitchFamily="18" charset="0"/>
              </a:rPr>
              <a:t>people with mental disabilities, teenagers from the orphanage (who lost their social background after finishing their compulsory education) and people in need, coming from shattered </a:t>
            </a:r>
            <a:r>
              <a:rPr lang="en-US" sz="2000" dirty="0" smtClean="0">
                <a:solidFill>
                  <a:srgbClr val="002060"/>
                </a:solidFill>
                <a:latin typeface="Sylfaen" panose="010A0502050306030303" pitchFamily="18" charset="0"/>
              </a:rPr>
              <a:t>families </a:t>
            </a:r>
            <a:endParaRPr lang="en-US" sz="2000" dirty="0" smtClean="0">
              <a:solidFill>
                <a:srgbClr val="002060"/>
              </a:solidFill>
              <a:latin typeface="Sylfaen" panose="010A0502050306030303" pitchFamily="18" charset="0"/>
              <a:ea typeface="Calibri" panose="020F0502020204030204" pitchFamily="34" charset="0"/>
              <a:cs typeface="Times New Roman" panose="02020603050405020304" pitchFamily="18" charset="0"/>
            </a:endParaRPr>
          </a:p>
          <a:p>
            <a:pPr algn="just">
              <a:lnSpc>
                <a:spcPct val="107000"/>
              </a:lnSpc>
              <a:spcAft>
                <a:spcPts val="600"/>
              </a:spcAft>
            </a:pPr>
            <a:endParaRPr lang="en-US" sz="1875" dirty="0">
              <a:solidFill>
                <a:srgbClr val="002060"/>
              </a:solidFill>
              <a:latin typeface="Sylfaen" panose="010A0502050306030303" pitchFamily="18" charset="0"/>
              <a:ea typeface="Calibri" panose="020F0502020204030204" pitchFamily="34" charset="0"/>
              <a:cs typeface="Times New Roman" panose="02020603050405020304" pitchFamily="18" charset="0"/>
            </a:endParaRPr>
          </a:p>
        </p:txBody>
      </p:sp>
      <p:pic>
        <p:nvPicPr>
          <p:cNvPr id="2050" name="Picture 2" descr="Image may contain: 4 people, people smil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23204"/>
            <a:ext cx="3995944" cy="2996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9697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blip>
          <a:srcRect/>
          <a:stretch>
            <a:fillRect t="-17000" b="-17000"/>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349739" y="-11576"/>
            <a:ext cx="8229600" cy="61806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00" b="1" dirty="0" smtClean="0">
                <a:solidFill>
                  <a:srgbClr val="002060"/>
                </a:solidFill>
                <a:latin typeface="Sylfaen" panose="010A0502050306030303" pitchFamily="18" charset="0"/>
              </a:rPr>
              <a:t>Goals</a:t>
            </a:r>
            <a:endParaRPr lang="en-US" sz="2500" b="1" dirty="0">
              <a:solidFill>
                <a:srgbClr val="002060"/>
              </a:solidFill>
              <a:latin typeface="Sylfaen" panose="010A0502050306030303" pitchFamily="18" charset="0"/>
            </a:endParaRPr>
          </a:p>
        </p:txBody>
      </p:sp>
      <p:sp>
        <p:nvSpPr>
          <p:cNvPr id="9" name="Rectangle 8"/>
          <p:cNvSpPr/>
          <p:nvPr/>
        </p:nvSpPr>
        <p:spPr>
          <a:xfrm>
            <a:off x="571168" y="606493"/>
            <a:ext cx="7786742" cy="2554545"/>
          </a:xfrm>
          <a:prstGeom prst="rect">
            <a:avLst/>
          </a:prstGeom>
        </p:spPr>
        <p:txBody>
          <a:bodyPr wrap="square">
            <a:spAutoFit/>
          </a:bodyPr>
          <a:lstStyle/>
          <a:p>
            <a:pPr marL="514350" indent="-514350" algn="just">
              <a:buAutoNum type="romanUcPeriod"/>
            </a:pPr>
            <a:r>
              <a:rPr lang="en-US" sz="2000" b="1" dirty="0" smtClean="0">
                <a:solidFill>
                  <a:srgbClr val="002060"/>
                </a:solidFill>
                <a:latin typeface="Sylfaen" panose="010A0502050306030303" pitchFamily="18" charset="0"/>
              </a:rPr>
              <a:t>To </a:t>
            </a:r>
            <a:r>
              <a:rPr lang="en-US" sz="2000" b="1" dirty="0">
                <a:solidFill>
                  <a:srgbClr val="002060"/>
                </a:solidFill>
                <a:latin typeface="Sylfaen" panose="010A0502050306030303" pitchFamily="18" charset="0"/>
              </a:rPr>
              <a:t>provide a safe and stimulating environment in which socially vulnerable people can develop to their full potential; </a:t>
            </a:r>
            <a:endParaRPr lang="en-US" sz="2000" b="1" dirty="0" smtClean="0">
              <a:solidFill>
                <a:srgbClr val="002060"/>
              </a:solidFill>
              <a:latin typeface="Sylfaen" panose="010A0502050306030303" pitchFamily="18" charset="0"/>
            </a:endParaRPr>
          </a:p>
          <a:p>
            <a:pPr marL="514350" indent="-514350" algn="just">
              <a:buAutoNum type="romanUcPeriod"/>
            </a:pPr>
            <a:r>
              <a:rPr lang="en-US" sz="2000" b="1" dirty="0" smtClean="0">
                <a:solidFill>
                  <a:srgbClr val="002060"/>
                </a:solidFill>
                <a:latin typeface="Sylfaen" panose="010A0502050306030303" pitchFamily="18" charset="0"/>
              </a:rPr>
              <a:t>To </a:t>
            </a:r>
            <a:r>
              <a:rPr lang="en-US" sz="2000" b="1" dirty="0">
                <a:solidFill>
                  <a:srgbClr val="002060"/>
                </a:solidFill>
                <a:latin typeface="Sylfaen" panose="010A0502050306030303" pitchFamily="18" charset="0"/>
              </a:rPr>
              <a:t>achieve “I” above via social enterprise; developing TEMI’s capacity to earn an income in order to be self-sustainable and to ensure our long-term survival; </a:t>
            </a:r>
            <a:endParaRPr lang="en-US" sz="2000" b="1" dirty="0" smtClean="0">
              <a:solidFill>
                <a:srgbClr val="002060"/>
              </a:solidFill>
              <a:latin typeface="Sylfaen" panose="010A0502050306030303" pitchFamily="18" charset="0"/>
            </a:endParaRPr>
          </a:p>
          <a:p>
            <a:pPr marL="514350" indent="-514350" algn="just">
              <a:buAutoNum type="romanUcPeriod"/>
            </a:pPr>
            <a:r>
              <a:rPr lang="en-US" sz="2000" b="1" dirty="0" smtClean="0">
                <a:solidFill>
                  <a:srgbClr val="002060"/>
                </a:solidFill>
                <a:latin typeface="Sylfaen" panose="010A0502050306030303" pitchFamily="18" charset="0"/>
              </a:rPr>
              <a:t>To </a:t>
            </a:r>
            <a:r>
              <a:rPr lang="en-US" sz="2000" b="1" dirty="0">
                <a:solidFill>
                  <a:srgbClr val="002060"/>
                </a:solidFill>
                <a:latin typeface="Sylfaen" panose="010A0502050306030303" pitchFamily="18" charset="0"/>
              </a:rPr>
              <a:t>achieve both “I” and “II” above via environmentally friendly treatment of the earth and nature, so as not to sacrifice moral values and common good to a short-term gain.</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3450" y="3779107"/>
            <a:ext cx="4400550" cy="2933700"/>
          </a:xfrm>
          <a:prstGeom prst="rect">
            <a:avLst/>
          </a:prstGeom>
        </p:spPr>
      </p:pic>
      <p:pic>
        <p:nvPicPr>
          <p:cNvPr id="1026" name="Picture 2" descr="Temi Community logo-ის სურათის შედეგი"/>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6481" y="6143625"/>
            <a:ext cx="1135856" cy="7143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may contain: 3 people, people standing and outdoor"/>
          <p:cNvPicPr/>
          <p:nvPr/>
        </p:nvPicPr>
        <p:blipFill>
          <a:blip r:embed="rId6" cstate="print"/>
          <a:srcRect/>
          <a:stretch>
            <a:fillRect/>
          </a:stretch>
        </p:blipFill>
        <p:spPr bwMode="auto">
          <a:xfrm>
            <a:off x="95534" y="3779107"/>
            <a:ext cx="4519579" cy="2933700"/>
          </a:xfrm>
          <a:prstGeom prst="rect">
            <a:avLst/>
          </a:prstGeom>
          <a:ln>
            <a:solidFill>
              <a:srgbClr val="A5A5A5"/>
            </a:solidFill>
            <a:headEnd/>
            <a:tailEnd/>
          </a:ln>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10002971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3848"/>
          <a:stretch/>
        </p:blipFill>
        <p:spPr>
          <a:xfrm>
            <a:off x="4844716" y="-64169"/>
            <a:ext cx="4299284" cy="3742739"/>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11462"/>
          <a:stretch/>
        </p:blipFill>
        <p:spPr>
          <a:xfrm>
            <a:off x="0" y="3657600"/>
            <a:ext cx="4921466" cy="3200400"/>
          </a:xfrm>
          <a:prstGeom prst="rect">
            <a:avLst/>
          </a:prstGeom>
        </p:spPr>
      </p:pic>
      <p:pic>
        <p:nvPicPr>
          <p:cNvPr id="1026" name="Picture 2" descr="Temi Community logo-ის სურათის შედეგი"/>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8144" y="6143625"/>
            <a:ext cx="1135856" cy="7143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8682" r="2945"/>
          <a:stretch/>
        </p:blipFill>
        <p:spPr>
          <a:xfrm>
            <a:off x="-16042" y="-32226"/>
            <a:ext cx="4921466" cy="3705868"/>
          </a:xfrm>
          <a:prstGeom prst="rect">
            <a:avLst/>
          </a:prstGeom>
        </p:spPr>
      </p:pic>
      <p:sp>
        <p:nvSpPr>
          <p:cNvPr id="4" name="Rectangle 3"/>
          <p:cNvSpPr/>
          <p:nvPr/>
        </p:nvSpPr>
        <p:spPr>
          <a:xfrm>
            <a:off x="132047" y="2786361"/>
            <a:ext cx="4572000" cy="741100"/>
          </a:xfrm>
          <a:prstGeom prst="rect">
            <a:avLst/>
          </a:prstGeom>
        </p:spPr>
        <p:txBody>
          <a:bodyPr>
            <a:spAutoFit/>
          </a:bodyPr>
          <a:lstStyle/>
          <a:p>
            <a:pPr algn="just">
              <a:lnSpc>
                <a:spcPct val="107000"/>
              </a:lnSpc>
              <a:spcAft>
                <a:spcPts val="600"/>
              </a:spcAft>
            </a:pPr>
            <a:r>
              <a:rPr lang="en-US" sz="2000" b="1" dirty="0" smtClean="0">
                <a:solidFill>
                  <a:schemeClr val="bg1"/>
                </a:solidFill>
                <a:latin typeface="Sylfaen" panose="010A0502050306030303" pitchFamily="18" charset="0"/>
                <a:ea typeface="Calibri" panose="020F0502020204030204" pitchFamily="34" charset="0"/>
                <a:cs typeface="Times New Roman" panose="02020603050405020304" pitchFamily="18" charset="0"/>
              </a:rPr>
              <a:t>TEMI owns 23 hectares of land including 7 hectares of organic vineyard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1765"/>
          <a:stretch/>
        </p:blipFill>
        <p:spPr>
          <a:xfrm>
            <a:off x="4894084" y="3657600"/>
            <a:ext cx="4265958" cy="3222973"/>
          </a:xfrm>
          <a:prstGeom prst="rect">
            <a:avLst/>
          </a:prstGeom>
        </p:spPr>
      </p:pic>
      <p:pic>
        <p:nvPicPr>
          <p:cNvPr id="14" name="Picture 2" descr="Temi Community logo-ის სურათის შედეგი"/>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6481" y="6143625"/>
            <a:ext cx="1135856" cy="7143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294021" y="86516"/>
            <a:ext cx="4572000" cy="491673"/>
          </a:xfrm>
          <a:prstGeom prst="rect">
            <a:avLst/>
          </a:prstGeom>
        </p:spPr>
        <p:txBody>
          <a:bodyPr>
            <a:spAutoFit/>
          </a:bodyPr>
          <a:lstStyle/>
          <a:p>
            <a:pPr algn="ctr">
              <a:lnSpc>
                <a:spcPct val="107000"/>
              </a:lnSpc>
              <a:spcAft>
                <a:spcPts val="600"/>
              </a:spcAft>
            </a:pPr>
            <a:r>
              <a:rPr lang="en-US" sz="2500" b="1" dirty="0" smtClean="0">
                <a:solidFill>
                  <a:schemeClr val="bg1"/>
                </a:solidFill>
                <a:latin typeface="Sylfaen" panose="010A0502050306030303" pitchFamily="18" charset="0"/>
                <a:ea typeface="Calibri" panose="020F0502020204030204" pitchFamily="34" charset="0"/>
                <a:cs typeface="Times New Roman" panose="02020603050405020304" pitchFamily="18" charset="0"/>
              </a:rPr>
              <a:t>Social Entrepreneurship</a:t>
            </a:r>
          </a:p>
        </p:txBody>
      </p:sp>
      <p:sp>
        <p:nvSpPr>
          <p:cNvPr id="8" name="Rectangle 7"/>
          <p:cNvSpPr/>
          <p:nvPr/>
        </p:nvSpPr>
        <p:spPr>
          <a:xfrm>
            <a:off x="4921466" y="915142"/>
            <a:ext cx="4051084" cy="2432717"/>
          </a:xfrm>
          <a:prstGeom prst="rect">
            <a:avLst/>
          </a:prstGeom>
        </p:spPr>
        <p:txBody>
          <a:bodyPr wrap="square">
            <a:spAutoFit/>
          </a:bodyPr>
          <a:lstStyle/>
          <a:p>
            <a:pPr algn="just">
              <a:lnSpc>
                <a:spcPct val="107000"/>
              </a:lnSpc>
              <a:spcAft>
                <a:spcPts val="600"/>
              </a:spcAft>
            </a:pPr>
            <a:r>
              <a:rPr lang="en-US" sz="2000" b="1" dirty="0">
                <a:solidFill>
                  <a:schemeClr val="bg1"/>
                </a:solidFill>
                <a:latin typeface="Sylfaen" panose="010A0502050306030303" pitchFamily="18" charset="0"/>
                <a:ea typeface="Calibri" panose="020F0502020204030204" pitchFamily="34" charset="0"/>
                <a:cs typeface="Times New Roman" panose="02020603050405020304" pitchFamily="18" charset="0"/>
              </a:rPr>
              <a:t>TEMI’s ongoing social enterprises include vegetable gardens, </a:t>
            </a:r>
            <a:r>
              <a:rPr lang="en-US" sz="2000" b="1" dirty="0" smtClean="0">
                <a:solidFill>
                  <a:schemeClr val="bg1"/>
                </a:solidFill>
                <a:latin typeface="Sylfaen" panose="010A0502050306030303" pitchFamily="18" charset="0"/>
                <a:ea typeface="Calibri" panose="020F0502020204030204" pitchFamily="34" charset="0"/>
                <a:cs typeface="Times New Roman" panose="02020603050405020304" pitchFamily="18" charset="0"/>
              </a:rPr>
              <a:t>greenhouse</a:t>
            </a:r>
            <a:r>
              <a:rPr lang="en-US" sz="2000" b="1" dirty="0">
                <a:solidFill>
                  <a:schemeClr val="bg1"/>
                </a:solidFill>
                <a:latin typeface="Sylfaen" panose="010A0502050306030303" pitchFamily="18" charset="0"/>
                <a:ea typeface="Calibri" panose="020F0502020204030204" pitchFamily="34" charset="0"/>
                <a:cs typeface="Times New Roman" panose="02020603050405020304" pitchFamily="18" charset="0"/>
              </a:rPr>
              <a:t>, vineyards, bakery, carpentry, bike tourism, culinary tourism and others, all in accordance with organic/bio standards. </a:t>
            </a:r>
          </a:p>
          <a:p>
            <a:pPr algn="just">
              <a:lnSpc>
                <a:spcPct val="107000"/>
              </a:lnSpc>
              <a:spcAft>
                <a:spcPts val="600"/>
              </a:spcAft>
            </a:pPr>
            <a:endParaRPr lang="en-US" dirty="0">
              <a:solidFill>
                <a:schemeClr val="bg1"/>
              </a:solidFill>
              <a:latin typeface="Sylfaen" panose="010A0502050306030303"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151874" y="875065"/>
            <a:ext cx="4051084" cy="1729063"/>
          </a:xfrm>
          <a:prstGeom prst="rect">
            <a:avLst/>
          </a:prstGeom>
        </p:spPr>
        <p:txBody>
          <a:bodyPr wrap="square">
            <a:spAutoFit/>
          </a:bodyPr>
          <a:lstStyle/>
          <a:p>
            <a:pPr algn="just">
              <a:lnSpc>
                <a:spcPct val="107000"/>
              </a:lnSpc>
              <a:spcAft>
                <a:spcPts val="600"/>
              </a:spcAft>
            </a:pPr>
            <a:r>
              <a:rPr lang="en-US" sz="2000" b="1" dirty="0" smtClean="0">
                <a:solidFill>
                  <a:schemeClr val="bg1"/>
                </a:solidFill>
                <a:latin typeface="Sylfaen" panose="010A0502050306030303" pitchFamily="18" charset="0"/>
                <a:ea typeface="Calibri" panose="020F0502020204030204" pitchFamily="34" charset="0"/>
                <a:cs typeface="Times New Roman" panose="02020603050405020304" pitchFamily="18" charset="0"/>
              </a:rPr>
              <a:t>TEMI Charity is a social enterprise working on enhancing social integration practices, increasing employment opportunities and the economic resilience of communities</a:t>
            </a:r>
            <a:endParaRPr lang="en-US" sz="2000" b="1" dirty="0">
              <a:solidFill>
                <a:schemeClr val="bg1"/>
              </a:solidFill>
              <a:latin typeface="Sylfaen" panose="010A050205030603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70300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15437" cy="6911578"/>
          </a:xfrm>
          <a:prstGeom prst="rect">
            <a:avLst/>
          </a:prstGeom>
        </p:spPr>
      </p:pic>
      <p:pic>
        <p:nvPicPr>
          <p:cNvPr id="1026" name="Picture 2" descr="Temi Community logo-ის სურათის შედეგი"/>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9581" y="6189663"/>
            <a:ext cx="1135856" cy="714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9841" y="188664"/>
            <a:ext cx="7886700" cy="601662"/>
          </a:xfrm>
        </p:spPr>
        <p:txBody>
          <a:bodyPr>
            <a:normAutofit/>
          </a:bodyPr>
          <a:lstStyle/>
          <a:p>
            <a:pPr algn="ctr"/>
            <a:r>
              <a:rPr lang="en-US" sz="2500" b="1" dirty="0" smtClean="0">
                <a:latin typeface="Sylfaen" panose="010A0502050306030303" pitchFamily="18" charset="0"/>
              </a:rPr>
              <a:t>Why </a:t>
            </a:r>
            <a:r>
              <a:rPr lang="en-US" sz="2500" b="1" dirty="0" err="1" smtClean="0">
                <a:latin typeface="Sylfaen" panose="010A0502050306030303" pitchFamily="18" charset="0"/>
              </a:rPr>
              <a:t>Temi</a:t>
            </a:r>
            <a:r>
              <a:rPr lang="en-US" sz="2500" b="1" dirty="0" smtClean="0">
                <a:latin typeface="Sylfaen" panose="010A0502050306030303" pitchFamily="18" charset="0"/>
              </a:rPr>
              <a:t> Charity as a Social Enterprise</a:t>
            </a:r>
            <a:endParaRPr lang="en-US" sz="2500" b="1" dirty="0">
              <a:latin typeface="Sylfaen" panose="010A0502050306030303" pitchFamily="18" charset="0"/>
            </a:endParaRPr>
          </a:p>
        </p:txBody>
      </p:sp>
      <p:sp>
        <p:nvSpPr>
          <p:cNvPr id="3" name="Text Placeholder 2"/>
          <p:cNvSpPr>
            <a:spLocks noGrp="1"/>
          </p:cNvSpPr>
          <p:nvPr>
            <p:ph type="body" idx="1"/>
          </p:nvPr>
        </p:nvSpPr>
        <p:spPr>
          <a:xfrm>
            <a:off x="0" y="1450163"/>
            <a:ext cx="2877526" cy="5650079"/>
          </a:xfrm>
        </p:spPr>
        <p:txBody>
          <a:bodyPr anchor="t">
            <a:normAutofit/>
          </a:bodyPr>
          <a:lstStyle/>
          <a:p>
            <a:r>
              <a:rPr lang="en-US" sz="2000" dirty="0" smtClean="0">
                <a:solidFill>
                  <a:schemeClr val="bg1"/>
                </a:solidFill>
                <a:latin typeface="Sylfaen" panose="010A0502050306030303" pitchFamily="18" charset="0"/>
              </a:rPr>
              <a:t>TEMI community works as a social enterprise in order to sustain a safe and stimulating environment in which socially </a:t>
            </a:r>
            <a:r>
              <a:rPr lang="en-US" sz="2000" dirty="0" smtClean="0">
                <a:solidFill>
                  <a:schemeClr val="bg1"/>
                </a:solidFill>
                <a:latin typeface="Sylfaen" panose="010A0502050306030303" pitchFamily="18" charset="0"/>
              </a:rPr>
              <a:t>vulnerable </a:t>
            </a:r>
            <a:r>
              <a:rPr lang="en-US" sz="2000" dirty="0" smtClean="0">
                <a:solidFill>
                  <a:schemeClr val="bg1"/>
                </a:solidFill>
                <a:latin typeface="Sylfaen" panose="010A0502050306030303" pitchFamily="18" charset="0"/>
              </a:rPr>
              <a:t>people can develop to their full potential. TEMI believes in environmentally friendly treatment of the earth and nature, so as not to sacrifice moral values and common good to a short-term gain. </a:t>
            </a:r>
            <a:endParaRPr lang="en-US" sz="2000" dirty="0">
              <a:solidFill>
                <a:schemeClr val="bg1"/>
              </a:solidFill>
              <a:latin typeface="Sylfaen" panose="010A0502050306030303" pitchFamily="18" charset="0"/>
            </a:endParaRPr>
          </a:p>
        </p:txBody>
      </p:sp>
    </p:spTree>
    <p:extLst>
      <p:ext uri="{BB962C8B-B14F-4D97-AF65-F5344CB8AC3E}">
        <p14:creationId xmlns:p14="http://schemas.microsoft.com/office/powerpoint/2010/main" val="2390588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17000" b="-17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26" t="3752" r="50727"/>
          <a:stretch/>
        </p:blipFill>
        <p:spPr bwMode="auto">
          <a:xfrm>
            <a:off x="1" y="-12450"/>
            <a:ext cx="4353636"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Temi Community logo-ის სურათის შედეგი"/>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8144" y="6143625"/>
            <a:ext cx="1135856" cy="71437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p:cNvSpPr>
            <a:spLocks noGrp="1"/>
          </p:cNvSpPr>
          <p:nvPr>
            <p:ph type="body" idx="1"/>
          </p:nvPr>
        </p:nvSpPr>
        <p:spPr>
          <a:xfrm>
            <a:off x="-1" y="790326"/>
            <a:ext cx="4353635" cy="6120312"/>
          </a:xfrm>
        </p:spPr>
        <p:txBody>
          <a:bodyPr anchor="t">
            <a:normAutofit/>
          </a:bodyPr>
          <a:lstStyle/>
          <a:p>
            <a:endParaRPr lang="en-US" sz="2000" dirty="0" smtClean="0">
              <a:solidFill>
                <a:schemeClr val="bg1"/>
              </a:solidFill>
              <a:latin typeface="Sylfaen" panose="010A0502050306030303" pitchFamily="18" charset="0"/>
            </a:endParaRPr>
          </a:p>
          <a:p>
            <a:endParaRPr lang="en-US" sz="2000" dirty="0" smtClean="0">
              <a:solidFill>
                <a:schemeClr val="bg1"/>
              </a:solidFill>
              <a:latin typeface="Sylfaen" panose="010A0502050306030303" pitchFamily="18" charset="0"/>
            </a:endParaRPr>
          </a:p>
          <a:p>
            <a:endParaRPr lang="en-US" sz="2000" dirty="0">
              <a:solidFill>
                <a:schemeClr val="bg1"/>
              </a:solidFill>
              <a:latin typeface="Sylfaen" panose="010A0502050306030303" pitchFamily="18" charset="0"/>
            </a:endParaRPr>
          </a:p>
          <a:p>
            <a:r>
              <a:rPr lang="en-US" sz="2200" dirty="0" smtClean="0">
                <a:solidFill>
                  <a:schemeClr val="bg1"/>
                </a:solidFill>
                <a:latin typeface="Sylfaen" panose="010A0502050306030303" pitchFamily="18" charset="0"/>
              </a:rPr>
              <a:t>Wine cellar </a:t>
            </a:r>
          </a:p>
          <a:p>
            <a:r>
              <a:rPr lang="en-US" sz="1500" dirty="0" smtClean="0">
                <a:solidFill>
                  <a:schemeClr val="bg1"/>
                </a:solidFill>
                <a:latin typeface="Sylfaen" panose="010A0502050306030303" pitchFamily="18" charset="0"/>
              </a:rPr>
              <a:t>A traditional wine cellar housing 24 </a:t>
            </a:r>
            <a:r>
              <a:rPr lang="en-US" sz="1500" dirty="0" err="1" smtClean="0">
                <a:solidFill>
                  <a:schemeClr val="bg1"/>
                </a:solidFill>
                <a:latin typeface="Sylfaen" panose="010A0502050306030303" pitchFamily="18" charset="0"/>
              </a:rPr>
              <a:t>qvevri</a:t>
            </a:r>
            <a:r>
              <a:rPr lang="en-US" sz="1500" dirty="0" smtClean="0">
                <a:solidFill>
                  <a:schemeClr val="bg1"/>
                </a:solidFill>
                <a:latin typeface="Sylfaen" panose="010A0502050306030303" pitchFamily="18" charset="0"/>
              </a:rPr>
              <a:t> clay vessels underground in two stone built halls. More than 50 tons of wine is matured here</a:t>
            </a:r>
          </a:p>
          <a:p>
            <a:endParaRPr lang="en-US" sz="1500" dirty="0" smtClean="0">
              <a:solidFill>
                <a:schemeClr val="bg1"/>
              </a:solidFill>
              <a:latin typeface="Sylfaen" panose="010A0502050306030303" pitchFamily="18" charset="0"/>
            </a:endParaRPr>
          </a:p>
          <a:p>
            <a:r>
              <a:rPr lang="en-US" sz="2200" dirty="0" smtClean="0">
                <a:solidFill>
                  <a:schemeClr val="bg1"/>
                </a:solidFill>
                <a:latin typeface="Sylfaen" panose="010A0502050306030303" pitchFamily="18" charset="0"/>
              </a:rPr>
              <a:t>Organic Wine tasting  </a:t>
            </a:r>
            <a:r>
              <a:rPr lang="en-US" sz="2000" dirty="0" smtClean="0">
                <a:solidFill>
                  <a:schemeClr val="bg1"/>
                </a:solidFill>
                <a:latin typeface="Sylfaen" panose="010A0502050306030303" pitchFamily="18" charset="0"/>
              </a:rPr>
              <a:t>- </a:t>
            </a:r>
            <a:r>
              <a:rPr lang="en-US" sz="2000" dirty="0" err="1" smtClean="0">
                <a:solidFill>
                  <a:schemeClr val="bg1"/>
                </a:solidFill>
                <a:latin typeface="Sylfaen" panose="010A0502050306030303" pitchFamily="18" charset="0"/>
              </a:rPr>
              <a:t>Rkatsiteli</a:t>
            </a:r>
            <a:r>
              <a:rPr lang="en-US" sz="2000" dirty="0" smtClean="0">
                <a:solidFill>
                  <a:schemeClr val="bg1"/>
                </a:solidFill>
                <a:latin typeface="Sylfaen" panose="010A0502050306030303" pitchFamily="18" charset="0"/>
              </a:rPr>
              <a:t>, </a:t>
            </a:r>
            <a:r>
              <a:rPr lang="en-US" sz="2000" dirty="0" err="1" smtClean="0">
                <a:solidFill>
                  <a:schemeClr val="bg1"/>
                </a:solidFill>
                <a:latin typeface="Sylfaen" panose="010A0502050306030303" pitchFamily="18" charset="0"/>
              </a:rPr>
              <a:t>Saperavi</a:t>
            </a:r>
            <a:r>
              <a:rPr lang="en-US" sz="2000" dirty="0" smtClean="0">
                <a:solidFill>
                  <a:schemeClr val="bg1"/>
                </a:solidFill>
                <a:latin typeface="Sylfaen" panose="010A0502050306030303" pitchFamily="18" charset="0"/>
              </a:rPr>
              <a:t>, </a:t>
            </a:r>
            <a:r>
              <a:rPr lang="en-US" sz="2000" dirty="0" err="1" smtClean="0">
                <a:solidFill>
                  <a:schemeClr val="bg1"/>
                </a:solidFill>
                <a:latin typeface="Sylfaen" panose="010A0502050306030303" pitchFamily="18" charset="0"/>
              </a:rPr>
              <a:t>Kindzmarauli</a:t>
            </a:r>
            <a:endParaRPr lang="en-US" sz="2000" dirty="0" smtClean="0">
              <a:solidFill>
                <a:schemeClr val="bg1"/>
              </a:solidFill>
              <a:latin typeface="Sylfaen" panose="010A0502050306030303" pitchFamily="18" charset="0"/>
            </a:endParaRPr>
          </a:p>
          <a:p>
            <a:r>
              <a:rPr lang="en-US" sz="1500" dirty="0" smtClean="0">
                <a:solidFill>
                  <a:schemeClr val="bg1"/>
                </a:solidFill>
                <a:latin typeface="Sylfaen" panose="010A0502050306030303" pitchFamily="18" charset="0"/>
              </a:rPr>
              <a:t>TEMI grows traditional grape varieties </a:t>
            </a:r>
            <a:r>
              <a:rPr lang="en-US" sz="1500" dirty="0" err="1" smtClean="0">
                <a:solidFill>
                  <a:schemeClr val="bg1"/>
                </a:solidFill>
                <a:latin typeface="Sylfaen" panose="010A0502050306030303" pitchFamily="18" charset="0"/>
              </a:rPr>
              <a:t>Rkatsiteli</a:t>
            </a:r>
            <a:r>
              <a:rPr lang="en-US" sz="1500" dirty="0" smtClean="0">
                <a:solidFill>
                  <a:schemeClr val="bg1"/>
                </a:solidFill>
                <a:latin typeface="Sylfaen" panose="010A0502050306030303" pitchFamily="18" charset="0"/>
              </a:rPr>
              <a:t> and </a:t>
            </a:r>
            <a:r>
              <a:rPr lang="en-US" sz="1500" dirty="0" err="1" smtClean="0">
                <a:solidFill>
                  <a:schemeClr val="bg1"/>
                </a:solidFill>
                <a:latin typeface="Sylfaen" panose="010A0502050306030303" pitchFamily="18" charset="0"/>
              </a:rPr>
              <a:t>Saperavi</a:t>
            </a:r>
            <a:r>
              <a:rPr lang="en-US" sz="1500" dirty="0" smtClean="0">
                <a:solidFill>
                  <a:schemeClr val="bg1"/>
                </a:solidFill>
                <a:latin typeface="Sylfaen" panose="010A0502050306030303" pitchFamily="18" charset="0"/>
              </a:rPr>
              <a:t> . </a:t>
            </a:r>
          </a:p>
          <a:p>
            <a:endParaRPr lang="en-US" sz="1500" dirty="0">
              <a:solidFill>
                <a:schemeClr val="bg1"/>
              </a:solidFill>
              <a:latin typeface="Sylfaen" panose="010A0502050306030303" pitchFamily="18" charset="0"/>
            </a:endParaRPr>
          </a:p>
          <a:p>
            <a:r>
              <a:rPr lang="en-US" sz="2000" dirty="0" smtClean="0">
                <a:solidFill>
                  <a:schemeClr val="bg1"/>
                </a:solidFill>
                <a:latin typeface="Sylfaen" panose="010A0502050306030303" pitchFamily="18" charset="0"/>
              </a:rPr>
              <a:t>30 000 bottles of wine is producing annually </a:t>
            </a:r>
            <a:endParaRPr lang="en-US" sz="2000" dirty="0">
              <a:solidFill>
                <a:schemeClr val="bg1"/>
              </a:solidFill>
              <a:latin typeface="Sylfaen" panose="010A0502050306030303" pitchFamily="18" charset="0"/>
            </a:endParaRPr>
          </a:p>
          <a:p>
            <a:endParaRPr lang="en-US" sz="2000" dirty="0" smtClean="0">
              <a:solidFill>
                <a:schemeClr val="bg1"/>
              </a:solidFill>
              <a:latin typeface="Sylfaen" panose="010A0502050306030303" pitchFamily="18" charset="0"/>
            </a:endParaRPr>
          </a:p>
          <a:p>
            <a:endParaRPr lang="en-US" sz="2000" dirty="0">
              <a:solidFill>
                <a:schemeClr val="bg1"/>
              </a:solidFill>
              <a:latin typeface="Sylfaen" panose="010A0502050306030303" pitchFamily="18" charset="0"/>
            </a:endParaRPr>
          </a:p>
        </p:txBody>
      </p:sp>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3757"/>
          <a:stretch/>
        </p:blipFill>
        <p:spPr bwMode="auto">
          <a:xfrm>
            <a:off x="4353634" y="0"/>
            <a:ext cx="4790363" cy="694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188664"/>
            <a:ext cx="7886700" cy="601662"/>
          </a:xfrm>
        </p:spPr>
        <p:txBody>
          <a:bodyPr>
            <a:normAutofit/>
          </a:bodyPr>
          <a:lstStyle/>
          <a:p>
            <a:pPr algn="ctr"/>
            <a:r>
              <a:rPr lang="en-US" sz="2800" dirty="0" smtClean="0">
                <a:solidFill>
                  <a:schemeClr val="bg1"/>
                </a:solidFill>
                <a:latin typeface="Sylfaen" panose="010A0502050306030303" pitchFamily="18" charset="0"/>
              </a:rPr>
              <a:t>WINE TOURISM</a:t>
            </a:r>
            <a:endParaRPr lang="en-US" sz="2500" b="1" dirty="0">
              <a:solidFill>
                <a:schemeClr val="bg1"/>
              </a:solidFill>
              <a:latin typeface="Sylfaen" panose="010A0502050306030303" pitchFamily="18" charset="0"/>
            </a:endParaRPr>
          </a:p>
        </p:txBody>
      </p:sp>
      <p:sp>
        <p:nvSpPr>
          <p:cNvPr id="10" name="Title 1"/>
          <p:cNvSpPr txBox="1">
            <a:spLocks/>
          </p:cNvSpPr>
          <p:nvPr/>
        </p:nvSpPr>
        <p:spPr>
          <a:xfrm>
            <a:off x="2659168" y="5790156"/>
            <a:ext cx="7886700" cy="6016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500" b="1" dirty="0">
              <a:solidFill>
                <a:schemeClr val="bg1"/>
              </a:solidFill>
              <a:latin typeface="Sylfaen" panose="010A0502050306030303" pitchFamily="18" charset="0"/>
            </a:endParaRPr>
          </a:p>
        </p:txBody>
      </p:sp>
      <p:sp>
        <p:nvSpPr>
          <p:cNvPr id="11" name="Title 1"/>
          <p:cNvSpPr txBox="1">
            <a:spLocks/>
          </p:cNvSpPr>
          <p:nvPr/>
        </p:nvSpPr>
        <p:spPr>
          <a:xfrm>
            <a:off x="4571999" y="4802063"/>
            <a:ext cx="4353631" cy="11648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000" b="1" dirty="0" err="1" smtClean="0">
                <a:solidFill>
                  <a:schemeClr val="bg1"/>
                </a:solidFill>
                <a:latin typeface="Sylfaen" panose="010A0502050306030303" pitchFamily="18" charset="0"/>
              </a:rPr>
              <a:t>Temi’s</a:t>
            </a:r>
            <a:r>
              <a:rPr lang="en-US" sz="2000" b="1" dirty="0" smtClean="0">
                <a:solidFill>
                  <a:schemeClr val="bg1"/>
                </a:solidFill>
                <a:latin typeface="Sylfaen" panose="010A0502050306030303" pitchFamily="18" charset="0"/>
              </a:rPr>
              <a:t> vineyards, are certified organic by EU-accredited “</a:t>
            </a:r>
            <a:r>
              <a:rPr lang="en-US" sz="2000" b="1" dirty="0" err="1" smtClean="0">
                <a:solidFill>
                  <a:schemeClr val="bg1"/>
                </a:solidFill>
                <a:latin typeface="Sylfaen" panose="010A0502050306030303" pitchFamily="18" charset="0"/>
              </a:rPr>
              <a:t>Caucascert</a:t>
            </a:r>
            <a:r>
              <a:rPr lang="en-US" sz="2000" b="1" dirty="0" smtClean="0">
                <a:solidFill>
                  <a:schemeClr val="bg1"/>
                </a:solidFill>
                <a:latin typeface="Sylfaen" panose="010A0502050306030303" pitchFamily="18" charset="0"/>
              </a:rPr>
              <a:t>” (reference #CC-AB-063-031)</a:t>
            </a:r>
            <a:endParaRPr lang="en-US" sz="2000" b="1" dirty="0">
              <a:solidFill>
                <a:schemeClr val="bg1"/>
              </a:solidFill>
              <a:latin typeface="Sylfaen" panose="010A0502050306030303" pitchFamily="18" charset="0"/>
            </a:endParaRPr>
          </a:p>
        </p:txBody>
      </p:sp>
      <p:pic>
        <p:nvPicPr>
          <p:cNvPr id="12" name="Picture 2" descr="Temi Community logo-ის სურათის შედეგი"/>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9581" y="6247721"/>
            <a:ext cx="1135856"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0810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descr="Temi Community logo-ის სურათის შედეგი"/>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9581" y="6189663"/>
            <a:ext cx="1135856" cy="71437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p:cNvSpPr>
            <a:spLocks noGrp="1"/>
          </p:cNvSpPr>
          <p:nvPr>
            <p:ph type="body" idx="1"/>
          </p:nvPr>
        </p:nvSpPr>
        <p:spPr>
          <a:xfrm>
            <a:off x="247651" y="796880"/>
            <a:ext cx="4914812" cy="6061119"/>
          </a:xfrm>
        </p:spPr>
        <p:txBody>
          <a:bodyPr anchor="t">
            <a:noAutofit/>
          </a:bodyPr>
          <a:lstStyle/>
          <a:p>
            <a:pPr marL="342900" indent="-342900" algn="just">
              <a:buFont typeface="Arial" panose="020B0604020202020204" pitchFamily="34" charset="0"/>
              <a:buChar char="•"/>
            </a:pPr>
            <a:r>
              <a:rPr lang="en-US" sz="2000" dirty="0" smtClean="0">
                <a:latin typeface="Sylfaen" panose="010A0502050306030303" pitchFamily="18" charset="0"/>
              </a:rPr>
              <a:t>A stunning restaurant and an open space for culinary lessons, which is complemented by an adjacent wine bar crafted from wood</a:t>
            </a:r>
          </a:p>
          <a:p>
            <a:pPr marL="342900" indent="-342900" algn="just">
              <a:buFont typeface="Arial" panose="020B0604020202020204" pitchFamily="34" charset="0"/>
              <a:buChar char="•"/>
            </a:pPr>
            <a:r>
              <a:rPr lang="en-US" sz="2000" dirty="0" smtClean="0">
                <a:latin typeface="Sylfaen" panose="010A0502050306030303" pitchFamily="18" charset="0"/>
              </a:rPr>
              <a:t>Only organic food is served in the restaurant</a:t>
            </a:r>
          </a:p>
          <a:p>
            <a:pPr marL="342900" indent="-342900" algn="just">
              <a:buFont typeface="Arial" panose="020B0604020202020204" pitchFamily="34" charset="0"/>
              <a:buChar char="•"/>
            </a:pPr>
            <a:r>
              <a:rPr lang="en-US" sz="2000" dirty="0" smtClean="0">
                <a:latin typeface="Sylfaen" panose="010A0502050306030303" pitchFamily="18" charset="0"/>
              </a:rPr>
              <a:t>Visitors can </a:t>
            </a:r>
            <a:r>
              <a:rPr lang="en-US" sz="2000" dirty="0">
                <a:latin typeface="Sylfaen" panose="010A0502050306030303" pitchFamily="18" charset="0"/>
              </a:rPr>
              <a:t>e</a:t>
            </a:r>
            <a:r>
              <a:rPr lang="en-US" sz="2000" dirty="0" smtClean="0">
                <a:latin typeface="Sylfaen" panose="010A0502050306030303" pitchFamily="18" charset="0"/>
              </a:rPr>
              <a:t>njoy a scenic cycling tour of three difficulties. </a:t>
            </a:r>
          </a:p>
          <a:p>
            <a:pPr marL="342900" indent="-342900" algn="just">
              <a:buFont typeface="Arial" panose="020B0604020202020204" pitchFamily="34" charset="0"/>
              <a:buChar char="•"/>
            </a:pPr>
            <a:r>
              <a:rPr lang="en-US" sz="2000" dirty="0" smtClean="0">
                <a:latin typeface="Sylfaen" panose="010A0502050306030303" pitchFamily="18" charset="0"/>
              </a:rPr>
              <a:t>Bike trials goes through the vineyards, old monuments and villages. </a:t>
            </a:r>
          </a:p>
          <a:p>
            <a:pPr marL="342900" indent="-342900" algn="just">
              <a:buFont typeface="Arial" panose="020B0604020202020204" pitchFamily="34" charset="0"/>
              <a:buChar char="•"/>
            </a:pPr>
            <a:r>
              <a:rPr lang="en-US" sz="2000" dirty="0" smtClean="0">
                <a:latin typeface="Sylfaen" panose="010A0502050306030303" pitchFamily="18" charset="0"/>
              </a:rPr>
              <a:t>All bike routs are marked and specially created mobile-application guides during the whole trip</a:t>
            </a:r>
          </a:p>
          <a:p>
            <a:pPr algn="just"/>
            <a:endParaRPr lang="en-US" sz="2000" dirty="0" smtClean="0">
              <a:latin typeface="Sylfaen" panose="010A0502050306030303" pitchFamily="18" charset="0"/>
            </a:endParaRPr>
          </a:p>
          <a:p>
            <a:pPr algn="just"/>
            <a:r>
              <a:rPr lang="en-US" sz="2000" i="1" dirty="0" smtClean="0">
                <a:latin typeface="Sylfaen" panose="010A0502050306030303" pitchFamily="18" charset="0"/>
              </a:rPr>
              <a:t>Restaurant &amp; Bike rental service is innovative model in East Georgia</a:t>
            </a:r>
          </a:p>
          <a:p>
            <a:pPr marL="342900" indent="-342900" algn="just">
              <a:buFontTx/>
              <a:buChar char="-"/>
            </a:pPr>
            <a:endParaRPr lang="en-US" sz="2000" dirty="0" smtClean="0">
              <a:latin typeface="Sylfaen" panose="010A0502050306030303" pitchFamily="18" charset="0"/>
            </a:endParaRPr>
          </a:p>
          <a:p>
            <a:pPr marL="342900" indent="-342900" algn="just">
              <a:buFontTx/>
              <a:buChar char="-"/>
            </a:pPr>
            <a:endParaRPr lang="en-US" sz="2000" dirty="0">
              <a:latin typeface="Sylfaen" panose="010A0502050306030303" pitchFamily="18" charset="0"/>
            </a:endParaRPr>
          </a:p>
          <a:p>
            <a:pPr marL="342900" indent="-342900" algn="just">
              <a:buFontTx/>
              <a:buChar char="-"/>
            </a:pPr>
            <a:endParaRPr lang="en-US" sz="2000" dirty="0" smtClean="0">
              <a:latin typeface="Sylfaen" panose="010A0502050306030303" pitchFamily="18" charset="0"/>
            </a:endParaRPr>
          </a:p>
          <a:p>
            <a:endParaRPr lang="en-US" sz="2000" dirty="0">
              <a:latin typeface="Sylfaen" panose="010A0502050306030303" pitchFamily="18" charset="0"/>
            </a:endParaRPr>
          </a:p>
          <a:p>
            <a:endParaRPr lang="en-US" sz="2000" dirty="0" smtClean="0">
              <a:latin typeface="Sylfaen" panose="010A0502050306030303" pitchFamily="18" charset="0"/>
            </a:endParaRPr>
          </a:p>
          <a:p>
            <a:endParaRPr lang="en-US" sz="2000" dirty="0">
              <a:latin typeface="Sylfaen" panose="010A0502050306030303" pitchFamily="18" charset="0"/>
            </a:endParaRPr>
          </a:p>
          <a:p>
            <a:endParaRPr lang="en-US" sz="2000" dirty="0">
              <a:latin typeface="Sylfaen" panose="010A0502050306030303" pitchFamily="18" charset="0"/>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6454" r="18138"/>
          <a:stretch/>
        </p:blipFill>
        <p:spPr>
          <a:xfrm>
            <a:off x="5909697" y="7771"/>
            <a:ext cx="3265714" cy="374468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9697" y="3623697"/>
            <a:ext cx="3234303" cy="323430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8057" y="3752457"/>
            <a:ext cx="1439801" cy="1439801"/>
          </a:xfrm>
          <a:prstGeom prst="rect">
            <a:avLst/>
          </a:prstGeom>
        </p:spPr>
      </p:pic>
      <p:sp>
        <p:nvSpPr>
          <p:cNvPr id="2" name="Title 1"/>
          <p:cNvSpPr>
            <a:spLocks noGrp="1"/>
          </p:cNvSpPr>
          <p:nvPr>
            <p:ph type="title"/>
          </p:nvPr>
        </p:nvSpPr>
        <p:spPr>
          <a:xfrm>
            <a:off x="1499420" y="26322"/>
            <a:ext cx="7886700" cy="601662"/>
          </a:xfrm>
        </p:spPr>
        <p:txBody>
          <a:bodyPr>
            <a:normAutofit/>
          </a:bodyPr>
          <a:lstStyle/>
          <a:p>
            <a:r>
              <a:rPr lang="en-US" sz="2500" b="1" dirty="0">
                <a:latin typeface="Sylfaen" panose="010A0502050306030303" pitchFamily="18" charset="0"/>
              </a:rPr>
              <a:t>RESTAURANT &amp; BIKE RENTAL</a:t>
            </a:r>
          </a:p>
        </p:txBody>
      </p:sp>
      <p:pic>
        <p:nvPicPr>
          <p:cNvPr id="14" name="Picture 2" descr="Temi Community logo-ის სურათის შედეგი"/>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9581" y="6247721"/>
            <a:ext cx="1135856"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2998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1344</TotalTime>
  <Words>818</Words>
  <Application>Microsoft Office PowerPoint</Application>
  <PresentationFormat>On-screen Show (4:3)</PresentationFormat>
  <Paragraphs>77</Paragraphs>
  <Slides>16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Courier New</vt:lpstr>
      <vt:lpstr>Sylfaen</vt:lpstr>
      <vt:lpstr>Times New Roman</vt:lpstr>
      <vt:lpstr>Office Theme</vt:lpstr>
      <vt:lpstr>PowerPoint Presentation</vt:lpstr>
      <vt:lpstr>Temi Community</vt:lpstr>
      <vt:lpstr>Our Story</vt:lpstr>
      <vt:lpstr>Our Story</vt:lpstr>
      <vt:lpstr>PowerPoint Presentation</vt:lpstr>
      <vt:lpstr>PowerPoint Presentation</vt:lpstr>
      <vt:lpstr>Why Temi Charity as a Social Enterprise</vt:lpstr>
      <vt:lpstr>WINE TOURISM</vt:lpstr>
      <vt:lpstr>RESTAURANT &amp; BIKE RENTAL</vt:lpstr>
      <vt:lpstr>SOCIAL SLOW FOOD</vt:lpstr>
      <vt:lpstr>WHEAT CULTIVATION &amp; GREENHOUSE</vt:lpstr>
      <vt:lpstr>CARPENTRY</vt:lpstr>
      <vt:lpstr>  Temi Charity welcomes volunteers from all over the world  </vt:lpstr>
      <vt:lpstr>Exhibitions and Awards</vt:lpstr>
      <vt:lpstr>International Partners</vt:lpstr>
      <vt:lpstr>Thank you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lela potskhverashvili</dc:creator>
  <cp:lastModifiedBy>lela potskhverashvili</cp:lastModifiedBy>
  <cp:revision>128</cp:revision>
  <dcterms:created xsi:type="dcterms:W3CDTF">2017-09-20T14:59:21Z</dcterms:created>
  <dcterms:modified xsi:type="dcterms:W3CDTF">2017-09-26T09:44:53Z</dcterms:modified>
</cp:coreProperties>
</file>